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24"/>
  </p:notesMasterIdLst>
  <p:sldIdLst>
    <p:sldId id="256" r:id="rId5"/>
    <p:sldId id="283" r:id="rId6"/>
    <p:sldId id="278" r:id="rId7"/>
    <p:sldId id="284" r:id="rId8"/>
    <p:sldId id="288" r:id="rId9"/>
    <p:sldId id="279" r:id="rId10"/>
    <p:sldId id="285" r:id="rId11"/>
    <p:sldId id="280" r:id="rId12"/>
    <p:sldId id="286" r:id="rId13"/>
    <p:sldId id="287" r:id="rId14"/>
    <p:sldId id="281" r:id="rId15"/>
    <p:sldId id="277" r:id="rId16"/>
    <p:sldId id="268" r:id="rId17"/>
    <p:sldId id="269" r:id="rId18"/>
    <p:sldId id="266" r:id="rId19"/>
    <p:sldId id="270" r:id="rId20"/>
    <p:sldId id="267" r:id="rId21"/>
    <p:sldId id="258" r:id="rId22"/>
    <p:sldId id="271" r:id="rId2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F2FF2-3EC2-49BB-A644-275416FAECCF}" v="16" dt="2022-10-14T15:08:31.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968" autoAdjust="0"/>
  </p:normalViewPr>
  <p:slideViewPr>
    <p:cSldViewPr snapToGrid="0">
      <p:cViewPr varScale="1">
        <p:scale>
          <a:sx n="88" d="100"/>
          <a:sy n="88" d="100"/>
        </p:scale>
        <p:origin x="14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705E8-375D-4F47-9E4E-B16C6213A97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17A01B3-D470-4273-B92B-51B5D62D7397}">
      <dgm:prSet/>
      <dgm:spPr/>
      <dgm:t>
        <a:bodyPr/>
        <a:lstStyle/>
        <a:p>
          <a:pPr>
            <a:lnSpc>
              <a:spcPct val="100000"/>
            </a:lnSpc>
            <a:defRPr cap="all"/>
          </a:pPr>
          <a:r>
            <a:rPr lang="en-GB"/>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a:p>
      </dgm:t>
    </dgm:pt>
    <dgm:pt modelId="{F35A75CA-FA97-440A-A5E7-2AB52BDCA6EF}" type="parTrans" cxnId="{47011B1B-DF76-4DB2-A23F-12A803B9EBAF}">
      <dgm:prSet/>
      <dgm:spPr/>
      <dgm:t>
        <a:bodyPr/>
        <a:lstStyle/>
        <a:p>
          <a:endParaRPr lang="en-US"/>
        </a:p>
      </dgm:t>
    </dgm:pt>
    <dgm:pt modelId="{9B952CF6-B043-48A6-9F21-ABDA9EE18A04}" type="sibTrans" cxnId="{47011B1B-DF76-4DB2-A23F-12A803B9EBAF}">
      <dgm:prSet/>
      <dgm:spPr/>
      <dgm:t>
        <a:bodyPr/>
        <a:lstStyle/>
        <a:p>
          <a:endParaRPr lang="en-US"/>
        </a:p>
      </dgm:t>
    </dgm:pt>
    <dgm:pt modelId="{CE7B4D39-BC1C-4087-9A29-3964A40AFDEC}">
      <dgm:prSet/>
      <dgm:spPr/>
      <dgm:t>
        <a:bodyPr/>
        <a:lstStyle/>
        <a:p>
          <a:pPr>
            <a:lnSpc>
              <a:spcPct val="100000"/>
            </a:lnSpc>
            <a:defRPr cap="all"/>
          </a:pPr>
          <a:r>
            <a:rPr lang="en-GB"/>
            <a:t>Consider whether Elton committed a battery.</a:t>
          </a:r>
          <a:endParaRPr lang="en-US"/>
        </a:p>
      </dgm:t>
    </dgm:pt>
    <dgm:pt modelId="{EF9ED0B0-9CF4-4ACD-B0A4-87B7CFF058E7}" type="parTrans" cxnId="{1FCF6C1B-AC0D-4E7A-8AF3-CC8861FDC9D0}">
      <dgm:prSet/>
      <dgm:spPr/>
      <dgm:t>
        <a:bodyPr/>
        <a:lstStyle/>
        <a:p>
          <a:endParaRPr lang="en-US"/>
        </a:p>
      </dgm:t>
    </dgm:pt>
    <dgm:pt modelId="{2A40B823-579C-4F74-8787-8161835C4592}" type="sibTrans" cxnId="{1FCF6C1B-AC0D-4E7A-8AF3-CC8861FDC9D0}">
      <dgm:prSet/>
      <dgm:spPr/>
      <dgm:t>
        <a:bodyPr/>
        <a:lstStyle/>
        <a:p>
          <a:endParaRPr lang="en-US"/>
        </a:p>
      </dgm:t>
    </dgm:pt>
    <dgm:pt modelId="{0F2B4763-E4F0-4493-BAFB-EF27BDE1E024}" type="pres">
      <dgm:prSet presAssocID="{53F705E8-375D-4F47-9E4E-B16C6213A976}" presName="diagram" presStyleCnt="0">
        <dgm:presLayoutVars>
          <dgm:dir/>
          <dgm:resizeHandles val="exact"/>
        </dgm:presLayoutVars>
      </dgm:prSet>
      <dgm:spPr/>
    </dgm:pt>
    <dgm:pt modelId="{617E6B70-1DA2-478E-A799-F55AAA0B994A}" type="pres">
      <dgm:prSet presAssocID="{E17A01B3-D470-4273-B92B-51B5D62D7397}" presName="node" presStyleLbl="node1" presStyleIdx="0" presStyleCnt="2">
        <dgm:presLayoutVars>
          <dgm:bulletEnabled val="1"/>
        </dgm:presLayoutVars>
      </dgm:prSet>
      <dgm:spPr/>
    </dgm:pt>
    <dgm:pt modelId="{DC97A82B-38D3-4AED-962A-9A1AEEDCDEB2}" type="pres">
      <dgm:prSet presAssocID="{9B952CF6-B043-48A6-9F21-ABDA9EE18A04}" presName="sibTrans" presStyleCnt="0"/>
      <dgm:spPr/>
    </dgm:pt>
    <dgm:pt modelId="{6A3DF843-8E82-4756-AA40-7C81D31EC068}" type="pres">
      <dgm:prSet presAssocID="{CE7B4D39-BC1C-4087-9A29-3964A40AFDEC}" presName="node" presStyleLbl="node1" presStyleIdx="1" presStyleCnt="2">
        <dgm:presLayoutVars>
          <dgm:bulletEnabled val="1"/>
        </dgm:presLayoutVars>
      </dgm:prSet>
      <dgm:spPr/>
    </dgm:pt>
  </dgm:ptLst>
  <dgm:cxnLst>
    <dgm:cxn modelId="{47011B1B-DF76-4DB2-A23F-12A803B9EBAF}" srcId="{53F705E8-375D-4F47-9E4E-B16C6213A976}" destId="{E17A01B3-D470-4273-B92B-51B5D62D7397}" srcOrd="0" destOrd="0" parTransId="{F35A75CA-FA97-440A-A5E7-2AB52BDCA6EF}" sibTransId="{9B952CF6-B043-48A6-9F21-ABDA9EE18A04}"/>
    <dgm:cxn modelId="{1FCF6C1B-AC0D-4E7A-8AF3-CC8861FDC9D0}" srcId="{53F705E8-375D-4F47-9E4E-B16C6213A976}" destId="{CE7B4D39-BC1C-4087-9A29-3964A40AFDEC}" srcOrd="1" destOrd="0" parTransId="{EF9ED0B0-9CF4-4ACD-B0A4-87B7CFF058E7}" sibTransId="{2A40B823-579C-4F74-8787-8161835C4592}"/>
    <dgm:cxn modelId="{15BB7425-2A33-4F17-8D7D-9715F1D8DA7B}" type="presOf" srcId="{53F705E8-375D-4F47-9E4E-B16C6213A976}" destId="{0F2B4763-E4F0-4493-BAFB-EF27BDE1E024}" srcOrd="0" destOrd="0" presId="urn:microsoft.com/office/officeart/2005/8/layout/default"/>
    <dgm:cxn modelId="{0437DF52-ACA6-47D6-9F14-9309FE90EFEF}" type="presOf" srcId="{CE7B4D39-BC1C-4087-9A29-3964A40AFDEC}" destId="{6A3DF843-8E82-4756-AA40-7C81D31EC068}" srcOrd="0" destOrd="0" presId="urn:microsoft.com/office/officeart/2005/8/layout/default"/>
    <dgm:cxn modelId="{5308EFAA-A63D-49D7-8373-1D39E1EBD2E6}" type="presOf" srcId="{E17A01B3-D470-4273-B92B-51B5D62D7397}" destId="{617E6B70-1DA2-478E-A799-F55AAA0B994A}" srcOrd="0" destOrd="0" presId="urn:microsoft.com/office/officeart/2005/8/layout/default"/>
    <dgm:cxn modelId="{2B63D8F4-0B6E-4DB7-9007-C34EDB9E0C29}" type="presParOf" srcId="{0F2B4763-E4F0-4493-BAFB-EF27BDE1E024}" destId="{617E6B70-1DA2-478E-A799-F55AAA0B994A}" srcOrd="0" destOrd="0" presId="urn:microsoft.com/office/officeart/2005/8/layout/default"/>
    <dgm:cxn modelId="{AA22AC9A-0EEA-44D6-B6D4-C32D8EC06B4B}" type="presParOf" srcId="{0F2B4763-E4F0-4493-BAFB-EF27BDE1E024}" destId="{DC97A82B-38D3-4AED-962A-9A1AEEDCDEB2}" srcOrd="1" destOrd="0" presId="urn:microsoft.com/office/officeart/2005/8/layout/default"/>
    <dgm:cxn modelId="{CAB86258-3661-4D74-B5D7-DFB1EC061276}" type="presParOf" srcId="{0F2B4763-E4F0-4493-BAFB-EF27BDE1E024}" destId="{6A3DF843-8E82-4756-AA40-7C81D31EC0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5F2753-D745-47B2-9870-E8BAAE40125F}"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8973FFC2-6F02-4F22-A325-1CA27749ADB0}">
      <dgm:prSet/>
      <dgm:spPr/>
      <dgm:t>
        <a:bodyPr/>
        <a:lstStyle/>
        <a:p>
          <a:r>
            <a:rPr lang="en-GB"/>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a:p>
      </dgm:t>
    </dgm:pt>
    <dgm:pt modelId="{5FCC8142-4100-4953-81C0-A5E9F3AA03E5}" type="parTrans" cxnId="{8592B98E-8148-45F5-8B8C-EDDC633FDE51}">
      <dgm:prSet/>
      <dgm:spPr/>
      <dgm:t>
        <a:bodyPr/>
        <a:lstStyle/>
        <a:p>
          <a:endParaRPr lang="en-US"/>
        </a:p>
      </dgm:t>
    </dgm:pt>
    <dgm:pt modelId="{AF946041-89F0-4C9D-9632-714CA50980A5}" type="sibTrans" cxnId="{8592B98E-8148-45F5-8B8C-EDDC633FDE51}">
      <dgm:prSet/>
      <dgm:spPr/>
      <dgm:t>
        <a:bodyPr/>
        <a:lstStyle/>
        <a:p>
          <a:endParaRPr lang="en-US"/>
        </a:p>
      </dgm:t>
    </dgm:pt>
    <dgm:pt modelId="{B1834C72-32E4-40EE-962B-6909522C18E4}">
      <dgm:prSet/>
      <dgm:spPr/>
      <dgm:t>
        <a:bodyPr/>
        <a:lstStyle/>
        <a:p>
          <a:r>
            <a:rPr lang="en-GB"/>
            <a:t>Consider whether Robert can be convicted of the s47 OAPA 1861 offence.</a:t>
          </a:r>
          <a:endParaRPr lang="en-US"/>
        </a:p>
      </dgm:t>
    </dgm:pt>
    <dgm:pt modelId="{D1D5F28D-E033-4CBF-96F0-5A888A9861DC}" type="parTrans" cxnId="{40C6B6E7-2DCA-4356-A027-E83707277F91}">
      <dgm:prSet/>
      <dgm:spPr/>
      <dgm:t>
        <a:bodyPr/>
        <a:lstStyle/>
        <a:p>
          <a:endParaRPr lang="en-US"/>
        </a:p>
      </dgm:t>
    </dgm:pt>
    <dgm:pt modelId="{3E760155-8008-4A54-9174-F9E554775D2F}" type="sibTrans" cxnId="{40C6B6E7-2DCA-4356-A027-E83707277F91}">
      <dgm:prSet/>
      <dgm:spPr/>
      <dgm:t>
        <a:bodyPr/>
        <a:lstStyle/>
        <a:p>
          <a:endParaRPr lang="en-US"/>
        </a:p>
      </dgm:t>
    </dgm:pt>
    <dgm:pt modelId="{9F9A2060-678C-4D9A-81C0-F4D0E50716C6}" type="pres">
      <dgm:prSet presAssocID="{365F2753-D745-47B2-9870-E8BAAE40125F}" presName="Name0" presStyleCnt="0">
        <dgm:presLayoutVars>
          <dgm:dir/>
          <dgm:resizeHandles val="exact"/>
        </dgm:presLayoutVars>
      </dgm:prSet>
      <dgm:spPr/>
    </dgm:pt>
    <dgm:pt modelId="{041186B0-3036-4C1D-9525-6E04160ED4DF}" type="pres">
      <dgm:prSet presAssocID="{8973FFC2-6F02-4F22-A325-1CA27749ADB0}" presName="node" presStyleLbl="node1" presStyleIdx="0" presStyleCnt="2">
        <dgm:presLayoutVars>
          <dgm:bulletEnabled val="1"/>
        </dgm:presLayoutVars>
      </dgm:prSet>
      <dgm:spPr/>
    </dgm:pt>
    <dgm:pt modelId="{C0B680BB-AFA7-4474-9458-E73C76D96731}" type="pres">
      <dgm:prSet presAssocID="{AF946041-89F0-4C9D-9632-714CA50980A5}" presName="sibTrans" presStyleLbl="sibTrans2D1" presStyleIdx="0" presStyleCnt="1"/>
      <dgm:spPr/>
    </dgm:pt>
    <dgm:pt modelId="{A8FDD4EE-E77A-4AAF-8688-3A7F3ED42A90}" type="pres">
      <dgm:prSet presAssocID="{AF946041-89F0-4C9D-9632-714CA50980A5}" presName="connectorText" presStyleLbl="sibTrans2D1" presStyleIdx="0" presStyleCnt="1"/>
      <dgm:spPr/>
    </dgm:pt>
    <dgm:pt modelId="{60EC121D-AE07-4805-9503-72EB9F363949}" type="pres">
      <dgm:prSet presAssocID="{B1834C72-32E4-40EE-962B-6909522C18E4}" presName="node" presStyleLbl="node1" presStyleIdx="1" presStyleCnt="2">
        <dgm:presLayoutVars>
          <dgm:bulletEnabled val="1"/>
        </dgm:presLayoutVars>
      </dgm:prSet>
      <dgm:spPr/>
    </dgm:pt>
  </dgm:ptLst>
  <dgm:cxnLst>
    <dgm:cxn modelId="{E2C2742B-D731-4AC6-8BEE-4E1DF9B98F72}" type="presOf" srcId="{8973FFC2-6F02-4F22-A325-1CA27749ADB0}" destId="{041186B0-3036-4C1D-9525-6E04160ED4DF}" srcOrd="0" destOrd="0" presId="urn:microsoft.com/office/officeart/2005/8/layout/process1"/>
    <dgm:cxn modelId="{539AF92C-5721-4674-8BBD-7C6D5BB28E39}" type="presOf" srcId="{365F2753-D745-47B2-9870-E8BAAE40125F}" destId="{9F9A2060-678C-4D9A-81C0-F4D0E50716C6}" srcOrd="0" destOrd="0" presId="urn:microsoft.com/office/officeart/2005/8/layout/process1"/>
    <dgm:cxn modelId="{5D441080-21AE-4190-A356-434F77560CD2}" type="presOf" srcId="{B1834C72-32E4-40EE-962B-6909522C18E4}" destId="{60EC121D-AE07-4805-9503-72EB9F363949}" srcOrd="0" destOrd="0" presId="urn:microsoft.com/office/officeart/2005/8/layout/process1"/>
    <dgm:cxn modelId="{7BA8508D-CB3E-497F-9BA4-60890895F650}" type="presOf" srcId="{AF946041-89F0-4C9D-9632-714CA50980A5}" destId="{A8FDD4EE-E77A-4AAF-8688-3A7F3ED42A90}" srcOrd="1" destOrd="0" presId="urn:microsoft.com/office/officeart/2005/8/layout/process1"/>
    <dgm:cxn modelId="{8592B98E-8148-45F5-8B8C-EDDC633FDE51}" srcId="{365F2753-D745-47B2-9870-E8BAAE40125F}" destId="{8973FFC2-6F02-4F22-A325-1CA27749ADB0}" srcOrd="0" destOrd="0" parTransId="{5FCC8142-4100-4953-81C0-A5E9F3AA03E5}" sibTransId="{AF946041-89F0-4C9D-9632-714CA50980A5}"/>
    <dgm:cxn modelId="{2EC4BFB0-4F57-45AB-AC6C-299F415904CD}" type="presOf" srcId="{AF946041-89F0-4C9D-9632-714CA50980A5}" destId="{C0B680BB-AFA7-4474-9458-E73C76D96731}" srcOrd="0" destOrd="0" presId="urn:microsoft.com/office/officeart/2005/8/layout/process1"/>
    <dgm:cxn modelId="{40C6B6E7-2DCA-4356-A027-E83707277F91}" srcId="{365F2753-D745-47B2-9870-E8BAAE40125F}" destId="{B1834C72-32E4-40EE-962B-6909522C18E4}" srcOrd="1" destOrd="0" parTransId="{D1D5F28D-E033-4CBF-96F0-5A888A9861DC}" sibTransId="{3E760155-8008-4A54-9174-F9E554775D2F}"/>
    <dgm:cxn modelId="{96B682B7-12A5-45AA-AD9E-488821D53921}" type="presParOf" srcId="{9F9A2060-678C-4D9A-81C0-F4D0E50716C6}" destId="{041186B0-3036-4C1D-9525-6E04160ED4DF}" srcOrd="0" destOrd="0" presId="urn:microsoft.com/office/officeart/2005/8/layout/process1"/>
    <dgm:cxn modelId="{4A3AFDEC-5226-481E-B6A4-0A18FDA686B0}" type="presParOf" srcId="{9F9A2060-678C-4D9A-81C0-F4D0E50716C6}" destId="{C0B680BB-AFA7-4474-9458-E73C76D96731}" srcOrd="1" destOrd="0" presId="urn:microsoft.com/office/officeart/2005/8/layout/process1"/>
    <dgm:cxn modelId="{55671A44-316B-4C81-84CF-2D8977D4335B}" type="presParOf" srcId="{C0B680BB-AFA7-4474-9458-E73C76D96731}" destId="{A8FDD4EE-E77A-4AAF-8688-3A7F3ED42A90}" srcOrd="0" destOrd="0" presId="urn:microsoft.com/office/officeart/2005/8/layout/process1"/>
    <dgm:cxn modelId="{A50BE99E-F000-4CB7-973A-71343E37DB09}" type="presParOf" srcId="{9F9A2060-678C-4D9A-81C0-F4D0E50716C6}" destId="{60EC121D-AE07-4805-9503-72EB9F363949}"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E6B70-1DA2-478E-A799-F55AAA0B994A}">
      <dsp:nvSpPr>
        <dsp:cNvPr id="0" name=""/>
        <dsp:cNvSpPr/>
      </dsp:nvSpPr>
      <dsp:spPr>
        <a:xfrm>
          <a:off x="1283" y="673807"/>
          <a:ext cx="5006206" cy="30037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Elton, aged 16, went to meet his younger sister from school. He rode his skateboard into the crowded playground. In his attempt to stop suddenly and avoid hitting anyone, his board careered away from his feet and bounced forward where it brushed past Deana, one of the mothers, slightly touching her.</a:t>
          </a:r>
          <a:endParaRPr lang="en-US" sz="2000" kern="1200"/>
        </a:p>
      </dsp:txBody>
      <dsp:txXfrm>
        <a:off x="1283" y="673807"/>
        <a:ext cx="5006206" cy="3003723"/>
      </dsp:txXfrm>
    </dsp:sp>
    <dsp:sp modelId="{6A3DF843-8E82-4756-AA40-7C81D31EC068}">
      <dsp:nvSpPr>
        <dsp:cNvPr id="0" name=""/>
        <dsp:cNvSpPr/>
      </dsp:nvSpPr>
      <dsp:spPr>
        <a:xfrm>
          <a:off x="5508110" y="673807"/>
          <a:ext cx="5006206" cy="300372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defRPr cap="all"/>
          </a:pPr>
          <a:r>
            <a:rPr lang="en-GB" sz="2000" kern="1200"/>
            <a:t>Consider whether Elton committed a battery.</a:t>
          </a:r>
          <a:endParaRPr lang="en-US" sz="2000" kern="1200"/>
        </a:p>
      </dsp:txBody>
      <dsp:txXfrm>
        <a:off x="5508110" y="673807"/>
        <a:ext cx="5006206" cy="3003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86B0-3036-4C1D-9525-6E04160ED4DF}">
      <dsp:nvSpPr>
        <dsp:cNvPr id="0" name=""/>
        <dsp:cNvSpPr/>
      </dsp:nvSpPr>
      <dsp:spPr>
        <a:xfrm>
          <a:off x="2053" y="492187"/>
          <a:ext cx="4379788" cy="33669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Julia, who had suffered years of domestic abuse, left her husband Robert and went to live in a women’s refuge. Robert tracked Julia down and sent her a parcel. When she opened it, she found an invitation to her own funeral and a voodoo doll in her own image full of pins. This really freaked Julia out and she believed that Robert was outside and about to kill her. Julia was scared to leave the house and her fear developed into mild depression which required medication.</a:t>
          </a:r>
          <a:endParaRPr lang="en-US" sz="1800" kern="1200"/>
        </a:p>
      </dsp:txBody>
      <dsp:txXfrm>
        <a:off x="100668" y="590802"/>
        <a:ext cx="4182558" cy="3169732"/>
      </dsp:txXfrm>
    </dsp:sp>
    <dsp:sp modelId="{C0B680BB-AFA7-4474-9458-E73C76D96731}">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60EC121D-AE07-4805-9503-72EB9F363949}">
      <dsp:nvSpPr>
        <dsp:cNvPr id="0" name=""/>
        <dsp:cNvSpPr/>
      </dsp:nvSpPr>
      <dsp:spPr>
        <a:xfrm>
          <a:off x="6133757" y="492187"/>
          <a:ext cx="4379788" cy="336696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Consider whether Robert can be convicted of the s47 OAPA 1861 offence.</a:t>
          </a:r>
          <a:endParaRPr lang="en-US" sz="1800" kern="1200"/>
        </a:p>
      </dsp:txBody>
      <dsp:txXfrm>
        <a:off x="6232372" y="590802"/>
        <a:ext cx="4182558" cy="31697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21/02/2024</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bc.co.uk/news/uk-england-birmingham-4765830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Note: 'Assault' is often referred to as an 'umbrella' term, when what has happened is a 'battery’. </a:t>
            </a:r>
          </a:p>
          <a:p>
            <a:endParaRPr lang="en-GB" dirty="0"/>
          </a:p>
          <a:p>
            <a:r>
              <a:rPr lang="en-GB" dirty="0"/>
              <a:t>The term Battery is rarely used in the courts or the media</a:t>
            </a:r>
          </a:p>
          <a:p>
            <a:endParaRPr lang="en-GB" dirty="0"/>
          </a:p>
          <a:p>
            <a:r>
              <a:rPr lang="en-GB" dirty="0"/>
              <a:t>It can be carried out by an omission or positive act</a:t>
            </a:r>
          </a:p>
          <a:p>
            <a:endParaRPr lang="en-GB" dirty="0"/>
          </a:p>
          <a:p>
            <a:r>
              <a:rPr lang="en-GB" dirty="0"/>
              <a:t>If something is unlawful then no defence would apply to it</a:t>
            </a:r>
          </a:p>
          <a:p>
            <a:endParaRPr lang="en-GB" dirty="0"/>
          </a:p>
          <a:p>
            <a:r>
              <a:rPr lang="en-GB" dirty="0"/>
              <a:t>Personal violence means upon the person or upon their clothing. Day 1845 clothing slashed and found to be personal</a:t>
            </a:r>
          </a:p>
          <a:p>
            <a:endParaRPr lang="en-GB" dirty="0"/>
          </a:p>
          <a:p>
            <a:r>
              <a:rPr lang="en-GB" dirty="0"/>
              <a:t>Violence includes any unlawful touching of a person regardless of how slight. It can also by where someone has not touched a person such as spitting at them. </a:t>
            </a:r>
          </a:p>
          <a:p>
            <a:endParaRPr lang="en-GB" dirty="0"/>
          </a:p>
          <a:p>
            <a:r>
              <a:rPr lang="en-GB" dirty="0" err="1"/>
              <a:t>Mens</a:t>
            </a:r>
            <a:r>
              <a:rPr lang="en-GB" dirty="0"/>
              <a:t> rea of battery– it can be reckless and intentional – </a:t>
            </a:r>
            <a:r>
              <a:rPr lang="en-GB" sz="1200" b="1" dirty="0"/>
              <a:t>Intention</a:t>
            </a:r>
            <a:r>
              <a:rPr lang="en-GB" sz="1200" dirty="0"/>
              <a:t>: it must be either Ds aim or purpose to apply unlawful personal violence (direct intention)</a:t>
            </a:r>
            <a:endParaRPr lang="en-GB" sz="1200" dirty="0">
              <a:cs typeface="Calibri"/>
            </a:endParaRPr>
          </a:p>
          <a:p>
            <a:pPr marL="0" indent="0">
              <a:buNone/>
            </a:pPr>
            <a:r>
              <a:rPr lang="en-GB" sz="1200" dirty="0"/>
              <a:t> or</a:t>
            </a:r>
            <a:endParaRPr lang="en-GB" sz="1200" dirty="0">
              <a:cs typeface="Calibri"/>
            </a:endParaRPr>
          </a:p>
          <a:p>
            <a:pPr marL="0" indent="0">
              <a:buNone/>
            </a:pPr>
            <a:r>
              <a:rPr lang="en-GB" sz="1200" dirty="0"/>
              <a:t> that it must be virtually certain that D’s conduct would result in the application of such violence and that D was aware of this (Indirect intention).</a:t>
            </a:r>
            <a:endParaRPr lang="en-GB" sz="1200" dirty="0">
              <a:cs typeface="Calibri"/>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2</a:t>
            </a:fld>
            <a:endParaRPr lang="en-GB"/>
          </a:p>
        </p:txBody>
      </p:sp>
    </p:spTree>
    <p:extLst>
      <p:ext uri="{BB962C8B-B14F-4D97-AF65-F5344CB8AC3E}">
        <p14:creationId xmlns:p14="http://schemas.microsoft.com/office/powerpoint/2010/main" val="1683590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2711273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Fagan v Met – Male drove over foot of police officer. </a:t>
            </a:r>
          </a:p>
          <a:p>
            <a:endParaRPr lang="en-GB" dirty="0"/>
          </a:p>
          <a:p>
            <a:r>
              <a:rPr lang="en-GB" dirty="0"/>
              <a:t>Where there is a battery there will be a prior assault if the victim saw the assault coming</a:t>
            </a:r>
          </a:p>
          <a:p>
            <a:endParaRPr lang="en-GB" dirty="0"/>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372481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Meade and Belt – it was held that there needs to be a physical act words alone will not be enough</a:t>
            </a:r>
          </a:p>
          <a:p>
            <a:r>
              <a:rPr lang="en-GB" dirty="0"/>
              <a:t>In contrast Ireland Burstow changed this – words or silence would be enough – silence phone calls made to victim. </a:t>
            </a:r>
          </a:p>
          <a:p>
            <a:endParaRPr lang="en-GB" dirty="0"/>
          </a:p>
          <a:p>
            <a:r>
              <a:rPr lang="en-GB" dirty="0"/>
              <a:t>It needs to be immediate – Mineworks knew because of police presence there would be no immediate violence</a:t>
            </a:r>
          </a:p>
          <a:p>
            <a:endParaRPr lang="en-GB" dirty="0"/>
          </a:p>
          <a:p>
            <a:r>
              <a:rPr lang="en-GB" dirty="0"/>
              <a:t>Or in the near future as in Constanza97 – letters sent with threats</a:t>
            </a:r>
          </a:p>
          <a:p>
            <a:endParaRPr lang="en-GB" dirty="0"/>
          </a:p>
          <a:p>
            <a:pPr marL="0" indent="0">
              <a:buNone/>
            </a:pPr>
            <a:r>
              <a:rPr lang="en-GB" sz="1600" b="1" u="sng" dirty="0"/>
              <a:t>D can possess the MR for assault in 3 ways:</a:t>
            </a:r>
          </a:p>
          <a:p>
            <a:r>
              <a:rPr lang="en-GB" sz="1200" dirty="0"/>
              <a:t>Where it is D’s aim or purpose to cause somebody to apprehend immediate unlawful personal violence – </a:t>
            </a:r>
            <a:r>
              <a:rPr lang="en-GB" sz="1200" b="1" dirty="0">
                <a:solidFill>
                  <a:srgbClr val="0070C0"/>
                </a:solidFill>
              </a:rPr>
              <a:t>DIRECT INTENTION</a:t>
            </a:r>
            <a:endParaRPr lang="en-GB" sz="1200" b="1" dirty="0">
              <a:solidFill>
                <a:srgbClr val="0070C0"/>
              </a:solidFill>
              <a:cs typeface="Calibri"/>
            </a:endParaRPr>
          </a:p>
          <a:p>
            <a:r>
              <a:rPr lang="en-GB" sz="1200" dirty="0"/>
              <a:t>Where it is virtually certain that D’s conduct will cause somebody to apprehend immediate unlawful personal violence and D is aware of this – </a:t>
            </a:r>
            <a:r>
              <a:rPr lang="en-GB" sz="1200" b="1" dirty="0">
                <a:solidFill>
                  <a:srgbClr val="0070C0"/>
                </a:solidFill>
              </a:rPr>
              <a:t>INDIRECT INTENTION</a:t>
            </a:r>
            <a:endParaRPr lang="en-GB" sz="1200" b="1" dirty="0">
              <a:solidFill>
                <a:srgbClr val="0070C0"/>
              </a:solidFill>
              <a:cs typeface="Calibri"/>
            </a:endParaRPr>
          </a:p>
          <a:p>
            <a:r>
              <a:rPr lang="en-GB" sz="1200" dirty="0"/>
              <a:t>Where D realises the risk that his conduct might cause somebody to apprehend immediate unlawful personal violence </a:t>
            </a:r>
            <a:r>
              <a:rPr lang="en-GB" sz="1200" b="1" dirty="0">
                <a:solidFill>
                  <a:srgbClr val="0070C0"/>
                </a:solidFill>
              </a:rPr>
              <a:t>(SUBJECTIVE</a:t>
            </a:r>
            <a:r>
              <a:rPr lang="en-GB" sz="1200" dirty="0"/>
              <a:t> </a:t>
            </a:r>
            <a:r>
              <a:rPr lang="en-GB" sz="1200" b="1" dirty="0">
                <a:solidFill>
                  <a:srgbClr val="0070C0"/>
                </a:solidFill>
              </a:rPr>
              <a:t>RECKLESSNESS</a:t>
            </a:r>
            <a:r>
              <a:rPr lang="en-GB" sz="1200" dirty="0"/>
              <a:t>) – Cunningham [1957]</a:t>
            </a:r>
            <a:endParaRPr lang="en-GB" sz="1200" dirty="0">
              <a:cs typeface="Calibri"/>
            </a:endParaRP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1261668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148335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p>
          <a:p>
            <a:endParaRPr lang="en-GB" baseline="0" dirty="0"/>
          </a:p>
          <a:p>
            <a:r>
              <a:rPr lang="en-GB" baseline="0" dirty="0"/>
              <a:t>There must be an assault or battery which has resulted in ABH looking at the injury level </a:t>
            </a:r>
          </a:p>
          <a:p>
            <a:endParaRPr lang="en-GB" baseline="0" dirty="0"/>
          </a:p>
          <a:p>
            <a:r>
              <a:rPr lang="en-GB" baseline="0" dirty="0"/>
              <a:t>Miller 1954 Physical and non physical harm – Rape of the wife by miller – causing hysteria</a:t>
            </a:r>
          </a:p>
          <a:p>
            <a:endParaRPr lang="en-GB" baseline="0" dirty="0"/>
          </a:p>
          <a:p>
            <a:r>
              <a:rPr lang="en-GB" baseline="0" dirty="0"/>
              <a:t>CPS needs to be at a certain minimum level for the charge of ABH – broken nose/minor fractures/minor cuts/broken teeth</a:t>
            </a:r>
          </a:p>
          <a:p>
            <a:endParaRPr lang="en-GB" baseline="0" dirty="0"/>
          </a:p>
          <a:p>
            <a:r>
              <a:rPr lang="en-GB" baseline="0" dirty="0" err="1"/>
              <a:t>Mens</a:t>
            </a:r>
            <a:r>
              <a:rPr lang="en-GB" baseline="0" dirty="0"/>
              <a:t> rea is the same as either assault or battery – defendant will cause ABH through battery</a:t>
            </a:r>
          </a:p>
          <a:p>
            <a:endParaRPr lang="en-GB" baseline="0" dirty="0"/>
          </a:p>
          <a:p>
            <a:endParaRPr lang="en-GB" baseline="0" dirty="0"/>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1298779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question involves ABH, you must first consider the assault.</a:t>
            </a:r>
          </a:p>
          <a:p>
            <a:r>
              <a:rPr lang="en-GB" dirty="0"/>
              <a:t>Define the offence and state that it is a common law offence but the mode of trial and penalty is provided in s.39 CJA..</a:t>
            </a:r>
          </a:p>
          <a:p>
            <a:r>
              <a:rPr lang="en-GB" dirty="0"/>
              <a:t>Actus reus: apprehension of an immediate battery. Since Ireland v Burstow [1998] the conduct can be through words, conduct or both, so the fact that R did not confront Julia personally does not prevent there being an assault. The test is subjective and all that mattered is that she believed Robert was outside waiting for her. </a:t>
            </a:r>
          </a:p>
          <a:p>
            <a:r>
              <a:rPr lang="en-GB" dirty="0" err="1"/>
              <a:t>Mens</a:t>
            </a:r>
            <a:r>
              <a:rPr lang="en-GB" dirty="0"/>
              <a:t> rea: Intention to assault J or recklessness (Venna 1975). It was probably R’s intention to assault J, but failing this it was not virtually certain result but R was at least subjectively reckless to assaulting J (Savage; Parmenter 1991). </a:t>
            </a:r>
          </a:p>
          <a:p>
            <a:r>
              <a:rPr lang="en-GB" dirty="0"/>
              <a:t>Now proceed to discuss ABH – define and consider the AR: The first requirement is that an assault or battery can be established (this has been done above), V must then have suffered actual bodily harm (Miller 1954 – defines as any injury or hurt calculated to interfere with the health and comfort of the victim).</a:t>
            </a:r>
          </a:p>
          <a:p>
            <a:r>
              <a:rPr lang="en-GB" dirty="0"/>
              <a:t>Chan Fook 1994 said this can be some form of psychological harm = AR established</a:t>
            </a:r>
          </a:p>
          <a:p>
            <a:r>
              <a:rPr lang="en-GB" dirty="0" err="1"/>
              <a:t>Mens</a:t>
            </a:r>
            <a:r>
              <a:rPr lang="en-GB" dirty="0"/>
              <a:t> rea: this is merely the MR of the initial assault, there is no MR to the ABH.</a:t>
            </a:r>
          </a:p>
          <a:p>
            <a:r>
              <a:rPr lang="en-GB" dirty="0"/>
              <a:t>R is guilty of assaulting J, the harm amounts to ABH therefore R is guilty.</a:t>
            </a:r>
          </a:p>
        </p:txBody>
      </p:sp>
      <p:sp>
        <p:nvSpPr>
          <p:cNvPr id="4" name="Slide Number Placeholder 3"/>
          <p:cNvSpPr>
            <a:spLocks noGrp="1"/>
          </p:cNvSpPr>
          <p:nvPr>
            <p:ph type="sldNum" sz="quarter" idx="5"/>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3478080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Actus reus: </a:t>
            </a:r>
            <a:r>
              <a:rPr lang="en-US" sz="1200" b="1" dirty="0">
                <a:solidFill>
                  <a:srgbClr val="0070C0"/>
                </a:solidFill>
              </a:rPr>
              <a:t>With or without a weapon, D unlawfully causes either a wound or GBH to another person</a:t>
            </a:r>
            <a:endParaRPr lang="en-US" sz="1200" b="1" dirty="0">
              <a:solidFill>
                <a:srgbClr val="0070C0"/>
              </a:solidFill>
              <a:cs typeface="Calibri"/>
            </a:endParaRPr>
          </a:p>
          <a:p>
            <a:endParaRPr lang="en-GB" dirty="0"/>
          </a:p>
          <a:p>
            <a:r>
              <a:rPr lang="en-GB" dirty="0"/>
              <a:t>Both layers of the skin are broken - </a:t>
            </a:r>
          </a:p>
        </p:txBody>
      </p:sp>
      <p:sp>
        <p:nvSpPr>
          <p:cNvPr id="4" name="Slide Number Placeholder 3"/>
          <p:cNvSpPr>
            <a:spLocks noGrp="1"/>
          </p:cNvSpPr>
          <p:nvPr>
            <p:ph type="sldNum" sz="quarter" idx="5"/>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2768709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defTabSz="914400">
              <a:lnSpc>
                <a:spcPct val="90000"/>
              </a:lnSpc>
              <a:spcAft>
                <a:spcPts val="600"/>
              </a:spcAft>
              <a:buFont typeface="Arial" panose="020B0604020202020204" pitchFamily="34" charset="0"/>
              <a:buChar char="•"/>
            </a:pPr>
            <a:r>
              <a:rPr lang="en-US" sz="1200" b="1" dirty="0"/>
              <a:t>1) Wounding with intent to resist/prevent lawful apprehension/detainer of a person</a:t>
            </a:r>
            <a:endParaRPr lang="en-US" sz="1200" b="1" dirty="0">
              <a:cs typeface="Calibri"/>
            </a:endParaRPr>
          </a:p>
          <a:p>
            <a:pPr indent="-228600" defTabSz="914400">
              <a:lnSpc>
                <a:spcPct val="90000"/>
              </a:lnSpc>
              <a:spcAft>
                <a:spcPts val="600"/>
              </a:spcAft>
              <a:buFont typeface="Arial" panose="020B0604020202020204" pitchFamily="34" charset="0"/>
              <a:buChar char="•"/>
            </a:pPr>
            <a:endParaRPr lang="en-US" sz="1200" b="1" dirty="0">
              <a:cs typeface="Calibri"/>
            </a:endParaRPr>
          </a:p>
          <a:p>
            <a:pPr indent="-228600" defTabSz="914400">
              <a:lnSpc>
                <a:spcPct val="90000"/>
              </a:lnSpc>
              <a:spcAft>
                <a:spcPts val="600"/>
              </a:spcAft>
              <a:buFont typeface="Arial" panose="020B0604020202020204" pitchFamily="34" charset="0"/>
              <a:buChar char="•"/>
            </a:pPr>
            <a:r>
              <a:rPr lang="en-US" sz="1200" b="1" dirty="0"/>
              <a:t>(2) Wounding with intent to cause some GBH</a:t>
            </a:r>
            <a:endParaRPr lang="en-US" sz="1200" b="1" dirty="0">
              <a:cs typeface="Calibri"/>
            </a:endParaRPr>
          </a:p>
          <a:p>
            <a:pPr indent="-228600" defTabSz="914400">
              <a:lnSpc>
                <a:spcPct val="90000"/>
              </a:lnSpc>
              <a:spcAft>
                <a:spcPts val="600"/>
              </a:spcAft>
              <a:buFont typeface="Arial" panose="020B0604020202020204" pitchFamily="34" charset="0"/>
              <a:buChar char="•"/>
            </a:pPr>
            <a:endParaRPr lang="en-US" sz="1200" b="1" dirty="0">
              <a:cs typeface="Calibri"/>
            </a:endParaRPr>
          </a:p>
          <a:p>
            <a:pPr indent="-228600" defTabSz="914400">
              <a:lnSpc>
                <a:spcPct val="90000"/>
              </a:lnSpc>
              <a:spcAft>
                <a:spcPts val="600"/>
              </a:spcAft>
              <a:buFont typeface="Arial" panose="020B0604020202020204" pitchFamily="34" charset="0"/>
              <a:buChar char="•"/>
            </a:pPr>
            <a:r>
              <a:rPr lang="en-US" sz="1200" b="1" dirty="0"/>
              <a:t>(3) Causing GBH with intent to resist/prevent lawful apprehension/detainer of a person</a:t>
            </a:r>
            <a:endParaRPr lang="en-US" sz="1200" b="1" dirty="0">
              <a:cs typeface="Calibri"/>
            </a:endParaRPr>
          </a:p>
          <a:p>
            <a:pPr indent="-228600" defTabSz="914400">
              <a:lnSpc>
                <a:spcPct val="90000"/>
              </a:lnSpc>
              <a:spcAft>
                <a:spcPts val="600"/>
              </a:spcAft>
              <a:buFont typeface="Arial" panose="020B0604020202020204" pitchFamily="34" charset="0"/>
              <a:buChar char="•"/>
            </a:pPr>
            <a:endParaRPr lang="en-US" sz="1200" b="1" dirty="0">
              <a:cs typeface="Calibri"/>
            </a:endParaRPr>
          </a:p>
          <a:p>
            <a:pPr indent="-228600" defTabSz="914400">
              <a:lnSpc>
                <a:spcPct val="90000"/>
              </a:lnSpc>
              <a:spcAft>
                <a:spcPts val="600"/>
              </a:spcAft>
              <a:buFont typeface="Arial" panose="020B0604020202020204" pitchFamily="34" charset="0"/>
              <a:buChar char="•"/>
            </a:pPr>
            <a:r>
              <a:rPr lang="en-US" sz="1200" b="1" dirty="0"/>
              <a:t>(4) Causing GBH with intent to cause some GBH</a:t>
            </a:r>
            <a:endParaRPr lang="en-US" sz="1200" b="1" dirty="0">
              <a:cs typeface="Calibri"/>
            </a:endParaRPr>
          </a:p>
          <a:p>
            <a:pPr indent="-228600" defTabSz="914400">
              <a:lnSpc>
                <a:spcPct val="90000"/>
              </a:lnSpc>
              <a:spcAft>
                <a:spcPts val="600"/>
              </a:spcAft>
              <a:buFont typeface="Arial" panose="020B0604020202020204" pitchFamily="34" charset="0"/>
              <a:buChar char="•"/>
            </a:pPr>
            <a:endParaRPr lang="en-US" sz="1200" dirty="0"/>
          </a:p>
          <a:p>
            <a:pPr defTabSz="914400">
              <a:lnSpc>
                <a:spcPct val="90000"/>
              </a:lnSpc>
              <a:spcAft>
                <a:spcPts val="600"/>
              </a:spcAft>
            </a:pPr>
            <a:r>
              <a:rPr lang="en-US" sz="1200" dirty="0"/>
              <a:t>The offence carries a maximum sentence of life imprisonment</a:t>
            </a:r>
            <a:endParaRPr lang="en-US" sz="1200" dirty="0">
              <a:cs typeface="Calibri" panose="020F0502020204030204"/>
            </a:endParaRPr>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1902077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4140402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a:t>
            </a:r>
            <a:r>
              <a:rPr lang="en-GB" baseline="0" dirty="0"/>
              <a:t> is only a defence to specific offences. It is not a general defence and this is why it is rarely found in the chapter on “defences” in textbooks.</a:t>
            </a:r>
          </a:p>
          <a:p>
            <a:r>
              <a:rPr lang="en-GB" baseline="0" dirty="0"/>
              <a:t>Consent is relevant in many areas of law – for example, it may be a defence to theft in that although an appropriation can be established, the consent will probably mean that the MR will not; D will not be dishonest. When the defence of consent is referred to, t is usually in the context of offences against the personal and sexual offences.</a:t>
            </a:r>
          </a:p>
          <a:p>
            <a:endParaRPr lang="en-GB" baseline="0" dirty="0"/>
          </a:p>
          <a:p>
            <a:r>
              <a:rPr lang="en-GB" dirty="0"/>
              <a:t>In relation to offences against the person, to establish the defence it must be shown that:</a:t>
            </a:r>
          </a:p>
          <a:p>
            <a:pPr>
              <a:buFontTx/>
              <a:buChar char="-"/>
            </a:pPr>
            <a:r>
              <a:rPr lang="en-GB" dirty="0"/>
              <a:t>The person consenting was able to consent (capacity)</a:t>
            </a:r>
          </a:p>
          <a:p>
            <a:pPr>
              <a:buFontTx/>
              <a:buChar char="-"/>
            </a:pPr>
            <a:r>
              <a:rPr lang="en-GB" dirty="0"/>
              <a:t>Consent was actually given</a:t>
            </a:r>
          </a:p>
          <a:p>
            <a:pPr>
              <a:buFontTx/>
              <a:buChar char="-"/>
            </a:pPr>
            <a:r>
              <a:rPr lang="en-GB" dirty="0"/>
              <a:t>The consent given was valid ( a true consent)</a:t>
            </a:r>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13</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https://www.bbc.co.uk/news/uk-england-birmingham-47658303</a:t>
            </a:r>
            <a:endParaRPr lang="en-US" dirty="0"/>
          </a:p>
          <a:p>
            <a:endParaRPr lang="en-US" dirty="0">
              <a:cs typeface="Calibri"/>
            </a:endParaRPr>
          </a:p>
          <a:p>
            <a:r>
              <a:rPr lang="en-US" dirty="0">
                <a:cs typeface="Calibri"/>
              </a:rPr>
              <a:t>This case illustrates an important point when considering the </a:t>
            </a:r>
            <a:r>
              <a:rPr lang="en-US" dirty="0" err="1">
                <a:cs typeface="Calibri"/>
              </a:rPr>
              <a:t>defence</a:t>
            </a:r>
            <a:r>
              <a:rPr lang="en-US" dirty="0">
                <a:cs typeface="Calibri"/>
              </a:rPr>
              <a:t> of consent; it is generally unavailable to any offence against the person that results in bodily harm. As will be seen, there are many exceptions to this general rule, but agreeing to be wounded for body modification is not one of them. </a:t>
            </a:r>
          </a:p>
        </p:txBody>
      </p:sp>
      <p:sp>
        <p:nvSpPr>
          <p:cNvPr id="4" name="Slide Number Placeholder 3"/>
          <p:cNvSpPr>
            <a:spLocks noGrp="1"/>
          </p:cNvSpPr>
          <p:nvPr>
            <p:ph type="sldNum" sz="quarter" idx="5"/>
          </p:nvPr>
        </p:nvSpPr>
        <p:spPr/>
        <p:txBody>
          <a:bodyPr/>
          <a:lstStyle/>
          <a:p>
            <a:fld id="{EDFAB5CF-5770-4995-B75C-F52F03A5DD97}" type="slidenum">
              <a:rPr lang="en-GB" smtClean="0"/>
              <a:t>14</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15</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effect what this means is that generally consent is not available to offences under ss18, 20 or 47 OAPA 1861.</a:t>
            </a:r>
          </a:p>
          <a:p>
            <a:endParaRPr lang="en-US" dirty="0">
              <a:cs typeface="Calibri"/>
            </a:endParaRPr>
          </a:p>
          <a:p>
            <a:r>
              <a:rPr lang="en-GB" b="0" i="0" dirty="0">
                <a:solidFill>
                  <a:srgbClr val="212529"/>
                </a:solidFill>
                <a:effectLst/>
                <a:latin typeface="-apple-system"/>
              </a:rPr>
              <a:t>In R v Brown (1994), a group of homosexuals, who took part in sadomasochistic activities, were found guilty due to the OAPA c.100 section 20 and section 47, after attempting to use consent as a partial defence. Section 20 states that “Whosoever shall unlawfully and maliciously wound or inflict any grievous bodily harm (GBH) upon any other person, either with or without any weapon or instrument, shall be guilty of a misdemeanour, and being convicted thereof shall be liable”. </a:t>
            </a:r>
            <a:r>
              <a:rPr lang="en-GB" b="0" i="0">
                <a:solidFill>
                  <a:srgbClr val="212529"/>
                </a:solidFill>
                <a:effectLst/>
                <a:latin typeface="-apple-system"/>
              </a:rPr>
              <a:t>The defendants stated that the ‘victims’ gave their consent, therefore, appealed the charges, however, the court of appeal denied this due to s.20, and the inability to consent to GBH, and on the ground that prosecution was not required to prove consent</a:t>
            </a:r>
            <a:endParaRPr lang="en-US">
              <a:cs typeface="Calibri"/>
            </a:endParaRPr>
          </a:p>
        </p:txBody>
      </p:sp>
      <p:sp>
        <p:nvSpPr>
          <p:cNvPr id="4" name="Slide Number Placeholder 3"/>
          <p:cNvSpPr>
            <a:spLocks noGrp="1"/>
          </p:cNvSpPr>
          <p:nvPr>
            <p:ph type="sldNum" sz="quarter" idx="5"/>
          </p:nvPr>
        </p:nvSpPr>
        <p:spPr/>
        <p:txBody>
          <a:bodyPr/>
          <a:lstStyle/>
          <a:p>
            <a:fld id="{EDFAB5CF-5770-4995-B75C-F52F03A5DD97}" type="slidenum">
              <a:rPr lang="en-GB" smtClean="0"/>
              <a:t>16</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17</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Ministry of Justice has asked the Law Commission to undertake a project looking into possible reform of OAPA 1861, which is recognised as being outdated and as using language which does not resonate in the modern world.</a:t>
            </a:r>
          </a:p>
          <a:p>
            <a:pPr marL="0" indent="0">
              <a:buNone/>
            </a:pPr>
            <a:r>
              <a:rPr lang="en-GB" dirty="0"/>
              <a:t>The structure of OAPA 1861 is unsatisfactory, with the offences not being properly graded. For example, the maximum penalty for both s20 and 47 is five years imprisonment, even though s20 is seen as much more serious offence.</a:t>
            </a:r>
          </a:p>
          <a:p>
            <a:pPr marL="0" indent="0">
              <a:buNone/>
            </a:pPr>
            <a:r>
              <a:rPr lang="en-GB" dirty="0"/>
              <a:t>OAPA 1861 uses different words in different sections: “occasioning” in s47, “inflicts” in s20 and “causes” in s18, although all three have now been held to mean the same thing.</a:t>
            </a:r>
          </a:p>
          <a:p>
            <a:endParaRPr lang="en-GB" b="1" dirty="0"/>
          </a:p>
        </p:txBody>
      </p:sp>
      <p:sp>
        <p:nvSpPr>
          <p:cNvPr id="4" name="Slide Number Placeholder 3"/>
          <p:cNvSpPr>
            <a:spLocks noGrp="1"/>
          </p:cNvSpPr>
          <p:nvPr>
            <p:ph type="sldNum" sz="quarter" idx="10"/>
          </p:nvPr>
        </p:nvSpPr>
        <p:spPr/>
        <p:txBody>
          <a:bodyPr/>
          <a:lstStyle/>
          <a:p>
            <a:fld id="{EDFAB5CF-5770-4995-B75C-F52F03A5DD97}" type="slidenum">
              <a:rPr lang="en-GB" smtClean="0"/>
              <a:t>18</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19</a:t>
            </a:fld>
            <a:endParaRPr lang="en-GB"/>
          </a:p>
        </p:txBody>
      </p:sp>
    </p:spTree>
    <p:extLst>
      <p:ext uri="{BB962C8B-B14F-4D97-AF65-F5344CB8AC3E}">
        <p14:creationId xmlns:p14="http://schemas.microsoft.com/office/powerpoint/2010/main" val="3714289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ideo" Target="https://www.youtube.com/embed/y0QLiNH5ZHM?feature=oembed" TargetMode="Externa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870997" y="1607809"/>
            <a:ext cx="9236026" cy="2876680"/>
          </a:xfrm>
        </p:spPr>
        <p:txBody>
          <a:bodyPr anchor="b">
            <a:normAutofit/>
          </a:bodyPr>
          <a:lstStyle/>
          <a:p>
            <a:pPr algn="l"/>
            <a:r>
              <a:rPr lang="en-GB" sz="6600">
                <a:solidFill>
                  <a:srgbClr val="FFFFFF"/>
                </a:solidFill>
              </a:rPr>
              <a:t>Non-fatal offences against the person</a:t>
            </a:r>
          </a:p>
        </p:txBody>
      </p:sp>
    </p:spTree>
    <p:extLst>
      <p:ext uri="{BB962C8B-B14F-4D97-AF65-F5344CB8AC3E}">
        <p14:creationId xmlns:p14="http://schemas.microsoft.com/office/powerpoint/2010/main" val="1490995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1321D-AB59-4E38-A00D-50EB612F1D3C}"/>
              </a:ext>
            </a:extLst>
          </p:cNvPr>
          <p:cNvSpPr>
            <a:spLocks noGrp="1"/>
          </p:cNvSpPr>
          <p:nvPr>
            <p:ph type="title"/>
          </p:nvPr>
        </p:nvSpPr>
        <p:spPr>
          <a:xfrm>
            <a:off x="572493" y="238539"/>
            <a:ext cx="11018520" cy="1434415"/>
          </a:xfrm>
        </p:spPr>
        <p:txBody>
          <a:bodyPr anchor="b">
            <a:normAutofit/>
          </a:bodyPr>
          <a:lstStyle/>
          <a:p>
            <a:r>
              <a:rPr lang="en-GB" sz="5400"/>
              <a:t>Battery</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D477D-67C0-020B-39F4-979D786732C1}"/>
              </a:ext>
            </a:extLst>
          </p:cNvPr>
          <p:cNvSpPr>
            <a:spLocks noGrp="1"/>
          </p:cNvSpPr>
          <p:nvPr>
            <p:ph idx="1"/>
          </p:nvPr>
        </p:nvSpPr>
        <p:spPr>
          <a:xfrm>
            <a:off x="572493" y="2071316"/>
            <a:ext cx="6713552" cy="4119172"/>
          </a:xfrm>
        </p:spPr>
        <p:txBody>
          <a:bodyPr anchor="t">
            <a:normAutofit lnSpcReduction="10000"/>
          </a:bodyPr>
          <a:lstStyle/>
          <a:p>
            <a:pPr marL="0" indent="0">
              <a:buNone/>
            </a:pPr>
            <a:endParaRPr lang="en-GB" sz="1500" b="1" dirty="0"/>
          </a:p>
          <a:p>
            <a:pPr marL="0" indent="0">
              <a:buNone/>
            </a:pPr>
            <a:r>
              <a:rPr lang="en-GB" sz="1800" b="1" dirty="0"/>
              <a:t>Battery is the intentional or reckless infliction of unlawful personal violence upon the victim (Rolfe [1952]). The elements of the offence are as follows:</a:t>
            </a:r>
          </a:p>
          <a:p>
            <a:endParaRPr lang="en-GB" sz="1800" b="1" dirty="0"/>
          </a:p>
          <a:p>
            <a:r>
              <a:rPr lang="en-GB" sz="1800" b="1" dirty="0"/>
              <a:t>there was some conduct on the part of the defendant;</a:t>
            </a:r>
          </a:p>
          <a:p>
            <a:endParaRPr lang="en-GB" sz="1800" b="1" dirty="0"/>
          </a:p>
          <a:p>
            <a:r>
              <a:rPr lang="en-GB" sz="1800" b="1" dirty="0"/>
              <a:t>the victim suffered unlawful personal violence;</a:t>
            </a:r>
          </a:p>
          <a:p>
            <a:endParaRPr lang="en-GB" sz="1800" b="1" dirty="0"/>
          </a:p>
          <a:p>
            <a:r>
              <a:rPr lang="en-GB" sz="1800" b="1" dirty="0"/>
              <a:t>this was inflicted as a result of the defendant’s conduct; and</a:t>
            </a:r>
          </a:p>
          <a:p>
            <a:endParaRPr lang="en-GB" sz="1800" b="1" dirty="0"/>
          </a:p>
          <a:p>
            <a:r>
              <a:rPr lang="en-GB" sz="1800" b="1" dirty="0"/>
              <a:t>the defendant intended or was reckless to causing the unlawful personal violence.</a:t>
            </a:r>
          </a:p>
        </p:txBody>
      </p:sp>
      <p:pic>
        <p:nvPicPr>
          <p:cNvPr id="5" name="Picture 4">
            <a:extLst>
              <a:ext uri="{FF2B5EF4-FFF2-40B4-BE49-F238E27FC236}">
                <a16:creationId xmlns:a16="http://schemas.microsoft.com/office/drawing/2014/main" id="{4B0007E3-9891-4F31-C4FC-9EB5608736F3}"/>
              </a:ext>
            </a:extLst>
          </p:cNvPr>
          <p:cNvPicPr>
            <a:picLocks noChangeAspect="1"/>
          </p:cNvPicPr>
          <p:nvPr/>
        </p:nvPicPr>
        <p:blipFill rotWithShape="1">
          <a:blip r:embed="rId3"/>
          <a:srcRect l="26870" r="5990" b="1"/>
          <a:stretch/>
        </p:blipFill>
        <p:spPr>
          <a:xfrm>
            <a:off x="7675658" y="2093976"/>
            <a:ext cx="3941064" cy="4096512"/>
          </a:xfrm>
          <a:prstGeom prst="rect">
            <a:avLst/>
          </a:prstGeom>
        </p:spPr>
      </p:pic>
    </p:spTree>
    <p:extLst>
      <p:ext uri="{BB962C8B-B14F-4D97-AF65-F5344CB8AC3E}">
        <p14:creationId xmlns:p14="http://schemas.microsoft.com/office/powerpoint/2010/main" val="2305434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AB844-272D-9361-CC28-BB7F6E76EBD1}"/>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TASK 1: Battery</a:t>
            </a:r>
          </a:p>
        </p:txBody>
      </p:sp>
      <p:sp>
        <p:nvSpPr>
          <p:cNvPr id="19" name="Rectangle: Rounded Corners 18">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322ECF9-DA02-5C34-50E3-65DF4EA86033}"/>
              </a:ext>
            </a:extLst>
          </p:cNvPr>
          <p:cNvGraphicFramePr/>
          <p:nvPr>
            <p:extLst>
              <p:ext uri="{D42A27DB-BD31-4B8C-83A1-F6EECF244321}">
                <p14:modId xmlns:p14="http://schemas.microsoft.com/office/powerpoint/2010/main" val="911107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782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026E4-47B5-62FF-F804-63B3649AD5A4}"/>
              </a:ext>
            </a:extLst>
          </p:cNvPr>
          <p:cNvSpPr>
            <a:spLocks noGrp="1"/>
          </p:cNvSpPr>
          <p:nvPr>
            <p:ph type="title"/>
          </p:nvPr>
        </p:nvSpPr>
        <p:spPr>
          <a:xfrm>
            <a:off x="838200" y="365125"/>
            <a:ext cx="10515600" cy="1325563"/>
          </a:xfrm>
        </p:spPr>
        <p:txBody>
          <a:bodyPr>
            <a:normAutofit/>
          </a:bodyPr>
          <a:lstStyle/>
          <a:p>
            <a:r>
              <a:rPr lang="en-GB" sz="5400"/>
              <a:t>Assault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AB62BB-76EC-6920-1D59-522B57CBA16C}"/>
              </a:ext>
            </a:extLst>
          </p:cNvPr>
          <p:cNvSpPr>
            <a:spLocks noGrp="1"/>
          </p:cNvSpPr>
          <p:nvPr>
            <p:ph idx="1"/>
          </p:nvPr>
        </p:nvSpPr>
        <p:spPr>
          <a:xfrm>
            <a:off x="838200" y="1929384"/>
            <a:ext cx="10515600" cy="4251960"/>
          </a:xfrm>
        </p:spPr>
        <p:txBody>
          <a:bodyPr>
            <a:normAutofit/>
          </a:bodyPr>
          <a:lstStyle/>
          <a:p>
            <a:pPr marL="0" indent="0">
              <a:buNone/>
            </a:pPr>
            <a:r>
              <a:rPr lang="en-GB" sz="1900"/>
              <a:t>The defendant commits an assault where they intentionally or recklessly cause the victim to apprehend immediate unlawful personal violence (Fagan [1968]). The elements of the offence are as follows:</a:t>
            </a:r>
          </a:p>
          <a:p>
            <a:endParaRPr lang="en-GB" sz="1900"/>
          </a:p>
          <a:p>
            <a:r>
              <a:rPr lang="en-GB" sz="1900"/>
              <a:t>there was some conduct on the part of the defendant;</a:t>
            </a:r>
          </a:p>
          <a:p>
            <a:endParaRPr lang="en-GB" sz="1900"/>
          </a:p>
          <a:p>
            <a:r>
              <a:rPr lang="en-GB" sz="1900"/>
              <a:t>the victim apprehended immediate unlawful personal violence (a battery);</a:t>
            </a:r>
          </a:p>
          <a:p>
            <a:endParaRPr lang="en-GB" sz="1900"/>
          </a:p>
          <a:p>
            <a:r>
              <a:rPr lang="en-GB" sz="1900"/>
              <a:t>this was caused as a result of the defendant’s conduct; and</a:t>
            </a:r>
          </a:p>
          <a:p>
            <a:endParaRPr lang="en-GB" sz="1900"/>
          </a:p>
          <a:p>
            <a:r>
              <a:rPr lang="en-GB" sz="1900"/>
              <a:t>the defendant intended or was reckless to causing the apprehension of unlawful personal violence.</a:t>
            </a:r>
          </a:p>
        </p:txBody>
      </p:sp>
    </p:spTree>
    <p:extLst>
      <p:ext uri="{BB962C8B-B14F-4D97-AF65-F5344CB8AC3E}">
        <p14:creationId xmlns:p14="http://schemas.microsoft.com/office/powerpoint/2010/main" val="3627212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B320F-BD2E-3CC1-58B3-F6F4331F157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Actus reus of assault</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C398781-011D-74BE-2170-DF5652940E3A}"/>
              </a:ext>
            </a:extLst>
          </p:cNvPr>
          <p:cNvPicPr>
            <a:picLocks noGrp="1" noChangeAspect="1"/>
          </p:cNvPicPr>
          <p:nvPr>
            <p:ph idx="1"/>
          </p:nvPr>
        </p:nvPicPr>
        <p:blipFill>
          <a:blip r:embed="rId3"/>
          <a:stretch>
            <a:fillRect/>
          </a:stretch>
        </p:blipFill>
        <p:spPr>
          <a:xfrm>
            <a:off x="4654296" y="1115625"/>
            <a:ext cx="7214616" cy="4599317"/>
          </a:xfrm>
          <a:prstGeom prst="rect">
            <a:avLst/>
          </a:prstGeom>
        </p:spPr>
      </p:pic>
    </p:spTree>
    <p:extLst>
      <p:ext uri="{BB962C8B-B14F-4D97-AF65-F5344CB8AC3E}">
        <p14:creationId xmlns:p14="http://schemas.microsoft.com/office/powerpoint/2010/main" val="177429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424C5-9320-F09E-980E-D54D63474DCB}"/>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2: Assault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D5304A-C46A-3A3B-5BA5-BC5018213272}"/>
              </a:ext>
            </a:extLst>
          </p:cNvPr>
          <p:cNvSpPr>
            <a:spLocks noGrp="1"/>
          </p:cNvSpPr>
          <p:nvPr>
            <p:ph idx="1"/>
          </p:nvPr>
        </p:nvSpPr>
        <p:spPr>
          <a:xfrm>
            <a:off x="4447308" y="591344"/>
            <a:ext cx="6906491" cy="5585619"/>
          </a:xfrm>
        </p:spPr>
        <p:txBody>
          <a:bodyPr anchor="ctr">
            <a:normAutofit/>
          </a:bodyPr>
          <a:lstStyle/>
          <a:p>
            <a:pPr marL="0" indent="0">
              <a:buNone/>
            </a:pPr>
            <a:r>
              <a:rPr lang="en-GB" sz="2400"/>
              <a:t>Rocky was taking his son to his karate lesson when the wing mirror of his car was ripped off by a passing car driven by Chas. At the next set of traffic lights Rocky caught up with Chas, wound down his window and asked Chas to pull over so that they could swap insurance details. Chas refused. Rocky suddenly became angry. Rocky very aggressively said to Chas: ‘If it was not for the fact that I have my son in the car I would get out and punch you in the face’. Chas ignored Rocky, which provoked Rocky even further. Rocky then said: ‘If you do not pull over, I am going to hit you’. Chas was not bothered by this and said: ‘Whatever’.</a:t>
            </a:r>
          </a:p>
          <a:p>
            <a:endParaRPr lang="en-GB" sz="2400"/>
          </a:p>
          <a:p>
            <a:r>
              <a:rPr lang="en-GB" sz="2400"/>
              <a:t>Consider whether Rocky committed an assault.</a:t>
            </a:r>
          </a:p>
        </p:txBody>
      </p:sp>
    </p:spTree>
    <p:extLst>
      <p:ext uri="{BB962C8B-B14F-4D97-AF65-F5344CB8AC3E}">
        <p14:creationId xmlns:p14="http://schemas.microsoft.com/office/powerpoint/2010/main" val="871979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CB32E-1414-7AEB-DE70-8F2E55E5EC88}"/>
              </a:ext>
            </a:extLst>
          </p:cNvPr>
          <p:cNvSpPr>
            <a:spLocks noGrp="1"/>
          </p:cNvSpPr>
          <p:nvPr>
            <p:ph type="title"/>
          </p:nvPr>
        </p:nvSpPr>
        <p:spPr>
          <a:xfrm>
            <a:off x="838200" y="556337"/>
            <a:ext cx="6797405" cy="1651404"/>
          </a:xfrm>
        </p:spPr>
        <p:txBody>
          <a:bodyPr>
            <a:normAutofit/>
          </a:bodyPr>
          <a:lstStyle/>
          <a:p>
            <a:r>
              <a:rPr lang="en-GB" sz="4000"/>
              <a:t>Assault occasioning actual bodily harm </a:t>
            </a:r>
          </a:p>
        </p:txBody>
      </p:sp>
      <p:sp>
        <p:nvSpPr>
          <p:cNvPr id="3" name="Content Placeholder 2">
            <a:extLst>
              <a:ext uri="{FF2B5EF4-FFF2-40B4-BE49-F238E27FC236}">
                <a16:creationId xmlns:a16="http://schemas.microsoft.com/office/drawing/2014/main" id="{25D48089-379C-8DDF-C3E5-E6428A6397F6}"/>
              </a:ext>
            </a:extLst>
          </p:cNvPr>
          <p:cNvSpPr>
            <a:spLocks noGrp="1"/>
          </p:cNvSpPr>
          <p:nvPr>
            <p:ph idx="1"/>
          </p:nvPr>
        </p:nvSpPr>
        <p:spPr>
          <a:xfrm>
            <a:off x="838200" y="2401330"/>
            <a:ext cx="6797405" cy="3719384"/>
          </a:xfrm>
        </p:spPr>
        <p:txBody>
          <a:bodyPr>
            <a:normAutofit/>
          </a:bodyPr>
          <a:lstStyle/>
          <a:p>
            <a:pPr marL="0" indent="0">
              <a:buNone/>
            </a:pPr>
            <a:r>
              <a:rPr lang="en-GB" sz="1900" dirty="0"/>
              <a:t>s47 OAPA 1861 provides that: ‘Whosoever shall be convicted on indictment of any assault occasioning actual bodily harm shall be liable to imprisonment for not more than five years. The elements of the offence are as follows:</a:t>
            </a:r>
          </a:p>
          <a:p>
            <a:endParaRPr lang="en-GB" sz="1900" dirty="0"/>
          </a:p>
          <a:p>
            <a:r>
              <a:rPr lang="en-GB" sz="1900" dirty="0"/>
              <a:t>the defendant committed an assault or battery (i.e. a base offence);</a:t>
            </a:r>
          </a:p>
          <a:p>
            <a:endParaRPr lang="en-GB" sz="1900" dirty="0"/>
          </a:p>
          <a:p>
            <a:r>
              <a:rPr lang="en-GB" sz="1900" dirty="0"/>
              <a:t>that resulted in the infliction of ABH to the victim.</a:t>
            </a:r>
          </a:p>
          <a:p>
            <a:pPr marL="0" indent="0">
              <a:buNone/>
            </a:pPr>
            <a:r>
              <a:rPr lang="en-GB" sz="1900" dirty="0"/>
              <a:t>EG: Burns, bruises, black eyes, minor grazes, damage to hair 9DPP V Smith 1978)</a:t>
            </a:r>
          </a:p>
          <a:p>
            <a:endParaRPr lang="en-GB" sz="1900" dirty="0"/>
          </a:p>
        </p:txBody>
      </p:sp>
      <p:pic>
        <p:nvPicPr>
          <p:cNvPr id="5" name="Picture 4">
            <a:extLst>
              <a:ext uri="{FF2B5EF4-FFF2-40B4-BE49-F238E27FC236}">
                <a16:creationId xmlns:a16="http://schemas.microsoft.com/office/drawing/2014/main" id="{2E2729D1-BE5B-B29B-C91C-D08333D6DB79}"/>
              </a:ext>
            </a:extLst>
          </p:cNvPr>
          <p:cNvPicPr>
            <a:picLocks noChangeAspect="1"/>
          </p:cNvPicPr>
          <p:nvPr/>
        </p:nvPicPr>
        <p:blipFill>
          <a:blip r:embed="rId3"/>
          <a:stretch>
            <a:fillRect/>
          </a:stretch>
        </p:blipFill>
        <p:spPr>
          <a:xfrm>
            <a:off x="8473806" y="396537"/>
            <a:ext cx="3128553" cy="3168155"/>
          </a:xfrm>
          <a:prstGeom prst="rect">
            <a:avLst/>
          </a:prstGeom>
        </p:spPr>
      </p:pic>
      <p:pic>
        <p:nvPicPr>
          <p:cNvPr id="7" name="Picture 6">
            <a:extLst>
              <a:ext uri="{FF2B5EF4-FFF2-40B4-BE49-F238E27FC236}">
                <a16:creationId xmlns:a16="http://schemas.microsoft.com/office/drawing/2014/main" id="{5CA8BF41-F3DA-9BF8-61D2-2AFC54FA8066}"/>
              </a:ext>
            </a:extLst>
          </p:cNvPr>
          <p:cNvPicPr>
            <a:picLocks noChangeAspect="1"/>
          </p:cNvPicPr>
          <p:nvPr/>
        </p:nvPicPr>
        <p:blipFill>
          <a:blip r:embed="rId4"/>
          <a:stretch>
            <a:fillRect/>
          </a:stretch>
        </p:blipFill>
        <p:spPr>
          <a:xfrm>
            <a:off x="7997556" y="3817655"/>
            <a:ext cx="3995623" cy="2187603"/>
          </a:xfrm>
          <a:prstGeom prst="rect">
            <a:avLst/>
          </a:prstGeom>
        </p:spPr>
      </p:pic>
    </p:spTree>
    <p:extLst>
      <p:ext uri="{BB962C8B-B14F-4D97-AF65-F5344CB8AC3E}">
        <p14:creationId xmlns:p14="http://schemas.microsoft.com/office/powerpoint/2010/main" val="2814971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7087E-40D4-5EE0-AB51-0D00BDE52AC7}"/>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Task 3: s.47 ABH</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D79AA5-A2D7-90BF-C422-E3CBA7F0CA51}"/>
              </a:ext>
            </a:extLst>
          </p:cNvPr>
          <p:cNvGraphicFramePr>
            <a:graphicFrameLocks noGrp="1"/>
          </p:cNvGraphicFramePr>
          <p:nvPr>
            <p:ph idx="1"/>
            <p:extLst>
              <p:ext uri="{D42A27DB-BD31-4B8C-83A1-F6EECF244321}">
                <p14:modId xmlns:p14="http://schemas.microsoft.com/office/powerpoint/2010/main" val="25743281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2187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163CF5-C336-66B6-115F-96E1FD58CE13}"/>
              </a:ext>
            </a:extLst>
          </p:cNvPr>
          <p:cNvSpPr>
            <a:spLocks noGrp="1"/>
          </p:cNvSpPr>
          <p:nvPr>
            <p:ph type="title"/>
          </p:nvPr>
        </p:nvSpPr>
        <p:spPr>
          <a:xfrm>
            <a:off x="1137034" y="609597"/>
            <a:ext cx="9392421" cy="1330841"/>
          </a:xfrm>
        </p:spPr>
        <p:txBody>
          <a:bodyPr>
            <a:normAutofit/>
          </a:bodyPr>
          <a:lstStyle/>
          <a:p>
            <a:r>
              <a:rPr lang="en-GB"/>
              <a:t>Wounding and inflicting grievous bodily harm without intent </a:t>
            </a:r>
          </a:p>
        </p:txBody>
      </p:sp>
      <p:sp>
        <p:nvSpPr>
          <p:cNvPr id="3" name="Content Placeholder 2">
            <a:extLst>
              <a:ext uri="{FF2B5EF4-FFF2-40B4-BE49-F238E27FC236}">
                <a16:creationId xmlns:a16="http://schemas.microsoft.com/office/drawing/2014/main" id="{5227A840-4AB2-34AD-99FF-7D5A0864BC6A}"/>
              </a:ext>
            </a:extLst>
          </p:cNvPr>
          <p:cNvSpPr>
            <a:spLocks noGrp="1"/>
          </p:cNvSpPr>
          <p:nvPr>
            <p:ph idx="1"/>
          </p:nvPr>
        </p:nvSpPr>
        <p:spPr>
          <a:xfrm>
            <a:off x="1137033" y="2198362"/>
            <a:ext cx="6537395" cy="3917773"/>
          </a:xfrm>
        </p:spPr>
        <p:txBody>
          <a:bodyPr>
            <a:normAutofit lnSpcReduction="10000"/>
          </a:bodyPr>
          <a:lstStyle/>
          <a:p>
            <a:pPr marL="0" indent="0">
              <a:buNone/>
            </a:pPr>
            <a:r>
              <a:rPr lang="en-GB" sz="1800" dirty="0"/>
              <a:t>s20 OAPA 1861 provides that: ‘Whosoever shall unlawfully and maliciously wound or inflict any grievous bodily harm upon any other person, either with or without any weapon or instrument, shall be guilty of a misdemeanour, and being convicted thereof shall … be liable to imprisonment for not more than five years. The elements of the offence are:</a:t>
            </a:r>
          </a:p>
          <a:p>
            <a:endParaRPr lang="en-GB" sz="1800" dirty="0"/>
          </a:p>
          <a:p>
            <a:r>
              <a:rPr lang="en-GB" sz="1800" dirty="0"/>
              <a:t>there was unlawful conduct on the part of the defendant;</a:t>
            </a:r>
          </a:p>
          <a:p>
            <a:endParaRPr lang="en-GB" sz="1800" dirty="0"/>
          </a:p>
          <a:p>
            <a:r>
              <a:rPr lang="en-GB" sz="1800" dirty="0"/>
              <a:t>another person suffered a wound or GBH as a result of the defendant’s conduct; and</a:t>
            </a:r>
          </a:p>
          <a:p>
            <a:endParaRPr lang="en-GB" sz="1800" dirty="0"/>
          </a:p>
          <a:p>
            <a:r>
              <a:rPr lang="en-GB" sz="1800" dirty="0"/>
              <a:t>the defendant maliciously inflicted the wound or GBH.</a:t>
            </a:r>
          </a:p>
          <a:p>
            <a:pPr marL="0" indent="0">
              <a:buNone/>
            </a:pPr>
            <a:endParaRPr lang="en-GB" sz="1400" dirty="0"/>
          </a:p>
        </p:txBody>
      </p:sp>
      <p:pic>
        <p:nvPicPr>
          <p:cNvPr id="5" name="Picture 4">
            <a:extLst>
              <a:ext uri="{FF2B5EF4-FFF2-40B4-BE49-F238E27FC236}">
                <a16:creationId xmlns:a16="http://schemas.microsoft.com/office/drawing/2014/main" id="{CA49EEF1-F6EE-E0BE-62DE-5F4FD2E477B9}"/>
              </a:ext>
            </a:extLst>
          </p:cNvPr>
          <p:cNvPicPr>
            <a:picLocks noChangeAspect="1"/>
          </p:cNvPicPr>
          <p:nvPr/>
        </p:nvPicPr>
        <p:blipFill>
          <a:blip r:embed="rId3"/>
          <a:stretch>
            <a:fillRect/>
          </a:stretch>
        </p:blipFill>
        <p:spPr>
          <a:xfrm>
            <a:off x="7798615" y="3124200"/>
            <a:ext cx="3709257" cy="2647726"/>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39870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1A6E6-2EB8-A355-5D3C-6BF4DE8C3C5B}"/>
              </a:ext>
            </a:extLst>
          </p:cNvPr>
          <p:cNvSpPr>
            <a:spLocks noGrp="1"/>
          </p:cNvSpPr>
          <p:nvPr>
            <p:ph type="title"/>
          </p:nvPr>
        </p:nvSpPr>
        <p:spPr>
          <a:xfrm>
            <a:off x="838200" y="365125"/>
            <a:ext cx="10515600" cy="1325563"/>
          </a:xfrm>
        </p:spPr>
        <p:txBody>
          <a:bodyPr>
            <a:normAutofit/>
          </a:bodyPr>
          <a:lstStyle/>
          <a:p>
            <a:r>
              <a:rPr lang="en-GB" sz="4200"/>
              <a:t>Wounding and causing grievous bodily harm WITH intent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A2D887-7EE3-23AA-21C1-5D21D5FE279A}"/>
              </a:ext>
            </a:extLst>
          </p:cNvPr>
          <p:cNvSpPr>
            <a:spLocks noGrp="1"/>
          </p:cNvSpPr>
          <p:nvPr>
            <p:ph idx="1"/>
          </p:nvPr>
        </p:nvSpPr>
        <p:spPr>
          <a:xfrm>
            <a:off x="838200" y="1929384"/>
            <a:ext cx="10515600" cy="4251960"/>
          </a:xfrm>
        </p:spPr>
        <p:txBody>
          <a:bodyPr>
            <a:normAutofit/>
          </a:bodyPr>
          <a:lstStyle/>
          <a:p>
            <a:r>
              <a:rPr lang="en-GB" sz="1900"/>
              <a:t>s18 OAPA 1861 provides that: ‘Whosoever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[an offence triable only on indictment], and being convicted thereof shall be liable to [imprisonment for life]’. The elements of the offence under s18 are as follows:</a:t>
            </a:r>
          </a:p>
          <a:p>
            <a:endParaRPr lang="en-GB" sz="1900"/>
          </a:p>
          <a:p>
            <a:r>
              <a:rPr lang="en-GB" sz="1900"/>
              <a:t>there was unlawful conduct on the part of the defendant (by any means);</a:t>
            </a:r>
          </a:p>
          <a:p>
            <a:endParaRPr lang="en-GB" sz="1900"/>
          </a:p>
          <a:p>
            <a:r>
              <a:rPr lang="en-GB" sz="1900"/>
              <a:t>a person suffered a wound and/or GBH as a result of the defendant’s conduct; and</a:t>
            </a:r>
          </a:p>
          <a:p>
            <a:endParaRPr lang="en-GB" sz="1900"/>
          </a:p>
          <a:p>
            <a:r>
              <a:rPr lang="en-GB" sz="1900"/>
              <a:t>the defendant intended to cause GBH or to resist or prevent the lawful apprehension or detainer of any person.</a:t>
            </a:r>
          </a:p>
          <a:p>
            <a:endParaRPr lang="en-GB" sz="1900"/>
          </a:p>
          <a:p>
            <a:endParaRPr lang="en-GB" sz="1900"/>
          </a:p>
        </p:txBody>
      </p:sp>
    </p:spTree>
    <p:extLst>
      <p:ext uri="{BB962C8B-B14F-4D97-AF65-F5344CB8AC3E}">
        <p14:creationId xmlns:p14="http://schemas.microsoft.com/office/powerpoint/2010/main" val="3254603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314CD-B941-C0D7-C68A-5A933A37C8C3}"/>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TASK 4: S.20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7F75C7-4FEE-AB55-82C1-47C213E3E19A}"/>
              </a:ext>
            </a:extLst>
          </p:cNvPr>
          <p:cNvSpPr>
            <a:spLocks noGrp="1"/>
          </p:cNvSpPr>
          <p:nvPr>
            <p:ph sz="half" idx="1"/>
          </p:nvPr>
        </p:nvSpPr>
        <p:spPr>
          <a:xfrm>
            <a:off x="4447308" y="591344"/>
            <a:ext cx="6906491" cy="5585619"/>
          </a:xfrm>
        </p:spPr>
        <p:txBody>
          <a:bodyPr vert="horz" lIns="91440" tIns="45720" rIns="91440" bIns="45720" rtlCol="0" anchor="ctr">
            <a:normAutofit/>
          </a:bodyPr>
          <a:lstStyle/>
          <a:p>
            <a:r>
              <a:rPr lang="en-US" sz="2400"/>
              <a:t>In the following examples decide whether the harm caused is ABH, GBH or wounding:</a:t>
            </a:r>
          </a:p>
          <a:p>
            <a:endParaRPr lang="en-US" sz="2400"/>
          </a:p>
          <a:p>
            <a:r>
              <a:rPr lang="en-US" sz="2400"/>
              <a:t>(1)   Paul sent hate mail to Pippa causing her to believe that she was going to be attacked by him. As a result of this, Pippa developed a psychiatric condition where she thought that everyone was trying to kill her. Pippa had to be admitted to a psychiatric hospital for a year and received very strong drugs; and</a:t>
            </a:r>
          </a:p>
          <a:p>
            <a:endParaRPr lang="en-US" sz="2400"/>
          </a:p>
          <a:p>
            <a:r>
              <a:rPr lang="en-US" sz="2400"/>
              <a:t>(2)   Ronald had an argument with David in his 6th form design and technology class. Ronald grabbed a compass and stabbed David in the hand, which drew a few spots of blood.</a:t>
            </a:r>
          </a:p>
        </p:txBody>
      </p:sp>
    </p:spTree>
    <p:extLst>
      <p:ext uri="{BB962C8B-B14F-4D97-AF65-F5344CB8AC3E}">
        <p14:creationId xmlns:p14="http://schemas.microsoft.com/office/powerpoint/2010/main" val="2196875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5">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B2C535-0DF4-7FAE-C7B8-517A5A906428}"/>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400" kern="1200">
                <a:solidFill>
                  <a:schemeClr val="bg1"/>
                </a:solidFill>
                <a:latin typeface="+mj-lt"/>
                <a:ea typeface="+mj-ea"/>
                <a:cs typeface="+mj-cs"/>
              </a:rPr>
              <a:t>NFAOAP – Recap from lecture</a:t>
            </a:r>
          </a:p>
        </p:txBody>
      </p:sp>
      <p:pic>
        <p:nvPicPr>
          <p:cNvPr id="5" name="Content Placeholder 4">
            <a:extLst>
              <a:ext uri="{FF2B5EF4-FFF2-40B4-BE49-F238E27FC236}">
                <a16:creationId xmlns:a16="http://schemas.microsoft.com/office/drawing/2014/main" id="{DAE1F380-CDE2-D228-DEDC-D5C53CBBF270}"/>
              </a:ext>
            </a:extLst>
          </p:cNvPr>
          <p:cNvPicPr>
            <a:picLocks noGrp="1" noChangeAspect="1"/>
          </p:cNvPicPr>
          <p:nvPr>
            <p:ph idx="1"/>
          </p:nvPr>
        </p:nvPicPr>
        <p:blipFill>
          <a:blip r:embed="rId2"/>
          <a:stretch>
            <a:fillRect/>
          </a:stretch>
        </p:blipFill>
        <p:spPr>
          <a:xfrm>
            <a:off x="317022" y="2416233"/>
            <a:ext cx="11255957" cy="3469178"/>
          </a:xfrm>
          <a:prstGeom prst="rect">
            <a:avLst/>
          </a:prstGeom>
        </p:spPr>
      </p:pic>
    </p:spTree>
    <p:extLst>
      <p:ext uri="{BB962C8B-B14F-4D97-AF65-F5344CB8AC3E}">
        <p14:creationId xmlns:p14="http://schemas.microsoft.com/office/powerpoint/2010/main" val="976817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B5C8C-FEBC-4E81-9DDD-CCC6450BE8B0}"/>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dirty="0">
                <a:cs typeface="Calibri Light"/>
              </a:rPr>
              <a:t>Consent in relation to offences against the person</a:t>
            </a:r>
            <a:endParaRPr lang="en-US" sz="4800" kern="1200" dirty="0">
              <a:solidFill>
                <a:schemeClr val="tx1"/>
              </a:solidFill>
              <a:latin typeface="+mj-lt"/>
              <a:ea typeface="+mj-ea"/>
              <a:cs typeface="+mj-cs"/>
            </a:endParaRPr>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165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9018-7DD6-4EAD-A4E5-1D6B5BE62663}"/>
              </a:ext>
            </a:extLst>
          </p:cNvPr>
          <p:cNvSpPr>
            <a:spLocks noGrp="1"/>
          </p:cNvSpPr>
          <p:nvPr>
            <p:ph type="title"/>
          </p:nvPr>
        </p:nvSpPr>
        <p:spPr/>
        <p:txBody>
          <a:bodyPr/>
          <a:lstStyle/>
          <a:p>
            <a:r>
              <a:rPr lang="en-GB" dirty="0">
                <a:cs typeface="Calibri Light"/>
              </a:rPr>
              <a:t>'Dr Evil' tattooist jailed for more than three years for carrying out ear and nipple removals</a:t>
            </a:r>
          </a:p>
        </p:txBody>
      </p:sp>
      <p:pic>
        <p:nvPicPr>
          <p:cNvPr id="4" name="Picture 4" descr="Graphical user interface, text, application&#10;&#10;Description automatically generated">
            <a:extLst>
              <a:ext uri="{FF2B5EF4-FFF2-40B4-BE49-F238E27FC236}">
                <a16:creationId xmlns:a16="http://schemas.microsoft.com/office/drawing/2014/main" id="{43A99109-583C-48AF-BAE1-97EF52C22202}"/>
              </a:ext>
            </a:extLst>
          </p:cNvPr>
          <p:cNvPicPr>
            <a:picLocks noGrp="1" noChangeAspect="1"/>
          </p:cNvPicPr>
          <p:nvPr>
            <p:ph idx="1"/>
          </p:nvPr>
        </p:nvPicPr>
        <p:blipFill rotWithShape="1">
          <a:blip r:embed="rId3"/>
          <a:srcRect l="742" t="17162" r="34508" b="6931"/>
          <a:stretch/>
        </p:blipFill>
        <p:spPr>
          <a:xfrm>
            <a:off x="2211877" y="1926267"/>
            <a:ext cx="6549666" cy="4295039"/>
          </a:xfrm>
        </p:spPr>
      </p:pic>
    </p:spTree>
    <p:extLst>
      <p:ext uri="{BB962C8B-B14F-4D97-AF65-F5344CB8AC3E}">
        <p14:creationId xmlns:p14="http://schemas.microsoft.com/office/powerpoint/2010/main" val="4173783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CONSENT</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3200" dirty="0"/>
              <a:t>In relation to offences against the person, to establish the defence it must be shown that:</a:t>
            </a:r>
            <a:endParaRPr lang="en-GB" sz="3200" dirty="0">
              <a:cs typeface="Calibri"/>
            </a:endParaRPr>
          </a:p>
          <a:p>
            <a:pPr>
              <a:buFontTx/>
              <a:buChar char="-"/>
            </a:pPr>
            <a:r>
              <a:rPr lang="en-GB" sz="3200" b="1" i="1" dirty="0"/>
              <a:t>The person consenting was able to consent (capacity)</a:t>
            </a:r>
            <a:endParaRPr lang="en-GB" sz="3200" b="1" i="1" dirty="0">
              <a:cs typeface="Calibri"/>
            </a:endParaRPr>
          </a:p>
          <a:p>
            <a:pPr>
              <a:buFontTx/>
              <a:buChar char="-"/>
            </a:pPr>
            <a:r>
              <a:rPr lang="en-GB" sz="3200" b="1" i="1" dirty="0"/>
              <a:t>Consent was actually given</a:t>
            </a:r>
            <a:endParaRPr lang="en-GB" sz="3200" b="1" i="1" dirty="0">
              <a:cs typeface="Calibri"/>
            </a:endParaRPr>
          </a:p>
          <a:p>
            <a:pPr>
              <a:buFontTx/>
              <a:buChar char="-"/>
            </a:pPr>
            <a:r>
              <a:rPr lang="en-GB" sz="3200" b="1" i="1" dirty="0"/>
              <a:t>The consent given was valid ( a true consent)</a:t>
            </a:r>
            <a:endParaRPr lang="en-GB" sz="3200" b="1" i="1" dirty="0">
              <a:cs typeface="Calibri"/>
            </a:endParaRPr>
          </a:p>
        </p:txBody>
      </p:sp>
    </p:spTree>
    <p:extLst>
      <p:ext uri="{BB962C8B-B14F-4D97-AF65-F5344CB8AC3E}">
        <p14:creationId xmlns:p14="http://schemas.microsoft.com/office/powerpoint/2010/main" val="2839159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CA78D-A3CE-45C9-8B5D-FF716AF3FC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General rules on consent</a:t>
            </a:r>
            <a:endParaRPr lang="en-GB" sz="4000">
              <a:solidFill>
                <a:srgbClr val="FFFFFF"/>
              </a:solidFill>
            </a:endParaRPr>
          </a:p>
        </p:txBody>
      </p:sp>
      <p:sp>
        <p:nvSpPr>
          <p:cNvPr id="3" name="Content Placeholder 2">
            <a:extLst>
              <a:ext uri="{FF2B5EF4-FFF2-40B4-BE49-F238E27FC236}">
                <a16:creationId xmlns:a16="http://schemas.microsoft.com/office/drawing/2014/main" id="{71F38BA8-FD84-49CC-BEB4-31DE2F10CBE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b="1" i="1" dirty="0">
                <a:solidFill>
                  <a:srgbClr val="FF0000"/>
                </a:solidFill>
                <a:cs typeface="Calibri" panose="020F0502020204030204"/>
              </a:rPr>
              <a:t>Brown [1993]</a:t>
            </a:r>
            <a:r>
              <a:rPr lang="en-GB" dirty="0">
                <a:cs typeface="Calibri" panose="020F0502020204030204"/>
              </a:rPr>
              <a:t> sets out the general rules on whether consent can be used as a defence to non-fatal offences.</a:t>
            </a:r>
          </a:p>
          <a:p>
            <a:pPr marL="0" indent="0">
              <a:buNone/>
            </a:pPr>
            <a:endParaRPr lang="en-GB" dirty="0">
              <a:cs typeface="Calibri" panose="020F0502020204030204"/>
            </a:endParaRPr>
          </a:p>
          <a:p>
            <a:pPr marL="457200" indent="-457200"/>
            <a:r>
              <a:rPr lang="en-GB" dirty="0">
                <a:cs typeface="Calibri" panose="020F0502020204030204"/>
              </a:rPr>
              <a:t>Consent can be a defence to assault or battery which does not involve ABH or greater harm;</a:t>
            </a:r>
          </a:p>
          <a:p>
            <a:pPr marL="457200" indent="-457200"/>
            <a:r>
              <a:rPr lang="en-GB" dirty="0">
                <a:cs typeface="Calibri" panose="020F0502020204030204"/>
              </a:rPr>
              <a:t>Consent is not a defence in situations where D causes V ABH or greater harm, unless one of the exceptions (discussed on the next slide) apply.</a:t>
            </a:r>
          </a:p>
          <a:p>
            <a:pPr marL="0" indent="0">
              <a:buNone/>
            </a:pPr>
            <a:endParaRPr lang="en-GB" sz="2000" dirty="0">
              <a:cs typeface="Calibri" panose="020F0502020204030204"/>
            </a:endParaRPr>
          </a:p>
        </p:txBody>
      </p:sp>
    </p:spTree>
    <p:extLst>
      <p:ext uri="{BB962C8B-B14F-4D97-AF65-F5344CB8AC3E}">
        <p14:creationId xmlns:p14="http://schemas.microsoft.com/office/powerpoint/2010/main" val="892565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dirty="0"/>
              <a:t>CONSENT</a:t>
            </a:r>
            <a:endParaRPr lang="en-GB" sz="2700" dirty="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dirty="0">
                <a:solidFill>
                  <a:schemeClr val="tx1"/>
                </a:solidFill>
              </a:rPr>
              <a:t>GENERAL RULE</a:t>
            </a:r>
            <a:r>
              <a:rPr lang="en-GB" sz="3200" b="1" dirty="0">
                <a:solidFill>
                  <a:schemeClr val="tx1"/>
                </a:solidFill>
              </a:rPr>
              <a:t>: </a:t>
            </a:r>
            <a:r>
              <a:rPr lang="en-GB" sz="2800" i="1" dirty="0">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dirty="0"/>
              <a:t>EXCEPTIONS: </a:t>
            </a:r>
            <a:r>
              <a:rPr lang="en-GB" sz="2800" dirty="0"/>
              <a:t>In certain circumstances, consent can be a defence even when injury is caused.</a:t>
            </a:r>
          </a:p>
          <a:p>
            <a:pPr marL="457200" indent="-457200" algn="ctr">
              <a:buFontTx/>
              <a:buChar char="-"/>
            </a:pPr>
            <a:r>
              <a:rPr lang="en-GB" sz="2800" dirty="0"/>
              <a:t>Sporting activity</a:t>
            </a:r>
          </a:p>
          <a:p>
            <a:pPr marL="457200" indent="-457200" algn="ctr">
              <a:buFontTx/>
              <a:buChar char="-"/>
            </a:pPr>
            <a:r>
              <a:rPr lang="en-GB" sz="2800" dirty="0"/>
              <a:t>Medical treatment</a:t>
            </a:r>
          </a:p>
          <a:p>
            <a:pPr marL="457200" indent="-457200" algn="ctr">
              <a:buFontTx/>
              <a:buChar char="-"/>
            </a:pPr>
            <a:r>
              <a:rPr lang="en-GB" sz="2800" dirty="0"/>
              <a:t>Religious purposes</a:t>
            </a:r>
          </a:p>
          <a:p>
            <a:pPr marL="457200" indent="-457200" algn="ctr">
              <a:buFontTx/>
              <a:buChar char="-"/>
            </a:pPr>
            <a:r>
              <a:rPr lang="en-GB" sz="2800" dirty="0"/>
              <a:t>Therapeutic purposes</a:t>
            </a:r>
          </a:p>
          <a:p>
            <a:pPr marL="457200" indent="-457200" algn="ctr">
              <a:buFontTx/>
              <a:buChar char="-"/>
            </a:pPr>
            <a:r>
              <a:rPr lang="en-GB" sz="2800" dirty="0"/>
              <a:t>Cosmetic purposes</a:t>
            </a:r>
          </a:p>
        </p:txBody>
      </p:sp>
      <p:pic>
        <p:nvPicPr>
          <p:cNvPr id="8" name="Picture 7"/>
          <p:cNvPicPr>
            <a:picLocks noChangeAspect="1"/>
          </p:cNvPicPr>
          <p:nvPr/>
        </p:nvPicPr>
        <p:blipFill>
          <a:blip r:embed="rId3"/>
          <a:stretch>
            <a:fillRect/>
          </a:stretch>
        </p:blipFill>
        <p:spPr>
          <a:xfrm>
            <a:off x="8682037" y="4339936"/>
            <a:ext cx="2600325" cy="1752600"/>
          </a:xfrm>
          <a:prstGeom prst="rect">
            <a:avLst/>
          </a:prstGeom>
        </p:spPr>
      </p:pic>
      <p:pic>
        <p:nvPicPr>
          <p:cNvPr id="9" name="Picture 8"/>
          <p:cNvPicPr>
            <a:picLocks noChangeAspect="1"/>
          </p:cNvPicPr>
          <p:nvPr/>
        </p:nvPicPr>
        <p:blipFill>
          <a:blip r:embed="rId4"/>
          <a:stretch>
            <a:fillRect/>
          </a:stretch>
        </p:blipFill>
        <p:spPr>
          <a:xfrm>
            <a:off x="1097756" y="4752904"/>
            <a:ext cx="2619375" cy="1743075"/>
          </a:xfrm>
          <a:prstGeom prst="rect">
            <a:avLst/>
          </a:prstGeom>
        </p:spPr>
      </p:pic>
    </p:spTree>
    <p:extLst>
      <p:ext uri="{BB962C8B-B14F-4D97-AF65-F5344CB8AC3E}">
        <p14:creationId xmlns:p14="http://schemas.microsoft.com/office/powerpoint/2010/main" val="243937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wrong with the current law?</a:t>
            </a:r>
          </a:p>
        </p:txBody>
      </p:sp>
      <p:sp>
        <p:nvSpPr>
          <p:cNvPr id="3" name="Content Placeholder 2"/>
          <p:cNvSpPr>
            <a:spLocks noGrp="1"/>
          </p:cNvSpPr>
          <p:nvPr>
            <p:ph idx="1"/>
          </p:nvPr>
        </p:nvSpPr>
        <p:spPr>
          <a:xfrm>
            <a:off x="4810259" y="649480"/>
            <a:ext cx="6555347" cy="5546047"/>
          </a:xfrm>
        </p:spPr>
        <p:txBody>
          <a:bodyPr anchor="ctr">
            <a:normAutofit/>
          </a:bodyPr>
          <a:lstStyle/>
          <a:p>
            <a:pPr>
              <a:buFontTx/>
              <a:buChar char="-"/>
            </a:pPr>
            <a:r>
              <a:rPr lang="en-GB"/>
              <a:t>Outdated </a:t>
            </a:r>
            <a:endParaRPr lang="en-GB">
              <a:cs typeface="Calibri"/>
            </a:endParaRPr>
          </a:p>
          <a:p>
            <a:pPr>
              <a:buFontTx/>
              <a:buChar char="-"/>
            </a:pPr>
            <a:r>
              <a:rPr lang="en-GB"/>
              <a:t> The structure of OAPA 1861 is unsatisfactory </a:t>
            </a:r>
            <a:endParaRPr lang="en-GB">
              <a:cs typeface="Calibri"/>
            </a:endParaRPr>
          </a:p>
          <a:p>
            <a:pPr marL="0" indent="0">
              <a:buNone/>
            </a:pPr>
            <a:r>
              <a:rPr lang="en-GB"/>
              <a:t>For example, the maximum penalty for both s20 and 47 is five years imprisonment, even though s20 is seen as much more serious offence.</a:t>
            </a:r>
            <a:endParaRPr lang="en-GB">
              <a:cs typeface="Calibri"/>
            </a:endParaRPr>
          </a:p>
          <a:p>
            <a:pPr marL="0" indent="0">
              <a:buNone/>
            </a:pPr>
            <a:r>
              <a:rPr lang="en-GB"/>
              <a:t>- OAPA 1861 uses different words in different sections</a:t>
            </a:r>
            <a:endParaRPr lang="en-GB">
              <a:cs typeface="Calibri"/>
            </a:endParaRPr>
          </a:p>
        </p:txBody>
      </p:sp>
    </p:spTree>
    <p:extLst>
      <p:ext uri="{BB962C8B-B14F-4D97-AF65-F5344CB8AC3E}">
        <p14:creationId xmlns:p14="http://schemas.microsoft.com/office/powerpoint/2010/main" val="34088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arn(inVertical)">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arn(inVertical)">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barn(inVertical)">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7E56849-0DDC-4178-8C81-3449924C87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cs typeface="Calibri Light"/>
              </a:rPr>
              <a:t>Is there a need for reform?</a:t>
            </a:r>
            <a:endParaRPr lang="en-US" sz="4000" kern="1200" dirty="0">
              <a:solidFill>
                <a:srgbClr val="FFFFFF"/>
              </a:solidFill>
              <a:latin typeface="+mj-lt"/>
              <a:cs typeface="Calibri Light"/>
            </a:endParaRPr>
          </a:p>
        </p:txBody>
      </p:sp>
      <p:pic>
        <p:nvPicPr>
          <p:cNvPr id="4" name="Picture 4">
            <a:hlinkClick r:id="" action="ppaction://media"/>
            <a:extLst>
              <a:ext uri="{FF2B5EF4-FFF2-40B4-BE49-F238E27FC236}">
                <a16:creationId xmlns:a16="http://schemas.microsoft.com/office/drawing/2014/main" id="{69080FCC-A772-4075-B882-4620ED6DE3CA}"/>
              </a:ext>
            </a:extLst>
          </p:cNvPr>
          <p:cNvPicPr>
            <a:picLocks noGrp="1" noRot="1" noChangeAspect="1"/>
          </p:cNvPicPr>
          <p:nvPr>
            <p:ph idx="1"/>
            <a:videoFile r:link="rId1"/>
          </p:nvPr>
        </p:nvPicPr>
        <p:blipFill>
          <a:blip r:embed="rId4"/>
          <a:stretch>
            <a:fillRect/>
          </a:stretch>
        </p:blipFill>
        <p:spPr>
          <a:xfrm>
            <a:off x="4502428" y="719344"/>
            <a:ext cx="7441408" cy="5821877"/>
          </a:xfrm>
          <a:prstGeom prst="rect">
            <a:avLst/>
          </a:prstGeom>
        </p:spPr>
      </p:pic>
    </p:spTree>
    <p:extLst>
      <p:ext uri="{BB962C8B-B14F-4D97-AF65-F5344CB8AC3E}">
        <p14:creationId xmlns:p14="http://schemas.microsoft.com/office/powerpoint/2010/main" val="10577214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4" ma:contentTypeDescription="Create a new document." ma:contentTypeScope="" ma:versionID="ec217a6fd94884bae1771790fff6dae5">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3c7fb869de3ae615e66a628854077c32"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7A0D6B-A16E-42A5-8ACB-F9B97F8C2E3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679CB74E-CDDE-44FB-BD89-9F01207AB1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0EC27A1-8F55-4D57-BCAC-3904197B520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TM10001105[[fn=Crop]]</Template>
  <TotalTime>81</TotalTime>
  <Words>2571</Words>
  <Application>Microsoft Office PowerPoint</Application>
  <PresentationFormat>Widescreen</PresentationFormat>
  <Paragraphs>203</Paragraphs>
  <Slides>19</Slides>
  <Notes>18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-apple-system</vt:lpstr>
      <vt:lpstr>Arial</vt:lpstr>
      <vt:lpstr>Calibri</vt:lpstr>
      <vt:lpstr>Calibri Light</vt:lpstr>
      <vt:lpstr>Office Theme</vt:lpstr>
      <vt:lpstr>Non-fatal offences against the person</vt:lpstr>
      <vt:lpstr>Battery</vt:lpstr>
      <vt:lpstr>TASK 1: Battery</vt:lpstr>
      <vt:lpstr>Assault</vt:lpstr>
      <vt:lpstr>The Actus reus of assault</vt:lpstr>
      <vt:lpstr>Task 2: Assault</vt:lpstr>
      <vt:lpstr>Assault occasioning actual bodily harm </vt:lpstr>
      <vt:lpstr>Task 3: s.47 ABH</vt:lpstr>
      <vt:lpstr>Wounding and inflicting grievous bodily harm without intent </vt:lpstr>
      <vt:lpstr>Wounding and causing grievous bodily harm WITH intent</vt:lpstr>
      <vt:lpstr>TASK 4: S.20 </vt:lpstr>
      <vt:lpstr>NFAOAP – Recap from lecture</vt:lpstr>
      <vt:lpstr>Consent in relation to offences against the person</vt:lpstr>
      <vt:lpstr>'Dr Evil' tattooist jailed for more than three years for carrying out ear and nipple removals</vt:lpstr>
      <vt:lpstr>CONSENT</vt:lpstr>
      <vt:lpstr>General rules on consent</vt:lpstr>
      <vt:lpstr>CONSENT</vt:lpstr>
      <vt:lpstr>What is wrong with the current law?</vt:lpstr>
      <vt:lpstr>Is there a need for reform?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Kelly Andrews</cp:lastModifiedBy>
  <cp:revision>123</cp:revision>
  <cp:lastPrinted>2021-02-16T10:15:53Z</cp:lastPrinted>
  <dcterms:created xsi:type="dcterms:W3CDTF">2017-09-27T09:20:24Z</dcterms:created>
  <dcterms:modified xsi:type="dcterms:W3CDTF">2024-02-21T14:13:51Z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