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8" r:id="rId3"/>
    <p:sldId id="259" r:id="rId4"/>
    <p:sldId id="260" r:id="rId5"/>
    <p:sldId id="261" r:id="rId6"/>
    <p:sldId id="262" r:id="rId7"/>
    <p:sldId id="263" r:id="rId8"/>
    <p:sldId id="264" r:id="rId9"/>
    <p:sldId id="265" r:id="rId10"/>
    <p:sldId id="266" r:id="rId11"/>
    <p:sldId id="267" r:id="rId12"/>
    <p:sldId id="268" r:id="rId13"/>
    <p:sldId id="272" r:id="rId14"/>
    <p:sldId id="257"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2ABAD28B-DD56-4B56-883A-96608C765E28}" type="datetimeFigureOut">
              <a:rPr lang="en-US" dirty="0"/>
              <a:t>7/29/2026</a:t>
            </a:fld>
            <a:endParaRPr lang="en-US"/>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201878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2ABAD28B-DD56-4B56-883A-96608C765E28}" type="datetimeFigureOut">
              <a:rPr lang="en-US" dirty="0"/>
              <a:t>7/29/2026</a:t>
            </a:fld>
            <a:endParaRPr lang="en-US"/>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07549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noChangeAspect="1"/>
          </p:cNvSpPr>
          <p:nvPr>
            <p:ph type="pic" sz="quarter" idx="13" hasCustomPrompt="1"/>
          </p:nvPr>
        </p:nvSpPr>
        <p:spPr>
          <a:xfrm>
            <a:off x="0" y="1"/>
            <a:ext cx="12191999" cy="4467828"/>
          </a:xfrm>
          <a:blipFill dpi="0" rotWithShape="1">
            <a:blip r:embed="rId2">
              <a:alphaModFix amt="60000"/>
            </a:blip>
            <a:srcRect/>
            <a:stretch>
              <a:fillRect/>
            </a:stretch>
          </a:blipFill>
        </p:spPr>
        <p:txBody>
          <a:bodyPr anchor="t"/>
          <a:lstStyle>
            <a:lvl1pPr marL="0" indent="0">
              <a:buNone/>
              <a:defRPr/>
            </a:lvl1pPr>
          </a:lstStyle>
          <a:p>
            <a:endParaRP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US"/>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2ABAD28B-DD56-4B56-883A-96608C765E28}" type="datetimeFigureOut">
              <a:rPr lang="en-US" dirty="0"/>
              <a:pPr/>
              <a:t>7/29/2026</a:t>
            </a:fld>
            <a:endParaRPr lang="en-US"/>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861940386"/>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p>
        </p:txBody>
      </p:sp>
      <p:sp>
        <p:nvSpPr>
          <p:cNvPr id="14" name="Picture Placeholder 13">
            <a:extLst>
              <a:ext uri="{FF2B5EF4-FFF2-40B4-BE49-F238E27FC236}">
                <a16:creationId xmlns:a16="http://schemas.microsoft.com/office/drawing/2014/main" id="{51A639AF-317A-79DF-3175-64C726EA3189}"/>
              </a:ext>
            </a:extLst>
          </p:cNvPr>
          <p:cNvSpPr>
            <a:spLocks noGrp="1" noChangeAspect="1"/>
          </p:cNvSpPr>
          <p:nvPr>
            <p:ph type="pic" sz="quarter" idx="14" hasCustomPrompt="1"/>
          </p:nvPr>
        </p:nvSpPr>
        <p:spPr>
          <a:xfrm>
            <a:off x="0" y="0"/>
            <a:ext cx="7617785" cy="6858000"/>
          </a:xfrm>
          <a:custGeom>
            <a:avLst/>
            <a:gdLst/>
            <a:ahLst/>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r>
              <a:rPr lang="en-US"/>
              <a:t>
              </a:t>
            </a:r>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7/29/2026</a:t>
            </a:fld>
            <a:endParaRPr lang="en-US"/>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225373494"/>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US"/>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2ABAD28B-DD56-4B56-883A-96608C765E28}" type="datetimeFigureOut">
              <a:rPr lang="en-US" dirty="0"/>
              <a:pPr/>
              <a:t>7/29/2026</a:t>
            </a:fld>
            <a:endParaRPr lang="en-US"/>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7DF5BAF5-ABAB-4575-8E56-D109A3D17F9F}" type="slidenum">
              <a:rPr lang="en-US" dirty="0"/>
              <a:pPr/>
              <a:t>‹#›</a:t>
            </a:fld>
            <a:endParaRPr lang="en-US"/>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4305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8A60B404-9532-4DA8-8A40-EC339A5BE635}" type="datetimeFigureOut">
              <a:rPr lang="en-US" dirty="0"/>
              <a:t>7/29/2026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685585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r>
              <a:rPr lang="en-US"/>
              <a:t>
              </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8A60B404-9532-4DA8-8A40-EC339A5BE635}" type="datetimeFigureOut">
              <a:rPr lang="en-US" dirty="0"/>
              <a:t>7/29/2026</a:t>
            </a:fld>
            <a:endParaRPr lang="en-US"/>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CC057153-B650-4DEB-B370-79DDCFDCE934}" type="slidenum">
              <a:rPr lang="en-US" dirty="0"/>
              <a:t>‹#›</a:t>
            </a:fld>
            <a:endParaRPr lang="en-US"/>
          </a:p>
        </p:txBody>
      </p:sp>
      <p:sp>
        <p:nvSpPr>
          <p:cNvPr id="6" name="Picture Placeholder 10">
            <a:extLst>
              <a:ext uri="{FF2B5EF4-FFF2-40B4-BE49-F238E27FC236}">
                <a16:creationId xmlns:a16="http://schemas.microsoft.com/office/drawing/2014/main" id="{E4B52E79-E470-1B1A-EADF-94DA7253B328}"/>
              </a:ext>
            </a:extLst>
          </p:cNvPr>
          <p:cNvSpPr>
            <a:spLocks noGrp="1" noChangeAspect="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nchor="t"/>
          <a:lstStyle>
            <a:lvl1pPr>
              <a:defRPr/>
            </a:lvl1pPr>
          </a:lstStyle>
          <a:p>
            <a:endParaRP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946162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802AB700-8552-46A0-B700-5DA0068ADBFC}" type="datetimeFigureOut">
              <a:rPr lang="en-US" dirty="0"/>
              <a:t>7/29/2026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114478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D00D9374-B0AF-43C5-90A8-C409C7D54B55}" type="datetimeFigureOut">
              <a:rPr lang="en-US" dirty="0"/>
              <a:t>7/29/2026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AEAA3239-9EA4-4A65-A281-97F994456D9F}" type="slidenum">
              <a:rPr lang="en-US" dirty="0"/>
              <a:t>‹#›</a:t>
            </a:fld>
            <a:endParaRPr lang="en-US"/>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73260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p>
        </p:txBody>
      </p:sp>
      <p:sp>
        <p:nvSpPr>
          <p:cNvPr id="6" name="Picture Placeholder 10">
            <a:extLst>
              <a:ext uri="{FF2B5EF4-FFF2-40B4-BE49-F238E27FC236}">
                <a16:creationId xmlns:a16="http://schemas.microsoft.com/office/drawing/2014/main" id="{6FB7CB50-241E-E6B6-1C0E-1B5466B14779}"/>
              </a:ext>
            </a:extLst>
          </p:cNvPr>
          <p:cNvSpPr>
            <a:spLocks noGrp="1" noChangeAspect="1"/>
          </p:cNvSpPr>
          <p:nvPr>
            <p:ph type="pic" sz="quarter" idx="13" hasCustomPrompt="1"/>
          </p:nvPr>
        </p:nvSpPr>
        <p:spPr>
          <a:xfrm>
            <a:off x="12192" y="0"/>
            <a:ext cx="4506585"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r>
              <a:rPr lang="en-US"/>
              <a:t>
              </a:t>
            </a:r>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7/29/2026</a:t>
            </a:fld>
            <a:endParaRPr lang="en-US"/>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17023643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p>
        </p:txBody>
      </p:sp>
      <p:sp>
        <p:nvSpPr>
          <p:cNvPr id="15" name="Picture Placeholder 10">
            <a:extLst>
              <a:ext uri="{FF2B5EF4-FFF2-40B4-BE49-F238E27FC236}">
                <a16:creationId xmlns:a16="http://schemas.microsoft.com/office/drawing/2014/main" id="{5189CF27-6D02-DB0D-F5D1-1535F1479166}"/>
              </a:ext>
            </a:extLst>
          </p:cNvPr>
          <p:cNvSpPr>
            <a:spLocks noGrp="1" noChangeAspect="1"/>
          </p:cNvSpPr>
          <p:nvPr>
            <p:ph type="pic" sz="quarter" idx="19" hasCustomPrompt="1"/>
          </p:nvPr>
        </p:nvSpPr>
        <p:spPr>
          <a:xfrm>
            <a:off x="0"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r>
              <a:rPr lang="en-US"/>
              <a:t>
              </a:t>
            </a:r>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2ABAD28B-DD56-4B56-883A-96608C765E28}" type="datetimeFigureOut">
              <a:rPr lang="en-US" dirty="0"/>
              <a:pPr/>
              <a:t>7/29/2026</a:t>
            </a:fld>
            <a:endParaRPr lang="en-US"/>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41822235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r>
              <a:rPr lang="en-US"/>
              <a:t>
              </a:t>
            </a:r>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2ABAD28B-DD56-4B56-883A-96608C765E28}" type="datetimeFigureOut">
              <a:rPr lang="en-US" dirty="0"/>
              <a:pPr/>
              <a:t>7/29/2026</a:t>
            </a:fld>
            <a:endParaRPr lang="en-US"/>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AEAA3239-9EA4-4A65-A281-97F994456D9F}" type="slidenum">
              <a:rPr lang="en-US" dirty="0"/>
              <a:t>‹#›</a:t>
            </a:fld>
            <a:endParaRPr lang="en-US"/>
          </a:p>
        </p:txBody>
      </p:sp>
      <p:sp>
        <p:nvSpPr>
          <p:cNvPr id="12" name="Picture Placeholder 10">
            <a:extLst>
              <a:ext uri="{FF2B5EF4-FFF2-40B4-BE49-F238E27FC236}">
                <a16:creationId xmlns:a16="http://schemas.microsoft.com/office/drawing/2014/main" id="{61964118-5CFA-FFA8-E19F-A107D63DDC08}"/>
              </a:ext>
            </a:extLst>
          </p:cNvPr>
          <p:cNvSpPr>
            <a:spLocks noGrp="1" noChangeAspect="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3236802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r>
              <a:rPr lang="en-US"/>
              <a:t>
              </a:t>
            </a:r>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2ABAD28B-DD56-4B56-883A-96608C765E28}" type="datetimeFigureOut">
              <a:rPr lang="en-US" dirty="0"/>
              <a:pPr/>
              <a:t>7/29/2026</a:t>
            </a:fld>
            <a:endParaRPr lang="en-US"/>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46817567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r>
              <a:rPr lang="en-US"/>
              <a:t>
              </a:t>
            </a:r>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2ABAD28B-DD56-4B56-883A-96608C765E28}" type="datetimeFigureOut">
              <a:rPr lang="en-US" dirty="0"/>
              <a:pPr/>
              <a:t>7/29/2026</a:t>
            </a:fld>
            <a:endParaRPr lang="en-US"/>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AEAA3239-9EA4-4A65-A281-97F994456D9F}" type="slidenum">
              <a:rPr lang="en-US" dirty="0"/>
              <a:t>‹#›</a:t>
            </a:fld>
            <a:endParaRPr lang="en-US"/>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nchor="t"/>
          <a:lstStyle>
            <a:lvl1pPr marL="0" indent="0">
              <a:buNone/>
              <a:defRPr/>
            </a:lvl1pPr>
          </a:lstStyle>
          <a:p>
            <a:endParaRPr/>
          </a:p>
        </p:txBody>
      </p:sp>
    </p:spTree>
    <p:extLst>
      <p:ext uri="{BB962C8B-B14F-4D97-AF65-F5344CB8AC3E}">
        <p14:creationId xmlns:p14="http://schemas.microsoft.com/office/powerpoint/2010/main" val="27879869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p>
        </p:txBody>
      </p:sp>
      <p:sp>
        <p:nvSpPr>
          <p:cNvPr id="2" name="Picture Placeholder 9">
            <a:extLst>
              <a:ext uri="{FF2B5EF4-FFF2-40B4-BE49-F238E27FC236}">
                <a16:creationId xmlns:a16="http://schemas.microsoft.com/office/drawing/2014/main" id="{2A43D9F3-C10E-5B48-BB59-16A8600BD36F}"/>
              </a:ext>
            </a:extLst>
          </p:cNvPr>
          <p:cNvSpPr>
            <a:spLocks noGrp="1" noChangeAspect="1"/>
          </p:cNvSpPr>
          <p:nvPr>
            <p:ph type="pic" sz="quarter" idx="13" hasCustomPrompt="1"/>
          </p:nvPr>
        </p:nvSpPr>
        <p:spPr>
          <a:xfrm>
            <a:off x="12192" y="0"/>
            <a:ext cx="7481777" cy="6858000"/>
          </a:xfrm>
          <a:custGeom>
            <a:avLst/>
            <a:gdLst/>
            <a:ahLst/>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chor="t">
            <a:noAutofit/>
          </a:bodyPr>
          <a:lstStyle>
            <a:lvl1pPr marL="0" indent="0">
              <a:buNone/>
              <a:defRPr/>
            </a:lvl1pPr>
          </a:lstStyle>
          <a:p>
            <a:endParaRP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r>
              <a:rPr lang="en-US"/>
              <a:t>
              </a:t>
            </a:r>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2ABAD28B-DD56-4B56-883A-96608C765E28}" type="datetimeFigureOut">
              <a:rPr lang="en-US" dirty="0"/>
              <a:pPr/>
              <a:t>7/29/2026</a:t>
            </a:fld>
            <a:endParaRPr lang="en-US"/>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AEAA3239-9EA4-4A65-A281-97F994456D9F}" type="slidenum">
              <a:rPr lang="en-US" dirty="0"/>
              <a:t>‹#›</a:t>
            </a:fld>
            <a:endParaRPr lang="en-US"/>
          </a:p>
        </p:txBody>
      </p:sp>
    </p:spTree>
    <p:extLst>
      <p:ext uri="{BB962C8B-B14F-4D97-AF65-F5344CB8AC3E}">
        <p14:creationId xmlns:p14="http://schemas.microsoft.com/office/powerpoint/2010/main" val="304539085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noChangeAspect="1"/>
          </p:cNvSpPr>
          <p:nvPr>
            <p:ph type="pic" sz="quarter" idx="13" hasCustomPrompt="1"/>
          </p:nvPr>
        </p:nvSpPr>
        <p:spPr>
          <a:xfrm>
            <a:off x="-1" y="0"/>
            <a:ext cx="12192000" cy="3443331"/>
          </a:xfrm>
          <a:blipFill dpi="0" rotWithShape="1">
            <a:blip r:embed="rId2">
              <a:alphaModFix amt="60000"/>
            </a:blip>
            <a:srcRect/>
            <a:stretch>
              <a:fillRect/>
            </a:stretch>
          </a:blipFill>
        </p:spPr>
        <p:txBody>
          <a:bodyPr anchor="t"/>
          <a:lstStyle>
            <a:lvl1pPr marL="0" indent="0">
              <a:buNone/>
              <a:defRPr/>
            </a:lvl1pPr>
          </a:lstStyle>
          <a:p>
            <a:endParaRP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2ABAD28B-DD56-4B56-883A-96608C765E28}" type="datetimeFigureOut">
              <a:rPr lang="en-US" dirty="0"/>
              <a:pPr/>
              <a:t>7/29/2026</a:t>
            </a:fld>
            <a:endParaRPr lang="en-US"/>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US"/>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03103023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p>
        </p:txBody>
      </p:sp>
      <p:sp>
        <p:nvSpPr>
          <p:cNvPr id="12" name="Picture Placeholder 11">
            <a:extLst>
              <a:ext uri="{FF2B5EF4-FFF2-40B4-BE49-F238E27FC236}">
                <a16:creationId xmlns:a16="http://schemas.microsoft.com/office/drawing/2014/main" id="{96F64025-FA05-CC42-8294-F944BC95DD00}"/>
              </a:ext>
            </a:extLst>
          </p:cNvPr>
          <p:cNvSpPr>
            <a:spLocks noGrp="1" noChangeAspect="1"/>
          </p:cNvSpPr>
          <p:nvPr>
            <p:ph type="pic" sz="quarter" idx="13" hasCustomPrompt="1"/>
          </p:nvPr>
        </p:nvSpPr>
        <p:spPr>
          <a:xfrm>
            <a:off x="1" y="2286008"/>
            <a:ext cx="6096000" cy="4571992"/>
          </a:xfrm>
          <a:custGeom>
            <a:avLst/>
            <a:gdLst/>
            <a:ahLst/>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chor="t">
            <a:noAutofit/>
          </a:bodyPr>
          <a:lstStyle>
            <a:lvl1pPr>
              <a:defRPr lang="en-US" dirty="0"/>
            </a:lvl1pPr>
          </a:lstStyle>
          <a:p>
            <a:pPr marL="0" lvl="0" indent="0">
              <a:buNone/>
            </a:pPr>
            <a:endParaRP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US"/>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2ABAD28B-DD56-4B56-883A-96608C765E28}" type="datetimeFigureOut">
              <a:rPr lang="en-US" dirty="0"/>
              <a:pPr/>
              <a:t>7/29/2026</a:t>
            </a:fld>
            <a:endParaRPr lang="en-US"/>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7DF5BAF5-ABAB-4575-8E56-D109A3D17F9F}" type="slidenum">
              <a:rPr lang="en-US" dirty="0"/>
              <a:pPr/>
              <a:t>‹#›</a:t>
            </a:fld>
            <a:endParaRPr lang="en-US"/>
          </a:p>
        </p:txBody>
      </p:sp>
    </p:spTree>
    <p:extLst>
      <p:ext uri="{BB962C8B-B14F-4D97-AF65-F5344CB8AC3E}">
        <p14:creationId xmlns:p14="http://schemas.microsoft.com/office/powerpoint/2010/main" val="23958599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p>
        </p:txBody>
      </p:sp>
      <p:sp>
        <p:nvSpPr>
          <p:cNvPr id="9" name="Picture Placeholder 10">
            <a:extLst>
              <a:ext uri="{FF2B5EF4-FFF2-40B4-BE49-F238E27FC236}">
                <a16:creationId xmlns:a16="http://schemas.microsoft.com/office/drawing/2014/main" id="{9ADE1102-BF4C-FC7C-22F6-B8453DE3B195}"/>
              </a:ext>
            </a:extLst>
          </p:cNvPr>
          <p:cNvSpPr>
            <a:spLocks noGrp="1" noChangeAspect="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nchor="t"/>
          <a:lstStyle>
            <a:lvl1pPr marL="0" indent="0">
              <a:buNone/>
              <a:defRPr/>
            </a:lvl1pPr>
          </a:lstStyle>
          <a:p>
            <a:endParaRP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D73859A7-84EB-4384-87AF-59CC16704CF8}" type="datetimeFigureOut">
              <a:rPr lang="en-US" dirty="0"/>
              <a:t>7/29/2026</a:t>
            </a:fld>
            <a:endParaRPr lang="en-US"/>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46344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5AD3D17-73C9-402C-91E7-BA73E6829C50}" type="datetimeFigureOut">
              <a:rPr lang="en-US" dirty="0"/>
              <a:pPr/>
              <a:t>7/29/2026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dirty="0"/>
              <a:pPr/>
              <a:t>‹#›</a:t>
            </a:fld>
            <a:endParaRPr lang="en-US"/>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8683220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a:t>Click to add Statement</a:t>
            </a:r>
          </a:p>
          <a:p>
            <a:pPr lvl="1"/>
            <a:r>
              <a:rPr lang="en-US"/>
              <a:t>Second level</a:t>
            </a:r>
          </a:p>
          <a:p>
            <a:pPr lvl="2"/>
            <a:r>
              <a:rPr lang="en-US"/>
              <a:t>Third level</a:t>
            </a:r>
          </a:p>
          <a:p>
            <a:pPr lvl="3"/>
            <a:r>
              <a:rPr lang="en-US"/>
              <a:t>Fourth level</a:t>
            </a:r>
          </a:p>
          <a:p>
            <a:pPr lvl="4"/>
            <a:r>
              <a:rPr lang="en-US"/>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
              </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507735E4-737B-43D4-B991-92C3D63DE68F}" type="datetimeFigureOut">
              <a:rPr lang="en-US" dirty="0"/>
              <a:t>7/29/2026</a:t>
            </a:fld>
            <a:endParaRPr lang="en-US"/>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dirty="0"/>
              <a:pPr/>
              <a:t>‹#›</a:t>
            </a:fld>
            <a:endParaRPr lang="en-US"/>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817143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4D63035D-22A0-4334-A9AE-2457016C8B47}" type="datetimeFigureOut">
              <a:rPr lang="en-US" dirty="0"/>
              <a:t>7/29/2026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372483"/>
      </p:ext>
    </p:extLst>
  </p:cSld>
  <p:clrMapOvr>
    <a:masterClrMapping/>
  </p:clrMapOvr>
  <p:extLst>
    <p:ext uri="{DCECCB84-F9BA-43D5-87BE-67443E8EF086}">
      <p15:sldGuideLst xmlns:p15="http://schemas.microsoft.com/office/powerpoint/2012/main">
        <p15:guide id="5" orient="horz" pos="2160" userDrawn="1">
          <p15:clr>
            <a:srgbClr val="FBAE40"/>
          </p15:clr>
        </p15:guide>
        <p15:guide id="6" pos="3840" userDrawn="1">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US"/>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2ABAD28B-DD56-4B56-883A-96608C765E28}" type="datetimeFigureOut">
              <a:rPr lang="en-US" dirty="0"/>
              <a:t>7/29/2026</a:t>
            </a:fld>
            <a:endParaRPr lang="en-US"/>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885734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US"/>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2ABAD28B-DD56-4B56-883A-96608C765E28}" type="datetimeFigureOut">
              <a:rPr lang="en-US" dirty="0"/>
              <a:t>7/29/2026</a:t>
            </a:fld>
            <a:endParaRPr lang="en-US"/>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3195597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US"/>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2ABAD28B-DD56-4B56-883A-96608C765E28}" type="datetimeFigureOut">
              <a:rPr lang="en-US" dirty="0"/>
              <a:t>7/29/2026</a:t>
            </a:fld>
            <a:endParaRPr lang="en-US"/>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7DF5BAF5-ABAB-4575-8E56-D109A3D17F9F}" type="slidenum">
              <a:rPr lang="en-US" dirty="0"/>
              <a:t>‹#›</a:t>
            </a:fld>
            <a:endParaRPr lang="en-US"/>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2889161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US"/>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2ABAD28B-DD56-4B56-883A-96608C765E28}" type="datetimeFigureOut">
              <a:rPr lang="en-US" dirty="0"/>
              <a:t>7/29/2026</a:t>
            </a:fld>
            <a:endParaRPr lang="en-US"/>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7DF5BAF5-ABAB-4575-8E56-D109A3D17F9F}" type="slidenum">
              <a:rPr lang="en-US" dirty="0"/>
              <a:t>‹#›</a:t>
            </a:fld>
            <a:endParaRPr lang="en-US"/>
          </a:p>
        </p:txBody>
      </p:sp>
    </p:spTree>
    <p:extLst>
      <p:ext uri="{BB962C8B-B14F-4D97-AF65-F5344CB8AC3E}">
        <p14:creationId xmlns:p14="http://schemas.microsoft.com/office/powerpoint/2010/main" val="30232214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57987AA-E4E6-4FC1-BAD8-09A952212C58}" type="datetimeFigureOut">
              <a:rPr lang="en-US" dirty="0"/>
              <a:pPr/>
              <a:t>7/29/2026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7637991"/>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
              </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43CF65F-0E21-48DE-8D75-4BF66A547E8E}" type="datetimeFigureOut">
              <a:rPr lang="en-US" dirty="0"/>
              <a:pPr/>
              <a:t>7/29/2026</a:t>
            </a:fld>
            <a:endParaRPr lang="en-US"/>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dirty="0"/>
              <a:pPr/>
              <a:t>‹#›</a:t>
            </a:fld>
            <a:endParaRPr lang="en-US"/>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83937981"/>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Title with Pictur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660262" y="208754"/>
            <a:ext cx="4066072" cy="3725937"/>
          </a:xfrm>
        </p:spPr>
        <p:txBody>
          <a:bodyPr vert="horz" lIns="91440" tIns="45720" rIns="91440" bIns="45720" rtlCol="0" anchor="t">
            <a:normAutofit/>
          </a:bodyPr>
          <a:lstStyle>
            <a:lvl1pPr>
              <a:defRPr lang="en-US" sz="5000" dirty="0">
                <a:solidFill>
                  <a:schemeClr val="tx2"/>
                </a:solidFill>
              </a:defRPr>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668729" y="4846320"/>
            <a:ext cx="4066072" cy="1380744"/>
          </a:xfrm>
        </p:spPr>
        <p:txBody>
          <a:bodyPr vert="horz" lIns="91440" tIns="45720" rIns="91440" bIns="45720" rtlCol="0" anchor="b">
            <a:normAutofit/>
          </a:bodyPr>
          <a:lstStyle>
            <a:lvl1pPr marL="0" indent="0">
              <a:buNone/>
              <a:defRPr lang="en-US" sz="1600">
                <a:solidFill>
                  <a:schemeClr val="tx2"/>
                </a:solidFill>
              </a:defRPr>
            </a:lvl1pPr>
          </a:lstStyle>
          <a:p>
            <a:pPr lvl="0"/>
            <a:r>
              <a:rPr lang="en-US"/>
              <a:t>Click to edit Master subtitle style</a:t>
            </a:r>
          </a:p>
        </p:txBody>
      </p:sp>
      <p:sp>
        <p:nvSpPr>
          <p:cNvPr id="12" name="Picture Placeholder 11">
            <a:extLst>
              <a:ext uri="{FF2B5EF4-FFF2-40B4-BE49-F238E27FC236}">
                <a16:creationId xmlns:a16="http://schemas.microsoft.com/office/drawing/2014/main" id="{7A934108-77F2-43A6-38EF-C1CDEDD103C2}"/>
              </a:ext>
            </a:extLst>
          </p:cNvPr>
          <p:cNvSpPr>
            <a:spLocks noGrp="1" noChangeAspect="1"/>
          </p:cNvSpPr>
          <p:nvPr>
            <p:ph type="pic" sz="quarter" idx="13" hasCustomPrompt="1"/>
          </p:nvPr>
        </p:nvSpPr>
        <p:spPr>
          <a:xfrm>
            <a:off x="274320" y="266699"/>
            <a:ext cx="7238998" cy="6322891"/>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2">
              <a:alphaModFix amt="70000"/>
            </a:blip>
            <a:srcRect/>
            <a:stretch>
              <a:fillRect/>
            </a:stretch>
          </a:blipFill>
        </p:spPr>
        <p:txBody>
          <a:bodyPr wrap="square" anchor="t">
            <a:noAutofit/>
          </a:bodyPr>
          <a:lstStyle>
            <a:lvl1pPr marL="0" indent="0">
              <a:buNone/>
              <a:defRPr/>
            </a:lvl1pPr>
          </a:lstStyle>
          <a:p>
            <a:endParaRP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666481" y="6391656"/>
            <a:ext cx="2703777" cy="338328"/>
          </a:xfrm>
        </p:spPr>
        <p:txBody>
          <a:bodyPr/>
          <a:lstStyle>
            <a:lvl1pPr>
              <a:defRPr>
                <a:solidFill>
                  <a:schemeClr val="tx2"/>
                </a:solidFill>
              </a:defRPr>
            </a:lvl1pPr>
          </a:lstStyle>
          <a:p>
            <a:r>
              <a:rPr lang="en-US"/>
              <a:t>
              </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10477500" y="6391656"/>
            <a:ext cx="1032084" cy="338328"/>
          </a:xfrm>
        </p:spPr>
        <p:txBody>
          <a:bodyPr/>
          <a:lstStyle>
            <a:lvl1pPr>
              <a:defRPr>
                <a:solidFill>
                  <a:schemeClr val="tx2"/>
                </a:solidFill>
                <a:effectLst/>
              </a:defRPr>
            </a:lvl1pPr>
          </a:lstStyle>
          <a:p>
            <a:fld id="{DB19E114-DE0F-4D79-972B-16F4D1534B50}" type="datetimeFigureOut">
              <a:rPr lang="en-US" dirty="0"/>
              <a:t>7/29/2026</a:t>
            </a:fld>
            <a:endParaRPr lang="en-US"/>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509584" y="6388837"/>
            <a:ext cx="457200" cy="338328"/>
          </a:xfrm>
        </p:spPr>
        <p:txBody>
          <a:bodyPr/>
          <a:lstStyle>
            <a:lvl1pPr>
              <a:defRPr>
                <a:solidFill>
                  <a:schemeClr val="tx2"/>
                </a:solidFill>
              </a:defRPr>
            </a:lvl1pPr>
          </a:lstStyle>
          <a:p>
            <a:fld id="{C8116806-1FD2-4A57-B5EA-7014AB76383B}" type="slidenum">
              <a:rPr lang="en-US" dirty="0"/>
              <a:t>‹#›</a:t>
            </a:fld>
            <a:endParaRPr lang="en-US"/>
          </a:p>
        </p:txBody>
      </p:sp>
    </p:spTree>
    <p:extLst>
      <p:ext uri="{BB962C8B-B14F-4D97-AF65-F5344CB8AC3E}">
        <p14:creationId xmlns:p14="http://schemas.microsoft.com/office/powerpoint/2010/main" val="36414217"/>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US"/>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2ABAD28B-DD56-4B56-883A-96608C765E28}" type="datetimeFigureOut">
              <a:rPr lang="en-US" dirty="0"/>
              <a:pPr/>
              <a:t>7/29/2026</a:t>
            </a:fld>
            <a:endParaRPr lang="en-US"/>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7DF5BAF5-ABAB-4575-8E56-D109A3D17F9F}" type="slidenum">
              <a:rPr lang="en-US" dirty="0"/>
              <a:pPr/>
              <a:t>‹#›</a:t>
            </a:fld>
            <a:endParaRPr lang="en-US"/>
          </a:p>
        </p:txBody>
      </p:sp>
    </p:spTree>
    <p:extLst>
      <p:ext uri="{BB962C8B-B14F-4D97-AF65-F5344CB8AC3E}">
        <p14:creationId xmlns:p14="http://schemas.microsoft.com/office/powerpoint/2010/main" val="360051655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 id="2147483719" r:id="rId18"/>
    <p:sldLayoutId id="2147483720" r:id="rId19"/>
    <p:sldLayoutId id="2147483721" r:id="rId20"/>
    <p:sldLayoutId id="2147483722" r:id="rId21"/>
    <p:sldLayoutId id="2147483723" r:id="rId22"/>
    <p:sldLayoutId id="2147483724" r:id="rId23"/>
    <p:sldLayoutId id="2147483725" r:id="rId24"/>
    <p:sldLayoutId id="2147483726" r:id="rId25"/>
    <p:sldLayoutId id="2147483727" r:id="rId26"/>
    <p:sldLayoutId id="2147483728" r:id="rId27"/>
    <p:sldLayoutId id="2147483729" r:id="rId28"/>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userDrawn="1">
          <p15:clr>
            <a:srgbClr val="F26B43"/>
          </p15:clr>
        </p15:guide>
        <p15:guide id="6" userDrawn="1">
          <p15:clr>
            <a:srgbClr val="F26B43"/>
          </p15:clr>
        </p15:guide>
        <p15:guide id="8" pos="6936" userDrawn="1">
          <p15:clr>
            <a:srgbClr val="F26B43"/>
          </p15:clr>
        </p15:guide>
        <p15:guide id="10" orient="horz" pos="720" userDrawn="1">
          <p15:clr>
            <a:srgbClr val="F26B43"/>
          </p15:clr>
        </p15:guide>
        <p15:guide id="14" pos="6624" userDrawn="1">
          <p15:clr>
            <a:srgbClr val="F26B43"/>
          </p15:clr>
        </p15:guide>
        <p15:guide id="22" orient="horz" pos="360" userDrawn="1">
          <p15:clr>
            <a:srgbClr val="F26B43"/>
          </p15:clr>
        </p15:guide>
        <p15:guide id="23" orient="horz" pos="3960" userDrawn="1">
          <p15:clr>
            <a:srgbClr val="F26B43"/>
          </p15:clr>
        </p15:guide>
        <p15:guide id="24" orient="horz" pos="2160" userDrawn="1">
          <p15:clr>
            <a:srgbClr val="F26B43"/>
          </p15:clr>
        </p15:guide>
        <p15:guide id="25" pos="7680" userDrawn="1">
          <p15:clr>
            <a:srgbClr val="F26B43"/>
          </p15:clr>
        </p15:guide>
        <p15:guide id="26" pos="3840" userDrawn="1">
          <p15:clr>
            <a:srgbClr val="F26B43"/>
          </p15:clr>
        </p15:guide>
        <p15:guide id="27" pos="6168" userDrawn="1">
          <p15:clr>
            <a:srgbClr val="F26B43"/>
          </p15:clr>
        </p15:guide>
        <p15:guide id="28" pos="672" userDrawn="1">
          <p15:clr>
            <a:srgbClr val="F26B43"/>
          </p15:clr>
        </p15:guide>
        <p15:guide id="29" pos="7008" userDrawn="1">
          <p15:clr>
            <a:srgbClr val="F26B43"/>
          </p15:clr>
        </p15:guide>
        <p15:guide id="30" orient="horz" pos="4056" userDrawn="1">
          <p15:clr>
            <a:srgbClr val="F26B43"/>
          </p15:clr>
        </p15:guide>
        <p15:guide id="31" orient="horz" pos="3648"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7.png"/><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8.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0.jpeg"/><Relationship Id="rId1" Type="http://schemas.openxmlformats.org/officeDocument/2006/relationships/slideLayout" Target="../slideLayouts/slideLayout28.xml"/></Relationships>
</file>

<file path=ppt/slides/_rels/slide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8.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2.jpeg"/><Relationship Id="rId1" Type="http://schemas.openxmlformats.org/officeDocument/2006/relationships/slideLayout" Target="../slideLayouts/slideLayout2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3.jpeg"/><Relationship Id="rId1" Type="http://schemas.openxmlformats.org/officeDocument/2006/relationships/slideLayout" Target="../slideLayouts/slideLayout28.xml"/></Relationships>
</file>

<file path=ppt/slides/_rels/slide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8.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5.jpeg"/><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6.jpeg"/><Relationship Id="rId1" Type="http://schemas.openxmlformats.org/officeDocument/2006/relationships/slideLayout" Target="../slideLayouts/slideLayout28.xml"/></Relationships>
</file>

<file path=ppt/slides/_rels/slide12.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8.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ng.com/ck/a?!&amp;&amp;p=276a82156594eaecfac15452b1b826831f2641a28a2e5319435c1e3dc191d3faJmltdHM9MTc4NDkzNzYwMA&amp;ptn=3&amp;ver=2&amp;hsh=4&amp;fclid=0512a12b-6682-61a7-3b20-b7a367366030&amp;u=a1aHR0cHM6Ly93d3cucGVhcnNvbi5jb20vZW4tdXMvcGVhcnNvbnBsdXMvcC85NzgwMTM3MzQ0MTYx" TargetMode="External"/><Relationship Id="rId2" Type="http://schemas.openxmlformats.org/officeDocument/2006/relationships/hyperlink" Target="https://moodle.uwtsd.ac.uk/course/section.php?id=152409" TargetMode="External"/><Relationship Id="rId1" Type="http://schemas.openxmlformats.org/officeDocument/2006/relationships/slideLayout" Target="../slideLayouts/slideLayout28.xml"/><Relationship Id="rId5" Type="http://schemas.openxmlformats.org/officeDocument/2006/relationships/hyperlink" Target="https://www.cipd.org/uk/knowledge/factsheets/pestle-analysis-factsheet/" TargetMode="External"/><Relationship Id="rId4" Type="http://schemas.openxmlformats.org/officeDocument/2006/relationships/hyperlink" Target="https://www.ons.gov.uk/economy/inflationandpriceindice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BF7ED677-670F-E756-2105-BEE56356E8BA}"/>
              </a:ext>
            </a:extLst>
          </p:cNvPr>
          <p:cNvSpPr>
            <a:spLocks noGrp="1"/>
          </p:cNvSpPr>
          <p:nvPr>
            <p:ph type="ctrTitle"/>
          </p:nvPr>
        </p:nvSpPr>
        <p:spPr/>
        <p:txBody>
          <a:bodyPr/>
          <a:lstStyle/>
          <a:p>
            <a:r>
              <a:rPr lang="en-US" b="0" i="1">
                <a:latin typeface="Algerian"/>
              </a:rPr>
              <a:t>     </a:t>
            </a:r>
            <a:br>
              <a:rPr lang="en-US" b="0" i="1">
                <a:latin typeface="Algerian"/>
              </a:rPr>
            </a:br>
            <a:r>
              <a:rPr lang="en-US" b="0" i="1">
                <a:latin typeface="Algerian"/>
              </a:rPr>
              <a:t>    </a:t>
            </a:r>
            <a:br>
              <a:rPr lang="en-US" b="0" i="1">
                <a:latin typeface="Algerian"/>
              </a:rPr>
            </a:br>
            <a:r>
              <a:rPr lang="en-US" b="0" i="1">
                <a:latin typeface="Algerian"/>
              </a:rPr>
              <a:t>     </a:t>
            </a:r>
          </a:p>
        </p:txBody>
      </p:sp>
      <p:sp>
        <p:nvSpPr>
          <p:cNvPr id="10" name="Subtitle 2">
            <a:extLst>
              <a:ext uri="{FF2B5EF4-FFF2-40B4-BE49-F238E27FC236}">
                <a16:creationId xmlns:a16="http://schemas.microsoft.com/office/drawing/2014/main" id="{0D793BF4-49E9-EFD8-0DB8-7F22B97513DF}"/>
              </a:ext>
            </a:extLst>
          </p:cNvPr>
          <p:cNvSpPr>
            <a:spLocks noGrp="1"/>
          </p:cNvSpPr>
          <p:nvPr>
            <p:ph type="subTitle" idx="1"/>
          </p:nvPr>
        </p:nvSpPr>
        <p:spPr/>
        <p:txBody>
          <a:bodyPr/>
          <a:lstStyle/>
          <a:p>
            <a:r>
              <a:rPr lang="en-US"/>
              <a:t>Presented by Fathimah Zahra</a:t>
            </a:r>
          </a:p>
        </p:txBody>
      </p:sp>
      <p:pic>
        <p:nvPicPr>
          <p:cNvPr id="4" name="Picture Placeholder 3">
            <a:extLst>
              <a:ext uri="{FF2B5EF4-FFF2-40B4-BE49-F238E27FC236}">
                <a16:creationId xmlns:a16="http://schemas.microsoft.com/office/drawing/2014/main" id="{F989AACA-5A8F-42E0-488B-2156AA3CF5EF}"/>
              </a:ext>
            </a:extLst>
          </p:cNvPr>
          <p:cNvPicPr>
            <a:picLocks noGrp="1" noChangeAspect="1"/>
          </p:cNvPicPr>
          <p:nvPr>
            <p:ph type="pic" sz="quarter" idx="13"/>
          </p:nvPr>
        </p:nvPicPr>
        <p:blipFill>
          <a:blip r:embed="rId2"/>
          <a:srcRect t="5883" b="5883"/>
          <a:stretch/>
        </p:blipFill>
        <p:spPr>
          <a:xfrm>
            <a:off x="249374" y="216406"/>
            <a:ext cx="6352720" cy="6408962"/>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8189FE7-EB06-A83C-EBF4-06BA0CB7D846}"/>
              </a:ext>
            </a:extLst>
          </p:cNvPr>
          <p:cNvSpPr>
            <a:spLocks noGrp="1"/>
          </p:cNvSpPr>
          <p:nvPr>
            <p:ph type="title"/>
          </p:nvPr>
        </p:nvSpPr>
        <p:spPr>
          <a:xfrm>
            <a:off x="1088136" y="1090244"/>
            <a:ext cx="10037064" cy="5159257"/>
          </a:xfrm>
        </p:spPr>
        <p:txBody>
          <a:bodyPr>
            <a:normAutofit/>
          </a:bodyPr>
          <a:lstStyle/>
          <a:p>
            <a:pPr algn="r"/>
            <a:endParaRPr lang="en-US" sz="1400">
              <a:solidFill>
                <a:srgbClr val="FFFFFF"/>
              </a:solidFill>
              <a:latin typeface="Arial"/>
              <a:cs typeface="Arial"/>
            </a:endParaRPr>
          </a:p>
          <a:p>
            <a:pPr algn="just"/>
            <a:r>
              <a:rPr lang="en-US" sz="1100">
                <a:solidFill>
                  <a:srgbClr val="FFFFFF"/>
                </a:solidFill>
                <a:latin typeface="Arial"/>
                <a:cs typeface="Arial"/>
              </a:rPr>
              <a:t> </a:t>
            </a:r>
            <a:r>
              <a:rPr lang="en-US">
                <a:solidFill>
                  <a:srgbClr val="000000"/>
                </a:solidFill>
                <a:latin typeface="Arial"/>
                <a:cs typeface="Arial"/>
              </a:rPr>
              <a:t>LEVEL 4 ASSESSMENT SPECIFICATION </a:t>
            </a:r>
            <a:endParaRPr lang="en-US"/>
          </a:p>
          <a:p>
            <a:pPr algn="just"/>
            <a:endParaRPr lang="en-US"/>
          </a:p>
        </p:txBody>
      </p:sp>
      <p:pic>
        <p:nvPicPr>
          <p:cNvPr id="5" name="Picture 4">
            <a:extLst>
              <a:ext uri="{FF2B5EF4-FFF2-40B4-BE49-F238E27FC236}">
                <a16:creationId xmlns:a16="http://schemas.microsoft.com/office/drawing/2014/main" id="{4D41EFF7-49BD-3F50-EC1E-0E6CA12DBCD7}"/>
              </a:ext>
            </a:extLst>
          </p:cNvPr>
          <p:cNvPicPr>
            <a:picLocks noChangeAspect="1"/>
          </p:cNvPicPr>
          <p:nvPr/>
        </p:nvPicPr>
        <p:blipFill>
          <a:blip r:embed="rId2"/>
          <a:stretch>
            <a:fillRect/>
          </a:stretch>
        </p:blipFill>
        <p:spPr>
          <a:xfrm>
            <a:off x="844550" y="465817"/>
            <a:ext cx="10089242" cy="6013450"/>
          </a:xfrm>
          <a:prstGeom prst="rect">
            <a:avLst/>
          </a:prstGeom>
        </p:spPr>
      </p:pic>
    </p:spTree>
    <p:extLst>
      <p:ext uri="{BB962C8B-B14F-4D97-AF65-F5344CB8AC3E}">
        <p14:creationId xmlns:p14="http://schemas.microsoft.com/office/powerpoint/2010/main" val="12350193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descr="JMMM ">
            <a:extLst>
              <a:ext uri="{FF2B5EF4-FFF2-40B4-BE49-F238E27FC236}">
                <a16:creationId xmlns:a16="http://schemas.microsoft.com/office/drawing/2014/main" id="{CAD3E3BB-56F9-B649-9544-2DF9FA54871F}"/>
              </a:ext>
            </a:extLst>
          </p:cNvPr>
          <p:cNvSpPr>
            <a:spLocks noGrp="1"/>
          </p:cNvSpPr>
          <p:nvPr>
            <p:ph type="subTitle" idx="1"/>
          </p:nvPr>
        </p:nvSpPr>
        <p:spPr>
          <a:xfrm>
            <a:off x="7080900" y="1391921"/>
            <a:ext cx="4066072" cy="4515829"/>
          </a:xfrm>
        </p:spPr>
        <p:txBody>
          <a:bodyPr>
            <a:normAutofit fontScale="85000" lnSpcReduction="20000"/>
          </a:bodyPr>
          <a:lstStyle/>
          <a:p>
            <a:r>
              <a:rPr lang="en-GB"/>
              <a:t>                                                                                                                                                                                                          </a:t>
            </a:r>
          </a:p>
          <a:p>
            <a:pPr marL="285750" indent="-285750">
              <a:buFont typeface="Arial" panose="020B0504020202020204" pitchFamily="34" charset="0"/>
              <a:buChar char="•"/>
            </a:pPr>
            <a:r>
              <a:rPr lang="en-GB" sz="2000"/>
              <a:t>Independent artisan bakery located in Coventry</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Growth been strong until 2019</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The sales have fallen 25% below 2019 sales</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Aim is to identify why sales have fallen</a:t>
            </a:r>
          </a:p>
          <a:p>
            <a:pPr marL="285750" indent="-285750">
              <a:buFont typeface="Arial" panose="020B0504020202020204" pitchFamily="34" charset="0"/>
              <a:buChar char="•"/>
            </a:pPr>
            <a:endParaRPr lang="en-GB" sz="2000"/>
          </a:p>
          <a:p>
            <a:pPr marL="285750" indent="-285750">
              <a:buFont typeface="Arial" panose="020B0504020202020204" pitchFamily="34" charset="0"/>
              <a:buChar char="•"/>
            </a:pPr>
            <a:r>
              <a:rPr lang="en-GB" sz="2000"/>
              <a:t>Been established since 2015</a:t>
            </a:r>
          </a:p>
          <a:p>
            <a:endParaRPr lang="en-GB"/>
          </a:p>
        </p:txBody>
      </p:sp>
      <p:sp>
        <p:nvSpPr>
          <p:cNvPr id="12" name="TextBox 11">
            <a:extLst>
              <a:ext uri="{FF2B5EF4-FFF2-40B4-BE49-F238E27FC236}">
                <a16:creationId xmlns:a16="http://schemas.microsoft.com/office/drawing/2014/main" id="{59D76185-FD03-9B04-B07C-37222FE1E36F}"/>
              </a:ext>
            </a:extLst>
          </p:cNvPr>
          <p:cNvSpPr txBox="1"/>
          <p:nvPr/>
        </p:nvSpPr>
        <p:spPr>
          <a:xfrm>
            <a:off x="7919776" y="95716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Overview</a:t>
            </a:r>
          </a:p>
        </p:txBody>
      </p:sp>
      <p:pic>
        <p:nvPicPr>
          <p:cNvPr id="14" name="Picture 13" descr="Premium Photo | Aesthetic Inspiration of Artisan Bakeries">
            <a:extLst>
              <a:ext uri="{FF2B5EF4-FFF2-40B4-BE49-F238E27FC236}">
                <a16:creationId xmlns:a16="http://schemas.microsoft.com/office/drawing/2014/main" id="{38284877-310B-9ABF-5CCA-C235BE2F1E79}"/>
              </a:ext>
            </a:extLst>
          </p:cNvPr>
          <p:cNvPicPr>
            <a:picLocks noChangeAspect="1"/>
          </p:cNvPicPr>
          <p:nvPr/>
        </p:nvPicPr>
        <p:blipFill>
          <a:blip r:embed="rId2"/>
          <a:stretch>
            <a:fillRect/>
          </a:stretch>
        </p:blipFill>
        <p:spPr>
          <a:xfrm>
            <a:off x="827315" y="954544"/>
            <a:ext cx="5203369" cy="4680398"/>
          </a:xfrm>
          <a:prstGeom prst="rect">
            <a:avLst/>
          </a:prstGeom>
        </p:spPr>
      </p:pic>
    </p:spTree>
    <p:extLst>
      <p:ext uri="{BB962C8B-B14F-4D97-AF65-F5344CB8AC3E}">
        <p14:creationId xmlns:p14="http://schemas.microsoft.com/office/powerpoint/2010/main" val="644010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Placeholder 1" descr="Pastry display | Pastry display, Pastry, Display">
            <a:extLst>
              <a:ext uri="{FF2B5EF4-FFF2-40B4-BE49-F238E27FC236}">
                <a16:creationId xmlns:a16="http://schemas.microsoft.com/office/drawing/2014/main" id="{50D5F0C3-6A93-5DFA-5744-BEC981F02D18}"/>
              </a:ext>
            </a:extLst>
          </p:cNvPr>
          <p:cNvPicPr>
            <a:picLocks noGrp="1" noChangeAspect="1"/>
          </p:cNvPicPr>
          <p:nvPr>
            <p:ph type="pic" sz="quarter" idx="13"/>
          </p:nvPr>
        </p:nvPicPr>
        <p:blipFill>
          <a:blip r:embed="rId2"/>
          <a:srcRect l="8649" r="8649"/>
          <a:stretch/>
        </p:blipFill>
        <p:spPr>
          <a:xfrm>
            <a:off x="274638" y="266700"/>
            <a:ext cx="5229225" cy="6323013"/>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7EA7BC0D-DAEC-67E9-0D24-82D4C694A718}"/>
              </a:ext>
            </a:extLst>
          </p:cNvPr>
          <p:cNvSpPr txBox="1"/>
          <p:nvPr/>
        </p:nvSpPr>
        <p:spPr>
          <a:xfrm>
            <a:off x="5689643" y="494113"/>
            <a:ext cx="5283200" cy="415498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400"/>
          </a:p>
          <a:p>
            <a:endParaRPr lang="en-GB" sz="2000"/>
          </a:p>
          <a:p>
            <a:r>
              <a:rPr lang="en-GB" sz="2000"/>
              <a:t>Basils Bakery is a small independent bakery which, is in Coventry in a retail park. Basil sells high-quality organic bread, cakes and pastries.</a:t>
            </a:r>
          </a:p>
          <a:p>
            <a:r>
              <a:rPr lang="en-GB" sz="2000"/>
              <a:t>Sales increased every year until </a:t>
            </a:r>
            <a:r>
              <a:rPr lang="en-GB" sz="2000" err="1"/>
              <a:t>Covid</a:t>
            </a:r>
            <a:r>
              <a:rPr lang="en-GB" sz="2000"/>
              <a:t> 19 Pandemic hit. In 2020 even after the restrictions were lifted the sales footfall significantly decreased. Sales have remained 25% below 2019 figures. My presentation explores the reasons and identifies solutions.</a:t>
            </a:r>
          </a:p>
        </p:txBody>
      </p:sp>
    </p:spTree>
    <p:extLst>
      <p:ext uri="{BB962C8B-B14F-4D97-AF65-F5344CB8AC3E}">
        <p14:creationId xmlns:p14="http://schemas.microsoft.com/office/powerpoint/2010/main" val="3308799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7B7E815-E04C-47FC-AB00-4CBACD5AF060}"/>
              </a:ext>
            </a:extLst>
          </p:cNvPr>
          <p:cNvSpPr txBox="1"/>
          <p:nvPr/>
        </p:nvSpPr>
        <p:spPr>
          <a:xfrm>
            <a:off x="7036211" y="785454"/>
            <a:ext cx="4782456" cy="63401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Issues affecting sales</a:t>
            </a:r>
          </a:p>
          <a:p>
            <a:endParaRPr lang="en-GB" sz="2000"/>
          </a:p>
          <a:p>
            <a:pPr marL="285750" indent="-285750">
              <a:buFont typeface="Arial"/>
              <a:buChar char="•"/>
            </a:pPr>
            <a:r>
              <a:rPr lang="en-GB" sz="2000"/>
              <a:t>Reduced footfall in customers</a:t>
            </a:r>
          </a:p>
          <a:p>
            <a:pPr marL="285750" indent="-285750">
              <a:buFont typeface="Arial"/>
              <a:buChar char="•"/>
            </a:pPr>
            <a:endParaRPr lang="en-GB" sz="2000"/>
          </a:p>
          <a:p>
            <a:pPr marL="285750" indent="-285750">
              <a:buFont typeface="Arial"/>
              <a:buChar char="•"/>
            </a:pPr>
            <a:r>
              <a:rPr lang="en-GB" sz="2000"/>
              <a:t>Closing of retail units</a:t>
            </a:r>
          </a:p>
          <a:p>
            <a:pPr marL="285750" indent="-285750">
              <a:buFont typeface="Arial"/>
              <a:buChar char="•"/>
            </a:pPr>
            <a:endParaRPr lang="en-GB" sz="2000"/>
          </a:p>
          <a:p>
            <a:pPr marL="285750" indent="-285750">
              <a:buFont typeface="Arial"/>
              <a:buChar char="•"/>
            </a:pPr>
            <a:r>
              <a:rPr lang="en-GB" sz="2000"/>
              <a:t>Reduction in customers at lunchtime due to hybrid working</a:t>
            </a:r>
          </a:p>
          <a:p>
            <a:pPr marL="285750" indent="-285750">
              <a:buFont typeface="Arial"/>
              <a:buChar char="•"/>
            </a:pPr>
            <a:endParaRPr lang="en-GB" sz="2000"/>
          </a:p>
          <a:p>
            <a:pPr marL="285750" indent="-285750">
              <a:buFont typeface="Arial"/>
              <a:buChar char="•"/>
            </a:pPr>
            <a:r>
              <a:rPr lang="en-GB" sz="2000"/>
              <a:t>No delivery service available</a:t>
            </a:r>
          </a:p>
          <a:p>
            <a:pPr marL="285750" indent="-285750">
              <a:buFont typeface="Arial"/>
              <a:buChar char="•"/>
            </a:pPr>
            <a:endParaRPr lang="en-GB" sz="2000"/>
          </a:p>
          <a:p>
            <a:pPr marL="285750" indent="-285750">
              <a:buFont typeface="Arial"/>
              <a:buChar char="•"/>
            </a:pPr>
            <a:r>
              <a:rPr lang="en-GB" sz="2000"/>
              <a:t>Difficulties in taking pre orders</a:t>
            </a:r>
          </a:p>
          <a:p>
            <a:pPr marL="285750" indent="-285750">
              <a:buFont typeface="Arial"/>
              <a:buChar char="•"/>
            </a:pPr>
            <a:endParaRPr lang="en-GB" sz="2000"/>
          </a:p>
          <a:p>
            <a:pPr marL="285750" indent="-285750">
              <a:buFont typeface="Arial"/>
              <a:buChar char="•"/>
            </a:pPr>
            <a:r>
              <a:rPr lang="en-GB" sz="2000"/>
              <a:t>Rise in overhead costs</a:t>
            </a:r>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pPr marL="285750" indent="-285750">
              <a:buFont typeface="Arial"/>
              <a:buChar char="•"/>
            </a:pPr>
            <a:endParaRPr lang="en-GB"/>
          </a:p>
          <a:p>
            <a:endParaRPr lang="en-GB"/>
          </a:p>
          <a:p>
            <a:endParaRPr lang="en-GB"/>
          </a:p>
          <a:p>
            <a:endParaRPr lang="en-GB"/>
          </a:p>
        </p:txBody>
      </p:sp>
      <p:pic>
        <p:nvPicPr>
          <p:cNvPr id="6" name="Picture 5" descr="Free Artisan Bread Display Image - Bread, Artisan, Bakery | Download at ...">
            <a:extLst>
              <a:ext uri="{FF2B5EF4-FFF2-40B4-BE49-F238E27FC236}">
                <a16:creationId xmlns:a16="http://schemas.microsoft.com/office/drawing/2014/main" id="{97E731BB-D573-6221-5A1C-23512A18CE1F}"/>
              </a:ext>
            </a:extLst>
          </p:cNvPr>
          <p:cNvPicPr>
            <a:picLocks noChangeAspect="1"/>
          </p:cNvPicPr>
          <p:nvPr/>
        </p:nvPicPr>
        <p:blipFill>
          <a:blip r:embed="rId2"/>
          <a:stretch>
            <a:fillRect/>
          </a:stretch>
        </p:blipFill>
        <p:spPr>
          <a:xfrm>
            <a:off x="371929" y="1079500"/>
            <a:ext cx="6252028" cy="4031342"/>
          </a:xfrm>
          <a:prstGeom prst="rect">
            <a:avLst/>
          </a:prstGeom>
        </p:spPr>
      </p:pic>
    </p:spTree>
    <p:extLst>
      <p:ext uri="{BB962C8B-B14F-4D97-AF65-F5344CB8AC3E}">
        <p14:creationId xmlns:p14="http://schemas.microsoft.com/office/powerpoint/2010/main" val="973377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rtisan Bakery Interior Design">
            <a:extLst>
              <a:ext uri="{FF2B5EF4-FFF2-40B4-BE49-F238E27FC236}">
                <a16:creationId xmlns:a16="http://schemas.microsoft.com/office/drawing/2014/main" id="{AD54F3D1-52B5-8127-B75E-8894ECCEBB48}"/>
              </a:ext>
            </a:extLst>
          </p:cNvPr>
          <p:cNvPicPr>
            <a:picLocks noGrp="1" noChangeAspect="1"/>
          </p:cNvPicPr>
          <p:nvPr>
            <p:ph type="pic" sz="quarter" idx="13"/>
          </p:nvPr>
        </p:nvPicPr>
        <p:blipFill>
          <a:blip r:embed="rId2"/>
          <a:srcRect l="20227" r="20227"/>
          <a:stretch/>
        </p:blipFill>
        <p:spPr>
          <a:xfrm>
            <a:off x="202066" y="258990"/>
            <a:ext cx="7913462" cy="6076722"/>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975D0314-EE5A-FA9F-3925-9C158ED460EC}"/>
              </a:ext>
            </a:extLst>
          </p:cNvPr>
          <p:cNvSpPr txBox="1"/>
          <p:nvPr/>
        </p:nvSpPr>
        <p:spPr>
          <a:xfrm>
            <a:off x="8427806" y="340610"/>
            <a:ext cx="3512457"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a:p>
            <a:endParaRPr lang="en-GB"/>
          </a:p>
          <a:p>
            <a:endParaRPr lang="en-GB"/>
          </a:p>
          <a:p>
            <a:endParaRPr lang="en-GB"/>
          </a:p>
          <a:p>
            <a:endParaRPr lang="en-GB">
              <a:solidFill>
                <a:schemeClr val="bg1"/>
              </a:solidFill>
              <a:highlight>
                <a:srgbClr val="C0C0C0"/>
              </a:highlight>
            </a:endParaRPr>
          </a:p>
          <a:p>
            <a:r>
              <a:rPr lang="en-GB"/>
              <a:t>The main issue  is the decline in customers. Lesser customers are visiting the retail park due to many shops closing, office workers are working from home now. Customer requirements cannot be made for delivery and pre orders. Loyal customers have been made redundant. Inflation has increased the rent, utility bills and business and insurance rates are higher. Organic ingredients are more difficult to purchase and more costly.  </a:t>
            </a:r>
          </a:p>
        </p:txBody>
      </p:sp>
    </p:spTree>
    <p:extLst>
      <p:ext uri="{BB962C8B-B14F-4D97-AF65-F5344CB8AC3E}">
        <p14:creationId xmlns:p14="http://schemas.microsoft.com/office/powerpoint/2010/main" val="35984557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3" name="Table 12">
            <a:extLst>
              <a:ext uri="{FF2B5EF4-FFF2-40B4-BE49-F238E27FC236}">
                <a16:creationId xmlns:a16="http://schemas.microsoft.com/office/drawing/2014/main" id="{DBA4353E-368E-85D5-EAC4-AAAC57FBC34B}"/>
              </a:ext>
            </a:extLst>
          </p:cNvPr>
          <p:cNvGraphicFramePr>
            <a:graphicFrameLocks noGrp="1"/>
          </p:cNvGraphicFramePr>
          <p:nvPr>
            <p:extLst>
              <p:ext uri="{D42A27DB-BD31-4B8C-83A1-F6EECF244321}">
                <p14:modId xmlns:p14="http://schemas.microsoft.com/office/powerpoint/2010/main" val="3118050534"/>
              </p:ext>
            </p:extLst>
          </p:nvPr>
        </p:nvGraphicFramePr>
        <p:xfrm>
          <a:off x="551542" y="1132114"/>
          <a:ext cx="11299625" cy="5032940"/>
        </p:xfrm>
        <a:graphic>
          <a:graphicData uri="http://schemas.openxmlformats.org/drawingml/2006/table">
            <a:tbl>
              <a:tblPr firstRow="1" bandRow="1">
                <a:tableStyleId>{5C22544A-7EE6-4342-B048-85BDC9FD1C3A}</a:tableStyleId>
              </a:tblPr>
              <a:tblGrid>
                <a:gridCol w="1883271">
                  <a:extLst>
                    <a:ext uri="{9D8B030D-6E8A-4147-A177-3AD203B41FA5}">
                      <a16:colId xmlns:a16="http://schemas.microsoft.com/office/drawing/2014/main" val="982022913"/>
                    </a:ext>
                  </a:extLst>
                </a:gridCol>
                <a:gridCol w="1883271">
                  <a:extLst>
                    <a:ext uri="{9D8B030D-6E8A-4147-A177-3AD203B41FA5}">
                      <a16:colId xmlns:a16="http://schemas.microsoft.com/office/drawing/2014/main" val="2089405464"/>
                    </a:ext>
                  </a:extLst>
                </a:gridCol>
                <a:gridCol w="1954161">
                  <a:extLst>
                    <a:ext uri="{9D8B030D-6E8A-4147-A177-3AD203B41FA5}">
                      <a16:colId xmlns:a16="http://schemas.microsoft.com/office/drawing/2014/main" val="3005185671"/>
                    </a:ext>
                  </a:extLst>
                </a:gridCol>
                <a:gridCol w="1930055">
                  <a:extLst>
                    <a:ext uri="{9D8B030D-6E8A-4147-A177-3AD203B41FA5}">
                      <a16:colId xmlns:a16="http://schemas.microsoft.com/office/drawing/2014/main" val="1774492676"/>
                    </a:ext>
                  </a:extLst>
                </a:gridCol>
                <a:gridCol w="1765596">
                  <a:extLst>
                    <a:ext uri="{9D8B030D-6E8A-4147-A177-3AD203B41FA5}">
                      <a16:colId xmlns:a16="http://schemas.microsoft.com/office/drawing/2014/main" val="3669265019"/>
                    </a:ext>
                  </a:extLst>
                </a:gridCol>
                <a:gridCol w="1883271">
                  <a:extLst>
                    <a:ext uri="{9D8B030D-6E8A-4147-A177-3AD203B41FA5}">
                      <a16:colId xmlns:a16="http://schemas.microsoft.com/office/drawing/2014/main" val="3524734407"/>
                    </a:ext>
                  </a:extLst>
                </a:gridCol>
              </a:tblGrid>
              <a:tr h="1330745">
                <a:tc>
                  <a:txBody>
                    <a:bodyPr/>
                    <a:lstStyle/>
                    <a:p>
                      <a:endParaRPr lang="en-GB"/>
                    </a:p>
                    <a:p>
                      <a:pPr lvl="0">
                        <a:buNone/>
                      </a:pPr>
                      <a:endParaRPr lang="en-GB"/>
                    </a:p>
                    <a:p>
                      <a:pPr lvl="0">
                        <a:buNone/>
                      </a:pPr>
                      <a:r>
                        <a:rPr lang="en-GB"/>
                        <a:t>Political</a:t>
                      </a:r>
                    </a:p>
                    <a:p>
                      <a:pPr lvl="0">
                        <a:buNone/>
                      </a:pPr>
                      <a:endParaRPr lang="en-GB"/>
                    </a:p>
                  </a:txBody>
                  <a:tcPr/>
                </a:tc>
                <a:tc>
                  <a:txBody>
                    <a:bodyPr/>
                    <a:lstStyle/>
                    <a:p>
                      <a:endParaRPr lang="en-GB"/>
                    </a:p>
                    <a:p>
                      <a:pPr lvl="0">
                        <a:buNone/>
                      </a:pPr>
                      <a:endParaRPr lang="en-GB"/>
                    </a:p>
                    <a:p>
                      <a:pPr lvl="0">
                        <a:buNone/>
                      </a:pPr>
                      <a:r>
                        <a:rPr lang="en-GB"/>
                        <a:t>Economic</a:t>
                      </a:r>
                    </a:p>
                  </a:txBody>
                  <a:tcPr/>
                </a:tc>
                <a:tc>
                  <a:txBody>
                    <a:bodyPr/>
                    <a:lstStyle/>
                    <a:p>
                      <a:endParaRPr lang="en-GB"/>
                    </a:p>
                    <a:p>
                      <a:pPr lvl="0">
                        <a:buNone/>
                      </a:pPr>
                      <a:endParaRPr lang="en-GB"/>
                    </a:p>
                    <a:p>
                      <a:pPr lvl="0">
                        <a:buNone/>
                      </a:pPr>
                      <a:r>
                        <a:rPr lang="en-GB"/>
                        <a:t>Social</a:t>
                      </a:r>
                    </a:p>
                  </a:txBody>
                  <a:tcPr/>
                </a:tc>
                <a:tc>
                  <a:txBody>
                    <a:bodyPr/>
                    <a:lstStyle/>
                    <a:p>
                      <a:endParaRPr lang="en-GB"/>
                    </a:p>
                    <a:p>
                      <a:pPr lvl="0">
                        <a:buNone/>
                      </a:pPr>
                      <a:endParaRPr lang="en-GB"/>
                    </a:p>
                    <a:p>
                      <a:pPr lvl="0">
                        <a:buNone/>
                      </a:pPr>
                      <a:r>
                        <a:rPr lang="en-GB"/>
                        <a:t>Technological</a:t>
                      </a:r>
                    </a:p>
                  </a:txBody>
                  <a:tcPr/>
                </a:tc>
                <a:tc>
                  <a:txBody>
                    <a:bodyPr/>
                    <a:lstStyle/>
                    <a:p>
                      <a:endParaRPr lang="en-GB"/>
                    </a:p>
                    <a:p>
                      <a:pPr lvl="0">
                        <a:buNone/>
                      </a:pPr>
                      <a:endParaRPr lang="en-GB"/>
                    </a:p>
                    <a:p>
                      <a:pPr lvl="0">
                        <a:buNone/>
                      </a:pPr>
                      <a:r>
                        <a:rPr lang="en-GB"/>
                        <a:t>Legal</a:t>
                      </a:r>
                    </a:p>
                  </a:txBody>
                  <a:tcPr/>
                </a:tc>
                <a:tc>
                  <a:txBody>
                    <a:bodyPr/>
                    <a:lstStyle/>
                    <a:p>
                      <a:endParaRPr lang="en-GB"/>
                    </a:p>
                    <a:p>
                      <a:pPr lvl="0">
                        <a:buNone/>
                      </a:pPr>
                      <a:endParaRPr lang="en-GB"/>
                    </a:p>
                    <a:p>
                      <a:pPr lvl="0">
                        <a:buNone/>
                      </a:pPr>
                      <a:r>
                        <a:rPr lang="en-GB"/>
                        <a:t>Environmental</a:t>
                      </a:r>
                    </a:p>
                  </a:txBody>
                  <a:tcPr/>
                </a:tc>
                <a:extLst>
                  <a:ext uri="{0D108BD9-81ED-4DB2-BD59-A6C34878D82A}">
                    <a16:rowId xmlns:a16="http://schemas.microsoft.com/office/drawing/2014/main" val="4232239441"/>
                  </a:ext>
                </a:extLst>
              </a:tr>
              <a:tr h="3702195">
                <a:tc>
                  <a:txBody>
                    <a:bodyPr/>
                    <a:lstStyle/>
                    <a:p>
                      <a:r>
                        <a:rPr lang="en-GB"/>
                        <a:t>Business rates higher and increased regulations cost.</a:t>
                      </a:r>
                    </a:p>
                  </a:txBody>
                  <a:tcPr/>
                </a:tc>
                <a:tc>
                  <a:txBody>
                    <a:bodyPr/>
                    <a:lstStyle/>
                    <a:p>
                      <a:r>
                        <a:rPr lang="en-GB"/>
                        <a:t>Rising inflation costs in builds and insurance.</a:t>
                      </a:r>
                    </a:p>
                    <a:p>
                      <a:pPr lvl="0">
                        <a:buNone/>
                      </a:pPr>
                      <a:endParaRPr lang="en-GB"/>
                    </a:p>
                    <a:p>
                      <a:pPr lvl="0">
                        <a:buNone/>
                      </a:pPr>
                      <a:r>
                        <a:rPr lang="en-GB"/>
                        <a:t>Increase in  ingredient costs,</a:t>
                      </a:r>
                    </a:p>
                    <a:p>
                      <a:pPr lvl="0">
                        <a:buNone/>
                      </a:pPr>
                      <a:r>
                        <a:rPr lang="en-GB"/>
                        <a:t>resulting in reduced profit.</a:t>
                      </a:r>
                    </a:p>
                  </a:txBody>
                  <a:tcPr/>
                </a:tc>
                <a:tc>
                  <a:txBody>
                    <a:bodyPr/>
                    <a:lstStyle/>
                    <a:p>
                      <a:r>
                        <a:rPr lang="en-GB"/>
                        <a:t>Hyrbid work and reduction in customers. </a:t>
                      </a:r>
                    </a:p>
                  </a:txBody>
                  <a:tcPr/>
                </a:tc>
                <a:tc>
                  <a:txBody>
                    <a:bodyPr/>
                    <a:lstStyle/>
                    <a:p>
                      <a:r>
                        <a:rPr lang="en-GB"/>
                        <a:t>No online orders.</a:t>
                      </a:r>
                      <a:endParaRPr lang="en-US"/>
                    </a:p>
                    <a:p>
                      <a:pPr lvl="0">
                        <a:buNone/>
                      </a:pPr>
                      <a:endParaRPr lang="en-GB"/>
                    </a:p>
                    <a:p>
                      <a:pPr lvl="0">
                        <a:buNone/>
                      </a:pPr>
                      <a:r>
                        <a:rPr lang="en-GB"/>
                        <a:t>No delivery platform.</a:t>
                      </a:r>
                    </a:p>
                    <a:p>
                      <a:pPr lvl="0">
                        <a:buNone/>
                      </a:pPr>
                      <a:endParaRPr lang="en-GB"/>
                    </a:p>
                    <a:p>
                      <a:pPr lvl="0">
                        <a:buNone/>
                      </a:pPr>
                      <a:r>
                        <a:rPr lang="en-GB"/>
                        <a:t>No pre orders.</a:t>
                      </a:r>
                    </a:p>
                  </a:txBody>
                  <a:tcPr/>
                </a:tc>
                <a:tc>
                  <a:txBody>
                    <a:bodyPr/>
                    <a:lstStyle/>
                    <a:p>
                      <a:r>
                        <a:rPr lang="en-GB"/>
                        <a:t>Food safety.</a:t>
                      </a:r>
                    </a:p>
                    <a:p>
                      <a:pPr lvl="0">
                        <a:buNone/>
                      </a:pPr>
                      <a:r>
                        <a:rPr lang="en-GB"/>
                        <a:t>Employment and health regulations increase operating costs.</a:t>
                      </a:r>
                    </a:p>
                  </a:txBody>
                  <a:tcPr/>
                </a:tc>
                <a:tc>
                  <a:txBody>
                    <a:bodyPr/>
                    <a:lstStyle/>
                    <a:p>
                      <a:r>
                        <a:rPr lang="en-GB"/>
                        <a:t>Organic ingredients effected by climate change and poor harvest.</a:t>
                      </a:r>
                    </a:p>
                  </a:txBody>
                  <a:tcPr/>
                </a:tc>
                <a:extLst>
                  <a:ext uri="{0D108BD9-81ED-4DB2-BD59-A6C34878D82A}">
                    <a16:rowId xmlns:a16="http://schemas.microsoft.com/office/drawing/2014/main" val="214215442"/>
                  </a:ext>
                </a:extLst>
              </a:tr>
            </a:tbl>
          </a:graphicData>
        </a:graphic>
      </p:graphicFrame>
      <p:graphicFrame>
        <p:nvGraphicFramePr>
          <p:cNvPr id="2" name="Table 1">
            <a:extLst>
              <a:ext uri="{FF2B5EF4-FFF2-40B4-BE49-F238E27FC236}">
                <a16:creationId xmlns:a16="http://schemas.microsoft.com/office/drawing/2014/main" id="{68F434E9-FBB3-0AC7-FF0B-A8757323977D}"/>
              </a:ext>
            </a:extLst>
          </p:cNvPr>
          <p:cNvGraphicFramePr>
            <a:graphicFrameLocks noGrp="1"/>
          </p:cNvGraphicFramePr>
          <p:nvPr>
            <p:extLst>
              <p:ext uri="{D42A27DB-BD31-4B8C-83A1-F6EECF244321}">
                <p14:modId xmlns:p14="http://schemas.microsoft.com/office/powerpoint/2010/main" val="1139982724"/>
              </p:ext>
            </p:extLst>
          </p:nvPr>
        </p:nvGraphicFramePr>
        <p:xfrm>
          <a:off x="573314" y="725714"/>
          <a:ext cx="11230526" cy="370840"/>
        </p:xfrm>
        <a:graphic>
          <a:graphicData uri="http://schemas.openxmlformats.org/drawingml/2006/table">
            <a:tbl>
              <a:tblPr firstRow="1" bandRow="1">
                <a:tableStyleId>{5C22544A-7EE6-4342-B048-85BDC9FD1C3A}</a:tableStyleId>
              </a:tblPr>
              <a:tblGrid>
                <a:gridCol w="1935725">
                  <a:extLst>
                    <a:ext uri="{9D8B030D-6E8A-4147-A177-3AD203B41FA5}">
                      <a16:colId xmlns:a16="http://schemas.microsoft.com/office/drawing/2014/main" val="4096895214"/>
                    </a:ext>
                  </a:extLst>
                </a:gridCol>
                <a:gridCol w="9294801">
                  <a:extLst>
                    <a:ext uri="{9D8B030D-6E8A-4147-A177-3AD203B41FA5}">
                      <a16:colId xmlns:a16="http://schemas.microsoft.com/office/drawing/2014/main" val="587048482"/>
                    </a:ext>
                  </a:extLst>
                </a:gridCol>
              </a:tblGrid>
              <a:tr h="370840">
                <a:tc>
                  <a:txBody>
                    <a:bodyPr/>
                    <a:lstStyle/>
                    <a:p>
                      <a:r>
                        <a:rPr lang="en-GB"/>
                        <a:t>      Factor</a:t>
                      </a:r>
                    </a:p>
                  </a:txBody>
                  <a:tcPr/>
                </a:tc>
                <a:tc>
                  <a:txBody>
                    <a:bodyPr/>
                    <a:lstStyle/>
                    <a:p>
                      <a:r>
                        <a:rPr lang="en-GB"/>
                        <a:t>                                          Impact on Basil's Bakery</a:t>
                      </a:r>
                    </a:p>
                  </a:txBody>
                  <a:tcPr/>
                </a:tc>
                <a:extLst>
                  <a:ext uri="{0D108BD9-81ED-4DB2-BD59-A6C34878D82A}">
                    <a16:rowId xmlns:a16="http://schemas.microsoft.com/office/drawing/2014/main" val="109647001"/>
                  </a:ext>
                </a:extLst>
              </a:tr>
            </a:tbl>
          </a:graphicData>
        </a:graphic>
      </p:graphicFrame>
    </p:spTree>
    <p:extLst>
      <p:ext uri="{BB962C8B-B14F-4D97-AF65-F5344CB8AC3E}">
        <p14:creationId xmlns:p14="http://schemas.microsoft.com/office/powerpoint/2010/main" val="40012611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E80A7D7A-9778-DD7C-BDF8-0C874C5113FB}"/>
              </a:ext>
            </a:extLst>
          </p:cNvPr>
          <p:cNvPicPr>
            <a:picLocks noGrp="1" noChangeAspect="1"/>
          </p:cNvPicPr>
          <p:nvPr>
            <p:ph type="pic" sz="quarter" idx="13"/>
          </p:nvPr>
        </p:nvPicPr>
        <p:blipFill>
          <a:blip r:embed="rId2"/>
          <a:srcRect l="24274" r="24274"/>
          <a:stretch/>
        </p:blipFill>
        <p:spPr>
          <a:xfrm>
            <a:off x="274638" y="266700"/>
            <a:ext cx="4879975" cy="6323013"/>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49290578-0482-A52A-25D4-18DFC8C03808}"/>
              </a:ext>
            </a:extLst>
          </p:cNvPr>
          <p:cNvSpPr txBox="1"/>
          <p:nvPr/>
        </p:nvSpPr>
        <p:spPr>
          <a:xfrm>
            <a:off x="5396132" y="280523"/>
            <a:ext cx="6141222"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PESTLE analysis helps to identify the external factors that are affecting Basil's Bakery.</a:t>
            </a:r>
          </a:p>
          <a:p>
            <a:endParaRPr lang="en-GB"/>
          </a:p>
          <a:p>
            <a:r>
              <a:rPr lang="en-GB"/>
              <a:t>Political factors include the increased business rates and the government regulations.</a:t>
            </a:r>
          </a:p>
          <a:p>
            <a:endParaRPr lang="en-GB"/>
          </a:p>
          <a:p>
            <a:r>
              <a:rPr lang="en-GB"/>
              <a:t>Economic factors having the most impact due to inflation increasing every cost in operating the business.</a:t>
            </a:r>
          </a:p>
          <a:p>
            <a:endParaRPr lang="en-GB"/>
          </a:p>
          <a:p>
            <a:r>
              <a:rPr lang="en-GB"/>
              <a:t>Social changes have been significant due to fewer customers travelling to office on a daily basis.</a:t>
            </a:r>
          </a:p>
          <a:p>
            <a:endParaRPr lang="en-GB"/>
          </a:p>
          <a:p>
            <a:r>
              <a:rPr lang="en-GB"/>
              <a:t>Technology is a big weakness.. Customers expect online orders and delivery, but Basils relies mainly on walk in customers.</a:t>
            </a:r>
          </a:p>
          <a:p>
            <a:endParaRPr lang="en-GB"/>
          </a:p>
          <a:p>
            <a:r>
              <a:rPr lang="en-GB"/>
              <a:t>Legal requirements like food hygiene regulations adds additional costs that the bakery must manage.</a:t>
            </a:r>
          </a:p>
          <a:p>
            <a:endParaRPr lang="en-GB"/>
          </a:p>
          <a:p>
            <a:r>
              <a:rPr lang="en-GB"/>
              <a:t>Environmental factors affect organically grown produce due global warming's poor climate.</a:t>
            </a:r>
          </a:p>
          <a:p>
            <a:endParaRPr lang="en-GB"/>
          </a:p>
        </p:txBody>
      </p:sp>
    </p:spTree>
    <p:extLst>
      <p:ext uri="{BB962C8B-B14F-4D97-AF65-F5344CB8AC3E}">
        <p14:creationId xmlns:p14="http://schemas.microsoft.com/office/powerpoint/2010/main" val="15776767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34EF31F-DA53-0B17-C22B-69E086973AC2}"/>
              </a:ext>
            </a:extLst>
          </p:cNvPr>
          <p:cNvPicPr>
            <a:picLocks noChangeAspect="1"/>
          </p:cNvPicPr>
          <p:nvPr/>
        </p:nvPicPr>
        <p:blipFill>
          <a:blip r:embed="rId2"/>
          <a:stretch>
            <a:fillRect/>
          </a:stretch>
        </p:blipFill>
        <p:spPr>
          <a:xfrm>
            <a:off x="254000" y="255210"/>
            <a:ext cx="11785600" cy="6347581"/>
          </a:xfrm>
          <a:prstGeom prst="rect">
            <a:avLst/>
          </a:prstGeom>
        </p:spPr>
      </p:pic>
    </p:spTree>
    <p:extLst>
      <p:ext uri="{BB962C8B-B14F-4D97-AF65-F5344CB8AC3E}">
        <p14:creationId xmlns:p14="http://schemas.microsoft.com/office/powerpoint/2010/main" val="3056398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Placeholder 6">
            <a:extLst>
              <a:ext uri="{FF2B5EF4-FFF2-40B4-BE49-F238E27FC236}">
                <a16:creationId xmlns:a16="http://schemas.microsoft.com/office/drawing/2014/main" id="{B8300D23-02DA-ED6B-EDB7-70BE359BE02C}"/>
              </a:ext>
            </a:extLst>
          </p:cNvPr>
          <p:cNvPicPr>
            <a:picLocks noGrp="1" noChangeAspect="1"/>
          </p:cNvPicPr>
          <p:nvPr>
            <p:ph type="pic" sz="quarter" idx="13"/>
          </p:nvPr>
        </p:nvPicPr>
        <p:blipFill>
          <a:blip r:embed="rId2"/>
          <a:srcRect l="23478" r="23478"/>
          <a:stretch/>
        </p:blipFill>
        <p:spPr>
          <a:xfrm>
            <a:off x="274638" y="266700"/>
            <a:ext cx="5026025" cy="6323013"/>
          </a:xfrm>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6" name="TextBox 5">
            <a:extLst>
              <a:ext uri="{FF2B5EF4-FFF2-40B4-BE49-F238E27FC236}">
                <a16:creationId xmlns:a16="http://schemas.microsoft.com/office/drawing/2014/main" id="{0FE96B98-DFB4-9EFC-4180-3846E745A010}"/>
              </a:ext>
            </a:extLst>
          </p:cNvPr>
          <p:cNvSpPr txBox="1"/>
          <p:nvPr/>
        </p:nvSpPr>
        <p:spPr>
          <a:xfrm>
            <a:off x="6097916" y="1131309"/>
            <a:ext cx="4731657" cy="42473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The Fishbone diagram helps to identify the root cause of the business decline.</a:t>
            </a:r>
          </a:p>
          <a:p>
            <a:endParaRPr lang="en-GB"/>
          </a:p>
          <a:p>
            <a:r>
              <a:rPr lang="en-GB"/>
              <a:t>The decline is caused by many issues; Several internal and external factors are combined in reduce of sales. </a:t>
            </a:r>
          </a:p>
          <a:p>
            <a:endParaRPr lang="en-GB"/>
          </a:p>
          <a:p>
            <a:r>
              <a:rPr lang="en-GB"/>
              <a:t>The external environment has changed a lot since 2020.</a:t>
            </a:r>
          </a:p>
          <a:p>
            <a:endParaRPr lang="en-GB"/>
          </a:p>
          <a:p>
            <a:endParaRPr lang="en-GB"/>
          </a:p>
          <a:p>
            <a:r>
              <a:rPr lang="en-GB"/>
              <a:t>Basils has not adapted to the changes nor has it introduced digital services or expanded beyond the retail park.</a:t>
            </a:r>
          </a:p>
          <a:p>
            <a:endParaRPr lang="en-GB"/>
          </a:p>
        </p:txBody>
      </p:sp>
    </p:spTree>
    <p:extLst>
      <p:ext uri="{BB962C8B-B14F-4D97-AF65-F5344CB8AC3E}">
        <p14:creationId xmlns:p14="http://schemas.microsoft.com/office/powerpoint/2010/main" val="36506405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a:extLst>
              <a:ext uri="{FF2B5EF4-FFF2-40B4-BE49-F238E27FC236}">
                <a16:creationId xmlns:a16="http://schemas.microsoft.com/office/drawing/2014/main" id="{83A2BF5D-FC02-7C83-AC4E-00975A74E7DE}"/>
              </a:ext>
            </a:extLst>
          </p:cNvPr>
          <p:cNvPicPr>
            <a:picLocks noGrp="1" noChangeAspect="1"/>
          </p:cNvPicPr>
          <p:nvPr>
            <p:ph type="pic" sz="quarter" idx="13"/>
          </p:nvPr>
        </p:nvPicPr>
        <p:blipFill>
          <a:blip r:embed="rId2"/>
          <a:srcRect l="11838" r="11838"/>
          <a:stretch/>
        </p:blipFill>
        <p:spPr>
          <a:custGeom>
            <a:avLst/>
            <a:gdLst/>
            <a:ahLst/>
            <a:cxnLst/>
            <a:rect l="l" t="t" r="r" b="b"/>
            <a:pathLst>
              <a:path w="7238998" h="6322891">
                <a:moveTo>
                  <a:pt x="291359" y="0"/>
                </a:moveTo>
                <a:lnTo>
                  <a:pt x="6947639" y="0"/>
                </a:lnTo>
                <a:cubicBezTo>
                  <a:pt x="7108552" y="0"/>
                  <a:pt x="7238998" y="130446"/>
                  <a:pt x="7238998" y="291359"/>
                </a:cubicBezTo>
                <a:lnTo>
                  <a:pt x="7238998" y="6031532"/>
                </a:lnTo>
                <a:cubicBezTo>
                  <a:pt x="7238998" y="6192445"/>
                  <a:pt x="7108552" y="6322891"/>
                  <a:pt x="6947639" y="6322891"/>
                </a:cubicBezTo>
                <a:lnTo>
                  <a:pt x="291359" y="6322891"/>
                </a:lnTo>
                <a:cubicBezTo>
                  <a:pt x="130446" y="6322891"/>
                  <a:pt x="0" y="6192445"/>
                  <a:pt x="0" y="6031532"/>
                </a:cubicBezTo>
                <a:lnTo>
                  <a:pt x="0" y="291359"/>
                </a:lnTo>
                <a:cubicBezTo>
                  <a:pt x="0" y="130446"/>
                  <a:pt x="130446" y="0"/>
                  <a:pt x="291359" y="0"/>
                </a:cubicBezTo>
                <a:close/>
              </a:path>
            </a:pathLst>
          </a:custGeom>
          <a:blipFill dpi="0" rotWithShape="1">
            <a:blip r:embed="rId3">
              <a:alphaModFix amt="70000"/>
            </a:blip>
            <a:srcRect/>
            <a:stretch>
              <a:fillRect/>
            </a:stretch>
          </a:blipFill>
        </p:spPr>
      </p:pic>
      <p:sp>
        <p:nvSpPr>
          <p:cNvPr id="5" name="TextBox 4">
            <a:extLst>
              <a:ext uri="{FF2B5EF4-FFF2-40B4-BE49-F238E27FC236}">
                <a16:creationId xmlns:a16="http://schemas.microsoft.com/office/drawing/2014/main" id="{28EAF472-59DA-F329-9EBE-3F5B3566237C}"/>
              </a:ext>
            </a:extLst>
          </p:cNvPr>
          <p:cNvSpPr txBox="1"/>
          <p:nvPr/>
        </p:nvSpPr>
        <p:spPr>
          <a:xfrm>
            <a:off x="7667616" y="738856"/>
            <a:ext cx="3904342"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t>Key Findings</a:t>
            </a:r>
            <a:endParaRPr lang="en-US"/>
          </a:p>
          <a:p>
            <a:pPr marL="285750" indent="-285750">
              <a:buFont typeface="Arial"/>
              <a:buChar char="•"/>
            </a:pPr>
            <a:endParaRPr lang="en-GB" b="1"/>
          </a:p>
          <a:p>
            <a:pPr marL="285750" indent="-285750">
              <a:buFont typeface="Arial"/>
              <a:buChar char="•"/>
            </a:pPr>
            <a:r>
              <a:rPr lang="en-GB"/>
              <a:t>Decline in sales is caused both by internal and external factors.</a:t>
            </a:r>
          </a:p>
          <a:p>
            <a:pPr marL="285750" indent="-285750">
              <a:buFont typeface="Arial"/>
              <a:buChar char="•"/>
            </a:pPr>
            <a:endParaRPr lang="en-GB"/>
          </a:p>
          <a:p>
            <a:pPr marL="285750" indent="-285750">
              <a:buFont typeface="Arial"/>
              <a:buChar char="•"/>
            </a:pPr>
            <a:r>
              <a:rPr lang="en-GB"/>
              <a:t>Hybrid working has permanently reduced the number of customers</a:t>
            </a:r>
          </a:p>
          <a:p>
            <a:pPr marL="285750" indent="-285750">
              <a:buFont typeface="Arial"/>
              <a:buChar char="•"/>
            </a:pPr>
            <a:endParaRPr lang="en-GB"/>
          </a:p>
          <a:p>
            <a:pPr marL="285750" indent="-285750">
              <a:buFont typeface="Arial"/>
              <a:buChar char="•"/>
            </a:pPr>
            <a:r>
              <a:rPr lang="en-GB"/>
              <a:t>Rising cost continue to reduce profit Margins.</a:t>
            </a:r>
          </a:p>
          <a:p>
            <a:pPr marL="285750" indent="-285750">
              <a:buFont typeface="Arial"/>
              <a:buChar char="•"/>
            </a:pPr>
            <a:endParaRPr lang="en-GB"/>
          </a:p>
          <a:p>
            <a:pPr marL="285750" indent="-285750">
              <a:buFont typeface="Arial"/>
              <a:buChar char="•"/>
            </a:pPr>
            <a:r>
              <a:rPr lang="en-GB"/>
              <a:t>Lack of online services is limiting growth of the business.</a:t>
            </a:r>
          </a:p>
          <a:p>
            <a:pPr marL="285750" indent="-285750">
              <a:buFont typeface="Arial"/>
              <a:buChar char="•"/>
            </a:pPr>
            <a:endParaRPr lang="en-GB"/>
          </a:p>
          <a:p>
            <a:pPr marL="285750" indent="-285750">
              <a:buFont typeface="Arial"/>
              <a:buChar char="•"/>
            </a:pPr>
            <a:r>
              <a:rPr lang="en-GB"/>
              <a:t>Digital transformation is needed in the business</a:t>
            </a:r>
          </a:p>
          <a:p>
            <a:pPr marL="285750" indent="-285750">
              <a:buFont typeface="Arial"/>
              <a:buChar char="•"/>
            </a:pPr>
            <a:endParaRPr lang="en-GB"/>
          </a:p>
          <a:p>
            <a:endParaRPr lang="en-GB"/>
          </a:p>
          <a:p>
            <a:endParaRPr lang="en-GB"/>
          </a:p>
        </p:txBody>
      </p:sp>
    </p:spTree>
    <p:extLst>
      <p:ext uri="{BB962C8B-B14F-4D97-AF65-F5344CB8AC3E}">
        <p14:creationId xmlns:p14="http://schemas.microsoft.com/office/powerpoint/2010/main" val="10327030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4B2C482E-01C9-52A9-0377-86CDBE702353}"/>
              </a:ext>
            </a:extLst>
          </p:cNvPr>
          <p:cNvSpPr txBox="1"/>
          <p:nvPr/>
        </p:nvSpPr>
        <p:spPr>
          <a:xfrm>
            <a:off x="6290811" y="641744"/>
            <a:ext cx="4426857" cy="53553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Recommendations </a:t>
            </a:r>
          </a:p>
          <a:p>
            <a:endParaRPr lang="en-GB"/>
          </a:p>
          <a:p>
            <a:endParaRPr lang="en-GB"/>
          </a:p>
          <a:p>
            <a:pPr marL="285750" indent="-285750">
              <a:buFont typeface="Wingdings"/>
              <a:buChar char="ü"/>
            </a:pPr>
            <a:r>
              <a:rPr lang="en-GB"/>
              <a:t>Introduce online platform</a:t>
            </a:r>
          </a:p>
          <a:p>
            <a:pPr marL="285750" indent="-285750">
              <a:buFont typeface="Wingdings"/>
              <a:buChar char="ü"/>
            </a:pPr>
            <a:endParaRPr lang="en-GB"/>
          </a:p>
          <a:p>
            <a:pPr marL="285750" indent="-285750">
              <a:buFont typeface="Wingdings"/>
              <a:buChar char="ü"/>
            </a:pPr>
            <a:r>
              <a:rPr lang="en-GB"/>
              <a:t>Partner with Uber Eats, Just Eat or Deliveroo </a:t>
            </a:r>
          </a:p>
          <a:p>
            <a:pPr marL="285750" indent="-285750">
              <a:buFont typeface="Wingdings"/>
              <a:buChar char="ü"/>
            </a:pPr>
            <a:endParaRPr lang="en-GB"/>
          </a:p>
          <a:p>
            <a:pPr marL="285750" indent="-285750">
              <a:buFont typeface="Wingdings"/>
              <a:buChar char="ü"/>
            </a:pPr>
            <a:r>
              <a:rPr lang="en-GB"/>
              <a:t>Improve social media marketing </a:t>
            </a:r>
          </a:p>
          <a:p>
            <a:pPr marL="285750" indent="-285750">
              <a:buFont typeface="Wingdings"/>
              <a:buChar char="ü"/>
            </a:pPr>
            <a:endParaRPr lang="en-GB"/>
          </a:p>
          <a:p>
            <a:pPr marL="285750" indent="-285750">
              <a:buFont typeface="Wingdings"/>
              <a:buChar char="ü"/>
            </a:pPr>
            <a:r>
              <a:rPr lang="en-GB"/>
              <a:t>Advertise loyalty rewards</a:t>
            </a:r>
          </a:p>
          <a:p>
            <a:pPr marL="285750" indent="-285750">
              <a:buFont typeface="Wingdings"/>
              <a:buChar char="ü"/>
            </a:pPr>
            <a:endParaRPr lang="en-GB"/>
          </a:p>
          <a:p>
            <a:pPr marL="285750" indent="-285750">
              <a:buFont typeface="Wingdings"/>
              <a:buChar char="ü"/>
            </a:pPr>
            <a:r>
              <a:rPr lang="en-GB"/>
              <a:t>Expand catering for offices and events</a:t>
            </a:r>
          </a:p>
          <a:p>
            <a:pPr marL="285750" indent="-285750">
              <a:buFont typeface="Wingdings"/>
              <a:buChar char="ü"/>
            </a:pPr>
            <a:endParaRPr lang="en-GB"/>
          </a:p>
          <a:p>
            <a:pPr marL="285750" indent="-285750">
              <a:buFont typeface="Wingdings"/>
              <a:buChar char="ü"/>
            </a:pPr>
            <a:r>
              <a:rPr lang="en-GB"/>
              <a:t>Monthly costs monitoring </a:t>
            </a:r>
          </a:p>
          <a:p>
            <a:pPr marL="285750" indent="-285750">
              <a:buFont typeface="Wingdings"/>
              <a:buChar char="ü"/>
            </a:pPr>
            <a:endParaRPr lang="en-GB"/>
          </a:p>
          <a:p>
            <a:pPr marL="285750" indent="-285750">
              <a:buFont typeface="Wingdings"/>
              <a:buChar char="ü"/>
            </a:pPr>
            <a:endParaRPr lang="en-GB"/>
          </a:p>
          <a:p>
            <a:pPr marL="285750" indent="-285750">
              <a:buFont typeface="Wingdings"/>
              <a:buChar char="ü"/>
            </a:pPr>
            <a:endParaRPr lang="en-GB"/>
          </a:p>
        </p:txBody>
      </p:sp>
      <p:pic>
        <p:nvPicPr>
          <p:cNvPr id="6" name="Picture 5" descr="Artisan Baked Good Brands">
            <a:extLst>
              <a:ext uri="{FF2B5EF4-FFF2-40B4-BE49-F238E27FC236}">
                <a16:creationId xmlns:a16="http://schemas.microsoft.com/office/drawing/2014/main" id="{DFEFCC73-27BB-8806-D665-4E23F4D1C30F}"/>
              </a:ext>
            </a:extLst>
          </p:cNvPr>
          <p:cNvPicPr>
            <a:picLocks noChangeAspect="1"/>
          </p:cNvPicPr>
          <p:nvPr/>
        </p:nvPicPr>
        <p:blipFill>
          <a:blip r:embed="rId2"/>
          <a:srcRect l="7901" t="4831" b="7977"/>
          <a:stretch>
            <a:fillRect/>
          </a:stretch>
        </p:blipFill>
        <p:spPr>
          <a:xfrm>
            <a:off x="442686" y="509210"/>
            <a:ext cx="5159838" cy="5635769"/>
          </a:xfrm>
          <a:prstGeom prst="rect">
            <a:avLst/>
          </a:prstGeom>
        </p:spPr>
      </p:pic>
    </p:spTree>
    <p:extLst>
      <p:ext uri="{BB962C8B-B14F-4D97-AF65-F5344CB8AC3E}">
        <p14:creationId xmlns:p14="http://schemas.microsoft.com/office/powerpoint/2010/main" val="14645247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06910C-C975-160F-44C6-0982E2F8C90F}"/>
              </a:ext>
            </a:extLst>
          </p:cNvPr>
          <p:cNvSpPr txBox="1"/>
          <p:nvPr/>
        </p:nvSpPr>
        <p:spPr>
          <a:xfrm>
            <a:off x="0" y="-2560"/>
            <a:ext cx="12165957" cy="574003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sz="1600"/>
          </a:p>
          <a:p>
            <a:r>
              <a:rPr lang="en-US" sz="1600"/>
              <a:t>Referencing:</a:t>
            </a:r>
          </a:p>
          <a:p>
            <a:endParaRPr lang="en-US" sz="1600"/>
          </a:p>
          <a:p>
            <a:r>
              <a:rPr lang="en-US" sz="1100"/>
              <a:t>Basils Bakery case study (2025) Assignment Brief. Problem solving and decision making.</a:t>
            </a:r>
          </a:p>
          <a:p>
            <a:r>
              <a:rPr lang="en-US" sz="1100">
                <a:ea typeface="+mn-lt"/>
                <a:cs typeface="+mn-lt"/>
                <a:hlinkClick r:id="rId2"/>
              </a:rPr>
              <a:t>https://moodle.uwtsd.ac.uk/course/section.php?id=152409</a:t>
            </a:r>
            <a:r>
              <a:rPr lang="en-US" sz="1100">
                <a:ea typeface="+mn-lt"/>
                <a:cs typeface="+mn-lt"/>
              </a:rPr>
              <a:t>  </a:t>
            </a:r>
            <a:endParaRPr lang="en-US" sz="1100"/>
          </a:p>
          <a:p>
            <a:r>
              <a:rPr lang="en-US" sz="1100"/>
              <a:t>(Accessed: 10 July 2026)</a:t>
            </a:r>
          </a:p>
          <a:p>
            <a:endParaRPr lang="en-US" sz="1100"/>
          </a:p>
          <a:p>
            <a:r>
              <a:rPr lang="en-GB" sz="1100"/>
              <a:t>Kotler, P. and Keller, K.L. (2022) Marketing Management. 16th . Harlow: Pearson.</a:t>
            </a:r>
          </a:p>
          <a:p>
            <a:r>
              <a:rPr lang="en-GB" sz="1100">
                <a:ea typeface="+mn-lt"/>
                <a:cs typeface="+mn-lt"/>
              </a:rPr>
              <a:t>chrome-</a:t>
            </a:r>
            <a:endParaRPr lang="en-GB" sz="1100"/>
          </a:p>
          <a:p>
            <a:r>
              <a:rPr lang="en-GB" sz="1100">
                <a:ea typeface="+mn-lt"/>
                <a:cs typeface="+mn-lt"/>
                <a:hlinkClick r:id="rId3"/>
              </a:rPr>
              <a:t>https://www.bing.com/ck/a?!&amp;&amp;p=276a82156594eaecfac15452b1b826831f2641a28a2e5319435c1e3dc191d3faJmltdHM9MTc4NDkzNzYwMA&amp;ptn=3&amp;ver=2&amp;hsh=4&amp;fclid=0512a12b-6682-61a7-3b20-b7a367366030&amp;u=a1aHR0cHM6Ly93d3cucGVhcnNvbi5jb20vZW4tdXMvcGVhcnNvbnBsdXMvcC85NzgwMTM3MzQ0MTYx</a:t>
            </a:r>
            <a:endParaRPr lang="en-GB" sz="1100">
              <a:ea typeface="+mn-lt"/>
              <a:cs typeface="+mn-lt"/>
            </a:endParaRPr>
          </a:p>
          <a:p>
            <a:r>
              <a:rPr lang="en-GB" sz="1100"/>
              <a:t>(Accessed 10 July 2026)</a:t>
            </a:r>
          </a:p>
          <a:p>
            <a:r>
              <a:rPr lang="en-GB" sz="1100"/>
              <a:t>
Office for National Statistics (2024) Consumer price inflation, UK. Available at: Office for National Statistics – Consumer price inflation⁠ </a:t>
            </a:r>
          </a:p>
          <a:p>
            <a:r>
              <a:rPr lang="en-GB" sz="1100">
                <a:ea typeface="+mn-lt"/>
                <a:cs typeface="+mn-lt"/>
                <a:hlinkClick r:id="rId4"/>
              </a:rPr>
              <a:t>https://www.ons.gov.uk/economy/inflationandpriceindices</a:t>
            </a:r>
            <a:r>
              <a:rPr lang="en-GB" sz="1100">
                <a:ea typeface="+mn-lt"/>
                <a:cs typeface="+mn-lt"/>
              </a:rPr>
              <a:t> </a:t>
            </a:r>
            <a:endParaRPr lang="en-GB" sz="1100"/>
          </a:p>
          <a:p>
            <a:r>
              <a:rPr lang="en-GB" sz="1100"/>
              <a:t>(Accessed: 8 July 2026).</a:t>
            </a:r>
          </a:p>
          <a:p>
            <a:r>
              <a:rPr lang="en-GB" sz="1100"/>
              <a:t>
The Chartered Institute of Personnel and Development (CIPD) (2024) Flexible working factsheet. Available at: CIPD – Flexible </a:t>
            </a:r>
            <a:endParaRPr lang="en-GB" sz="1100">
              <a:ea typeface="+mn-lt"/>
              <a:cs typeface="+mn-lt"/>
            </a:endParaRPr>
          </a:p>
          <a:p>
            <a:r>
              <a:rPr lang="en-US" sz="1100">
                <a:hlinkClick r:id="rId5"/>
              </a:rPr>
              <a:t>https://www.cipd.org/uk/knowledge/factsheets/pestle-analysis-factsheet/</a:t>
            </a:r>
            <a:r>
              <a:rPr lang="en-US" sz="1100"/>
              <a:t> </a:t>
            </a:r>
            <a:endParaRPr lang="en-GB" sz="1100"/>
          </a:p>
          <a:p>
            <a:r>
              <a:rPr lang="en-GB" sz="1100"/>
              <a:t>(Accessed: 10 July 2026).</a:t>
            </a:r>
          </a:p>
          <a:p>
            <a:endParaRPr lang="en-GB" sz="1100"/>
          </a:p>
          <a:p>
            <a:r>
              <a:rPr lang="en-GB" sz="1100"/>
              <a:t>The Chartered Institute of Marketing (CIM) (2023) Marketing resources. Available at: Chartered Institute of Marketing⁠</a:t>
            </a:r>
            <a:endParaRPr lang="en-US" sz="1100"/>
          </a:p>
          <a:p>
            <a:r>
              <a:rPr lang="en-GB" sz="1100"/>
              <a:t>(Accessed: 10 July 2026).</a:t>
            </a:r>
            <a:endParaRPr lang="en-US" sz="1100"/>
          </a:p>
          <a:p>
            <a:endParaRPr lang="en-GB" sz="1100"/>
          </a:p>
          <a:p>
            <a:r>
              <a:rPr lang="en-GB" sz="1100"/>
              <a:t>Chaffey, D. And Ellis-Chadwick, F. (2022) Digital Marketing. Harlow: Pearson.</a:t>
            </a:r>
          </a:p>
          <a:p>
            <a:r>
              <a:rPr lang="en-GB" sz="1100"/>
              <a:t>
Ishikawa, K. (1986) Guide to Quality Control. Tokyo: Asian Productivity Organization.</a:t>
            </a:r>
          </a:p>
          <a:p>
            <a:endParaRPr lang="en-US" sz="1100"/>
          </a:p>
          <a:p>
            <a:r>
              <a:rPr lang="en-US" sz="1100"/>
              <a:t>CIPD (2025) Factsheet</a:t>
            </a:r>
          </a:p>
          <a:p>
            <a:r>
              <a:rPr lang="en-US" sz="1100">
                <a:hlinkClick r:id="rId5"/>
              </a:rPr>
              <a:t>https://www.cipd.org/uk/knowledge/factsheets/pestle-analysis-factsheet/</a:t>
            </a:r>
            <a:r>
              <a:rPr lang="en-US" sz="1100"/>
              <a:t>  (Accessed: 10 July 2026)</a:t>
            </a:r>
          </a:p>
          <a:p>
            <a:pPr algn="ctr"/>
            <a:endParaRPr lang="en-GB" sz="1100"/>
          </a:p>
        </p:txBody>
      </p:sp>
    </p:spTree>
    <p:extLst>
      <p:ext uri="{BB962C8B-B14F-4D97-AF65-F5344CB8AC3E}">
        <p14:creationId xmlns:p14="http://schemas.microsoft.com/office/powerpoint/2010/main" val="11737111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F89E8-595A-00D6-59F3-4B5B199170AF}"/>
              </a:ext>
            </a:extLst>
          </p:cNvPr>
          <p:cNvSpPr>
            <a:spLocks noGrp="1"/>
          </p:cNvSpPr>
          <p:nvPr>
            <p:ph type="ctrTitle"/>
          </p:nvPr>
        </p:nvSpPr>
        <p:spPr>
          <a:xfrm>
            <a:off x="7660262" y="208754"/>
            <a:ext cx="4066072" cy="3725937"/>
          </a:xfrm>
        </p:spPr>
        <p:txBody>
          <a:bodyPr anchor="t">
            <a:normAutofit/>
          </a:bodyPr>
          <a:lstStyle/>
          <a:p>
            <a:r>
              <a:rPr lang="en-GB"/>
              <a:t>Thank You for listening</a:t>
            </a:r>
          </a:p>
        </p:txBody>
      </p:sp>
      <p:sp>
        <p:nvSpPr>
          <p:cNvPr id="3" name="Subtitle 2">
            <a:extLst>
              <a:ext uri="{FF2B5EF4-FFF2-40B4-BE49-F238E27FC236}">
                <a16:creationId xmlns:a16="http://schemas.microsoft.com/office/drawing/2014/main" id="{78BDD981-6F37-C85E-F3A6-A6EFCBF98FD0}"/>
              </a:ext>
            </a:extLst>
          </p:cNvPr>
          <p:cNvSpPr>
            <a:spLocks noGrp="1"/>
          </p:cNvSpPr>
          <p:nvPr>
            <p:ph type="subTitle" idx="1"/>
          </p:nvPr>
        </p:nvSpPr>
        <p:spPr>
          <a:xfrm>
            <a:off x="7668729" y="4846320"/>
            <a:ext cx="4066072" cy="1380744"/>
          </a:xfrm>
        </p:spPr>
        <p:txBody>
          <a:bodyPr anchor="b">
            <a:normAutofit/>
          </a:bodyPr>
          <a:lstStyle/>
          <a:p>
            <a:pPr>
              <a:spcAft>
                <a:spcPts val="600"/>
              </a:spcAft>
            </a:pPr>
            <a:r>
              <a:rPr lang="en-GB"/>
              <a:t>Fathimah Zahra</a:t>
            </a:r>
          </a:p>
        </p:txBody>
      </p:sp>
      <p:pic>
        <p:nvPicPr>
          <p:cNvPr id="5" name="Picture Placeholder 4" descr="Free Artisan Bakery Interior Image | Download at StockCake">
            <a:extLst>
              <a:ext uri="{FF2B5EF4-FFF2-40B4-BE49-F238E27FC236}">
                <a16:creationId xmlns:a16="http://schemas.microsoft.com/office/drawing/2014/main" id="{CB0D15B1-05DE-4BD9-AA35-3F7D6B90FA42}"/>
              </a:ext>
            </a:extLst>
          </p:cNvPr>
          <p:cNvPicPr>
            <a:picLocks noGrp="1" noChangeAspect="1"/>
          </p:cNvPicPr>
          <p:nvPr>
            <p:ph type="pic" sz="quarter" idx="13"/>
          </p:nvPr>
        </p:nvPicPr>
        <p:blipFill>
          <a:blip r:embed="rId2"/>
          <a:srcRect t="4609" r="-3" b="8044"/>
          <a:stretch>
            <a:fillRect/>
          </a:stretch>
        </p:blipFill>
        <p:spPr>
          <a:xfrm>
            <a:off x="274320" y="266699"/>
            <a:ext cx="7238998" cy="6322891"/>
          </a:xfrm>
          <a:prstGeom prst="rect">
            <a:avLst/>
          </a:prstGeom>
          <a:noFill/>
        </p:spPr>
      </p:pic>
    </p:spTree>
    <p:extLst>
      <p:ext uri="{BB962C8B-B14F-4D97-AF65-F5344CB8AC3E}">
        <p14:creationId xmlns:p14="http://schemas.microsoft.com/office/powerpoint/2010/main" val="1783242141"/>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Bjorn">
      <a:majorFont>
        <a:latin typeface="Neue Haas Grotesk Text Pro"/>
        <a:ea typeface=""/>
        <a:cs typeface=""/>
      </a:majorFont>
      <a:minorFont>
        <a:latin typeface="Neue Haas Grotesk Text Pro"/>
        <a:ea typeface=""/>
        <a:cs typeface=""/>
      </a:minorFont>
    </a:fontScheme>
    <a:fmtScheme name="Bjorn">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58E17CF6-1BD7-439C-B13C-57B478723B62}" vid="{983041D9-13D3-43F3-B671-446E6DAE8C90}"/>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Bjorn</vt:lpstr>
      <vt:lpstr>                </vt:lpstr>
      <vt:lpstr>  LEVEL 4 ASSESSMENT SPECIFICATION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2013-07-15T20:26:40Z</dcterms:created>
  <dcterms:modified xsi:type="dcterms:W3CDTF">2026-07-29T11:32:23Z</dcterms:modified>
</cp:coreProperties>
</file>