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39"/>
  </p:notesMasterIdLst>
  <p:sldIdLst>
    <p:sldId id="256" r:id="rId2"/>
    <p:sldId id="257" r:id="rId3"/>
    <p:sldId id="258" r:id="rId4"/>
    <p:sldId id="259" r:id="rId5"/>
    <p:sldId id="260" r:id="rId6"/>
    <p:sldId id="261" r:id="rId7"/>
    <p:sldId id="289" r:id="rId8"/>
    <p:sldId id="262" r:id="rId9"/>
    <p:sldId id="263" r:id="rId10"/>
    <p:sldId id="264" r:id="rId11"/>
    <p:sldId id="290"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85" r:id="rId27"/>
    <p:sldId id="279" r:id="rId28"/>
    <p:sldId id="280" r:id="rId29"/>
    <p:sldId id="281" r:id="rId30"/>
    <p:sldId id="282" r:id="rId31"/>
    <p:sldId id="283" r:id="rId32"/>
    <p:sldId id="286" r:id="rId33"/>
    <p:sldId id="291" r:id="rId34"/>
    <p:sldId id="292" r:id="rId35"/>
    <p:sldId id="293" r:id="rId36"/>
    <p:sldId id="287" r:id="rId37"/>
    <p:sldId id="288" r:id="rId3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8c02c943-4b4b-4de2-a38e-320edf235171" providerId="ADAL" clId="{8452DB7D-12FB-9945-8917-21775B657D39}"/>
    <pc:docChg chg="undo custSel addSld delSld modSld sldOrd addMainMaster delMainMaster">
      <pc:chgData name="Geraint Forster" userId="8c02c943-4b4b-4de2-a38e-320edf235171" providerId="ADAL" clId="{8452DB7D-12FB-9945-8917-21775B657D39}" dt="2019-03-17T07:20:27.760" v="5486" actId="20577"/>
      <pc:docMkLst>
        <pc:docMk/>
      </pc:docMkLst>
      <pc:sldChg chg="addSp modSp mod modClrScheme chgLayout">
        <pc:chgData name="Geraint Forster" userId="8c02c943-4b4b-4de2-a38e-320edf235171" providerId="ADAL" clId="{8452DB7D-12FB-9945-8917-21775B657D39}" dt="2019-03-13T16:39:15.133" v="3764" actId="1076"/>
        <pc:sldMkLst>
          <pc:docMk/>
          <pc:sldMk cId="3148918085" sldId="256"/>
        </pc:sldMkLst>
        <pc:spChg chg="mod ord">
          <ac:chgData name="Geraint Forster" userId="8c02c943-4b4b-4de2-a38e-320edf235171" providerId="ADAL" clId="{8452DB7D-12FB-9945-8917-21775B657D39}" dt="2019-03-13T16:38:55.128" v="3760" actId="255"/>
          <ac:spMkLst>
            <pc:docMk/>
            <pc:sldMk cId="3148918085" sldId="256"/>
            <ac:spMk id="2" creationId="{C195B42F-22A1-9246-8A81-7C79E5B8C94A}"/>
          </ac:spMkLst>
        </pc:spChg>
        <pc:spChg chg="mod ord">
          <ac:chgData name="Geraint Forster" userId="8c02c943-4b4b-4de2-a38e-320edf235171" providerId="ADAL" clId="{8452DB7D-12FB-9945-8917-21775B657D39}" dt="2019-03-13T16:39:15.133" v="3764" actId="1076"/>
          <ac:spMkLst>
            <pc:docMk/>
            <pc:sldMk cId="3148918085" sldId="256"/>
            <ac:spMk id="3" creationId="{766CD9E8-BF11-BE45-B2E2-CE5E75A9DA31}"/>
          </ac:spMkLst>
        </pc:spChg>
        <pc:picChg chg="add">
          <ac:chgData name="Geraint Forster" userId="8c02c943-4b4b-4de2-a38e-320edf235171" providerId="ADAL" clId="{8452DB7D-12FB-9945-8917-21775B657D39}" dt="2019-03-13T16:37:18.748" v="3732" actId="931"/>
          <ac:picMkLst>
            <pc:docMk/>
            <pc:sldMk cId="3148918085" sldId="256"/>
            <ac:picMk id="4" creationId="{E96768A3-5D65-FD49-94A9-21BFC9D62027}"/>
          </ac:picMkLst>
        </pc:picChg>
        <pc:picChg chg="add mod">
          <ac:chgData name="Geraint Forster" userId="8c02c943-4b4b-4de2-a38e-320edf235171" providerId="ADAL" clId="{8452DB7D-12FB-9945-8917-21775B657D39}" dt="2019-03-13T16:39:08.591" v="3762" actId="14100"/>
          <ac:picMkLst>
            <pc:docMk/>
            <pc:sldMk cId="3148918085" sldId="256"/>
            <ac:picMk id="6" creationId="{C71557D2-8BDE-F74F-89FD-145D8C5D779D}"/>
          </ac:picMkLst>
        </pc:picChg>
      </pc:sldChg>
      <pc:sldChg chg="addSp modSp">
        <pc:chgData name="Geraint Forster" userId="8c02c943-4b4b-4de2-a38e-320edf235171" providerId="ADAL" clId="{8452DB7D-12FB-9945-8917-21775B657D39}" dt="2019-03-13T16:35:21.198" v="3731" actId="14100"/>
        <pc:sldMkLst>
          <pc:docMk/>
          <pc:sldMk cId="894070996" sldId="257"/>
        </pc:sldMkLst>
        <pc:spChg chg="mod ord">
          <ac:chgData name="Geraint Forster" userId="8c02c943-4b4b-4de2-a38e-320edf235171" providerId="ADAL" clId="{8452DB7D-12FB-9945-8917-21775B657D39}" dt="2019-03-13T16:35:14.117" v="3729" actId="1076"/>
          <ac:spMkLst>
            <pc:docMk/>
            <pc:sldMk cId="894070996" sldId="257"/>
            <ac:spMk id="3" creationId="{93609AF3-3054-C846-95B7-F54E87FB26B7}"/>
          </ac:spMkLst>
        </pc:spChg>
        <pc:picChg chg="add mod">
          <ac:chgData name="Geraint Forster" userId="8c02c943-4b4b-4de2-a38e-320edf235171" providerId="ADAL" clId="{8452DB7D-12FB-9945-8917-21775B657D39}" dt="2019-03-13T16:35:21.198" v="3731" actId="14100"/>
          <ac:picMkLst>
            <pc:docMk/>
            <pc:sldMk cId="894070996" sldId="257"/>
            <ac:picMk id="4" creationId="{E6F3F3D7-E647-DF4F-8A82-14BDF7AB20D1}"/>
          </ac:picMkLst>
        </pc:picChg>
      </pc:sldChg>
      <pc:sldChg chg="modSp">
        <pc:chgData name="Geraint Forster" userId="8c02c943-4b4b-4de2-a38e-320edf235171" providerId="ADAL" clId="{8452DB7D-12FB-9945-8917-21775B657D39}" dt="2019-03-11T17:27:27.139" v="3643" actId="27636"/>
        <pc:sldMkLst>
          <pc:docMk/>
          <pc:sldMk cId="3709412327" sldId="263"/>
        </pc:sldMkLst>
        <pc:spChg chg="mod">
          <ac:chgData name="Geraint Forster" userId="8c02c943-4b4b-4de2-a38e-320edf235171" providerId="ADAL" clId="{8452DB7D-12FB-9945-8917-21775B657D39}" dt="2019-03-11T17:27:27.139" v="3643" actId="27636"/>
          <ac:spMkLst>
            <pc:docMk/>
            <pc:sldMk cId="3709412327" sldId="263"/>
            <ac:spMk id="3" creationId="{AD26C3EC-518A-6D4E-B559-93EF0CD79CA7}"/>
          </ac:spMkLst>
        </pc:spChg>
      </pc:sldChg>
      <pc:sldChg chg="modSp">
        <pc:chgData name="Geraint Forster" userId="8c02c943-4b4b-4de2-a38e-320edf235171" providerId="ADAL" clId="{8452DB7D-12FB-9945-8917-21775B657D39}" dt="2019-03-11T17:26:11.193" v="3636" actId="20577"/>
        <pc:sldMkLst>
          <pc:docMk/>
          <pc:sldMk cId="339287888" sldId="275"/>
        </pc:sldMkLst>
        <pc:spChg chg="mod">
          <ac:chgData name="Geraint Forster" userId="8c02c943-4b4b-4de2-a38e-320edf235171" providerId="ADAL" clId="{8452DB7D-12FB-9945-8917-21775B657D39}" dt="2019-03-11T17:26:11.193" v="3636" actId="20577"/>
          <ac:spMkLst>
            <pc:docMk/>
            <pc:sldMk cId="339287888" sldId="275"/>
            <ac:spMk id="3" creationId="{85F9BAA2-A1F5-1E44-924F-0C31F210DCE6}"/>
          </ac:spMkLst>
        </pc:spChg>
      </pc:sldChg>
      <pc:sldChg chg="modSp">
        <pc:chgData name="Geraint Forster" userId="8c02c943-4b4b-4de2-a38e-320edf235171" providerId="ADAL" clId="{8452DB7D-12FB-9945-8917-21775B657D39}" dt="2019-03-17T07:18:02.138" v="5450" actId="20577"/>
        <pc:sldMkLst>
          <pc:docMk/>
          <pc:sldMk cId="4293337631" sldId="277"/>
        </pc:sldMkLst>
        <pc:spChg chg="mod">
          <ac:chgData name="Geraint Forster" userId="8c02c943-4b4b-4de2-a38e-320edf235171" providerId="ADAL" clId="{8452DB7D-12FB-9945-8917-21775B657D39}" dt="2019-03-17T07:18:02.138" v="5450" actId="20577"/>
          <ac:spMkLst>
            <pc:docMk/>
            <pc:sldMk cId="4293337631" sldId="277"/>
            <ac:spMk id="2" creationId="{363E61AD-0768-A040-A95B-2D24E6966373}"/>
          </ac:spMkLst>
        </pc:spChg>
        <pc:spChg chg="mod">
          <ac:chgData name="Geraint Forster" userId="8c02c943-4b4b-4de2-a38e-320edf235171" providerId="ADAL" clId="{8452DB7D-12FB-9945-8917-21775B657D39}" dt="2019-03-11T17:27:27.288" v="3644" actId="27636"/>
          <ac:spMkLst>
            <pc:docMk/>
            <pc:sldMk cId="4293337631" sldId="277"/>
            <ac:spMk id="3" creationId="{E18F36AB-F188-6544-A2DD-29EED0C09BDB}"/>
          </ac:spMkLst>
        </pc:spChg>
      </pc:sldChg>
      <pc:sldChg chg="modSp modNotesTx">
        <pc:chgData name="Geraint Forster" userId="8c02c943-4b4b-4de2-a38e-320edf235171" providerId="ADAL" clId="{8452DB7D-12FB-9945-8917-21775B657D39}" dt="2019-03-11T15:59:33.308" v="720" actId="20577"/>
        <pc:sldMkLst>
          <pc:docMk/>
          <pc:sldMk cId="3855805406" sldId="279"/>
        </pc:sldMkLst>
        <pc:spChg chg="mod">
          <ac:chgData name="Geraint Forster" userId="8c02c943-4b4b-4de2-a38e-320edf235171" providerId="ADAL" clId="{8452DB7D-12FB-9945-8917-21775B657D39}" dt="2019-03-11T15:56:43.691" v="428" actId="20577"/>
          <ac:spMkLst>
            <pc:docMk/>
            <pc:sldMk cId="3855805406" sldId="279"/>
            <ac:spMk id="3" creationId="{83EE14F5-3F18-DF44-A2BA-C6336DFAA344}"/>
          </ac:spMkLst>
        </pc:spChg>
      </pc:sldChg>
      <pc:sldChg chg="modSp new">
        <pc:chgData name="Geraint Forster" userId="8c02c943-4b4b-4de2-a38e-320edf235171" providerId="ADAL" clId="{8452DB7D-12FB-9945-8917-21775B657D39}" dt="2019-03-11T16:04:06.417" v="1328" actId="20577"/>
        <pc:sldMkLst>
          <pc:docMk/>
          <pc:sldMk cId="2350195835" sldId="280"/>
        </pc:sldMkLst>
        <pc:spChg chg="mod">
          <ac:chgData name="Geraint Forster" userId="8c02c943-4b4b-4de2-a38e-320edf235171" providerId="ADAL" clId="{8452DB7D-12FB-9945-8917-21775B657D39}" dt="2019-03-11T16:00:07.445" v="777" actId="20577"/>
          <ac:spMkLst>
            <pc:docMk/>
            <pc:sldMk cId="2350195835" sldId="280"/>
            <ac:spMk id="2" creationId="{4E2FB280-750C-9848-A006-F1D176C5213E}"/>
          </ac:spMkLst>
        </pc:spChg>
        <pc:spChg chg="mod">
          <ac:chgData name="Geraint Forster" userId="8c02c943-4b4b-4de2-a38e-320edf235171" providerId="ADAL" clId="{8452DB7D-12FB-9945-8917-21775B657D39}" dt="2019-03-11T16:04:06.417" v="1328" actId="20577"/>
          <ac:spMkLst>
            <pc:docMk/>
            <pc:sldMk cId="2350195835" sldId="280"/>
            <ac:spMk id="3" creationId="{31728EDC-341E-2147-9007-7CF7B7771CE4}"/>
          </ac:spMkLst>
        </pc:spChg>
      </pc:sldChg>
      <pc:sldChg chg="addSp delSp modSp new">
        <pc:chgData name="Geraint Forster" userId="8c02c943-4b4b-4de2-a38e-320edf235171" providerId="ADAL" clId="{8452DB7D-12FB-9945-8917-21775B657D39}" dt="2019-03-11T17:27:27.356" v="3645" actId="27636"/>
        <pc:sldMkLst>
          <pc:docMk/>
          <pc:sldMk cId="1854170484" sldId="281"/>
        </pc:sldMkLst>
        <pc:spChg chg="del">
          <ac:chgData name="Geraint Forster" userId="8c02c943-4b4b-4de2-a38e-320edf235171" providerId="ADAL" clId="{8452DB7D-12FB-9945-8917-21775B657D39}" dt="2019-03-11T16:04:33.193" v="1330" actId="22"/>
          <ac:spMkLst>
            <pc:docMk/>
            <pc:sldMk cId="1854170484" sldId="281"/>
            <ac:spMk id="2" creationId="{938C9609-2DC4-F14F-92B7-423B86435E5C}"/>
          </ac:spMkLst>
        </pc:spChg>
        <pc:spChg chg="mod">
          <ac:chgData name="Geraint Forster" userId="8c02c943-4b4b-4de2-a38e-320edf235171" providerId="ADAL" clId="{8452DB7D-12FB-9945-8917-21775B657D39}" dt="2019-03-11T17:27:27.356" v="3645" actId="27636"/>
          <ac:spMkLst>
            <pc:docMk/>
            <pc:sldMk cId="1854170484" sldId="281"/>
            <ac:spMk id="3" creationId="{CECB7A2E-A2FF-1246-B930-7FF17D4431EB}"/>
          </ac:spMkLst>
        </pc:spChg>
        <pc:spChg chg="add mod">
          <ac:chgData name="Geraint Forster" userId="8c02c943-4b4b-4de2-a38e-320edf235171" providerId="ADAL" clId="{8452DB7D-12FB-9945-8917-21775B657D39}" dt="2019-03-11T16:04:33.193" v="1330" actId="22"/>
          <ac:spMkLst>
            <pc:docMk/>
            <pc:sldMk cId="1854170484" sldId="281"/>
            <ac:spMk id="6" creationId="{A4C4AD40-B380-0F4A-97D2-9390C65E15FD}"/>
          </ac:spMkLst>
        </pc:spChg>
      </pc:sldChg>
      <pc:sldChg chg="modSp new">
        <pc:chgData name="Geraint Forster" userId="8c02c943-4b4b-4de2-a38e-320edf235171" providerId="ADAL" clId="{8452DB7D-12FB-9945-8917-21775B657D39}" dt="2019-03-11T16:13:58.498" v="2381" actId="20577"/>
        <pc:sldMkLst>
          <pc:docMk/>
          <pc:sldMk cId="4027959172" sldId="282"/>
        </pc:sldMkLst>
        <pc:spChg chg="mod">
          <ac:chgData name="Geraint Forster" userId="8c02c943-4b4b-4de2-a38e-320edf235171" providerId="ADAL" clId="{8452DB7D-12FB-9945-8917-21775B657D39}" dt="2019-03-11T16:11:44.092" v="2030" actId="20577"/>
          <ac:spMkLst>
            <pc:docMk/>
            <pc:sldMk cId="4027959172" sldId="282"/>
            <ac:spMk id="2" creationId="{C4A5CBB1-12E4-8347-B822-E80AECC80549}"/>
          </ac:spMkLst>
        </pc:spChg>
        <pc:spChg chg="mod">
          <ac:chgData name="Geraint Forster" userId="8c02c943-4b4b-4de2-a38e-320edf235171" providerId="ADAL" clId="{8452DB7D-12FB-9945-8917-21775B657D39}" dt="2019-03-11T16:13:58.498" v="2381" actId="20577"/>
          <ac:spMkLst>
            <pc:docMk/>
            <pc:sldMk cId="4027959172" sldId="282"/>
            <ac:spMk id="3" creationId="{B3BA8AD8-23E6-164C-96DB-5819E6554C36}"/>
          </ac:spMkLst>
        </pc:spChg>
      </pc:sldChg>
      <pc:sldChg chg="modSp new">
        <pc:chgData name="Geraint Forster" userId="8c02c943-4b4b-4de2-a38e-320edf235171" providerId="ADAL" clId="{8452DB7D-12FB-9945-8917-21775B657D39}" dt="2019-03-11T17:19:11.046" v="3198" actId="20577"/>
        <pc:sldMkLst>
          <pc:docMk/>
          <pc:sldMk cId="4275864236" sldId="283"/>
        </pc:sldMkLst>
        <pc:spChg chg="mod">
          <ac:chgData name="Geraint Forster" userId="8c02c943-4b4b-4de2-a38e-320edf235171" providerId="ADAL" clId="{8452DB7D-12FB-9945-8917-21775B657D39}" dt="2019-03-11T16:15:07.976" v="2480" actId="20577"/>
          <ac:spMkLst>
            <pc:docMk/>
            <pc:sldMk cId="4275864236" sldId="283"/>
            <ac:spMk id="2" creationId="{875B72CC-3B0C-8943-A534-D74AEB4CE18D}"/>
          </ac:spMkLst>
        </pc:spChg>
        <pc:spChg chg="mod">
          <ac:chgData name="Geraint Forster" userId="8c02c943-4b4b-4de2-a38e-320edf235171" providerId="ADAL" clId="{8452DB7D-12FB-9945-8917-21775B657D39}" dt="2019-03-11T17:19:11.046" v="3198" actId="20577"/>
          <ac:spMkLst>
            <pc:docMk/>
            <pc:sldMk cId="4275864236" sldId="283"/>
            <ac:spMk id="3" creationId="{1762D99B-413A-F843-B3BD-A9C9733EEEA6}"/>
          </ac:spMkLst>
        </pc:spChg>
      </pc:sldChg>
      <pc:sldChg chg="addSp delSp modSp new modNotesTx">
        <pc:chgData name="Geraint Forster" userId="8c02c943-4b4b-4de2-a38e-320edf235171" providerId="ADAL" clId="{8452DB7D-12FB-9945-8917-21775B657D39}" dt="2019-03-17T07:20:27.760" v="5486" actId="20577"/>
        <pc:sldMkLst>
          <pc:docMk/>
          <pc:sldMk cId="1201411532" sldId="285"/>
        </pc:sldMkLst>
        <pc:spChg chg="del">
          <ac:chgData name="Geraint Forster" userId="8c02c943-4b4b-4de2-a38e-320edf235171" providerId="ADAL" clId="{8452DB7D-12FB-9945-8917-21775B657D39}" dt="2019-03-11T17:14:26.970" v="2961" actId="22"/>
          <ac:spMkLst>
            <pc:docMk/>
            <pc:sldMk cId="1201411532" sldId="285"/>
            <ac:spMk id="2" creationId="{60A54A91-00BA-1741-847C-2A8FF6C6536F}"/>
          </ac:spMkLst>
        </pc:spChg>
        <pc:spChg chg="mod">
          <ac:chgData name="Geraint Forster" userId="8c02c943-4b4b-4de2-a38e-320edf235171" providerId="ADAL" clId="{8452DB7D-12FB-9945-8917-21775B657D39}" dt="2019-03-11T17:17:17.369" v="3191" actId="20577"/>
          <ac:spMkLst>
            <pc:docMk/>
            <pc:sldMk cId="1201411532" sldId="285"/>
            <ac:spMk id="3" creationId="{2F0B76BD-A61A-6A4B-BEB8-CCECFD9BBA3A}"/>
          </ac:spMkLst>
        </pc:spChg>
        <pc:spChg chg="add mod">
          <ac:chgData name="Geraint Forster" userId="8c02c943-4b4b-4de2-a38e-320edf235171" providerId="ADAL" clId="{8452DB7D-12FB-9945-8917-21775B657D39}" dt="2019-03-17T07:19:46.526" v="5451" actId="207"/>
          <ac:spMkLst>
            <pc:docMk/>
            <pc:sldMk cId="1201411532" sldId="285"/>
            <ac:spMk id="6" creationId="{C00F56E4-01A2-1843-8E77-EA2FC4370876}"/>
          </ac:spMkLst>
        </pc:spChg>
      </pc:sldChg>
      <pc:sldChg chg="modSp new ord">
        <pc:chgData name="Geraint Forster" userId="8c02c943-4b4b-4de2-a38e-320edf235171" providerId="ADAL" clId="{8452DB7D-12FB-9945-8917-21775B657D39}" dt="2019-03-11T17:24:38.897" v="3611" actId="20577"/>
        <pc:sldMkLst>
          <pc:docMk/>
          <pc:sldMk cId="4224586996" sldId="286"/>
        </pc:sldMkLst>
        <pc:spChg chg="mod">
          <ac:chgData name="Geraint Forster" userId="8c02c943-4b4b-4de2-a38e-320edf235171" providerId="ADAL" clId="{8452DB7D-12FB-9945-8917-21775B657D39}" dt="2019-03-11T17:20:19.997" v="3265" actId="20577"/>
          <ac:spMkLst>
            <pc:docMk/>
            <pc:sldMk cId="4224586996" sldId="286"/>
            <ac:spMk id="2" creationId="{356DBE9B-EF87-E94C-AD7B-07871322739D}"/>
          </ac:spMkLst>
        </pc:spChg>
        <pc:spChg chg="mod">
          <ac:chgData name="Geraint Forster" userId="8c02c943-4b4b-4de2-a38e-320edf235171" providerId="ADAL" clId="{8452DB7D-12FB-9945-8917-21775B657D39}" dt="2019-03-11T17:24:38.897" v="3611" actId="20577"/>
          <ac:spMkLst>
            <pc:docMk/>
            <pc:sldMk cId="4224586996" sldId="286"/>
            <ac:spMk id="3" creationId="{74F0D37D-FA9A-6147-AC74-0901A3F71146}"/>
          </ac:spMkLst>
        </pc:spChg>
      </pc:sldChg>
      <pc:sldChg chg="modSp new">
        <pc:chgData name="Geraint Forster" userId="8c02c943-4b4b-4de2-a38e-320edf235171" providerId="ADAL" clId="{8452DB7D-12FB-9945-8917-21775B657D39}" dt="2019-03-11T17:29:59.277" v="3715" actId="20577"/>
        <pc:sldMkLst>
          <pc:docMk/>
          <pc:sldMk cId="3218620601" sldId="287"/>
        </pc:sldMkLst>
        <pc:spChg chg="mod">
          <ac:chgData name="Geraint Forster" userId="8c02c943-4b4b-4de2-a38e-320edf235171" providerId="ADAL" clId="{8452DB7D-12FB-9945-8917-21775B657D39}" dt="2019-03-11T17:27:32.193" v="3667" actId="20577"/>
          <ac:spMkLst>
            <pc:docMk/>
            <pc:sldMk cId="3218620601" sldId="287"/>
            <ac:spMk id="2" creationId="{2F1F01B5-6846-F447-9035-D68FA9CBD429}"/>
          </ac:spMkLst>
        </pc:spChg>
        <pc:spChg chg="mod">
          <ac:chgData name="Geraint Forster" userId="8c02c943-4b4b-4de2-a38e-320edf235171" providerId="ADAL" clId="{8452DB7D-12FB-9945-8917-21775B657D39}" dt="2019-03-11T17:29:59.277" v="3715" actId="20577"/>
          <ac:spMkLst>
            <pc:docMk/>
            <pc:sldMk cId="3218620601" sldId="287"/>
            <ac:spMk id="3" creationId="{A484BA37-1917-E348-87E3-AE03943B0498}"/>
          </ac:spMkLst>
        </pc:spChg>
      </pc:sldChg>
      <pc:sldChg chg="new">
        <pc:chgData name="Geraint Forster" userId="8c02c943-4b4b-4de2-a38e-320edf235171" providerId="ADAL" clId="{8452DB7D-12FB-9945-8917-21775B657D39}" dt="2019-03-11T17:28:45.146" v="3668" actId="680"/>
        <pc:sldMkLst>
          <pc:docMk/>
          <pc:sldMk cId="1921682275" sldId="288"/>
        </pc:sldMkLst>
      </pc:sldChg>
      <pc:sldChg chg="addSp delSp modSp new ord">
        <pc:chgData name="Geraint Forster" userId="8c02c943-4b4b-4de2-a38e-320edf235171" providerId="ADAL" clId="{8452DB7D-12FB-9945-8917-21775B657D39}" dt="2019-03-14T11:58:14.936" v="3765" actId="14100"/>
        <pc:sldMkLst>
          <pc:docMk/>
          <pc:sldMk cId="1025485771" sldId="289"/>
        </pc:sldMkLst>
        <pc:spChg chg="del">
          <ac:chgData name="Geraint Forster" userId="8c02c943-4b4b-4de2-a38e-320edf235171" providerId="ADAL" clId="{8452DB7D-12FB-9945-8917-21775B657D39}" dt="2019-03-13T16:31:13.854" v="3718" actId="22"/>
          <ac:spMkLst>
            <pc:docMk/>
            <pc:sldMk cId="1025485771" sldId="289"/>
            <ac:spMk id="2" creationId="{39AEAD47-892D-9C46-82CD-F54F1A5B4BEA}"/>
          </ac:spMkLst>
        </pc:spChg>
        <pc:spChg chg="del">
          <ac:chgData name="Geraint Forster" userId="8c02c943-4b4b-4de2-a38e-320edf235171" providerId="ADAL" clId="{8452DB7D-12FB-9945-8917-21775B657D39}" dt="2019-03-13T16:31:23.894" v="3719" actId="931"/>
          <ac:spMkLst>
            <pc:docMk/>
            <pc:sldMk cId="1025485771" sldId="289"/>
            <ac:spMk id="3" creationId="{B701AF97-19C0-A342-8A74-2E600F8F04F9}"/>
          </ac:spMkLst>
        </pc:spChg>
        <pc:spChg chg="add mod">
          <ac:chgData name="Geraint Forster" userId="8c02c943-4b4b-4de2-a38e-320edf235171" providerId="ADAL" clId="{8452DB7D-12FB-9945-8917-21775B657D39}" dt="2019-03-13T16:31:13.854" v="3718" actId="22"/>
          <ac:spMkLst>
            <pc:docMk/>
            <pc:sldMk cId="1025485771" sldId="289"/>
            <ac:spMk id="6" creationId="{065803DB-A226-504A-912B-905385907FE3}"/>
          </ac:spMkLst>
        </pc:spChg>
        <pc:picChg chg="add mod ord">
          <ac:chgData name="Geraint Forster" userId="8c02c943-4b4b-4de2-a38e-320edf235171" providerId="ADAL" clId="{8452DB7D-12FB-9945-8917-21775B657D39}" dt="2019-03-14T11:58:14.936" v="3765" actId="14100"/>
          <ac:picMkLst>
            <pc:docMk/>
            <pc:sldMk cId="1025485771" sldId="289"/>
            <ac:picMk id="7" creationId="{FB9E4E8D-D94A-7342-A5D3-7B9EEC2ED0EF}"/>
          </ac:picMkLst>
        </pc:picChg>
      </pc:sldChg>
      <pc:sldChg chg="new del">
        <pc:chgData name="Geraint Forster" userId="8c02c943-4b4b-4de2-a38e-320edf235171" providerId="ADAL" clId="{8452DB7D-12FB-9945-8917-21775B657D39}" dt="2019-03-17T06:36:35.465" v="3767" actId="680"/>
        <pc:sldMkLst>
          <pc:docMk/>
          <pc:sldMk cId="2636088081" sldId="290"/>
        </pc:sldMkLst>
      </pc:sldChg>
      <pc:sldChg chg="modSp new">
        <pc:chgData name="Geraint Forster" userId="8c02c943-4b4b-4de2-a38e-320edf235171" providerId="ADAL" clId="{8452DB7D-12FB-9945-8917-21775B657D39}" dt="2019-03-17T06:40:08.365" v="4226" actId="20577"/>
        <pc:sldMkLst>
          <pc:docMk/>
          <pc:sldMk cId="3883891963" sldId="290"/>
        </pc:sldMkLst>
        <pc:spChg chg="mod">
          <ac:chgData name="Geraint Forster" userId="8c02c943-4b4b-4de2-a38e-320edf235171" providerId="ADAL" clId="{8452DB7D-12FB-9945-8917-21775B657D39}" dt="2019-03-17T06:37:22.586" v="3823" actId="5793"/>
          <ac:spMkLst>
            <pc:docMk/>
            <pc:sldMk cId="3883891963" sldId="290"/>
            <ac:spMk id="2" creationId="{5910DB9D-F2FE-834C-AAFD-12BBF0A7C714}"/>
          </ac:spMkLst>
        </pc:spChg>
        <pc:spChg chg="mod">
          <ac:chgData name="Geraint Forster" userId="8c02c943-4b4b-4de2-a38e-320edf235171" providerId="ADAL" clId="{8452DB7D-12FB-9945-8917-21775B657D39}" dt="2019-03-17T06:40:08.365" v="4226" actId="20577"/>
          <ac:spMkLst>
            <pc:docMk/>
            <pc:sldMk cId="3883891963" sldId="290"/>
            <ac:spMk id="3" creationId="{D30578D6-A90F-D142-B1DA-C7CC3BA50650}"/>
          </ac:spMkLst>
        </pc:spChg>
      </pc:sldChg>
      <pc:sldChg chg="modSp new">
        <pc:chgData name="Geraint Forster" userId="8c02c943-4b4b-4de2-a38e-320edf235171" providerId="ADAL" clId="{8452DB7D-12FB-9945-8917-21775B657D39}" dt="2019-03-17T07:16:18.633" v="5448" actId="20577"/>
        <pc:sldMkLst>
          <pc:docMk/>
          <pc:sldMk cId="668400948" sldId="291"/>
        </pc:sldMkLst>
        <pc:spChg chg="mod">
          <ac:chgData name="Geraint Forster" userId="8c02c943-4b4b-4de2-a38e-320edf235171" providerId="ADAL" clId="{8452DB7D-12FB-9945-8917-21775B657D39}" dt="2019-03-17T07:05:29.044" v="4256" actId="20577"/>
          <ac:spMkLst>
            <pc:docMk/>
            <pc:sldMk cId="668400948" sldId="291"/>
            <ac:spMk id="2" creationId="{BB06E632-E853-F144-9BAD-429274673716}"/>
          </ac:spMkLst>
        </pc:spChg>
        <pc:spChg chg="mod">
          <ac:chgData name="Geraint Forster" userId="8c02c943-4b4b-4de2-a38e-320edf235171" providerId="ADAL" clId="{8452DB7D-12FB-9945-8917-21775B657D39}" dt="2019-03-17T07:16:18.633" v="5448" actId="20577"/>
          <ac:spMkLst>
            <pc:docMk/>
            <pc:sldMk cId="668400948" sldId="291"/>
            <ac:spMk id="3" creationId="{36A58355-4BD3-FC47-B885-8277B30AD221}"/>
          </ac:spMkLst>
        </pc:spChg>
      </pc:sldChg>
      <pc:sldChg chg="modSp new">
        <pc:chgData name="Geraint Forster" userId="8c02c943-4b4b-4de2-a38e-320edf235171" providerId="ADAL" clId="{8452DB7D-12FB-9945-8917-21775B657D39}" dt="2019-03-17T07:11:34.733" v="4930" actId="20577"/>
        <pc:sldMkLst>
          <pc:docMk/>
          <pc:sldMk cId="1380605245" sldId="292"/>
        </pc:sldMkLst>
        <pc:spChg chg="mod">
          <ac:chgData name="Geraint Forster" userId="8c02c943-4b4b-4de2-a38e-320edf235171" providerId="ADAL" clId="{8452DB7D-12FB-9945-8917-21775B657D39}" dt="2019-03-17T07:10:40.329" v="4776" actId="20577"/>
          <ac:spMkLst>
            <pc:docMk/>
            <pc:sldMk cId="1380605245" sldId="292"/>
            <ac:spMk id="2" creationId="{5A6A8E97-16EB-5C47-A718-0158EF9DE0FF}"/>
          </ac:spMkLst>
        </pc:spChg>
        <pc:spChg chg="mod">
          <ac:chgData name="Geraint Forster" userId="8c02c943-4b4b-4de2-a38e-320edf235171" providerId="ADAL" clId="{8452DB7D-12FB-9945-8917-21775B657D39}" dt="2019-03-17T07:11:34.733" v="4930" actId="20577"/>
          <ac:spMkLst>
            <pc:docMk/>
            <pc:sldMk cId="1380605245" sldId="292"/>
            <ac:spMk id="3" creationId="{5FCF02A7-FAED-2840-9526-2CDA74C96950}"/>
          </ac:spMkLst>
        </pc:spChg>
      </pc:sldChg>
      <pc:sldChg chg="modSp new">
        <pc:chgData name="Geraint Forster" userId="8c02c943-4b4b-4de2-a38e-320edf235171" providerId="ADAL" clId="{8452DB7D-12FB-9945-8917-21775B657D39}" dt="2019-03-17T07:15:01.563" v="5336" actId="20577"/>
        <pc:sldMkLst>
          <pc:docMk/>
          <pc:sldMk cId="836440339" sldId="293"/>
        </pc:sldMkLst>
        <pc:spChg chg="mod">
          <ac:chgData name="Geraint Forster" userId="8c02c943-4b4b-4de2-a38e-320edf235171" providerId="ADAL" clId="{8452DB7D-12FB-9945-8917-21775B657D39}" dt="2019-03-17T07:13:51.338" v="5111" actId="20577"/>
          <ac:spMkLst>
            <pc:docMk/>
            <pc:sldMk cId="836440339" sldId="293"/>
            <ac:spMk id="2" creationId="{B93B232E-715E-B24F-BB06-12D298332D1F}"/>
          </ac:spMkLst>
        </pc:spChg>
        <pc:spChg chg="mod">
          <ac:chgData name="Geraint Forster" userId="8c02c943-4b4b-4de2-a38e-320edf235171" providerId="ADAL" clId="{8452DB7D-12FB-9945-8917-21775B657D39}" dt="2019-03-17T07:15:01.563" v="5336" actId="20577"/>
          <ac:spMkLst>
            <pc:docMk/>
            <pc:sldMk cId="836440339" sldId="293"/>
            <ac:spMk id="3" creationId="{7BB6901C-9BAB-C549-95FD-8A6B92A2E8A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881872-8C4E-A543-B7CC-54CF84035B17}" type="datetimeFigureOut">
              <a:rPr lang="en-US" smtClean="0"/>
              <a:t>3/17/19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r>
              <a:rPr lang="en-GB"/>
              <a:t>Edit Master text styles
Second level
Third level
Fourth level
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B7C238-C6CD-AA44-88AC-01E1820D10CB}" type="slidenum">
              <a:rPr lang="en-US" smtClean="0"/>
              <a:t>‹#›</a:t>
            </a:fld>
            <a:endParaRPr lang="en-US"/>
          </a:p>
        </p:txBody>
      </p:sp>
    </p:spTree>
    <p:extLst>
      <p:ext uri="{BB962C8B-B14F-4D97-AF65-F5344CB8AC3E}">
        <p14:creationId xmlns:p14="http://schemas.microsoft.com/office/powerpoint/2010/main" val="4064537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a:t>
            </a:fld>
            <a:endParaRPr lang="en-US"/>
          </a:p>
        </p:txBody>
      </p:sp>
    </p:spTree>
    <p:extLst>
      <p:ext uri="{BB962C8B-B14F-4D97-AF65-F5344CB8AC3E}">
        <p14:creationId xmlns:p14="http://schemas.microsoft.com/office/powerpoint/2010/main" val="1298429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2</a:t>
            </a:fld>
            <a:endParaRPr lang="en-US"/>
          </a:p>
        </p:txBody>
      </p:sp>
    </p:spTree>
    <p:extLst>
      <p:ext uri="{BB962C8B-B14F-4D97-AF65-F5344CB8AC3E}">
        <p14:creationId xmlns:p14="http://schemas.microsoft.com/office/powerpoint/2010/main" val="3434502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3</a:t>
            </a:fld>
            <a:endParaRPr lang="en-US"/>
          </a:p>
        </p:txBody>
      </p:sp>
    </p:spTree>
    <p:extLst>
      <p:ext uri="{BB962C8B-B14F-4D97-AF65-F5344CB8AC3E}">
        <p14:creationId xmlns:p14="http://schemas.microsoft.com/office/powerpoint/2010/main" val="823852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4</a:t>
            </a:fld>
            <a:endParaRPr lang="en-US"/>
          </a:p>
        </p:txBody>
      </p:sp>
    </p:spTree>
    <p:extLst>
      <p:ext uri="{BB962C8B-B14F-4D97-AF65-F5344CB8AC3E}">
        <p14:creationId xmlns:p14="http://schemas.microsoft.com/office/powerpoint/2010/main" val="4220269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these are only the physical benefits – there are also mental health benefits to exercise</a:t>
            </a:r>
            <a:endParaRPr lang="en-US" dirty="0"/>
          </a:p>
        </p:txBody>
      </p:sp>
      <p:sp>
        <p:nvSpPr>
          <p:cNvPr id="4" name="Slide Number Placeholder 3"/>
          <p:cNvSpPr>
            <a:spLocks noGrp="1"/>
          </p:cNvSpPr>
          <p:nvPr>
            <p:ph type="sldNum" sz="quarter" idx="5"/>
          </p:nvPr>
        </p:nvSpPr>
        <p:spPr/>
        <p:txBody>
          <a:bodyPr/>
          <a:lstStyle/>
          <a:p>
            <a:fld id="{03B7C238-C6CD-AA44-88AC-01E1820D10CB}" type="slidenum">
              <a:rPr lang="en-US" smtClean="0"/>
              <a:t>5</a:t>
            </a:fld>
            <a:endParaRPr lang="en-US"/>
          </a:p>
        </p:txBody>
      </p:sp>
    </p:spTree>
    <p:extLst>
      <p:ext uri="{BB962C8B-B14F-4D97-AF65-F5344CB8AC3E}">
        <p14:creationId xmlns:p14="http://schemas.microsoft.com/office/powerpoint/2010/main" val="3462096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6</a:t>
            </a:fld>
            <a:endParaRPr lang="en-US"/>
          </a:p>
        </p:txBody>
      </p:sp>
    </p:spTree>
    <p:extLst>
      <p:ext uri="{BB962C8B-B14F-4D97-AF65-F5344CB8AC3E}">
        <p14:creationId xmlns:p14="http://schemas.microsoft.com/office/powerpoint/2010/main" val="1466940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7</a:t>
            </a:fld>
            <a:endParaRPr lang="en-US"/>
          </a:p>
        </p:txBody>
      </p:sp>
    </p:spTree>
    <p:extLst>
      <p:ext uri="{BB962C8B-B14F-4D97-AF65-F5344CB8AC3E}">
        <p14:creationId xmlns:p14="http://schemas.microsoft.com/office/powerpoint/2010/main" val="669451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8</a:t>
            </a:fld>
            <a:endParaRPr lang="en-US"/>
          </a:p>
        </p:txBody>
      </p:sp>
    </p:spTree>
    <p:extLst>
      <p:ext uri="{BB962C8B-B14F-4D97-AF65-F5344CB8AC3E}">
        <p14:creationId xmlns:p14="http://schemas.microsoft.com/office/powerpoint/2010/main" val="39318529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9</a:t>
            </a:fld>
            <a:endParaRPr lang="en-US"/>
          </a:p>
        </p:txBody>
      </p:sp>
    </p:spTree>
    <p:extLst>
      <p:ext uri="{BB962C8B-B14F-4D97-AF65-F5344CB8AC3E}">
        <p14:creationId xmlns:p14="http://schemas.microsoft.com/office/powerpoint/2010/main" val="3727616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B7C238-C6CD-AA44-88AC-01E1820D10CB}" type="slidenum">
              <a:rPr lang="en-US" smtClean="0"/>
              <a:t>10</a:t>
            </a:fld>
            <a:endParaRPr lang="en-US"/>
          </a:p>
        </p:txBody>
      </p:sp>
    </p:spTree>
    <p:extLst>
      <p:ext uri="{BB962C8B-B14F-4D97-AF65-F5344CB8AC3E}">
        <p14:creationId xmlns:p14="http://schemas.microsoft.com/office/powerpoint/2010/main" val="2035216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12</a:t>
            </a:fld>
            <a:endParaRPr lang="en-US"/>
          </a:p>
        </p:txBody>
      </p:sp>
    </p:spTree>
    <p:extLst>
      <p:ext uri="{BB962C8B-B14F-4D97-AF65-F5344CB8AC3E}">
        <p14:creationId xmlns:p14="http://schemas.microsoft.com/office/powerpoint/2010/main" val="9777611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13</a:t>
            </a:fld>
            <a:endParaRPr lang="en-US"/>
          </a:p>
        </p:txBody>
      </p:sp>
    </p:spTree>
    <p:extLst>
      <p:ext uri="{BB962C8B-B14F-4D97-AF65-F5344CB8AC3E}">
        <p14:creationId xmlns:p14="http://schemas.microsoft.com/office/powerpoint/2010/main" val="5116278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14</a:t>
            </a:fld>
            <a:endParaRPr lang="en-US"/>
          </a:p>
        </p:txBody>
      </p:sp>
    </p:spTree>
    <p:extLst>
      <p:ext uri="{BB962C8B-B14F-4D97-AF65-F5344CB8AC3E}">
        <p14:creationId xmlns:p14="http://schemas.microsoft.com/office/powerpoint/2010/main" val="160976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15</a:t>
            </a:fld>
            <a:endParaRPr lang="en-US"/>
          </a:p>
        </p:txBody>
      </p:sp>
    </p:spTree>
    <p:extLst>
      <p:ext uri="{BB962C8B-B14F-4D97-AF65-F5344CB8AC3E}">
        <p14:creationId xmlns:p14="http://schemas.microsoft.com/office/powerpoint/2010/main" val="2045935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16</a:t>
            </a:fld>
            <a:endParaRPr lang="en-US"/>
          </a:p>
        </p:txBody>
      </p:sp>
    </p:spTree>
    <p:extLst>
      <p:ext uri="{BB962C8B-B14F-4D97-AF65-F5344CB8AC3E}">
        <p14:creationId xmlns:p14="http://schemas.microsoft.com/office/powerpoint/2010/main" val="2371751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17</a:t>
            </a:fld>
            <a:endParaRPr lang="en-US"/>
          </a:p>
        </p:txBody>
      </p:sp>
    </p:spTree>
    <p:extLst>
      <p:ext uri="{BB962C8B-B14F-4D97-AF65-F5344CB8AC3E}">
        <p14:creationId xmlns:p14="http://schemas.microsoft.com/office/powerpoint/2010/main" val="22123251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18</a:t>
            </a:fld>
            <a:endParaRPr lang="en-US"/>
          </a:p>
        </p:txBody>
      </p:sp>
    </p:spTree>
    <p:extLst>
      <p:ext uri="{BB962C8B-B14F-4D97-AF65-F5344CB8AC3E}">
        <p14:creationId xmlns:p14="http://schemas.microsoft.com/office/powerpoint/2010/main" val="14779034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19</a:t>
            </a:fld>
            <a:endParaRPr lang="en-US"/>
          </a:p>
        </p:txBody>
      </p:sp>
    </p:spTree>
    <p:extLst>
      <p:ext uri="{BB962C8B-B14F-4D97-AF65-F5344CB8AC3E}">
        <p14:creationId xmlns:p14="http://schemas.microsoft.com/office/powerpoint/2010/main" val="37370936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20</a:t>
            </a:fld>
            <a:endParaRPr lang="en-US"/>
          </a:p>
        </p:txBody>
      </p:sp>
    </p:spTree>
    <p:extLst>
      <p:ext uri="{BB962C8B-B14F-4D97-AF65-F5344CB8AC3E}">
        <p14:creationId xmlns:p14="http://schemas.microsoft.com/office/powerpoint/2010/main" val="5041596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21</a:t>
            </a:fld>
            <a:endParaRPr lang="en-US"/>
          </a:p>
        </p:txBody>
      </p:sp>
    </p:spTree>
    <p:extLst>
      <p:ext uri="{BB962C8B-B14F-4D97-AF65-F5344CB8AC3E}">
        <p14:creationId xmlns:p14="http://schemas.microsoft.com/office/powerpoint/2010/main" val="5236500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22</a:t>
            </a:fld>
            <a:endParaRPr lang="en-US"/>
          </a:p>
        </p:txBody>
      </p:sp>
    </p:spTree>
    <p:extLst>
      <p:ext uri="{BB962C8B-B14F-4D97-AF65-F5344CB8AC3E}">
        <p14:creationId xmlns:p14="http://schemas.microsoft.com/office/powerpoint/2010/main" val="16797519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23</a:t>
            </a:fld>
            <a:endParaRPr lang="en-US"/>
          </a:p>
        </p:txBody>
      </p:sp>
    </p:spTree>
    <p:extLst>
      <p:ext uri="{BB962C8B-B14F-4D97-AF65-F5344CB8AC3E}">
        <p14:creationId xmlns:p14="http://schemas.microsoft.com/office/powerpoint/2010/main" val="14936535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24</a:t>
            </a:fld>
            <a:endParaRPr lang="en-US"/>
          </a:p>
        </p:txBody>
      </p:sp>
    </p:spTree>
    <p:extLst>
      <p:ext uri="{BB962C8B-B14F-4D97-AF65-F5344CB8AC3E}">
        <p14:creationId xmlns:p14="http://schemas.microsoft.com/office/powerpoint/2010/main" val="22175762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Modern humans have a biologically prepared readiness to quickly acquire restorative responses to positive natural settings, but no such response to urban/built environments.</a:t>
            </a:r>
            <a:endParaRPr lang="en-US" dirty="0"/>
          </a:p>
        </p:txBody>
      </p:sp>
      <p:sp>
        <p:nvSpPr>
          <p:cNvPr id="4" name="Slide Number Placeholder 3"/>
          <p:cNvSpPr>
            <a:spLocks noGrp="1"/>
          </p:cNvSpPr>
          <p:nvPr>
            <p:ph type="sldNum" sz="quarter" idx="5"/>
          </p:nvPr>
        </p:nvSpPr>
        <p:spPr/>
        <p:txBody>
          <a:bodyPr/>
          <a:lstStyle/>
          <a:p>
            <a:fld id="{03B7C238-C6CD-AA44-88AC-01E1820D10CB}" type="slidenum">
              <a:rPr lang="en-US" smtClean="0"/>
              <a:t>25</a:t>
            </a:fld>
            <a:endParaRPr lang="en-US"/>
          </a:p>
        </p:txBody>
      </p:sp>
    </p:spTree>
    <p:extLst>
      <p:ext uri="{BB962C8B-B14F-4D97-AF65-F5344CB8AC3E}">
        <p14:creationId xmlns:p14="http://schemas.microsoft.com/office/powerpoint/2010/main" val="31594436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Seminal study </a:t>
            </a:r>
            <a:r>
              <a:rPr lang="en-US"/>
              <a:t>- Hospital view</a:t>
            </a:r>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26</a:t>
            </a:fld>
            <a:endParaRPr lang="en-US"/>
          </a:p>
        </p:txBody>
      </p:sp>
    </p:spTree>
    <p:extLst>
      <p:ext uri="{BB962C8B-B14F-4D97-AF65-F5344CB8AC3E}">
        <p14:creationId xmlns:p14="http://schemas.microsoft.com/office/powerpoint/2010/main" val="41462744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Serpentine Gestalt – cultures around the world where snake-like creatures are feared, revered and considered magical – ‘the mind is primed to react emotionally to the sight of snakes, not just to fear them but to be aroused and absorbed in their details, to weave stories about them’.</a:t>
            </a:r>
          </a:p>
        </p:txBody>
      </p:sp>
      <p:sp>
        <p:nvSpPr>
          <p:cNvPr id="4" name="Slide Number Placeholder 3"/>
          <p:cNvSpPr>
            <a:spLocks noGrp="1"/>
          </p:cNvSpPr>
          <p:nvPr>
            <p:ph type="sldNum" sz="quarter" idx="5"/>
          </p:nvPr>
        </p:nvSpPr>
        <p:spPr/>
        <p:txBody>
          <a:bodyPr/>
          <a:lstStyle/>
          <a:p>
            <a:fld id="{03B7C238-C6CD-AA44-88AC-01E1820D10CB}" type="slidenum">
              <a:rPr lang="en-US" smtClean="0"/>
              <a:t>27</a:t>
            </a:fld>
            <a:endParaRPr lang="en-US"/>
          </a:p>
        </p:txBody>
      </p:sp>
    </p:spTree>
    <p:extLst>
      <p:ext uri="{BB962C8B-B14F-4D97-AF65-F5344CB8AC3E}">
        <p14:creationId xmlns:p14="http://schemas.microsoft.com/office/powerpoint/2010/main" val="38642288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28</a:t>
            </a:fld>
            <a:endParaRPr lang="en-US"/>
          </a:p>
        </p:txBody>
      </p:sp>
    </p:spTree>
    <p:extLst>
      <p:ext uri="{BB962C8B-B14F-4D97-AF65-F5344CB8AC3E}">
        <p14:creationId xmlns:p14="http://schemas.microsoft.com/office/powerpoint/2010/main" val="24108575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29</a:t>
            </a:fld>
            <a:endParaRPr lang="en-US"/>
          </a:p>
        </p:txBody>
      </p:sp>
    </p:spTree>
    <p:extLst>
      <p:ext uri="{BB962C8B-B14F-4D97-AF65-F5344CB8AC3E}">
        <p14:creationId xmlns:p14="http://schemas.microsoft.com/office/powerpoint/2010/main" val="27172521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30</a:t>
            </a:fld>
            <a:endParaRPr lang="en-US"/>
          </a:p>
        </p:txBody>
      </p:sp>
    </p:spTree>
    <p:extLst>
      <p:ext uri="{BB962C8B-B14F-4D97-AF65-F5344CB8AC3E}">
        <p14:creationId xmlns:p14="http://schemas.microsoft.com/office/powerpoint/2010/main" val="18955866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31</a:t>
            </a:fld>
            <a:endParaRPr lang="en-US"/>
          </a:p>
        </p:txBody>
      </p:sp>
    </p:spTree>
    <p:extLst>
      <p:ext uri="{BB962C8B-B14F-4D97-AF65-F5344CB8AC3E}">
        <p14:creationId xmlns:p14="http://schemas.microsoft.com/office/powerpoint/2010/main" val="22929422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32</a:t>
            </a:fld>
            <a:endParaRPr lang="en-US"/>
          </a:p>
        </p:txBody>
      </p:sp>
    </p:spTree>
    <p:extLst>
      <p:ext uri="{BB962C8B-B14F-4D97-AF65-F5344CB8AC3E}">
        <p14:creationId xmlns:p14="http://schemas.microsoft.com/office/powerpoint/2010/main" val="23508907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36</a:t>
            </a:fld>
            <a:endParaRPr lang="en-US"/>
          </a:p>
        </p:txBody>
      </p:sp>
    </p:spTree>
    <p:extLst>
      <p:ext uri="{BB962C8B-B14F-4D97-AF65-F5344CB8AC3E}">
        <p14:creationId xmlns:p14="http://schemas.microsoft.com/office/powerpoint/2010/main" val="24570810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37</a:t>
            </a:fld>
            <a:endParaRPr lang="en-US"/>
          </a:p>
        </p:txBody>
      </p:sp>
    </p:spTree>
    <p:extLst>
      <p:ext uri="{BB962C8B-B14F-4D97-AF65-F5344CB8AC3E}">
        <p14:creationId xmlns:p14="http://schemas.microsoft.com/office/powerpoint/2010/main" val="42085881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1027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69629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0785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62973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Edit Master text styles
Second level
Third level
Fourth level
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Edit Master text styles
Second level
Third level
Fourth level
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10679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6139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6817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3/17/19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461047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18687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13803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253345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6154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43077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3968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3132612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9205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3/17/19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9914917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moodprofiling.com/"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5B42F-22A1-9246-8A81-7C79E5B8C94A}"/>
              </a:ext>
            </a:extLst>
          </p:cNvPr>
          <p:cNvSpPr>
            <a:spLocks noGrp="1"/>
          </p:cNvSpPr>
          <p:nvPr>
            <p:ph type="title"/>
          </p:nvPr>
        </p:nvSpPr>
        <p:spPr/>
        <p:txBody>
          <a:bodyPr>
            <a:normAutofit/>
          </a:bodyPr>
          <a:lstStyle/>
          <a:p>
            <a:r>
              <a:rPr lang="en-GB" sz="5400" dirty="0"/>
              <a:t>Green Exercise</a:t>
            </a:r>
            <a:endParaRPr lang="en-US" sz="5400" dirty="0"/>
          </a:p>
        </p:txBody>
      </p:sp>
      <p:sp>
        <p:nvSpPr>
          <p:cNvPr id="3" name="Subtitle 2">
            <a:extLst>
              <a:ext uri="{FF2B5EF4-FFF2-40B4-BE49-F238E27FC236}">
                <a16:creationId xmlns:a16="http://schemas.microsoft.com/office/drawing/2014/main" id="{766CD9E8-BF11-BE45-B2E2-CE5E75A9DA31}"/>
              </a:ext>
            </a:extLst>
          </p:cNvPr>
          <p:cNvSpPr>
            <a:spLocks noGrp="1"/>
          </p:cNvSpPr>
          <p:nvPr>
            <p:ph idx="1"/>
          </p:nvPr>
        </p:nvSpPr>
        <p:spPr>
          <a:xfrm>
            <a:off x="762000" y="5823632"/>
            <a:ext cx="8427335" cy="424768"/>
          </a:xfrm>
        </p:spPr>
        <p:txBody>
          <a:bodyPr/>
          <a:lstStyle/>
          <a:p>
            <a:r>
              <a:rPr lang="en-GB" dirty="0"/>
              <a:t>Geraint Forster (MA Outdoor Education)</a:t>
            </a:r>
            <a:endParaRPr lang="en-US" dirty="0"/>
          </a:p>
        </p:txBody>
      </p:sp>
      <p:pic>
        <p:nvPicPr>
          <p:cNvPr id="4" name="Picture 4">
            <a:extLst>
              <a:ext uri="{FF2B5EF4-FFF2-40B4-BE49-F238E27FC236}">
                <a16:creationId xmlns:a16="http://schemas.microsoft.com/office/drawing/2014/main" id="{E96768A3-5D65-FD49-94A9-21BFC9D62027}"/>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3495040" y="1698624"/>
            <a:ext cx="5201920" cy="3460750"/>
          </a:xfrm>
          <a:prstGeom prst="rect">
            <a:avLst/>
          </a:prstGeom>
        </p:spPr>
      </p:pic>
      <p:pic>
        <p:nvPicPr>
          <p:cNvPr id="6" name="Picture 6">
            <a:extLst>
              <a:ext uri="{FF2B5EF4-FFF2-40B4-BE49-F238E27FC236}">
                <a16:creationId xmlns:a16="http://schemas.microsoft.com/office/drawing/2014/main" id="{C71557D2-8BDE-F74F-89FD-145D8C5D779D}"/>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507067" y="1509987"/>
            <a:ext cx="7189893" cy="4084061"/>
          </a:xfrm>
          <a:prstGeom prst="rect">
            <a:avLst/>
          </a:prstGeom>
        </p:spPr>
      </p:pic>
    </p:spTree>
    <p:extLst>
      <p:ext uri="{BB962C8B-B14F-4D97-AF65-F5344CB8AC3E}">
        <p14:creationId xmlns:p14="http://schemas.microsoft.com/office/powerpoint/2010/main" val="3148918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81711-5442-304C-93F7-BB98DF6D13E1}"/>
              </a:ext>
            </a:extLst>
          </p:cNvPr>
          <p:cNvSpPr>
            <a:spLocks noGrp="1"/>
          </p:cNvSpPr>
          <p:nvPr>
            <p:ph type="title"/>
          </p:nvPr>
        </p:nvSpPr>
        <p:spPr/>
        <p:txBody>
          <a:bodyPr>
            <a:normAutofit/>
          </a:bodyPr>
          <a:lstStyle/>
          <a:p>
            <a:pPr algn="ctr"/>
            <a:r>
              <a:rPr lang="en-GB" sz="5500" dirty="0"/>
              <a:t>Green Exercise</a:t>
            </a:r>
            <a:endParaRPr lang="en-US" sz="5500" dirty="0"/>
          </a:p>
        </p:txBody>
      </p:sp>
      <p:pic>
        <p:nvPicPr>
          <p:cNvPr id="4" name="Picture 4">
            <a:extLst>
              <a:ext uri="{FF2B5EF4-FFF2-40B4-BE49-F238E27FC236}">
                <a16:creationId xmlns:a16="http://schemas.microsoft.com/office/drawing/2014/main" id="{E6F3F3D7-E647-DF4F-8A82-14BDF7AB20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334" y="1757441"/>
            <a:ext cx="8031237" cy="4687067"/>
          </a:xfrm>
          <a:prstGeom prst="rect">
            <a:avLst/>
          </a:prstGeom>
        </p:spPr>
      </p:pic>
      <p:sp>
        <p:nvSpPr>
          <p:cNvPr id="3" name="Content Placeholder 2">
            <a:extLst>
              <a:ext uri="{FF2B5EF4-FFF2-40B4-BE49-F238E27FC236}">
                <a16:creationId xmlns:a16="http://schemas.microsoft.com/office/drawing/2014/main" id="{93609AF3-3054-C846-95B7-F54E87FB26B7}"/>
              </a:ext>
            </a:extLst>
          </p:cNvPr>
          <p:cNvSpPr>
            <a:spLocks noGrp="1"/>
          </p:cNvSpPr>
          <p:nvPr>
            <p:ph idx="1"/>
          </p:nvPr>
        </p:nvSpPr>
        <p:spPr>
          <a:xfrm>
            <a:off x="677334" y="413492"/>
            <a:ext cx="8208628" cy="3705601"/>
          </a:xfrm>
        </p:spPr>
        <p:txBody>
          <a:bodyPr>
            <a:normAutofit/>
          </a:bodyPr>
          <a:lstStyle/>
          <a:p>
            <a:pPr marL="0" indent="0" algn="ctr">
              <a:buNone/>
            </a:pPr>
            <a:endParaRPr lang="en-GB" sz="3800" dirty="0"/>
          </a:p>
          <a:p>
            <a:pPr marL="0" indent="0" algn="ctr">
              <a:buNone/>
            </a:pPr>
            <a:endParaRPr lang="en-GB" sz="3800" dirty="0"/>
          </a:p>
          <a:p>
            <a:pPr marL="0" indent="0" algn="ctr">
              <a:buNone/>
            </a:pPr>
            <a:r>
              <a:rPr lang="en-GB" sz="3800" dirty="0"/>
              <a:t>“Physical activity in the presence of nature”</a:t>
            </a:r>
          </a:p>
          <a:p>
            <a:pPr marL="0" indent="0" algn="ctr">
              <a:buNone/>
            </a:pPr>
            <a:r>
              <a:rPr lang="en-GB" sz="3800" dirty="0"/>
              <a:t>(Pretty et al, 2005, p320)</a:t>
            </a:r>
          </a:p>
          <a:p>
            <a:endParaRPr lang="en-US" sz="3800" dirty="0"/>
          </a:p>
        </p:txBody>
      </p:sp>
    </p:spTree>
    <p:extLst>
      <p:ext uri="{BB962C8B-B14F-4D97-AF65-F5344CB8AC3E}">
        <p14:creationId xmlns:p14="http://schemas.microsoft.com/office/powerpoint/2010/main" val="894070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87DE-FFB6-AB4B-8B47-DF416114559D}"/>
              </a:ext>
            </a:extLst>
          </p:cNvPr>
          <p:cNvSpPr>
            <a:spLocks noGrp="1"/>
          </p:cNvSpPr>
          <p:nvPr>
            <p:ph type="title"/>
          </p:nvPr>
        </p:nvSpPr>
        <p:spPr/>
        <p:txBody>
          <a:bodyPr/>
          <a:lstStyle/>
          <a:p>
            <a:r>
              <a:rPr lang="en-GB" dirty="0"/>
              <a:t>Health Benefits of Physical Activity</a:t>
            </a:r>
            <a:endParaRPr lang="en-US" dirty="0"/>
          </a:p>
        </p:txBody>
      </p:sp>
      <p:sp>
        <p:nvSpPr>
          <p:cNvPr id="3" name="Content Placeholder 2">
            <a:extLst>
              <a:ext uri="{FF2B5EF4-FFF2-40B4-BE49-F238E27FC236}">
                <a16:creationId xmlns:a16="http://schemas.microsoft.com/office/drawing/2014/main" id="{7B22977D-AEED-8646-BC04-F2E2F3476C3E}"/>
              </a:ext>
            </a:extLst>
          </p:cNvPr>
          <p:cNvSpPr>
            <a:spLocks noGrp="1"/>
          </p:cNvSpPr>
          <p:nvPr>
            <p:ph idx="1"/>
          </p:nvPr>
        </p:nvSpPr>
        <p:spPr/>
        <p:txBody>
          <a:bodyPr/>
          <a:lstStyle/>
          <a:p>
            <a:r>
              <a:rPr lang="en-GB" dirty="0"/>
              <a:t>Regular physical activity contributes to the prevention of:</a:t>
            </a:r>
          </a:p>
          <a:p>
            <a:pPr lvl="1"/>
            <a:r>
              <a:rPr lang="en-GB" dirty="0"/>
              <a:t>Cardiovascular disease</a:t>
            </a:r>
          </a:p>
          <a:p>
            <a:pPr lvl="1"/>
            <a:r>
              <a:rPr lang="en-GB" dirty="0"/>
              <a:t>Diabetes</a:t>
            </a:r>
          </a:p>
          <a:p>
            <a:pPr lvl="1"/>
            <a:r>
              <a:rPr lang="en-GB" dirty="0"/>
              <a:t>Cancer</a:t>
            </a:r>
          </a:p>
          <a:p>
            <a:pPr lvl="1"/>
            <a:r>
              <a:rPr lang="en-GB" dirty="0"/>
              <a:t>Hypertension</a:t>
            </a:r>
          </a:p>
          <a:p>
            <a:pPr lvl="1"/>
            <a:r>
              <a:rPr lang="en-GB" dirty="0"/>
              <a:t>Obesity</a:t>
            </a:r>
          </a:p>
          <a:p>
            <a:pPr lvl="1"/>
            <a:r>
              <a:rPr lang="en-GB" dirty="0"/>
              <a:t>Depression</a:t>
            </a:r>
          </a:p>
          <a:p>
            <a:pPr lvl="1"/>
            <a:r>
              <a:rPr lang="en-GB" dirty="0"/>
              <a:t>Osteoporosis</a:t>
            </a:r>
          </a:p>
          <a:p>
            <a:pPr marL="0" indent="0">
              <a:buNone/>
            </a:pPr>
            <a:r>
              <a:rPr lang="en-GB" dirty="0"/>
              <a:t>(Warburton, </a:t>
            </a:r>
            <a:r>
              <a:rPr lang="en-GB" dirty="0" err="1"/>
              <a:t>Nicol</a:t>
            </a:r>
            <a:r>
              <a:rPr lang="en-GB" dirty="0"/>
              <a:t> and Shannon, 2006, p.807)</a:t>
            </a:r>
          </a:p>
        </p:txBody>
      </p:sp>
    </p:spTree>
    <p:extLst>
      <p:ext uri="{BB962C8B-B14F-4D97-AF65-F5344CB8AC3E}">
        <p14:creationId xmlns:p14="http://schemas.microsoft.com/office/powerpoint/2010/main" val="3665005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D2A80-BDF8-CE4F-AFCA-C97E8C6C9BE7}"/>
              </a:ext>
            </a:extLst>
          </p:cNvPr>
          <p:cNvSpPr>
            <a:spLocks noGrp="1"/>
          </p:cNvSpPr>
          <p:nvPr>
            <p:ph type="title"/>
          </p:nvPr>
        </p:nvSpPr>
        <p:spPr/>
        <p:txBody>
          <a:bodyPr/>
          <a:lstStyle/>
          <a:p>
            <a:r>
              <a:rPr lang="en-GB" dirty="0"/>
              <a:t>Health Benefits of Physical Activity</a:t>
            </a:r>
            <a:br>
              <a:rPr lang="en-US" dirty="0"/>
            </a:br>
            <a:endParaRPr lang="en-US" dirty="0"/>
          </a:p>
        </p:txBody>
      </p:sp>
      <p:sp>
        <p:nvSpPr>
          <p:cNvPr id="3" name="Content Placeholder 2">
            <a:extLst>
              <a:ext uri="{FF2B5EF4-FFF2-40B4-BE49-F238E27FC236}">
                <a16:creationId xmlns:a16="http://schemas.microsoft.com/office/drawing/2014/main" id="{C8298BCE-4BF1-6B47-B252-F4021FFF4DB7}"/>
              </a:ext>
            </a:extLst>
          </p:cNvPr>
          <p:cNvSpPr>
            <a:spLocks noGrp="1"/>
          </p:cNvSpPr>
          <p:nvPr>
            <p:ph idx="1"/>
          </p:nvPr>
        </p:nvSpPr>
        <p:spPr/>
        <p:txBody>
          <a:bodyPr/>
          <a:lstStyle/>
          <a:p>
            <a:pPr marL="0" indent="0">
              <a:buNone/>
            </a:pPr>
            <a:r>
              <a:rPr lang="en-GB" dirty="0"/>
              <a:t>Regular Physical Activity can:</a:t>
            </a:r>
          </a:p>
          <a:p>
            <a:pPr lvl="1"/>
            <a:r>
              <a:rPr lang="en-GB" dirty="0"/>
              <a:t>Improve physical function</a:t>
            </a:r>
          </a:p>
          <a:p>
            <a:pPr lvl="1"/>
            <a:r>
              <a:rPr lang="en-GB" dirty="0"/>
              <a:t>Assist with weight management</a:t>
            </a:r>
          </a:p>
          <a:p>
            <a:pPr lvl="1"/>
            <a:r>
              <a:rPr lang="en-GB" dirty="0"/>
              <a:t>Increase cognitive function</a:t>
            </a:r>
          </a:p>
          <a:p>
            <a:pPr lvl="1"/>
            <a:r>
              <a:rPr lang="en-GB" dirty="0"/>
              <a:t>Enhance quality of life</a:t>
            </a:r>
          </a:p>
          <a:p>
            <a:pPr marL="0" indent="0">
              <a:buNone/>
            </a:pPr>
            <a:r>
              <a:rPr lang="en-GB" dirty="0"/>
              <a:t>		(</a:t>
            </a:r>
            <a:r>
              <a:rPr lang="en-GB" dirty="0" err="1"/>
              <a:t>Agarwal</a:t>
            </a:r>
            <a:r>
              <a:rPr lang="en-GB" dirty="0"/>
              <a:t>, 2012, p542)</a:t>
            </a:r>
            <a:endParaRPr lang="en-US" dirty="0"/>
          </a:p>
        </p:txBody>
      </p:sp>
    </p:spTree>
    <p:extLst>
      <p:ext uri="{BB962C8B-B14F-4D97-AF65-F5344CB8AC3E}">
        <p14:creationId xmlns:p14="http://schemas.microsoft.com/office/powerpoint/2010/main" val="2014703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05260-023C-B949-B988-01A3F08C89A1}"/>
              </a:ext>
            </a:extLst>
          </p:cNvPr>
          <p:cNvSpPr>
            <a:spLocks noGrp="1"/>
          </p:cNvSpPr>
          <p:nvPr>
            <p:ph type="title"/>
          </p:nvPr>
        </p:nvSpPr>
        <p:spPr/>
        <p:txBody>
          <a:bodyPr/>
          <a:lstStyle/>
          <a:p>
            <a:r>
              <a:rPr lang="en-GB" dirty="0"/>
              <a:t>Acute (short-term) benefits of physical activity</a:t>
            </a:r>
            <a:endParaRPr lang="en-US" dirty="0"/>
          </a:p>
        </p:txBody>
      </p:sp>
      <p:sp>
        <p:nvSpPr>
          <p:cNvPr id="3" name="Content Placeholder 2">
            <a:extLst>
              <a:ext uri="{FF2B5EF4-FFF2-40B4-BE49-F238E27FC236}">
                <a16:creationId xmlns:a16="http://schemas.microsoft.com/office/drawing/2014/main" id="{AF7ADB9A-3CED-6D4B-A4ED-D662BBF3BB41}"/>
              </a:ext>
            </a:extLst>
          </p:cNvPr>
          <p:cNvSpPr>
            <a:spLocks noGrp="1"/>
          </p:cNvSpPr>
          <p:nvPr>
            <p:ph idx="1"/>
          </p:nvPr>
        </p:nvSpPr>
        <p:spPr/>
        <p:txBody>
          <a:bodyPr/>
          <a:lstStyle/>
          <a:p>
            <a:r>
              <a:rPr lang="en-GB" dirty="0"/>
              <a:t>A single bout of physical activity can have beneficial effects on:</a:t>
            </a:r>
          </a:p>
          <a:p>
            <a:pPr lvl="1"/>
            <a:r>
              <a:rPr lang="en-GB" dirty="0"/>
              <a:t>Blood lipid profile</a:t>
            </a:r>
          </a:p>
          <a:p>
            <a:pPr lvl="1"/>
            <a:r>
              <a:rPr lang="en-GB" dirty="0"/>
              <a:t>Blood pressure</a:t>
            </a:r>
          </a:p>
          <a:p>
            <a:pPr lvl="1"/>
            <a:r>
              <a:rPr lang="en-GB" dirty="0"/>
              <a:t>Glucose homeostasis</a:t>
            </a:r>
          </a:p>
          <a:p>
            <a:pPr lvl="1"/>
            <a:r>
              <a:rPr lang="en-GB" dirty="0"/>
              <a:t>Immunological function</a:t>
            </a:r>
          </a:p>
          <a:p>
            <a:pPr lvl="1"/>
            <a:r>
              <a:rPr lang="en-GB" dirty="0"/>
              <a:t>Vascular reactivity and </a:t>
            </a:r>
            <a:r>
              <a:rPr lang="en-GB" dirty="0" err="1"/>
              <a:t>haemostasis</a:t>
            </a:r>
            <a:r>
              <a:rPr lang="en-GB" dirty="0"/>
              <a:t>  (reduce CV disease factors)</a:t>
            </a:r>
          </a:p>
        </p:txBody>
      </p:sp>
    </p:spTree>
    <p:extLst>
      <p:ext uri="{BB962C8B-B14F-4D97-AF65-F5344CB8AC3E}">
        <p14:creationId xmlns:p14="http://schemas.microsoft.com/office/powerpoint/2010/main" val="1690216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E735D-21C1-C940-A0CD-A822604B7F04}"/>
              </a:ext>
            </a:extLst>
          </p:cNvPr>
          <p:cNvSpPr>
            <a:spLocks noGrp="1"/>
          </p:cNvSpPr>
          <p:nvPr>
            <p:ph type="title"/>
          </p:nvPr>
        </p:nvSpPr>
        <p:spPr/>
        <p:txBody>
          <a:bodyPr/>
          <a:lstStyle/>
          <a:p>
            <a:r>
              <a:rPr lang="en-GB" dirty="0"/>
              <a:t>Psychological health benefits of PA</a:t>
            </a:r>
            <a:endParaRPr lang="en-US" dirty="0"/>
          </a:p>
        </p:txBody>
      </p:sp>
      <p:sp>
        <p:nvSpPr>
          <p:cNvPr id="3" name="Content Placeholder 2">
            <a:extLst>
              <a:ext uri="{FF2B5EF4-FFF2-40B4-BE49-F238E27FC236}">
                <a16:creationId xmlns:a16="http://schemas.microsoft.com/office/drawing/2014/main" id="{5CFF988D-85DA-C44E-9308-09FAAAAF2D02}"/>
              </a:ext>
            </a:extLst>
          </p:cNvPr>
          <p:cNvSpPr>
            <a:spLocks noGrp="1"/>
          </p:cNvSpPr>
          <p:nvPr>
            <p:ph idx="1"/>
          </p:nvPr>
        </p:nvSpPr>
        <p:spPr/>
        <p:txBody>
          <a:bodyPr/>
          <a:lstStyle/>
          <a:p>
            <a:r>
              <a:rPr lang="en-GB" dirty="0"/>
              <a:t>Regular PA can result in:</a:t>
            </a:r>
          </a:p>
          <a:p>
            <a:pPr lvl="1"/>
            <a:r>
              <a:rPr lang="en-GB" dirty="0"/>
              <a:t>Improved mental health</a:t>
            </a:r>
          </a:p>
          <a:p>
            <a:pPr lvl="1"/>
            <a:r>
              <a:rPr lang="en-GB" dirty="0"/>
              <a:t>Decreased depression rates</a:t>
            </a:r>
          </a:p>
          <a:p>
            <a:pPr lvl="1"/>
            <a:r>
              <a:rPr lang="en-GB" dirty="0"/>
              <a:t>Lower emotional distress</a:t>
            </a:r>
          </a:p>
          <a:p>
            <a:pPr lvl="1"/>
            <a:r>
              <a:rPr lang="en-GB" dirty="0"/>
              <a:t>Reduction in anxiety and depression</a:t>
            </a:r>
          </a:p>
          <a:p>
            <a:pPr marL="457200" lvl="1" indent="0">
              <a:buNone/>
            </a:pPr>
            <a:r>
              <a:rPr lang="en-GB" dirty="0"/>
              <a:t>(</a:t>
            </a:r>
            <a:r>
              <a:rPr lang="en-GB" dirty="0" err="1"/>
              <a:t>Strohle</a:t>
            </a:r>
            <a:r>
              <a:rPr lang="en-GB" dirty="0"/>
              <a:t>, 2009)</a:t>
            </a:r>
          </a:p>
          <a:p>
            <a:r>
              <a:rPr lang="en-GB" dirty="0"/>
              <a:t>Physical fitness appears to have a cushioning effect on the deleterious effects of life stress (Brown, 1991).</a:t>
            </a:r>
          </a:p>
          <a:p>
            <a:r>
              <a:rPr lang="en-GB" dirty="0"/>
              <a:t>Physical activity can also be used as a treatment for depression and anxiety, not only prevention.</a:t>
            </a:r>
            <a:endParaRPr lang="en-US" dirty="0"/>
          </a:p>
        </p:txBody>
      </p:sp>
    </p:spTree>
    <p:extLst>
      <p:ext uri="{BB962C8B-B14F-4D97-AF65-F5344CB8AC3E}">
        <p14:creationId xmlns:p14="http://schemas.microsoft.com/office/powerpoint/2010/main" val="692276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FB9E4E8D-D94A-7342-A5D3-7B9EEC2ED0E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44360" y="1519020"/>
            <a:ext cx="10963615" cy="5019075"/>
          </a:xfrm>
          <a:prstGeom prst="rect">
            <a:avLst/>
          </a:prstGeom>
        </p:spPr>
      </p:pic>
      <p:sp>
        <p:nvSpPr>
          <p:cNvPr id="6" name="Title 1">
            <a:extLst>
              <a:ext uri="{FF2B5EF4-FFF2-40B4-BE49-F238E27FC236}">
                <a16:creationId xmlns:a16="http://schemas.microsoft.com/office/drawing/2014/main" id="{065803DB-A226-504A-912B-905385907FE3}"/>
              </a:ext>
            </a:extLst>
          </p:cNvPr>
          <p:cNvSpPr>
            <a:spLocks noGrp="1"/>
          </p:cNvSpPr>
          <p:nvPr>
            <p:ph type="title"/>
          </p:nvPr>
        </p:nvSpPr>
        <p:spPr>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Benefits of exposure to nature</a:t>
            </a:r>
            <a:endParaRPr lang="en-US" dirty="0"/>
          </a:p>
        </p:txBody>
      </p:sp>
    </p:spTree>
    <p:extLst>
      <p:ext uri="{BB962C8B-B14F-4D97-AF65-F5344CB8AC3E}">
        <p14:creationId xmlns:p14="http://schemas.microsoft.com/office/powerpoint/2010/main" val="1025485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3B3F5-1CF9-F746-805E-FD27F15BE6BC}"/>
              </a:ext>
            </a:extLst>
          </p:cNvPr>
          <p:cNvSpPr>
            <a:spLocks noGrp="1"/>
          </p:cNvSpPr>
          <p:nvPr>
            <p:ph type="title"/>
          </p:nvPr>
        </p:nvSpPr>
        <p:spPr/>
        <p:txBody>
          <a:bodyPr/>
          <a:lstStyle/>
          <a:p>
            <a:r>
              <a:rPr lang="en-GB" dirty="0"/>
              <a:t>Benefits of exposure to nature</a:t>
            </a:r>
            <a:endParaRPr lang="en-US" dirty="0"/>
          </a:p>
        </p:txBody>
      </p:sp>
      <p:sp>
        <p:nvSpPr>
          <p:cNvPr id="3" name="Content Placeholder 2">
            <a:extLst>
              <a:ext uri="{FF2B5EF4-FFF2-40B4-BE49-F238E27FC236}">
                <a16:creationId xmlns:a16="http://schemas.microsoft.com/office/drawing/2014/main" id="{616F2D85-6CFE-7944-9907-8C84A5733FA5}"/>
              </a:ext>
            </a:extLst>
          </p:cNvPr>
          <p:cNvSpPr>
            <a:spLocks noGrp="1"/>
          </p:cNvSpPr>
          <p:nvPr>
            <p:ph idx="1"/>
          </p:nvPr>
        </p:nvSpPr>
        <p:spPr/>
        <p:txBody>
          <a:bodyPr/>
          <a:lstStyle/>
          <a:p>
            <a:pPr marL="0" indent="0">
              <a:buNone/>
            </a:pPr>
            <a:r>
              <a:rPr lang="en-GB" dirty="0"/>
              <a:t>Viewing natural landscapes can result in:</a:t>
            </a:r>
          </a:p>
          <a:p>
            <a:r>
              <a:rPr lang="en-GB" dirty="0"/>
              <a:t>Enhanced mental alertness, attention and cognitive performance;</a:t>
            </a:r>
          </a:p>
          <a:p>
            <a:r>
              <a:rPr lang="en-GB" dirty="0"/>
              <a:t>Feelings of peacefulness, tranquility and relaxation;</a:t>
            </a:r>
          </a:p>
          <a:p>
            <a:r>
              <a:rPr lang="en-GB" dirty="0"/>
              <a:t>Improved recovery after surgery;</a:t>
            </a:r>
          </a:p>
          <a:p>
            <a:r>
              <a:rPr lang="en-GB" dirty="0"/>
              <a:t>Decrease in days off work due to illness;</a:t>
            </a:r>
          </a:p>
          <a:p>
            <a:r>
              <a:rPr lang="en-GB" dirty="0"/>
              <a:t>Reduced anxiety.</a:t>
            </a:r>
          </a:p>
          <a:p>
            <a:pPr marL="0" indent="0">
              <a:buNone/>
            </a:pPr>
            <a:r>
              <a:rPr lang="en-GB" dirty="0"/>
              <a:t>(</a:t>
            </a:r>
            <a:r>
              <a:rPr lang="en-GB" dirty="0" err="1"/>
              <a:t>Frumkin</a:t>
            </a:r>
            <a:r>
              <a:rPr lang="en-GB" dirty="0"/>
              <a:t>, 2001, p237)</a:t>
            </a:r>
          </a:p>
          <a:p>
            <a:endParaRPr lang="en-US" dirty="0"/>
          </a:p>
        </p:txBody>
      </p:sp>
    </p:spTree>
    <p:extLst>
      <p:ext uri="{BB962C8B-B14F-4D97-AF65-F5344CB8AC3E}">
        <p14:creationId xmlns:p14="http://schemas.microsoft.com/office/powerpoint/2010/main" val="3045809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A9DD1A1-CD4A-A94C-8FF1-42CA1638DE3D}"/>
              </a:ext>
            </a:extLst>
          </p:cNvPr>
          <p:cNvSpPr txBox="1">
            <a:spLocks noGrp="1"/>
          </p:cNvSpPr>
          <p:nvPr>
            <p:ph type="title"/>
          </p:nvPr>
        </p:nvSpPr>
        <p:spPr>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Benefits of exposure to nature</a:t>
            </a:r>
            <a:endParaRPr lang="en-US" dirty="0"/>
          </a:p>
        </p:txBody>
      </p:sp>
      <p:sp>
        <p:nvSpPr>
          <p:cNvPr id="3" name="Content Placeholder 2">
            <a:extLst>
              <a:ext uri="{FF2B5EF4-FFF2-40B4-BE49-F238E27FC236}">
                <a16:creationId xmlns:a16="http://schemas.microsoft.com/office/drawing/2014/main" id="{AD26C3EC-518A-6D4E-B559-93EF0CD79CA7}"/>
              </a:ext>
            </a:extLst>
          </p:cNvPr>
          <p:cNvSpPr>
            <a:spLocks noGrp="1"/>
          </p:cNvSpPr>
          <p:nvPr>
            <p:ph idx="1"/>
          </p:nvPr>
        </p:nvSpPr>
        <p:spPr/>
        <p:txBody>
          <a:bodyPr>
            <a:normAutofit lnSpcReduction="10000"/>
          </a:bodyPr>
          <a:lstStyle/>
          <a:p>
            <a:pPr marL="0" indent="0" algn="ctr">
              <a:buNone/>
            </a:pPr>
            <a:r>
              <a:rPr lang="en-GB" sz="3200" dirty="0"/>
              <a:t>‘Nature seems to make positive contributions to our health, helps us to recover from pre-existing stresses or problems, has an immune effect by protecting us from future stresses and helps us to concentrate and think more clearly’</a:t>
            </a:r>
          </a:p>
          <a:p>
            <a:pPr marL="0" indent="0" algn="ctr">
              <a:buNone/>
            </a:pPr>
            <a:r>
              <a:rPr lang="en-GB" sz="3200" dirty="0"/>
              <a:t>		</a:t>
            </a:r>
          </a:p>
          <a:p>
            <a:pPr marL="0" indent="0" algn="ctr">
              <a:buNone/>
            </a:pPr>
            <a:r>
              <a:rPr lang="en-GB" sz="3200" dirty="0"/>
              <a:t>(Pretty, 2004, p.69)	</a:t>
            </a:r>
            <a:endParaRPr lang="en-US" sz="3200" dirty="0"/>
          </a:p>
        </p:txBody>
      </p:sp>
    </p:spTree>
    <p:extLst>
      <p:ext uri="{BB962C8B-B14F-4D97-AF65-F5344CB8AC3E}">
        <p14:creationId xmlns:p14="http://schemas.microsoft.com/office/powerpoint/2010/main" val="3709412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B57F8-2ABF-C843-A569-46563CEEA852}"/>
              </a:ext>
            </a:extLst>
          </p:cNvPr>
          <p:cNvSpPr>
            <a:spLocks noGrp="1"/>
          </p:cNvSpPr>
          <p:nvPr>
            <p:ph type="title"/>
          </p:nvPr>
        </p:nvSpPr>
        <p:spPr/>
        <p:txBody>
          <a:bodyPr/>
          <a:lstStyle/>
          <a:p>
            <a:r>
              <a:rPr lang="en-GB" dirty="0"/>
              <a:t>Three levels of engagement with nature </a:t>
            </a:r>
            <a:r>
              <a:rPr lang="en-GB"/>
              <a:t>(Pretty, 2004)</a:t>
            </a:r>
            <a:endParaRPr lang="en-US" dirty="0"/>
          </a:p>
        </p:txBody>
      </p:sp>
      <p:sp>
        <p:nvSpPr>
          <p:cNvPr id="3" name="Content Placeholder 2">
            <a:extLst>
              <a:ext uri="{FF2B5EF4-FFF2-40B4-BE49-F238E27FC236}">
                <a16:creationId xmlns:a16="http://schemas.microsoft.com/office/drawing/2014/main" id="{3FAB1944-6CE1-5543-99F9-0E1E52137456}"/>
              </a:ext>
            </a:extLst>
          </p:cNvPr>
          <p:cNvSpPr>
            <a:spLocks noGrp="1"/>
          </p:cNvSpPr>
          <p:nvPr>
            <p:ph idx="1"/>
          </p:nvPr>
        </p:nvSpPr>
        <p:spPr/>
        <p:txBody>
          <a:bodyPr/>
          <a:lstStyle/>
          <a:p>
            <a:pPr marL="514350" indent="-514350">
              <a:buFont typeface="+mj-lt"/>
              <a:buAutoNum type="arabicPeriod"/>
            </a:pPr>
            <a:r>
              <a:rPr lang="en-GB" dirty="0"/>
              <a:t>Viewing nature, as through a window, in a book, or on television;</a:t>
            </a:r>
          </a:p>
          <a:p>
            <a:pPr marL="514350" indent="-514350">
              <a:buFont typeface="+mj-lt"/>
              <a:buAutoNum type="arabicPeriod"/>
            </a:pPr>
            <a:r>
              <a:rPr lang="en-GB" dirty="0"/>
              <a:t>Being in the presence of nearby nature, incidental to some other activity e.g. walking to work;</a:t>
            </a:r>
          </a:p>
          <a:p>
            <a:pPr marL="514350" indent="-514350">
              <a:buFont typeface="+mj-lt"/>
              <a:buAutoNum type="arabicPeriod"/>
            </a:pPr>
            <a:r>
              <a:rPr lang="en-GB" dirty="0"/>
              <a:t>Active participation and involvement with nature e.g gardening, trekking, camping or running.</a:t>
            </a:r>
          </a:p>
          <a:p>
            <a:pPr marL="0" indent="0">
              <a:buNone/>
            </a:pPr>
            <a:endParaRPr lang="en-GB" dirty="0"/>
          </a:p>
          <a:p>
            <a:pPr marL="0" indent="0">
              <a:buNone/>
            </a:pPr>
            <a:r>
              <a:rPr lang="en-GB" dirty="0"/>
              <a:t>All have positive contributions to health, but listed in increasing order of effectiveness</a:t>
            </a:r>
            <a:endParaRPr lang="en-US" dirty="0"/>
          </a:p>
        </p:txBody>
      </p:sp>
    </p:spTree>
    <p:extLst>
      <p:ext uri="{BB962C8B-B14F-4D97-AF65-F5344CB8AC3E}">
        <p14:creationId xmlns:p14="http://schemas.microsoft.com/office/powerpoint/2010/main" val="3543778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DB9D-F2FE-834C-AAFD-12BBF0A7C714}"/>
              </a:ext>
            </a:extLst>
          </p:cNvPr>
          <p:cNvSpPr>
            <a:spLocks noGrp="1"/>
          </p:cNvSpPr>
          <p:nvPr>
            <p:ph type="title"/>
          </p:nvPr>
        </p:nvSpPr>
        <p:spPr/>
        <p:txBody>
          <a:bodyPr/>
          <a:lstStyle/>
          <a:p>
            <a:r>
              <a:rPr lang="en-US" dirty="0"/>
              <a:t>Lack of engagement with nature…</a:t>
            </a:r>
          </a:p>
        </p:txBody>
      </p:sp>
      <p:sp>
        <p:nvSpPr>
          <p:cNvPr id="3" name="Content Placeholder 2">
            <a:extLst>
              <a:ext uri="{FF2B5EF4-FFF2-40B4-BE49-F238E27FC236}">
                <a16:creationId xmlns:a16="http://schemas.microsoft.com/office/drawing/2014/main" id="{D30578D6-A90F-D142-B1DA-C7CC3BA50650}"/>
              </a:ext>
            </a:extLst>
          </p:cNvPr>
          <p:cNvSpPr>
            <a:spLocks noGrp="1"/>
          </p:cNvSpPr>
          <p:nvPr>
            <p:ph idx="1"/>
          </p:nvPr>
        </p:nvSpPr>
        <p:spPr/>
        <p:txBody>
          <a:bodyPr/>
          <a:lstStyle/>
          <a:p>
            <a:r>
              <a:rPr lang="en-US" dirty="0"/>
              <a:t>Exposure to nature ‘encouraged participants to focus on their intrinsic values for relationships and community rather than on personal gain’</a:t>
            </a:r>
          </a:p>
          <a:p>
            <a:r>
              <a:rPr lang="en-US" dirty="0"/>
              <a:t>‘Living in modern, non-nature environments may have a powerful isolating and/or self-alienating effect on people’</a:t>
            </a:r>
          </a:p>
          <a:p>
            <a:pPr lvl="1"/>
            <a:r>
              <a:rPr lang="en-US" dirty="0"/>
              <a:t>Weinstein, </a:t>
            </a:r>
            <a:r>
              <a:rPr lang="en-US" dirty="0" err="1"/>
              <a:t>Przybylski</a:t>
            </a:r>
            <a:r>
              <a:rPr lang="en-US" dirty="0"/>
              <a:t> and Ryan (2009, p.1326)</a:t>
            </a:r>
          </a:p>
          <a:p>
            <a:r>
              <a:rPr lang="en-US" dirty="0"/>
              <a:t>’Nature Deficit Disorder’ </a:t>
            </a:r>
            <a:r>
              <a:rPr lang="en-US" dirty="0" err="1"/>
              <a:t>Louv</a:t>
            </a:r>
            <a:r>
              <a:rPr lang="en-US" dirty="0"/>
              <a:t> (2005)</a:t>
            </a:r>
          </a:p>
        </p:txBody>
      </p:sp>
    </p:spTree>
    <p:extLst>
      <p:ext uri="{BB962C8B-B14F-4D97-AF65-F5344CB8AC3E}">
        <p14:creationId xmlns:p14="http://schemas.microsoft.com/office/powerpoint/2010/main" val="3883891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20789-862E-7C4A-AB3B-732F1E22545C}"/>
              </a:ext>
            </a:extLst>
          </p:cNvPr>
          <p:cNvSpPr>
            <a:spLocks noGrp="1"/>
          </p:cNvSpPr>
          <p:nvPr>
            <p:ph type="title"/>
          </p:nvPr>
        </p:nvSpPr>
        <p:spPr/>
        <p:txBody>
          <a:bodyPr/>
          <a:lstStyle/>
          <a:p>
            <a:r>
              <a:rPr lang="en-GB" dirty="0"/>
              <a:t>Green Exercise- the evidence</a:t>
            </a:r>
            <a:endParaRPr lang="en-US" dirty="0"/>
          </a:p>
        </p:txBody>
      </p:sp>
      <p:sp>
        <p:nvSpPr>
          <p:cNvPr id="3" name="Content Placeholder 2">
            <a:extLst>
              <a:ext uri="{FF2B5EF4-FFF2-40B4-BE49-F238E27FC236}">
                <a16:creationId xmlns:a16="http://schemas.microsoft.com/office/drawing/2014/main" id="{DC902354-2BA4-9948-AE7E-B939F8F45828}"/>
              </a:ext>
            </a:extLst>
          </p:cNvPr>
          <p:cNvSpPr>
            <a:spLocks noGrp="1"/>
          </p:cNvSpPr>
          <p:nvPr>
            <p:ph idx="1"/>
          </p:nvPr>
        </p:nvSpPr>
        <p:spPr/>
        <p:txBody>
          <a:bodyPr/>
          <a:lstStyle/>
          <a:p>
            <a:r>
              <a:rPr lang="en-GB" dirty="0"/>
              <a:t>Brown et al (2014)</a:t>
            </a:r>
          </a:p>
          <a:p>
            <a:pPr lvl="1"/>
            <a:r>
              <a:rPr lang="en-GB" dirty="0"/>
              <a:t>Two groups of office workers undertook two lunchtime walks per week following either a ‘nature route’ or a ‘built route’. </a:t>
            </a:r>
          </a:p>
          <a:p>
            <a:pPr lvl="1"/>
            <a:r>
              <a:rPr lang="en-GB" dirty="0"/>
              <a:t>Significant improvement in self-reported mental health for the ‘nature route’ but not for the ‘built route’</a:t>
            </a:r>
            <a:endParaRPr lang="en-US" dirty="0"/>
          </a:p>
        </p:txBody>
      </p:sp>
    </p:spTree>
    <p:extLst>
      <p:ext uri="{BB962C8B-B14F-4D97-AF65-F5344CB8AC3E}">
        <p14:creationId xmlns:p14="http://schemas.microsoft.com/office/powerpoint/2010/main" val="3061930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B9A90-F05E-B84D-9420-82E659649EAB}"/>
              </a:ext>
            </a:extLst>
          </p:cNvPr>
          <p:cNvSpPr>
            <a:spLocks noGrp="1"/>
          </p:cNvSpPr>
          <p:nvPr>
            <p:ph type="title"/>
          </p:nvPr>
        </p:nvSpPr>
        <p:spPr/>
        <p:txBody>
          <a:bodyPr/>
          <a:lstStyle/>
          <a:p>
            <a:r>
              <a:rPr lang="en-GB" dirty="0" err="1"/>
              <a:t>Berman</a:t>
            </a:r>
            <a:r>
              <a:rPr lang="en-GB" dirty="0"/>
              <a:t> et al (2008)</a:t>
            </a:r>
            <a:endParaRPr lang="en-US" dirty="0"/>
          </a:p>
        </p:txBody>
      </p:sp>
      <p:sp>
        <p:nvSpPr>
          <p:cNvPr id="3" name="Content Placeholder 2">
            <a:extLst>
              <a:ext uri="{FF2B5EF4-FFF2-40B4-BE49-F238E27FC236}">
                <a16:creationId xmlns:a16="http://schemas.microsoft.com/office/drawing/2014/main" id="{F11CD940-4411-D948-AAEA-765E646D4A10}"/>
              </a:ext>
            </a:extLst>
          </p:cNvPr>
          <p:cNvSpPr>
            <a:spLocks noGrp="1"/>
          </p:cNvSpPr>
          <p:nvPr>
            <p:ph idx="1"/>
          </p:nvPr>
        </p:nvSpPr>
        <p:spPr/>
        <p:txBody>
          <a:bodyPr/>
          <a:lstStyle/>
          <a:p>
            <a:r>
              <a:rPr lang="en-GB" dirty="0"/>
              <a:t>Walking in a botanical garden vs walking downtown.</a:t>
            </a:r>
          </a:p>
          <a:p>
            <a:r>
              <a:rPr lang="en-GB" dirty="0"/>
              <a:t>Measured improvements in directed attention (ability to concentrate)</a:t>
            </a:r>
          </a:p>
          <a:p>
            <a:r>
              <a:rPr lang="en-GB" dirty="0"/>
              <a:t>Only the botanical garden group had statistically significant improvement</a:t>
            </a:r>
          </a:p>
          <a:p>
            <a:r>
              <a:rPr lang="en-GB" dirty="0"/>
              <a:t>Mood improvements were also greater in the botanical garden group.</a:t>
            </a:r>
            <a:endParaRPr lang="en-US" dirty="0"/>
          </a:p>
        </p:txBody>
      </p:sp>
    </p:spTree>
    <p:extLst>
      <p:ext uri="{BB962C8B-B14F-4D97-AF65-F5344CB8AC3E}">
        <p14:creationId xmlns:p14="http://schemas.microsoft.com/office/powerpoint/2010/main" val="240871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B2881-999D-9B41-9F61-396672E2DD53}"/>
              </a:ext>
            </a:extLst>
          </p:cNvPr>
          <p:cNvSpPr>
            <a:spLocks noGrp="1"/>
          </p:cNvSpPr>
          <p:nvPr>
            <p:ph type="title"/>
          </p:nvPr>
        </p:nvSpPr>
        <p:spPr/>
        <p:txBody>
          <a:bodyPr/>
          <a:lstStyle/>
          <a:p>
            <a:r>
              <a:rPr lang="en-GB" dirty="0"/>
              <a:t>Mitchell (2013)</a:t>
            </a:r>
            <a:endParaRPr lang="en-US" dirty="0"/>
          </a:p>
        </p:txBody>
      </p:sp>
      <p:sp>
        <p:nvSpPr>
          <p:cNvPr id="3" name="Content Placeholder 2">
            <a:extLst>
              <a:ext uri="{FF2B5EF4-FFF2-40B4-BE49-F238E27FC236}">
                <a16:creationId xmlns:a16="http://schemas.microsoft.com/office/drawing/2014/main" id="{8737D9D3-2613-554A-BB65-175F99A247E4}"/>
              </a:ext>
            </a:extLst>
          </p:cNvPr>
          <p:cNvSpPr>
            <a:spLocks noGrp="1"/>
          </p:cNvSpPr>
          <p:nvPr>
            <p:ph idx="1"/>
          </p:nvPr>
        </p:nvSpPr>
        <p:spPr/>
        <p:txBody>
          <a:bodyPr/>
          <a:lstStyle/>
          <a:p>
            <a:r>
              <a:rPr lang="en-GB" dirty="0"/>
              <a:t>People who regularly (min 1x per week) use natural environment for physical activity had half the risk of poor mental health compared to those who did not.</a:t>
            </a:r>
          </a:p>
          <a:p>
            <a:r>
              <a:rPr lang="en-GB" dirty="0"/>
              <a:t>Each extra weekly use of natural environment reduced risk by further 6%</a:t>
            </a:r>
            <a:endParaRPr lang="en-US" dirty="0"/>
          </a:p>
        </p:txBody>
      </p:sp>
    </p:spTree>
    <p:extLst>
      <p:ext uri="{BB962C8B-B14F-4D97-AF65-F5344CB8AC3E}">
        <p14:creationId xmlns:p14="http://schemas.microsoft.com/office/powerpoint/2010/main" val="766099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D3D8-DB10-FC4B-9392-0ED984654533}"/>
              </a:ext>
            </a:extLst>
          </p:cNvPr>
          <p:cNvSpPr>
            <a:spLocks noGrp="1"/>
          </p:cNvSpPr>
          <p:nvPr>
            <p:ph type="title"/>
          </p:nvPr>
        </p:nvSpPr>
        <p:spPr/>
        <p:txBody>
          <a:bodyPr/>
          <a:lstStyle/>
          <a:p>
            <a:r>
              <a:rPr lang="en-GB" dirty="0"/>
              <a:t>Pretty, Peacock, </a:t>
            </a:r>
            <a:r>
              <a:rPr lang="en-GB" dirty="0" err="1"/>
              <a:t>Hine</a:t>
            </a:r>
            <a:r>
              <a:rPr lang="en-GB" dirty="0"/>
              <a:t>, </a:t>
            </a:r>
            <a:r>
              <a:rPr lang="en-GB" dirty="0" err="1"/>
              <a:t>Sellens</a:t>
            </a:r>
            <a:r>
              <a:rPr lang="en-GB" dirty="0"/>
              <a:t> and Griffin (2007)</a:t>
            </a:r>
            <a:endParaRPr lang="en-US" dirty="0"/>
          </a:p>
        </p:txBody>
      </p:sp>
      <p:sp>
        <p:nvSpPr>
          <p:cNvPr id="3" name="Content Placeholder 2">
            <a:extLst>
              <a:ext uri="{FF2B5EF4-FFF2-40B4-BE49-F238E27FC236}">
                <a16:creationId xmlns:a16="http://schemas.microsoft.com/office/drawing/2014/main" id="{3D63D52A-F77A-BD43-8EEF-F91C28C7AA97}"/>
              </a:ext>
            </a:extLst>
          </p:cNvPr>
          <p:cNvSpPr>
            <a:spLocks noGrp="1"/>
          </p:cNvSpPr>
          <p:nvPr>
            <p:ph idx="1"/>
          </p:nvPr>
        </p:nvSpPr>
        <p:spPr/>
        <p:txBody>
          <a:bodyPr/>
          <a:lstStyle/>
          <a:p>
            <a:r>
              <a:rPr lang="en-GB" dirty="0"/>
              <a:t>Compared improvements in self-esteem and mood across various modes of green exercise</a:t>
            </a:r>
          </a:p>
          <a:p>
            <a:r>
              <a:rPr lang="en-GB" dirty="0"/>
              <a:t>Walking, horse riding, cycling, fishing, conservation volunteers, mountain biking and boating.</a:t>
            </a:r>
          </a:p>
          <a:p>
            <a:r>
              <a:rPr lang="en-GB" dirty="0"/>
              <a:t>Significant improvements in both self-esteem and mood</a:t>
            </a:r>
          </a:p>
          <a:p>
            <a:r>
              <a:rPr lang="en-GB" dirty="0"/>
              <a:t>No significant differences between different modes of exercise.</a:t>
            </a:r>
            <a:endParaRPr lang="en-US" dirty="0"/>
          </a:p>
        </p:txBody>
      </p:sp>
    </p:spTree>
    <p:extLst>
      <p:ext uri="{BB962C8B-B14F-4D97-AF65-F5344CB8AC3E}">
        <p14:creationId xmlns:p14="http://schemas.microsoft.com/office/powerpoint/2010/main" val="3254455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5BEB4-249D-764C-A438-61979B0845E5}"/>
              </a:ext>
            </a:extLst>
          </p:cNvPr>
          <p:cNvSpPr>
            <a:spLocks noGrp="1"/>
          </p:cNvSpPr>
          <p:nvPr>
            <p:ph type="title"/>
          </p:nvPr>
        </p:nvSpPr>
        <p:spPr/>
        <p:txBody>
          <a:bodyPr/>
          <a:lstStyle/>
          <a:p>
            <a:r>
              <a:rPr lang="en-GB" dirty="0"/>
              <a:t>Thompson Coon et al (2011)</a:t>
            </a:r>
            <a:endParaRPr lang="en-US" dirty="0"/>
          </a:p>
        </p:txBody>
      </p:sp>
      <p:sp>
        <p:nvSpPr>
          <p:cNvPr id="3" name="Content Placeholder 2">
            <a:extLst>
              <a:ext uri="{FF2B5EF4-FFF2-40B4-BE49-F238E27FC236}">
                <a16:creationId xmlns:a16="http://schemas.microsoft.com/office/drawing/2014/main" id="{273D1CC7-8FC2-D94A-8E41-AF597CF0D317}"/>
              </a:ext>
            </a:extLst>
          </p:cNvPr>
          <p:cNvSpPr>
            <a:spLocks noGrp="1"/>
          </p:cNvSpPr>
          <p:nvPr>
            <p:ph idx="1"/>
          </p:nvPr>
        </p:nvSpPr>
        <p:spPr/>
        <p:txBody>
          <a:bodyPr/>
          <a:lstStyle/>
          <a:p>
            <a:r>
              <a:rPr lang="en-GB" dirty="0"/>
              <a:t>Reviewed a number of studies that compared walking outdoors to walking indoors.</a:t>
            </a:r>
          </a:p>
          <a:p>
            <a:r>
              <a:rPr lang="en-GB" dirty="0"/>
              <a:t>Outdoor walking was associated with:</a:t>
            </a:r>
          </a:p>
          <a:p>
            <a:pPr lvl="1"/>
            <a:r>
              <a:rPr lang="en-GB" dirty="0"/>
              <a:t>More positive mood; </a:t>
            </a:r>
          </a:p>
          <a:p>
            <a:pPr lvl="1"/>
            <a:r>
              <a:rPr lang="en-GB" dirty="0"/>
              <a:t>Increased self-esteem, vitality, energy and pleasure;</a:t>
            </a:r>
          </a:p>
          <a:p>
            <a:pPr lvl="1"/>
            <a:r>
              <a:rPr lang="en-GB" dirty="0"/>
              <a:t>Reduction in frustration, worry, confusion, depression and tiredness</a:t>
            </a:r>
          </a:p>
          <a:p>
            <a:r>
              <a:rPr lang="en-GB" dirty="0"/>
              <a:t>Also found that running outdoors was associated with less anxiety, depression, anger and hostility than running indoors.</a:t>
            </a:r>
            <a:endParaRPr lang="en-US" dirty="0"/>
          </a:p>
        </p:txBody>
      </p:sp>
    </p:spTree>
    <p:extLst>
      <p:ext uri="{BB962C8B-B14F-4D97-AF65-F5344CB8AC3E}">
        <p14:creationId xmlns:p14="http://schemas.microsoft.com/office/powerpoint/2010/main" val="4290942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BE857-5579-AA49-9521-1C067AE852D6}"/>
              </a:ext>
            </a:extLst>
          </p:cNvPr>
          <p:cNvSpPr>
            <a:spLocks noGrp="1"/>
          </p:cNvSpPr>
          <p:nvPr>
            <p:ph type="title"/>
          </p:nvPr>
        </p:nvSpPr>
        <p:spPr/>
        <p:txBody>
          <a:bodyPr/>
          <a:lstStyle/>
          <a:p>
            <a:r>
              <a:rPr lang="en-GB" dirty="0" err="1"/>
              <a:t>Focht</a:t>
            </a:r>
            <a:r>
              <a:rPr lang="en-GB" dirty="0"/>
              <a:t> (2009)</a:t>
            </a:r>
            <a:endParaRPr lang="en-US" dirty="0"/>
          </a:p>
        </p:txBody>
      </p:sp>
      <p:sp>
        <p:nvSpPr>
          <p:cNvPr id="3" name="Content Placeholder 2">
            <a:extLst>
              <a:ext uri="{FF2B5EF4-FFF2-40B4-BE49-F238E27FC236}">
                <a16:creationId xmlns:a16="http://schemas.microsoft.com/office/drawing/2014/main" id="{84AE4F67-6A53-E141-9168-99B8F713063C}"/>
              </a:ext>
            </a:extLst>
          </p:cNvPr>
          <p:cNvSpPr>
            <a:spLocks noGrp="1"/>
          </p:cNvSpPr>
          <p:nvPr>
            <p:ph idx="1"/>
          </p:nvPr>
        </p:nvSpPr>
        <p:spPr/>
        <p:txBody>
          <a:bodyPr/>
          <a:lstStyle/>
          <a:p>
            <a:r>
              <a:rPr lang="en-GB" dirty="0"/>
              <a:t>Female participants experienced greater pleasant affective states after an outdoor walk compared to an equivalent indoor walk.</a:t>
            </a:r>
          </a:p>
          <a:p>
            <a:r>
              <a:rPr lang="en-GB" dirty="0"/>
              <a:t>Also reported to be more likely to continue this behaviour in the future.</a:t>
            </a:r>
            <a:endParaRPr lang="en-US" dirty="0"/>
          </a:p>
        </p:txBody>
      </p:sp>
    </p:spTree>
    <p:extLst>
      <p:ext uri="{BB962C8B-B14F-4D97-AF65-F5344CB8AC3E}">
        <p14:creationId xmlns:p14="http://schemas.microsoft.com/office/powerpoint/2010/main" val="33295068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CCC02-4875-1F4B-8A1B-63B3B82C4353}"/>
              </a:ext>
            </a:extLst>
          </p:cNvPr>
          <p:cNvSpPr>
            <a:spLocks noGrp="1"/>
          </p:cNvSpPr>
          <p:nvPr>
            <p:ph type="title"/>
          </p:nvPr>
        </p:nvSpPr>
        <p:spPr/>
        <p:txBody>
          <a:bodyPr/>
          <a:lstStyle/>
          <a:p>
            <a:r>
              <a:rPr lang="en-GB" dirty="0" err="1"/>
              <a:t>Ceci</a:t>
            </a:r>
            <a:r>
              <a:rPr lang="en-GB" dirty="0"/>
              <a:t> &amp; </a:t>
            </a:r>
            <a:r>
              <a:rPr lang="en-GB" dirty="0" err="1"/>
              <a:t>Hassmen</a:t>
            </a:r>
            <a:r>
              <a:rPr lang="en-GB" dirty="0"/>
              <a:t> (1991)</a:t>
            </a:r>
            <a:endParaRPr lang="en-US" dirty="0"/>
          </a:p>
        </p:txBody>
      </p:sp>
      <p:sp>
        <p:nvSpPr>
          <p:cNvPr id="3" name="Content Placeholder 2">
            <a:extLst>
              <a:ext uri="{FF2B5EF4-FFF2-40B4-BE49-F238E27FC236}">
                <a16:creationId xmlns:a16="http://schemas.microsoft.com/office/drawing/2014/main" id="{BE75E61A-BE77-0242-8E63-AD76868534DC}"/>
              </a:ext>
            </a:extLst>
          </p:cNvPr>
          <p:cNvSpPr>
            <a:spLocks noGrp="1"/>
          </p:cNvSpPr>
          <p:nvPr>
            <p:ph idx="1"/>
          </p:nvPr>
        </p:nvSpPr>
        <p:spPr/>
        <p:txBody>
          <a:bodyPr/>
          <a:lstStyle/>
          <a:p>
            <a:r>
              <a:rPr lang="en-GB" dirty="0"/>
              <a:t>Compared physiological responses (heart rate, blood lactate, speed) to exercise both indoor and out, working at the same RPE (Rate of Perceived Exertion)</a:t>
            </a:r>
          </a:p>
          <a:p>
            <a:r>
              <a:rPr lang="en-GB" dirty="0"/>
              <a:t>At the same RPE, physiological responses were higher outdoors.</a:t>
            </a:r>
          </a:p>
          <a:p>
            <a:r>
              <a:rPr lang="en-GB" dirty="0"/>
              <a:t>Subjects exercises at a higher intensity outdoors, for the same perceived effort.</a:t>
            </a:r>
          </a:p>
        </p:txBody>
      </p:sp>
    </p:spTree>
    <p:extLst>
      <p:ext uri="{BB962C8B-B14F-4D97-AF65-F5344CB8AC3E}">
        <p14:creationId xmlns:p14="http://schemas.microsoft.com/office/powerpoint/2010/main" val="8333989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858CC-B752-DF47-A262-92CD84DF4109}"/>
              </a:ext>
            </a:extLst>
          </p:cNvPr>
          <p:cNvSpPr>
            <a:spLocks noGrp="1"/>
          </p:cNvSpPr>
          <p:nvPr>
            <p:ph type="title"/>
          </p:nvPr>
        </p:nvSpPr>
        <p:spPr/>
        <p:txBody>
          <a:bodyPr/>
          <a:lstStyle/>
          <a:p>
            <a:r>
              <a:rPr lang="en-GB" dirty="0"/>
              <a:t>Teas et al (2007)</a:t>
            </a:r>
            <a:endParaRPr lang="en-US" dirty="0"/>
          </a:p>
        </p:txBody>
      </p:sp>
      <p:sp>
        <p:nvSpPr>
          <p:cNvPr id="3" name="Content Placeholder 2">
            <a:extLst>
              <a:ext uri="{FF2B5EF4-FFF2-40B4-BE49-F238E27FC236}">
                <a16:creationId xmlns:a16="http://schemas.microsoft.com/office/drawing/2014/main" id="{9E2A5AA1-283F-A94D-82DA-E33AC4BE594D}"/>
              </a:ext>
            </a:extLst>
          </p:cNvPr>
          <p:cNvSpPr>
            <a:spLocks noGrp="1"/>
          </p:cNvSpPr>
          <p:nvPr>
            <p:ph idx="1"/>
          </p:nvPr>
        </p:nvSpPr>
        <p:spPr/>
        <p:txBody>
          <a:bodyPr/>
          <a:lstStyle/>
          <a:p>
            <a:r>
              <a:rPr lang="en-GB" dirty="0"/>
              <a:t>Indoor vs outdoor exercise in post-menopausal women</a:t>
            </a:r>
          </a:p>
          <a:p>
            <a:r>
              <a:rPr lang="en-GB" dirty="0"/>
              <a:t>Mood was significantly improved in outdoor setting</a:t>
            </a:r>
          </a:p>
          <a:p>
            <a:r>
              <a:rPr lang="en-GB" dirty="0"/>
              <a:t>Outdoor exercise also facilitated participants engagement in verbal interaction – suggesting there are also additional social benefits to be gained from green exercise.</a:t>
            </a:r>
            <a:endParaRPr lang="en-US" dirty="0"/>
          </a:p>
        </p:txBody>
      </p:sp>
    </p:spTree>
    <p:extLst>
      <p:ext uri="{BB962C8B-B14F-4D97-AF65-F5344CB8AC3E}">
        <p14:creationId xmlns:p14="http://schemas.microsoft.com/office/powerpoint/2010/main" val="360170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4F8BF-0DAF-864B-B15F-B4CE01BACC4A}"/>
              </a:ext>
            </a:extLst>
          </p:cNvPr>
          <p:cNvSpPr>
            <a:spLocks noGrp="1"/>
          </p:cNvSpPr>
          <p:nvPr>
            <p:ph type="title"/>
          </p:nvPr>
        </p:nvSpPr>
        <p:spPr/>
        <p:txBody>
          <a:bodyPr/>
          <a:lstStyle/>
          <a:p>
            <a:r>
              <a:rPr lang="en-GB" dirty="0"/>
              <a:t>Pretty (2005)</a:t>
            </a:r>
            <a:endParaRPr lang="en-US" dirty="0"/>
          </a:p>
        </p:txBody>
      </p:sp>
      <p:sp>
        <p:nvSpPr>
          <p:cNvPr id="3" name="Content Placeholder 2">
            <a:extLst>
              <a:ext uri="{FF2B5EF4-FFF2-40B4-BE49-F238E27FC236}">
                <a16:creationId xmlns:a16="http://schemas.microsoft.com/office/drawing/2014/main" id="{5F062302-4855-3C42-94E4-8A0E50B1B665}"/>
              </a:ext>
            </a:extLst>
          </p:cNvPr>
          <p:cNvSpPr>
            <a:spLocks noGrp="1"/>
          </p:cNvSpPr>
          <p:nvPr>
            <p:ph idx="1"/>
          </p:nvPr>
        </p:nvSpPr>
        <p:spPr/>
        <p:txBody>
          <a:bodyPr/>
          <a:lstStyle/>
          <a:p>
            <a:r>
              <a:rPr lang="en-GB" dirty="0"/>
              <a:t>Exercising on a treadmill viewing pleasant/unpleasant rural/urban scenes.</a:t>
            </a:r>
          </a:p>
          <a:p>
            <a:r>
              <a:rPr lang="en-GB" dirty="0"/>
              <a:t>Exercise alone improved self-esteem and mood, but pleasant urban and rural scenes produced greater effects.</a:t>
            </a:r>
          </a:p>
          <a:p>
            <a:r>
              <a:rPr lang="en-GB" dirty="0"/>
              <a:t>Viewing unpleasant scenes had a depressive effect on self-esteem and mood.</a:t>
            </a:r>
          </a:p>
          <a:p>
            <a:r>
              <a:rPr lang="en-GB" dirty="0"/>
              <a:t>Blood pressure improved after exercise alone, but only to a significant levels after viewing rural </a:t>
            </a:r>
            <a:r>
              <a:rPr lang="en-GB"/>
              <a:t>pleasant scenes.</a:t>
            </a:r>
            <a:endParaRPr lang="en-US"/>
          </a:p>
        </p:txBody>
      </p:sp>
    </p:spTree>
    <p:extLst>
      <p:ext uri="{BB962C8B-B14F-4D97-AF65-F5344CB8AC3E}">
        <p14:creationId xmlns:p14="http://schemas.microsoft.com/office/powerpoint/2010/main" val="40187371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882CD-A51F-3243-9B87-EED78780F78C}"/>
              </a:ext>
            </a:extLst>
          </p:cNvPr>
          <p:cNvSpPr>
            <a:spLocks noGrp="1"/>
          </p:cNvSpPr>
          <p:nvPr>
            <p:ph type="title"/>
          </p:nvPr>
        </p:nvSpPr>
        <p:spPr/>
        <p:txBody>
          <a:bodyPr/>
          <a:lstStyle/>
          <a:p>
            <a:r>
              <a:rPr lang="en-GB" dirty="0"/>
              <a:t>Summary of Green Exercise Benefits</a:t>
            </a:r>
            <a:endParaRPr lang="en-US" dirty="0"/>
          </a:p>
        </p:txBody>
      </p:sp>
      <p:sp>
        <p:nvSpPr>
          <p:cNvPr id="3" name="Content Placeholder 2">
            <a:extLst>
              <a:ext uri="{FF2B5EF4-FFF2-40B4-BE49-F238E27FC236}">
                <a16:creationId xmlns:a16="http://schemas.microsoft.com/office/drawing/2014/main" id="{8E37897D-5B63-D143-A58E-2083A04A3FD1}"/>
              </a:ext>
            </a:extLst>
          </p:cNvPr>
          <p:cNvSpPr>
            <a:spLocks noGrp="1"/>
          </p:cNvSpPr>
          <p:nvPr>
            <p:ph idx="1"/>
          </p:nvPr>
        </p:nvSpPr>
        <p:spPr/>
        <p:txBody>
          <a:bodyPr/>
          <a:lstStyle/>
          <a:p>
            <a:r>
              <a:rPr lang="en-GB" dirty="0"/>
              <a:t>Reduced anxiety and stress;</a:t>
            </a:r>
          </a:p>
          <a:p>
            <a:r>
              <a:rPr lang="en-GB" dirty="0"/>
              <a:t>Lower perception of effort</a:t>
            </a:r>
          </a:p>
          <a:p>
            <a:r>
              <a:rPr lang="en-GB" dirty="0"/>
              <a:t>Enhance mood;</a:t>
            </a:r>
          </a:p>
          <a:p>
            <a:r>
              <a:rPr lang="en-GB" dirty="0"/>
              <a:t>Enhance self-esteem</a:t>
            </a:r>
          </a:p>
          <a:p>
            <a:r>
              <a:rPr lang="en-GB" dirty="0"/>
              <a:t>Improved attention and concentration.</a:t>
            </a:r>
          </a:p>
          <a:p>
            <a:r>
              <a:rPr lang="en-GB" dirty="0"/>
              <a:t>Improved physical health</a:t>
            </a:r>
            <a:endParaRPr lang="en-US" dirty="0"/>
          </a:p>
        </p:txBody>
      </p:sp>
    </p:spTree>
    <p:extLst>
      <p:ext uri="{BB962C8B-B14F-4D97-AF65-F5344CB8AC3E}">
        <p14:creationId xmlns:p14="http://schemas.microsoft.com/office/powerpoint/2010/main" val="6187809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7E71B-999F-8242-A213-B368BC256ABC}"/>
              </a:ext>
            </a:extLst>
          </p:cNvPr>
          <p:cNvSpPr>
            <a:spLocks noGrp="1"/>
          </p:cNvSpPr>
          <p:nvPr>
            <p:ph type="title"/>
          </p:nvPr>
        </p:nvSpPr>
        <p:spPr/>
        <p:txBody>
          <a:bodyPr/>
          <a:lstStyle/>
          <a:p>
            <a:r>
              <a:rPr lang="en-GB" dirty="0"/>
              <a:t>Underpinning theories</a:t>
            </a:r>
            <a:endParaRPr lang="en-US" dirty="0"/>
          </a:p>
        </p:txBody>
      </p:sp>
      <p:sp>
        <p:nvSpPr>
          <p:cNvPr id="3" name="Content Placeholder 2">
            <a:extLst>
              <a:ext uri="{FF2B5EF4-FFF2-40B4-BE49-F238E27FC236}">
                <a16:creationId xmlns:a16="http://schemas.microsoft.com/office/drawing/2014/main" id="{85F9BAA2-A1F5-1E44-924F-0C31F210DCE6}"/>
              </a:ext>
            </a:extLst>
          </p:cNvPr>
          <p:cNvSpPr>
            <a:spLocks noGrp="1"/>
          </p:cNvSpPr>
          <p:nvPr>
            <p:ph idx="1"/>
          </p:nvPr>
        </p:nvSpPr>
        <p:spPr/>
        <p:txBody>
          <a:bodyPr/>
          <a:lstStyle/>
          <a:p>
            <a:r>
              <a:rPr lang="en-GB" dirty="0"/>
              <a:t>Restoration theory – Kaplan</a:t>
            </a:r>
          </a:p>
          <a:p>
            <a:r>
              <a:rPr lang="en-GB" dirty="0" err="1"/>
              <a:t>Biophilia</a:t>
            </a:r>
            <a:r>
              <a:rPr lang="en-GB" dirty="0"/>
              <a:t> – Wilson</a:t>
            </a:r>
          </a:p>
          <a:p>
            <a:r>
              <a:rPr lang="en-GB" dirty="0"/>
              <a:t>Psycho-evolutionary stress reduction theory – Ulrich</a:t>
            </a:r>
          </a:p>
          <a:p>
            <a:r>
              <a:rPr lang="en-GB" dirty="0"/>
              <a:t>Transient </a:t>
            </a:r>
            <a:r>
              <a:rPr lang="en-GB" dirty="0" err="1"/>
              <a:t>hypofrontality</a:t>
            </a:r>
            <a:r>
              <a:rPr lang="en-GB" dirty="0"/>
              <a:t> hypothesis</a:t>
            </a:r>
            <a:r>
              <a:rPr lang="en-US" dirty="0"/>
              <a:t> – Dietrich and </a:t>
            </a:r>
            <a:r>
              <a:rPr lang="en-US" dirty="0" err="1"/>
              <a:t>Sparling</a:t>
            </a:r>
            <a:endParaRPr lang="en-GB" dirty="0"/>
          </a:p>
          <a:p>
            <a:endParaRPr lang="en-GB" dirty="0"/>
          </a:p>
        </p:txBody>
      </p:sp>
    </p:spTree>
    <p:extLst>
      <p:ext uri="{BB962C8B-B14F-4D97-AF65-F5344CB8AC3E}">
        <p14:creationId xmlns:p14="http://schemas.microsoft.com/office/powerpoint/2010/main" val="3392878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03F76-D171-6D4B-BC7D-B9E9BFAA3411}"/>
              </a:ext>
            </a:extLst>
          </p:cNvPr>
          <p:cNvSpPr>
            <a:spLocks noGrp="1"/>
          </p:cNvSpPr>
          <p:nvPr>
            <p:ph type="title"/>
          </p:nvPr>
        </p:nvSpPr>
        <p:spPr/>
        <p:txBody>
          <a:bodyPr/>
          <a:lstStyle/>
          <a:p>
            <a:r>
              <a:rPr lang="en-GB" dirty="0"/>
              <a:t>Restoration Theory</a:t>
            </a:r>
            <a:endParaRPr lang="en-US" dirty="0"/>
          </a:p>
        </p:txBody>
      </p:sp>
      <p:sp>
        <p:nvSpPr>
          <p:cNvPr id="5" name="Content Placeholder 4">
            <a:extLst>
              <a:ext uri="{FF2B5EF4-FFF2-40B4-BE49-F238E27FC236}">
                <a16:creationId xmlns:a16="http://schemas.microsoft.com/office/drawing/2014/main" id="{CFA9911B-2869-5347-8D4C-CD98F595CAEF}"/>
              </a:ext>
            </a:extLst>
          </p:cNvPr>
          <p:cNvSpPr>
            <a:spLocks noGrp="1"/>
          </p:cNvSpPr>
          <p:nvPr>
            <p:ph idx="1"/>
          </p:nvPr>
        </p:nvSpPr>
        <p:spPr/>
        <p:txBody>
          <a:bodyPr/>
          <a:lstStyle/>
          <a:p>
            <a:r>
              <a:rPr lang="en-GB" dirty="0"/>
              <a:t>Kaplan &amp; Kaplan (1989)</a:t>
            </a:r>
          </a:p>
          <a:p>
            <a:r>
              <a:rPr lang="en-GB" dirty="0"/>
              <a:t>Two types of attention – directed attention and involuntary attention</a:t>
            </a:r>
          </a:p>
          <a:p>
            <a:r>
              <a:rPr lang="en-GB" dirty="0"/>
              <a:t>Directed attention requires mental effort and concentration, and can become fatigued if overused, resulting in some experiences being perceived as stressful when they might otherwise not.</a:t>
            </a:r>
          </a:p>
          <a:p>
            <a:r>
              <a:rPr lang="en-GB" dirty="0"/>
              <a:t>Natural environments elicit ‘fascination’, promoting the use of involuntary attention, and providing an opportunity for recovery from directed attention fatigue.</a:t>
            </a:r>
          </a:p>
          <a:p>
            <a:endParaRPr lang="en-US" dirty="0"/>
          </a:p>
        </p:txBody>
      </p:sp>
    </p:spTree>
    <p:extLst>
      <p:ext uri="{BB962C8B-B14F-4D97-AF65-F5344CB8AC3E}">
        <p14:creationId xmlns:p14="http://schemas.microsoft.com/office/powerpoint/2010/main" val="15479975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E61AD-0768-A040-A95B-2D24E6966373}"/>
              </a:ext>
            </a:extLst>
          </p:cNvPr>
          <p:cNvSpPr>
            <a:spLocks noGrp="1"/>
          </p:cNvSpPr>
          <p:nvPr>
            <p:ph type="title"/>
          </p:nvPr>
        </p:nvSpPr>
        <p:spPr/>
        <p:txBody>
          <a:bodyPr/>
          <a:lstStyle/>
          <a:p>
            <a:r>
              <a:rPr lang="en-GB" dirty="0"/>
              <a:t>Restorative Environment (Kaplan &amp; </a:t>
            </a:r>
            <a:r>
              <a:rPr lang="en-US" dirty="0"/>
              <a:t>T</a:t>
            </a:r>
            <a:r>
              <a:rPr lang="en-GB" dirty="0" err="1"/>
              <a:t>albot</a:t>
            </a:r>
            <a:r>
              <a:rPr lang="en-GB" dirty="0"/>
              <a:t>, 1983)</a:t>
            </a:r>
            <a:endParaRPr lang="en-US" dirty="0"/>
          </a:p>
        </p:txBody>
      </p:sp>
      <p:sp>
        <p:nvSpPr>
          <p:cNvPr id="3" name="Content Placeholder 2">
            <a:extLst>
              <a:ext uri="{FF2B5EF4-FFF2-40B4-BE49-F238E27FC236}">
                <a16:creationId xmlns:a16="http://schemas.microsoft.com/office/drawing/2014/main" id="{E18F36AB-F188-6544-A2DD-29EED0C09BDB}"/>
              </a:ext>
            </a:extLst>
          </p:cNvPr>
          <p:cNvSpPr>
            <a:spLocks noGrp="1"/>
          </p:cNvSpPr>
          <p:nvPr>
            <p:ph idx="1"/>
          </p:nvPr>
        </p:nvSpPr>
        <p:spPr/>
        <p:txBody>
          <a:bodyPr>
            <a:normAutofit/>
          </a:bodyPr>
          <a:lstStyle/>
          <a:p>
            <a:r>
              <a:rPr lang="en-GB" dirty="0"/>
              <a:t>Four critical factors of a restorative environment:</a:t>
            </a:r>
          </a:p>
          <a:p>
            <a:pPr marL="914400" lvl="1" indent="-457200">
              <a:buFont typeface="+mj-lt"/>
              <a:buAutoNum type="arabicPeriod"/>
            </a:pPr>
            <a:r>
              <a:rPr lang="en-GB" dirty="0"/>
              <a:t>Allow a sense of ‘being away’ from mental activities that require directed attention.</a:t>
            </a:r>
          </a:p>
          <a:p>
            <a:pPr marL="914400" lvl="1" indent="-457200">
              <a:buFont typeface="+mj-lt"/>
              <a:buAutoNum type="arabicPeriod"/>
            </a:pPr>
            <a:r>
              <a:rPr lang="en-GB" dirty="0"/>
              <a:t>Must stimulate fascination or interest</a:t>
            </a:r>
          </a:p>
          <a:p>
            <a:pPr marL="914400" lvl="1" indent="-457200">
              <a:buFont typeface="+mj-lt"/>
              <a:buAutoNum type="arabicPeriod"/>
            </a:pPr>
            <a:r>
              <a:rPr lang="en-GB" dirty="0"/>
              <a:t>Must have extent – ‘rich enough and coherent enough….of sufficient scope to engage the mind’</a:t>
            </a:r>
          </a:p>
          <a:p>
            <a:pPr marL="914400" lvl="1" indent="-457200">
              <a:buFont typeface="+mj-lt"/>
              <a:buAutoNum type="arabicPeriod"/>
            </a:pPr>
            <a:r>
              <a:rPr lang="en-GB" dirty="0"/>
              <a:t>The setting must fit what one is trying to do and would like to do.</a:t>
            </a:r>
          </a:p>
          <a:p>
            <a:pPr marL="914400" lvl="1" indent="-457200">
              <a:buFont typeface="+mj-lt"/>
              <a:buAutoNum type="arabicPeriod"/>
            </a:pPr>
            <a:endParaRPr lang="en-GB" dirty="0"/>
          </a:p>
          <a:p>
            <a:r>
              <a:rPr lang="en-GB" dirty="0"/>
              <a:t>Natural environment can therefore mitigate stress, and also prevent stress from occurring in the first place through aiding recovery of directed attention.</a:t>
            </a:r>
          </a:p>
          <a:p>
            <a:pPr marL="457200" indent="-457200">
              <a:buFont typeface="+mj-lt"/>
              <a:buAutoNum type="arabicPeriod"/>
            </a:pPr>
            <a:endParaRPr lang="en-US" dirty="0"/>
          </a:p>
        </p:txBody>
      </p:sp>
    </p:spTree>
    <p:extLst>
      <p:ext uri="{BB962C8B-B14F-4D97-AF65-F5344CB8AC3E}">
        <p14:creationId xmlns:p14="http://schemas.microsoft.com/office/powerpoint/2010/main" val="4293337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09679-2BEA-964D-BFA6-8F0362F39005}"/>
              </a:ext>
            </a:extLst>
          </p:cNvPr>
          <p:cNvSpPr>
            <a:spLocks noGrp="1"/>
          </p:cNvSpPr>
          <p:nvPr>
            <p:ph type="title"/>
          </p:nvPr>
        </p:nvSpPr>
        <p:spPr/>
        <p:txBody>
          <a:bodyPr/>
          <a:lstStyle/>
          <a:p>
            <a:r>
              <a:rPr lang="en-GB" dirty="0"/>
              <a:t>Psycho-evolutionary stress reduction theory (Ulrich, 1983)</a:t>
            </a:r>
            <a:endParaRPr lang="en-US" dirty="0"/>
          </a:p>
        </p:txBody>
      </p:sp>
      <p:sp>
        <p:nvSpPr>
          <p:cNvPr id="3" name="Content Placeholder 2">
            <a:extLst>
              <a:ext uri="{FF2B5EF4-FFF2-40B4-BE49-F238E27FC236}">
                <a16:creationId xmlns:a16="http://schemas.microsoft.com/office/drawing/2014/main" id="{7EA22C4F-4D0F-344A-9F8A-DE52E01B616B}"/>
              </a:ext>
            </a:extLst>
          </p:cNvPr>
          <p:cNvSpPr>
            <a:spLocks noGrp="1"/>
          </p:cNvSpPr>
          <p:nvPr>
            <p:ph idx="1"/>
          </p:nvPr>
        </p:nvSpPr>
        <p:spPr/>
        <p:txBody>
          <a:bodyPr/>
          <a:lstStyle/>
          <a:p>
            <a:r>
              <a:rPr lang="en-GB" dirty="0"/>
              <a:t>Responses to nature are a result of ‘immediate, unconsciously triggered and initiated emotional responses’ (Ulrich et al, 1991, p207)</a:t>
            </a:r>
          </a:p>
          <a:p>
            <a:r>
              <a:rPr lang="en-GB" dirty="0"/>
              <a:t>Human’s have evolved to have a ‘biologically prepared readiness’ to respond to natural stimuli in a way that is appropriate to the situation.</a:t>
            </a:r>
          </a:p>
          <a:p>
            <a:r>
              <a:rPr lang="en-GB" dirty="0"/>
              <a:t>Some aspects of nature (e.g. snakes, heights) invoke attention/fascination, along with emotions of fear and dislike, resulting in avoidance behaviour.</a:t>
            </a:r>
          </a:p>
          <a:p>
            <a:r>
              <a:rPr lang="en-GB" dirty="0"/>
              <a:t>Aspects of nature favourable for well-being/survival elicit attention/fascination, but with positively-toned emotions.</a:t>
            </a:r>
            <a:endParaRPr lang="en-US" dirty="0"/>
          </a:p>
        </p:txBody>
      </p:sp>
    </p:spTree>
    <p:extLst>
      <p:ext uri="{BB962C8B-B14F-4D97-AF65-F5344CB8AC3E}">
        <p14:creationId xmlns:p14="http://schemas.microsoft.com/office/powerpoint/2010/main" val="19947954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00F56E4-01A2-1843-8E77-EA2FC4370876}"/>
              </a:ext>
            </a:extLst>
          </p:cNvPr>
          <p:cNvSpPr>
            <a:spLocks noGrp="1"/>
          </p:cNvSpPr>
          <p:nvPr>
            <p:ph type="title"/>
          </p:nvPr>
        </p:nvSpPr>
        <p:spPr>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accent1"/>
                </a:solidFill>
              </a:rPr>
              <a:t>Psycho-evolutionary stress reduction theory (Ulrich, 1983)</a:t>
            </a:r>
            <a:endParaRPr lang="en-US" dirty="0">
              <a:solidFill>
                <a:schemeClr val="accent1"/>
              </a:solidFill>
            </a:endParaRPr>
          </a:p>
        </p:txBody>
      </p:sp>
      <p:sp>
        <p:nvSpPr>
          <p:cNvPr id="3" name="Content Placeholder 2">
            <a:extLst>
              <a:ext uri="{FF2B5EF4-FFF2-40B4-BE49-F238E27FC236}">
                <a16:creationId xmlns:a16="http://schemas.microsoft.com/office/drawing/2014/main" id="{2F0B76BD-A61A-6A4B-BEB8-CCECFD9BBA3A}"/>
              </a:ext>
            </a:extLst>
          </p:cNvPr>
          <p:cNvSpPr>
            <a:spLocks noGrp="1"/>
          </p:cNvSpPr>
          <p:nvPr>
            <p:ph idx="1"/>
          </p:nvPr>
        </p:nvSpPr>
        <p:spPr/>
        <p:txBody>
          <a:bodyPr/>
          <a:lstStyle/>
          <a:p>
            <a:r>
              <a:rPr lang="en-US" dirty="0"/>
              <a:t>Natural environments therefore provide positive distractions from daily stresses and invoke feelings of interest, pleasantness and calm, thereby reducing stress symptoms and promoting positive affect.</a:t>
            </a:r>
          </a:p>
          <a:p>
            <a:endParaRPr lang="en-US" dirty="0"/>
          </a:p>
        </p:txBody>
      </p:sp>
    </p:spTree>
    <p:extLst>
      <p:ext uri="{BB962C8B-B14F-4D97-AF65-F5344CB8AC3E}">
        <p14:creationId xmlns:p14="http://schemas.microsoft.com/office/powerpoint/2010/main" val="1201411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D77D8-2D70-CF41-BC5B-26515C90ECF2}"/>
              </a:ext>
            </a:extLst>
          </p:cNvPr>
          <p:cNvSpPr>
            <a:spLocks noGrp="1"/>
          </p:cNvSpPr>
          <p:nvPr>
            <p:ph type="title"/>
          </p:nvPr>
        </p:nvSpPr>
        <p:spPr/>
        <p:txBody>
          <a:bodyPr/>
          <a:lstStyle/>
          <a:p>
            <a:r>
              <a:rPr lang="en-GB"/>
              <a:t>Biophilia</a:t>
            </a:r>
            <a:endParaRPr lang="en-US"/>
          </a:p>
        </p:txBody>
      </p:sp>
      <p:sp>
        <p:nvSpPr>
          <p:cNvPr id="3" name="Content Placeholder 2">
            <a:extLst>
              <a:ext uri="{FF2B5EF4-FFF2-40B4-BE49-F238E27FC236}">
                <a16:creationId xmlns:a16="http://schemas.microsoft.com/office/drawing/2014/main" id="{83EE14F5-3F18-DF44-A2BA-C6336DFAA344}"/>
              </a:ext>
            </a:extLst>
          </p:cNvPr>
          <p:cNvSpPr>
            <a:spLocks noGrp="1"/>
          </p:cNvSpPr>
          <p:nvPr>
            <p:ph idx="1"/>
          </p:nvPr>
        </p:nvSpPr>
        <p:spPr/>
        <p:txBody>
          <a:bodyPr/>
          <a:lstStyle/>
          <a:p>
            <a:r>
              <a:rPr lang="en-US" dirty="0"/>
              <a:t>E.O. Wilson (1984)</a:t>
            </a:r>
          </a:p>
          <a:p>
            <a:r>
              <a:rPr lang="en-US" dirty="0"/>
              <a:t>Humans have ‘an innate urge to affiliate with other forms of life’ that has developed over millions of years of evolving in the natural environment.</a:t>
            </a:r>
          </a:p>
          <a:p>
            <a:r>
              <a:rPr lang="en-US" dirty="0"/>
              <a:t>Similar to Ulrich, Wilson suggests that ‘human beings have an innate fear of snakes, or more precisely, they have an innate propensity to learn such fear quickly and easily beyond the age of five’ (Wilson, 1984, p84)</a:t>
            </a:r>
          </a:p>
        </p:txBody>
      </p:sp>
    </p:spTree>
    <p:extLst>
      <p:ext uri="{BB962C8B-B14F-4D97-AF65-F5344CB8AC3E}">
        <p14:creationId xmlns:p14="http://schemas.microsoft.com/office/powerpoint/2010/main" val="38558054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FB280-750C-9848-A006-F1D176C5213E}"/>
              </a:ext>
            </a:extLst>
          </p:cNvPr>
          <p:cNvSpPr>
            <a:spLocks noGrp="1"/>
          </p:cNvSpPr>
          <p:nvPr>
            <p:ph type="title"/>
          </p:nvPr>
        </p:nvSpPr>
        <p:spPr/>
        <p:txBody>
          <a:bodyPr/>
          <a:lstStyle/>
          <a:p>
            <a:r>
              <a:rPr lang="en-US" dirty="0"/>
              <a:t>Habitat selection as a ‘learning bias’</a:t>
            </a:r>
          </a:p>
        </p:txBody>
      </p:sp>
      <p:sp>
        <p:nvSpPr>
          <p:cNvPr id="3" name="Content Placeholder 2">
            <a:extLst>
              <a:ext uri="{FF2B5EF4-FFF2-40B4-BE49-F238E27FC236}">
                <a16:creationId xmlns:a16="http://schemas.microsoft.com/office/drawing/2014/main" id="{31728EDC-341E-2147-9007-7CF7B7771CE4}"/>
              </a:ext>
            </a:extLst>
          </p:cNvPr>
          <p:cNvSpPr>
            <a:spLocks noGrp="1"/>
          </p:cNvSpPr>
          <p:nvPr>
            <p:ph idx="1"/>
          </p:nvPr>
        </p:nvSpPr>
        <p:spPr/>
        <p:txBody>
          <a:bodyPr/>
          <a:lstStyle/>
          <a:p>
            <a:r>
              <a:rPr lang="en-US" dirty="0"/>
              <a:t>‘we learn most of what we know, but some things are learned much more quickly and easily than others’</a:t>
            </a:r>
          </a:p>
          <a:p>
            <a:r>
              <a:rPr lang="en-US" dirty="0"/>
              <a:t>‘A great many of the complex structures in the sense organs and brain that characterize each species serve the primary function of habitat selection’</a:t>
            </a:r>
          </a:p>
          <a:p>
            <a:r>
              <a:rPr lang="en-US" dirty="0"/>
              <a:t>Animals follow ‘inborn rules of </a:t>
            </a:r>
            <a:r>
              <a:rPr lang="en-US" dirty="0" err="1"/>
              <a:t>behaviour</a:t>
            </a:r>
            <a:r>
              <a:rPr lang="en-US" dirty="0"/>
              <a:t>’ and seek out habitats for which their anatomy and physiology is suited.</a:t>
            </a:r>
          </a:p>
          <a:p>
            <a:r>
              <a:rPr lang="en-US" dirty="0"/>
              <a:t>Although humans can live anywhere, the majority of human life on earth has been spent living in savannah-type regions</a:t>
            </a:r>
          </a:p>
        </p:txBody>
      </p:sp>
    </p:spTree>
    <p:extLst>
      <p:ext uri="{BB962C8B-B14F-4D97-AF65-F5344CB8AC3E}">
        <p14:creationId xmlns:p14="http://schemas.microsoft.com/office/powerpoint/2010/main" val="23501958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C4AD40-B380-0F4A-97D2-9390C65E15FD}"/>
              </a:ext>
            </a:extLst>
          </p:cNvPr>
          <p:cNvSpPr>
            <a:spLocks noGrp="1"/>
          </p:cNvSpPr>
          <p:nvPr>
            <p:ph type="title"/>
          </p:nvPr>
        </p:nvSpPr>
        <p:spPr>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Habitat selection as a ‘learning bias’</a:t>
            </a:r>
          </a:p>
        </p:txBody>
      </p:sp>
      <p:sp>
        <p:nvSpPr>
          <p:cNvPr id="3" name="Content Placeholder 2">
            <a:extLst>
              <a:ext uri="{FF2B5EF4-FFF2-40B4-BE49-F238E27FC236}">
                <a16:creationId xmlns:a16="http://schemas.microsoft.com/office/drawing/2014/main" id="{CECB7A2E-A2FF-1246-B930-7FF17D4431EB}"/>
              </a:ext>
            </a:extLst>
          </p:cNvPr>
          <p:cNvSpPr>
            <a:spLocks noGrp="1"/>
          </p:cNvSpPr>
          <p:nvPr>
            <p:ph idx="1"/>
          </p:nvPr>
        </p:nvSpPr>
        <p:spPr/>
        <p:txBody>
          <a:bodyPr>
            <a:normAutofit lnSpcReduction="10000"/>
          </a:bodyPr>
          <a:lstStyle/>
          <a:p>
            <a:pPr marL="0" indent="0" algn="ctr">
              <a:buNone/>
            </a:pPr>
            <a:r>
              <a:rPr lang="en-US" sz="3600" dirty="0"/>
              <a:t>‘whenever people are given a free choice, they move to open-tree studded land on prominences overlooking water. This worldwide tendency is no longer dictated by the hard necessities of hunter-gatherer life. It has become largely aesthetic’ (p110)</a:t>
            </a:r>
          </a:p>
          <a:p>
            <a:pPr algn="ctr"/>
            <a:endParaRPr lang="en-US" sz="3600" dirty="0"/>
          </a:p>
        </p:txBody>
      </p:sp>
    </p:spTree>
    <p:extLst>
      <p:ext uri="{BB962C8B-B14F-4D97-AF65-F5344CB8AC3E}">
        <p14:creationId xmlns:p14="http://schemas.microsoft.com/office/powerpoint/2010/main" val="1854170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5CBB1-12E4-8347-B822-E80AECC80549}"/>
              </a:ext>
            </a:extLst>
          </p:cNvPr>
          <p:cNvSpPr>
            <a:spLocks noGrp="1"/>
          </p:cNvSpPr>
          <p:nvPr>
            <p:ph type="title"/>
          </p:nvPr>
        </p:nvSpPr>
        <p:spPr/>
        <p:txBody>
          <a:bodyPr/>
          <a:lstStyle/>
          <a:p>
            <a:r>
              <a:rPr lang="en-US" dirty="0"/>
              <a:t>Falk and Balling (2010)</a:t>
            </a:r>
          </a:p>
        </p:txBody>
      </p:sp>
      <p:sp>
        <p:nvSpPr>
          <p:cNvPr id="3" name="Content Placeholder 2">
            <a:extLst>
              <a:ext uri="{FF2B5EF4-FFF2-40B4-BE49-F238E27FC236}">
                <a16:creationId xmlns:a16="http://schemas.microsoft.com/office/drawing/2014/main" id="{B3BA8AD8-23E6-164C-96DB-5819E6554C36}"/>
              </a:ext>
            </a:extLst>
          </p:cNvPr>
          <p:cNvSpPr>
            <a:spLocks noGrp="1"/>
          </p:cNvSpPr>
          <p:nvPr>
            <p:ph idx="1"/>
          </p:nvPr>
        </p:nvSpPr>
        <p:spPr/>
        <p:txBody>
          <a:bodyPr/>
          <a:lstStyle/>
          <a:p>
            <a:r>
              <a:rPr lang="en-US" dirty="0"/>
              <a:t>Found that even in populations that resided in rainforests or deserts, when shown photographs of five different biomes, subjects overwhelmingly selected savannah-like scenes as representing the most desirable place to live.</a:t>
            </a:r>
          </a:p>
          <a:p>
            <a:r>
              <a:rPr lang="en-US" dirty="0"/>
              <a:t>They conclude that ‘humans, regardless of origin and experience, begin life with a preference for savannah-like environments’ (p.489)</a:t>
            </a:r>
          </a:p>
          <a:p>
            <a:r>
              <a:rPr lang="en-US" dirty="0"/>
              <a:t>Landscapes that have characteristics that are conducive to the survival of the species are seen as attractive, and elicit positive emotions and feelings.</a:t>
            </a:r>
          </a:p>
        </p:txBody>
      </p:sp>
    </p:spTree>
    <p:extLst>
      <p:ext uri="{BB962C8B-B14F-4D97-AF65-F5344CB8AC3E}">
        <p14:creationId xmlns:p14="http://schemas.microsoft.com/office/powerpoint/2010/main" val="40279591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B72CC-3B0C-8943-A534-D74AEB4CE18D}"/>
              </a:ext>
            </a:extLst>
          </p:cNvPr>
          <p:cNvSpPr>
            <a:spLocks noGrp="1"/>
          </p:cNvSpPr>
          <p:nvPr>
            <p:ph type="title"/>
          </p:nvPr>
        </p:nvSpPr>
        <p:spPr/>
        <p:txBody>
          <a:bodyPr/>
          <a:lstStyle/>
          <a:p>
            <a:r>
              <a:rPr lang="en-US" dirty="0"/>
              <a:t>Lack of exposure and negative health</a:t>
            </a:r>
          </a:p>
        </p:txBody>
      </p:sp>
      <p:sp>
        <p:nvSpPr>
          <p:cNvPr id="3" name="Content Placeholder 2">
            <a:extLst>
              <a:ext uri="{FF2B5EF4-FFF2-40B4-BE49-F238E27FC236}">
                <a16:creationId xmlns:a16="http://schemas.microsoft.com/office/drawing/2014/main" id="{1762D99B-413A-F843-B3BD-A9C9733EEEA6}"/>
              </a:ext>
            </a:extLst>
          </p:cNvPr>
          <p:cNvSpPr>
            <a:spLocks noGrp="1"/>
          </p:cNvSpPr>
          <p:nvPr>
            <p:ph idx="1"/>
          </p:nvPr>
        </p:nvSpPr>
        <p:spPr/>
        <p:txBody>
          <a:bodyPr/>
          <a:lstStyle/>
          <a:p>
            <a:r>
              <a:rPr lang="en-US" dirty="0"/>
              <a:t>Wilson also suggests that the absence of exposure to beneficial environments can have detrimental effects on health.</a:t>
            </a:r>
          </a:p>
          <a:p>
            <a:r>
              <a:rPr lang="en-US" dirty="0"/>
              <a:t>He suggests that our current culture that can limit exposure to nature, which can result in humans relentlessly seeking an equilibrium that is un-achievable.</a:t>
            </a:r>
          </a:p>
          <a:p>
            <a:r>
              <a:rPr lang="en-US" dirty="0"/>
              <a:t>Similar to the concept of ‘Nature Deficit Disorder’ coined by </a:t>
            </a:r>
            <a:r>
              <a:rPr lang="en-US" dirty="0" err="1"/>
              <a:t>Louv</a:t>
            </a:r>
            <a:r>
              <a:rPr lang="en-US" dirty="0"/>
              <a:t> (2005)</a:t>
            </a:r>
          </a:p>
        </p:txBody>
      </p:sp>
    </p:spTree>
    <p:extLst>
      <p:ext uri="{BB962C8B-B14F-4D97-AF65-F5344CB8AC3E}">
        <p14:creationId xmlns:p14="http://schemas.microsoft.com/office/powerpoint/2010/main" val="42758642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DBE9B-EF87-E94C-AD7B-07871322739D}"/>
              </a:ext>
            </a:extLst>
          </p:cNvPr>
          <p:cNvSpPr>
            <a:spLocks noGrp="1"/>
          </p:cNvSpPr>
          <p:nvPr>
            <p:ph type="title"/>
          </p:nvPr>
        </p:nvSpPr>
        <p:spPr/>
        <p:txBody>
          <a:bodyPr/>
          <a:lstStyle/>
          <a:p>
            <a:r>
              <a:rPr lang="en-US" dirty="0"/>
              <a:t>Transient </a:t>
            </a:r>
            <a:r>
              <a:rPr lang="en-US" dirty="0" err="1"/>
              <a:t>Hypofrontality</a:t>
            </a:r>
            <a:r>
              <a:rPr lang="en-US" dirty="0"/>
              <a:t> Hypothesis (Dietrich and </a:t>
            </a:r>
            <a:r>
              <a:rPr lang="en-US" dirty="0" err="1"/>
              <a:t>Sparling</a:t>
            </a:r>
            <a:r>
              <a:rPr lang="en-US" dirty="0"/>
              <a:t>, 2004)</a:t>
            </a:r>
          </a:p>
        </p:txBody>
      </p:sp>
      <p:sp>
        <p:nvSpPr>
          <p:cNvPr id="3" name="Content Placeholder 2">
            <a:extLst>
              <a:ext uri="{FF2B5EF4-FFF2-40B4-BE49-F238E27FC236}">
                <a16:creationId xmlns:a16="http://schemas.microsoft.com/office/drawing/2014/main" id="{74F0D37D-FA9A-6147-AC74-0901A3F71146}"/>
              </a:ext>
            </a:extLst>
          </p:cNvPr>
          <p:cNvSpPr>
            <a:spLocks noGrp="1"/>
          </p:cNvSpPr>
          <p:nvPr>
            <p:ph idx="1"/>
          </p:nvPr>
        </p:nvSpPr>
        <p:spPr/>
        <p:txBody>
          <a:bodyPr/>
          <a:lstStyle/>
          <a:p>
            <a:r>
              <a:rPr lang="en-US" dirty="0"/>
              <a:t>Prefrontal Cortex activity (associated with directed attention) is reduced when the motor cortex (which controls movement) is activated. </a:t>
            </a:r>
          </a:p>
          <a:p>
            <a:r>
              <a:rPr lang="en-US" dirty="0"/>
              <a:t>Physical activity therefore helps to restore the prefrontal cortex (and hence directed attention), resulting in improved cognition and executive function after physical activity.</a:t>
            </a:r>
          </a:p>
        </p:txBody>
      </p:sp>
    </p:spTree>
    <p:extLst>
      <p:ext uri="{BB962C8B-B14F-4D97-AF65-F5344CB8AC3E}">
        <p14:creationId xmlns:p14="http://schemas.microsoft.com/office/powerpoint/2010/main" val="42245869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6E632-E853-F144-9BAD-429274673716}"/>
              </a:ext>
            </a:extLst>
          </p:cNvPr>
          <p:cNvSpPr>
            <a:spLocks noGrp="1"/>
          </p:cNvSpPr>
          <p:nvPr>
            <p:ph type="title"/>
          </p:nvPr>
        </p:nvSpPr>
        <p:spPr/>
        <p:txBody>
          <a:bodyPr/>
          <a:lstStyle/>
          <a:p>
            <a:r>
              <a:rPr lang="en-US" dirty="0"/>
              <a:t>Case Study – MA Dissertation</a:t>
            </a:r>
          </a:p>
        </p:txBody>
      </p:sp>
      <p:sp>
        <p:nvSpPr>
          <p:cNvPr id="3" name="Content Placeholder 2">
            <a:extLst>
              <a:ext uri="{FF2B5EF4-FFF2-40B4-BE49-F238E27FC236}">
                <a16:creationId xmlns:a16="http://schemas.microsoft.com/office/drawing/2014/main" id="{36A58355-4BD3-FC47-B885-8277B30AD221}"/>
              </a:ext>
            </a:extLst>
          </p:cNvPr>
          <p:cNvSpPr>
            <a:spLocks noGrp="1"/>
          </p:cNvSpPr>
          <p:nvPr>
            <p:ph idx="1"/>
          </p:nvPr>
        </p:nvSpPr>
        <p:spPr/>
        <p:txBody>
          <a:bodyPr/>
          <a:lstStyle/>
          <a:p>
            <a:r>
              <a:rPr lang="en-US" sz="1800" b="1" dirty="0">
                <a:solidFill>
                  <a:prstClr val="black"/>
                </a:solidFill>
                <a:latin typeface="TimesNewRomanPS-BoldMT"/>
              </a:rPr>
              <a:t>Does participation in green exercise result in an increased sense of connection to nature and more environmentally sustainable </a:t>
            </a:r>
            <a:r>
              <a:rPr lang="en-US" sz="1800" b="1" dirty="0" err="1">
                <a:solidFill>
                  <a:prstClr val="black"/>
                </a:solidFill>
                <a:latin typeface="TimesNewRomanPS-BoldMT"/>
              </a:rPr>
              <a:t>behaviour</a:t>
            </a:r>
            <a:r>
              <a:rPr lang="en-US" sz="1800" b="1" dirty="0">
                <a:solidFill>
                  <a:prstClr val="black"/>
                </a:solidFill>
                <a:latin typeface="TimesNewRomanPS-BoldMT"/>
              </a:rPr>
              <a:t>?</a:t>
            </a:r>
          </a:p>
          <a:p>
            <a:r>
              <a:rPr lang="en-US" dirty="0"/>
              <a:t>Initial online questionnaire sent to participants of a trail ultramarathon asking questions related to their motivations for participating in Green Exercise</a:t>
            </a:r>
          </a:p>
          <a:p>
            <a:r>
              <a:rPr lang="en-US" dirty="0"/>
              <a:t>Followed up with detailed interviews with certain respondents to delve deeper into answers.</a:t>
            </a:r>
          </a:p>
          <a:p>
            <a:endParaRPr lang="en-US" dirty="0"/>
          </a:p>
          <a:p>
            <a:r>
              <a:rPr lang="en-US" dirty="0"/>
              <a:t>Findings : Motivations to exercise are linked to either stress-relief/restoration benefits, or personal development benefits.</a:t>
            </a:r>
          </a:p>
          <a:p>
            <a:endParaRPr lang="en-US" dirty="0"/>
          </a:p>
          <a:p>
            <a:endParaRPr lang="en-US" dirty="0"/>
          </a:p>
        </p:txBody>
      </p:sp>
    </p:spTree>
    <p:extLst>
      <p:ext uri="{BB962C8B-B14F-4D97-AF65-F5344CB8AC3E}">
        <p14:creationId xmlns:p14="http://schemas.microsoft.com/office/powerpoint/2010/main" val="6684009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A8E97-16EB-5C47-A718-0158EF9DE0FF}"/>
              </a:ext>
            </a:extLst>
          </p:cNvPr>
          <p:cNvSpPr>
            <a:spLocks noGrp="1"/>
          </p:cNvSpPr>
          <p:nvPr>
            <p:ph type="title"/>
          </p:nvPr>
        </p:nvSpPr>
        <p:spPr/>
        <p:txBody>
          <a:bodyPr/>
          <a:lstStyle/>
          <a:p>
            <a:r>
              <a:rPr lang="en-US" dirty="0"/>
              <a:t>Stress-relief/restoration is facilitated through:</a:t>
            </a:r>
          </a:p>
        </p:txBody>
      </p:sp>
      <p:sp>
        <p:nvSpPr>
          <p:cNvPr id="3" name="Content Placeholder 2">
            <a:extLst>
              <a:ext uri="{FF2B5EF4-FFF2-40B4-BE49-F238E27FC236}">
                <a16:creationId xmlns:a16="http://schemas.microsoft.com/office/drawing/2014/main" id="{5FCF02A7-FAED-2840-9526-2CDA74C96950}"/>
              </a:ext>
            </a:extLst>
          </p:cNvPr>
          <p:cNvSpPr>
            <a:spLocks noGrp="1"/>
          </p:cNvSpPr>
          <p:nvPr>
            <p:ph idx="1"/>
          </p:nvPr>
        </p:nvSpPr>
        <p:spPr/>
        <p:txBody>
          <a:bodyPr/>
          <a:lstStyle/>
          <a:p>
            <a:r>
              <a:rPr lang="en-US" dirty="0"/>
              <a:t>Finding it interesting, varied and stimulating; </a:t>
            </a:r>
          </a:p>
          <a:p>
            <a:r>
              <a:rPr lang="en-US" dirty="0"/>
              <a:t>Being engrossed in a physical skill; </a:t>
            </a:r>
          </a:p>
          <a:p>
            <a:r>
              <a:rPr lang="en-US" dirty="0"/>
              <a:t>Escaping day-to-day life;</a:t>
            </a:r>
          </a:p>
          <a:p>
            <a:r>
              <a:rPr lang="en-US" dirty="0"/>
              <a:t>Fulfilling a need for solitude;</a:t>
            </a:r>
          </a:p>
          <a:p>
            <a:r>
              <a:rPr lang="en-US" dirty="0"/>
              <a:t>Enjoying views/scenery;</a:t>
            </a:r>
          </a:p>
          <a:p>
            <a:r>
              <a:rPr lang="en-US" dirty="0"/>
              <a:t>Being physically active.</a:t>
            </a:r>
          </a:p>
        </p:txBody>
      </p:sp>
    </p:spTree>
    <p:extLst>
      <p:ext uri="{BB962C8B-B14F-4D97-AF65-F5344CB8AC3E}">
        <p14:creationId xmlns:p14="http://schemas.microsoft.com/office/powerpoint/2010/main" val="13806052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B232E-715E-B24F-BB06-12D298332D1F}"/>
              </a:ext>
            </a:extLst>
          </p:cNvPr>
          <p:cNvSpPr>
            <a:spLocks noGrp="1"/>
          </p:cNvSpPr>
          <p:nvPr>
            <p:ph type="title"/>
          </p:nvPr>
        </p:nvSpPr>
        <p:spPr/>
        <p:txBody>
          <a:bodyPr/>
          <a:lstStyle/>
          <a:p>
            <a:r>
              <a:rPr lang="en-US" dirty="0"/>
              <a:t>88% felt that Green Exercise developed their relationship with nature</a:t>
            </a:r>
          </a:p>
        </p:txBody>
      </p:sp>
      <p:sp>
        <p:nvSpPr>
          <p:cNvPr id="3" name="Content Placeholder 2">
            <a:extLst>
              <a:ext uri="{FF2B5EF4-FFF2-40B4-BE49-F238E27FC236}">
                <a16:creationId xmlns:a16="http://schemas.microsoft.com/office/drawing/2014/main" id="{7BB6901C-9BAB-C549-95FD-8A6B92A2E8A0}"/>
              </a:ext>
            </a:extLst>
          </p:cNvPr>
          <p:cNvSpPr>
            <a:spLocks noGrp="1"/>
          </p:cNvSpPr>
          <p:nvPr>
            <p:ph idx="1"/>
          </p:nvPr>
        </p:nvSpPr>
        <p:spPr/>
        <p:txBody>
          <a:bodyPr/>
          <a:lstStyle/>
          <a:p>
            <a:r>
              <a:rPr lang="en-US" dirty="0"/>
              <a:t>Facilitates a sense of re-connection that is missing from everyday life;</a:t>
            </a:r>
          </a:p>
          <a:p>
            <a:r>
              <a:rPr lang="en-US" dirty="0"/>
              <a:t>There is an instinctive/primal element to it;</a:t>
            </a:r>
          </a:p>
          <a:p>
            <a:r>
              <a:rPr lang="en-US" dirty="0"/>
              <a:t>The size and scale of nature plays a part;</a:t>
            </a:r>
          </a:p>
          <a:p>
            <a:r>
              <a:rPr lang="en-US" dirty="0"/>
              <a:t>It helps to develop a positive relationship with place.</a:t>
            </a:r>
          </a:p>
        </p:txBody>
      </p:sp>
    </p:spTree>
    <p:extLst>
      <p:ext uri="{BB962C8B-B14F-4D97-AF65-F5344CB8AC3E}">
        <p14:creationId xmlns:p14="http://schemas.microsoft.com/office/powerpoint/2010/main" val="8364403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F01B5-6846-F447-9035-D68FA9CBD429}"/>
              </a:ext>
            </a:extLst>
          </p:cNvPr>
          <p:cNvSpPr>
            <a:spLocks noGrp="1"/>
          </p:cNvSpPr>
          <p:nvPr>
            <p:ph type="title"/>
          </p:nvPr>
        </p:nvSpPr>
        <p:spPr/>
        <p:txBody>
          <a:bodyPr/>
          <a:lstStyle/>
          <a:p>
            <a:r>
              <a:rPr lang="en-US" dirty="0"/>
              <a:t>Recommended Reading</a:t>
            </a:r>
          </a:p>
        </p:txBody>
      </p:sp>
      <p:sp>
        <p:nvSpPr>
          <p:cNvPr id="3" name="Content Placeholder 2">
            <a:extLst>
              <a:ext uri="{FF2B5EF4-FFF2-40B4-BE49-F238E27FC236}">
                <a16:creationId xmlns:a16="http://schemas.microsoft.com/office/drawing/2014/main" id="{A484BA37-1917-E348-87E3-AE03943B0498}"/>
              </a:ext>
            </a:extLst>
          </p:cNvPr>
          <p:cNvSpPr>
            <a:spLocks noGrp="1"/>
          </p:cNvSpPr>
          <p:nvPr>
            <p:ph idx="1"/>
          </p:nvPr>
        </p:nvSpPr>
        <p:spPr/>
        <p:txBody>
          <a:bodyPr/>
          <a:lstStyle/>
          <a:p>
            <a:endParaRPr lang="en-US" dirty="0"/>
          </a:p>
          <a:p>
            <a:r>
              <a:rPr lang="en-US" dirty="0"/>
              <a:t>Barton, Jo. Green Exercise. Routledge</a:t>
            </a:r>
            <a:r>
              <a:rPr lang="en-US"/>
              <a:t>, 2016.</a:t>
            </a:r>
            <a:endParaRPr lang="en-US" dirty="0"/>
          </a:p>
          <a:p>
            <a:endParaRPr lang="en-US" dirty="0"/>
          </a:p>
          <a:p>
            <a:r>
              <a:rPr lang="en-US" dirty="0">
                <a:hlinkClick r:id="rId3"/>
              </a:rPr>
              <a:t>http://www.moodprofiling.com/</a:t>
            </a:r>
            <a:r>
              <a:rPr lang="en-US" dirty="0"/>
              <a:t> (online </a:t>
            </a:r>
            <a:r>
              <a:rPr lang="en-US"/>
              <a:t>Brums test)</a:t>
            </a:r>
          </a:p>
          <a:p>
            <a:endParaRPr lang="en-US" dirty="0"/>
          </a:p>
          <a:p>
            <a:endParaRPr lang="en-US" dirty="0"/>
          </a:p>
        </p:txBody>
      </p:sp>
    </p:spTree>
    <p:extLst>
      <p:ext uri="{BB962C8B-B14F-4D97-AF65-F5344CB8AC3E}">
        <p14:creationId xmlns:p14="http://schemas.microsoft.com/office/powerpoint/2010/main" val="32186206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F63A-8095-CA44-A7A4-29988D41760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7F5E8DA-11C3-D545-A402-DDEAC53EAAF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92168227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37</Slides>
  <Notes>33</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Facet</vt:lpstr>
      <vt:lpstr>Green Exercise</vt:lpstr>
      <vt:lpstr>Green Exercise</vt:lpstr>
      <vt:lpstr>Health Benefits of Physical Activity</vt:lpstr>
      <vt:lpstr>Health Benefits of Physical Activity </vt:lpstr>
      <vt:lpstr>Acute (short-term) benefits of physical activity</vt:lpstr>
      <vt:lpstr>Psychological health benefits of PA</vt:lpstr>
      <vt:lpstr>Benefits of exposure to nature</vt:lpstr>
      <vt:lpstr>Benefits of exposure to nature</vt:lpstr>
      <vt:lpstr>Benefits of exposure to nature</vt:lpstr>
      <vt:lpstr>Three levels of engagement with nature (Pretty, 2004)</vt:lpstr>
      <vt:lpstr>Lack of engagement with nature…</vt:lpstr>
      <vt:lpstr>Green Exercise- the evidence</vt:lpstr>
      <vt:lpstr>Berman et al (2008)</vt:lpstr>
      <vt:lpstr>Mitchell (2013)</vt:lpstr>
      <vt:lpstr>Pretty, Peacock, Hine, Sellens and Griffin (2007)</vt:lpstr>
      <vt:lpstr>Thompson Coon et al (2011)</vt:lpstr>
      <vt:lpstr>Focht (2009)</vt:lpstr>
      <vt:lpstr>Ceci &amp; Hassmen (1991)</vt:lpstr>
      <vt:lpstr>Teas et al (2007)</vt:lpstr>
      <vt:lpstr>Pretty (2005)</vt:lpstr>
      <vt:lpstr>Summary of Green Exercise Benefits</vt:lpstr>
      <vt:lpstr>Underpinning theories</vt:lpstr>
      <vt:lpstr>Restoration Theory</vt:lpstr>
      <vt:lpstr>Restorative Environment (Kaplan &amp; Talbot, 1983)</vt:lpstr>
      <vt:lpstr>Psycho-evolutionary stress reduction theory (Ulrich, 1983)</vt:lpstr>
      <vt:lpstr>Psycho-evolutionary stress reduction theory (Ulrich, 1983)</vt:lpstr>
      <vt:lpstr>Biophilia</vt:lpstr>
      <vt:lpstr>Habitat selection as a ‘learning bias’</vt:lpstr>
      <vt:lpstr>Habitat selection as a ‘learning bias’</vt:lpstr>
      <vt:lpstr>Falk and Balling (2010)</vt:lpstr>
      <vt:lpstr>Lack of exposure and negative health</vt:lpstr>
      <vt:lpstr>Transient Hypofrontality Hypothesis (Dietrich and Sparling, 2004)</vt:lpstr>
      <vt:lpstr>Case Study – MA Dissertation</vt:lpstr>
      <vt:lpstr>Stress-relief/restoration is facilitated through:</vt:lpstr>
      <vt:lpstr>88% felt that Green Exercise developed their relationship with nature</vt:lpstr>
      <vt:lpstr>Recommended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Exercise</dc:title>
  <dc:creator>Geraint Forster</dc:creator>
  <cp:lastModifiedBy>Geraint Forster</cp:lastModifiedBy>
  <cp:revision>10</cp:revision>
  <cp:lastPrinted>2019-03-15T16:29:18Z</cp:lastPrinted>
  <dcterms:created xsi:type="dcterms:W3CDTF">2019-03-11T12:29:25Z</dcterms:created>
  <dcterms:modified xsi:type="dcterms:W3CDTF">2019-03-17T07:20:29Z</dcterms:modified>
</cp:coreProperties>
</file>