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8288000" cy="10287000"/>
  <p:notesSz cx="6858000" cy="9144000"/>
  <p:embeddedFontLst>
    <p:embeddedFont>
      <p:font typeface="Montserrat Bold" panose="020B0604020202020204" charset="-52"/>
      <p:regular r:id="rId13"/>
    </p:embeddedFont>
    <p:embeddedFont>
      <p:font typeface="Poppins" panose="00000500000000000000" pitchFamily="2" charset="0"/>
      <p:regular r:id="rId14"/>
      <p:bold r:id="rId15"/>
      <p:italic r:id="rId16"/>
      <p:boldItalic r:id="rId17"/>
    </p:embeddedFont>
    <p:embeddedFont>
      <p:font typeface="Poppins Bold" panose="00000800000000000000" charset="0"/>
      <p:regular r:id="rId1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39" d="100"/>
          <a:sy n="39" d="100"/>
        </p:scale>
        <p:origin x="940" y="4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font" Target="fonts/font5.fntdata"/><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3.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9573B2-880B-45B3-9989-A002FB9D70E8}" type="doc">
      <dgm:prSet loTypeId="urn:microsoft.com/office/officeart/2005/8/layout/cycle4" loCatId="relationship" qsTypeId="urn:microsoft.com/office/officeart/2005/8/quickstyle/simple1" qsCatId="simple" csTypeId="urn:microsoft.com/office/officeart/2005/8/colors/accent1_2" csCatId="accent1" phldr="1"/>
      <dgm:spPr/>
      <dgm:t>
        <a:bodyPr/>
        <a:lstStyle/>
        <a:p>
          <a:endParaRPr lang="bg-BG"/>
        </a:p>
      </dgm:t>
    </dgm:pt>
    <dgm:pt modelId="{F506841B-03C8-44BF-A0EC-3E2FA592BB6A}">
      <dgm:prSet phldrT="[Текст]"/>
      <dgm:spPr/>
      <dgm:t>
        <a:bodyPr/>
        <a:lstStyle/>
        <a:p>
          <a:r>
            <a:rPr lang="en-US" dirty="0"/>
            <a:t>Strength's</a:t>
          </a:r>
          <a:endParaRPr lang="bg-BG" dirty="0"/>
        </a:p>
      </dgm:t>
    </dgm:pt>
    <dgm:pt modelId="{96C9619E-6C2D-4527-A915-FFB9A0F9FE63}" type="parTrans" cxnId="{308BBFAE-31DC-49BC-84F7-1F24F8B69386}">
      <dgm:prSet/>
      <dgm:spPr/>
      <dgm:t>
        <a:bodyPr/>
        <a:lstStyle/>
        <a:p>
          <a:endParaRPr lang="bg-BG"/>
        </a:p>
      </dgm:t>
    </dgm:pt>
    <dgm:pt modelId="{CB8A7AC7-A82B-4482-A6F9-5885F0570835}" type="sibTrans" cxnId="{308BBFAE-31DC-49BC-84F7-1F24F8B69386}">
      <dgm:prSet/>
      <dgm:spPr/>
      <dgm:t>
        <a:bodyPr/>
        <a:lstStyle/>
        <a:p>
          <a:endParaRPr lang="bg-BG"/>
        </a:p>
      </dgm:t>
    </dgm:pt>
    <dgm:pt modelId="{DB122D7C-0EF6-4BD1-B53B-43F4A0C4FC0D}">
      <dgm:prSet phldrT="[Текст]" custT="1"/>
      <dgm:spPr/>
      <dgm:t>
        <a:bodyPr/>
        <a:lstStyle/>
        <a:p>
          <a:r>
            <a:rPr lang="en-US" sz="1600" dirty="0" err="1"/>
            <a:t>Communucation</a:t>
          </a:r>
          <a:endParaRPr lang="bg-BG" sz="1600" dirty="0"/>
        </a:p>
      </dgm:t>
    </dgm:pt>
    <dgm:pt modelId="{FE4997B0-0579-41F9-A863-26DEDEC6F514}" type="parTrans" cxnId="{05A94E73-9E1F-4CCD-A328-C811B7354B51}">
      <dgm:prSet/>
      <dgm:spPr/>
      <dgm:t>
        <a:bodyPr/>
        <a:lstStyle/>
        <a:p>
          <a:endParaRPr lang="bg-BG"/>
        </a:p>
      </dgm:t>
    </dgm:pt>
    <dgm:pt modelId="{CA421FC1-03AD-429E-8DEC-8074C36E12F6}" type="sibTrans" cxnId="{05A94E73-9E1F-4CCD-A328-C811B7354B51}">
      <dgm:prSet/>
      <dgm:spPr/>
      <dgm:t>
        <a:bodyPr/>
        <a:lstStyle/>
        <a:p>
          <a:endParaRPr lang="bg-BG"/>
        </a:p>
      </dgm:t>
    </dgm:pt>
    <dgm:pt modelId="{3927AA3E-540C-499E-929D-028956D88A41}">
      <dgm:prSet phldrT="[Текст]"/>
      <dgm:spPr/>
      <dgm:t>
        <a:bodyPr/>
        <a:lstStyle/>
        <a:p>
          <a:r>
            <a:rPr lang="en-US" dirty="0"/>
            <a:t>Weaknesses</a:t>
          </a:r>
          <a:endParaRPr lang="bg-BG" dirty="0"/>
        </a:p>
      </dgm:t>
    </dgm:pt>
    <dgm:pt modelId="{02FAA30C-7E3F-4AEF-A89C-4CA02926A82E}" type="parTrans" cxnId="{FA9D8A6A-6F67-4C61-A32D-0C5AA3638822}">
      <dgm:prSet/>
      <dgm:spPr/>
      <dgm:t>
        <a:bodyPr/>
        <a:lstStyle/>
        <a:p>
          <a:endParaRPr lang="bg-BG"/>
        </a:p>
      </dgm:t>
    </dgm:pt>
    <dgm:pt modelId="{66C69049-428E-4CBC-8916-FCAC3C5957F5}" type="sibTrans" cxnId="{FA9D8A6A-6F67-4C61-A32D-0C5AA3638822}">
      <dgm:prSet/>
      <dgm:spPr/>
      <dgm:t>
        <a:bodyPr/>
        <a:lstStyle/>
        <a:p>
          <a:endParaRPr lang="bg-BG"/>
        </a:p>
      </dgm:t>
    </dgm:pt>
    <dgm:pt modelId="{B51D9BEC-3978-4CF6-878F-365D0D63C352}">
      <dgm:prSet phldrT="[Текст]"/>
      <dgm:spPr/>
      <dgm:t>
        <a:bodyPr/>
        <a:lstStyle/>
        <a:p>
          <a:r>
            <a:rPr lang="en-US" dirty="0"/>
            <a:t>Time-management</a:t>
          </a:r>
          <a:endParaRPr lang="bg-BG" dirty="0"/>
        </a:p>
      </dgm:t>
    </dgm:pt>
    <dgm:pt modelId="{BA36E1C4-45B3-413A-9C1F-092E921AC085}" type="parTrans" cxnId="{380C2438-799F-49F2-AAE9-6A939E4BF051}">
      <dgm:prSet/>
      <dgm:spPr/>
      <dgm:t>
        <a:bodyPr/>
        <a:lstStyle/>
        <a:p>
          <a:endParaRPr lang="bg-BG"/>
        </a:p>
      </dgm:t>
    </dgm:pt>
    <dgm:pt modelId="{E17EC2F6-747D-4807-A94A-D0F1FB9E1D2C}" type="sibTrans" cxnId="{380C2438-799F-49F2-AAE9-6A939E4BF051}">
      <dgm:prSet/>
      <dgm:spPr/>
      <dgm:t>
        <a:bodyPr/>
        <a:lstStyle/>
        <a:p>
          <a:endParaRPr lang="bg-BG"/>
        </a:p>
      </dgm:t>
    </dgm:pt>
    <dgm:pt modelId="{22C77783-94E2-4BB1-90D2-9A2097942212}">
      <dgm:prSet phldrT="[Текст]"/>
      <dgm:spPr/>
      <dgm:t>
        <a:bodyPr/>
        <a:lstStyle/>
        <a:p>
          <a:r>
            <a:rPr lang="en-US" dirty="0"/>
            <a:t>Threats</a:t>
          </a:r>
          <a:endParaRPr lang="bg-BG" dirty="0"/>
        </a:p>
      </dgm:t>
    </dgm:pt>
    <dgm:pt modelId="{E6E50E1D-0EE1-4633-866A-5311A7EB6F48}" type="parTrans" cxnId="{97FF6789-5291-4E22-8660-3D631983964A}">
      <dgm:prSet/>
      <dgm:spPr/>
      <dgm:t>
        <a:bodyPr/>
        <a:lstStyle/>
        <a:p>
          <a:endParaRPr lang="bg-BG"/>
        </a:p>
      </dgm:t>
    </dgm:pt>
    <dgm:pt modelId="{004F5067-416A-4A63-93B1-01198FA72AF3}" type="sibTrans" cxnId="{97FF6789-5291-4E22-8660-3D631983964A}">
      <dgm:prSet/>
      <dgm:spPr/>
      <dgm:t>
        <a:bodyPr/>
        <a:lstStyle/>
        <a:p>
          <a:endParaRPr lang="bg-BG"/>
        </a:p>
      </dgm:t>
    </dgm:pt>
    <dgm:pt modelId="{B150B06B-014E-4789-BC93-C7579428BA68}">
      <dgm:prSet phldrT="[Текст]"/>
      <dgm:spPr/>
      <dgm:t>
        <a:bodyPr/>
        <a:lstStyle/>
        <a:p>
          <a:r>
            <a:rPr lang="en-US" dirty="0"/>
            <a:t>To face financial problems</a:t>
          </a:r>
          <a:endParaRPr lang="bg-BG" dirty="0"/>
        </a:p>
      </dgm:t>
    </dgm:pt>
    <dgm:pt modelId="{6CFB092C-32DE-434B-A901-1DF1600855A2}" type="parTrans" cxnId="{9D2EFCB1-E9B3-45B5-851A-911C0E39E3D6}">
      <dgm:prSet/>
      <dgm:spPr/>
      <dgm:t>
        <a:bodyPr/>
        <a:lstStyle/>
        <a:p>
          <a:endParaRPr lang="bg-BG"/>
        </a:p>
      </dgm:t>
    </dgm:pt>
    <dgm:pt modelId="{D3CB323A-4FAE-4B3B-BE0D-29F29EE9FD57}" type="sibTrans" cxnId="{9D2EFCB1-E9B3-45B5-851A-911C0E39E3D6}">
      <dgm:prSet/>
      <dgm:spPr/>
      <dgm:t>
        <a:bodyPr/>
        <a:lstStyle/>
        <a:p>
          <a:endParaRPr lang="bg-BG"/>
        </a:p>
      </dgm:t>
    </dgm:pt>
    <dgm:pt modelId="{B2D3F89F-71E4-4F68-BFF7-6308D297430D}">
      <dgm:prSet phldrT="[Текст]"/>
      <dgm:spPr/>
      <dgm:t>
        <a:bodyPr/>
        <a:lstStyle/>
        <a:p>
          <a:r>
            <a:rPr lang="en-US" dirty="0"/>
            <a:t>Opportunities</a:t>
          </a:r>
          <a:endParaRPr lang="bg-BG" dirty="0"/>
        </a:p>
      </dgm:t>
    </dgm:pt>
    <dgm:pt modelId="{D41AC647-25F0-4093-95AC-972BADA5D8AA}" type="parTrans" cxnId="{937966FC-73DF-46A1-B36D-BF9E665CD7B0}">
      <dgm:prSet/>
      <dgm:spPr/>
      <dgm:t>
        <a:bodyPr/>
        <a:lstStyle/>
        <a:p>
          <a:endParaRPr lang="bg-BG"/>
        </a:p>
      </dgm:t>
    </dgm:pt>
    <dgm:pt modelId="{7C174867-932A-4805-A81F-55A809615B73}" type="sibTrans" cxnId="{937966FC-73DF-46A1-B36D-BF9E665CD7B0}">
      <dgm:prSet/>
      <dgm:spPr/>
      <dgm:t>
        <a:bodyPr/>
        <a:lstStyle/>
        <a:p>
          <a:endParaRPr lang="bg-BG"/>
        </a:p>
      </dgm:t>
    </dgm:pt>
    <dgm:pt modelId="{BC38D4F0-9E59-4F36-A84D-68F8F0BA37CA}">
      <dgm:prSet phldrT="[Текст]"/>
      <dgm:spPr/>
      <dgm:t>
        <a:bodyPr/>
        <a:lstStyle/>
        <a:p>
          <a:r>
            <a:rPr lang="en-US" dirty="0"/>
            <a:t>To learn about AI</a:t>
          </a:r>
          <a:endParaRPr lang="bg-BG" dirty="0"/>
        </a:p>
      </dgm:t>
    </dgm:pt>
    <dgm:pt modelId="{94D37D8B-2C83-47C5-BC60-3E8A40612BC3}" type="parTrans" cxnId="{789BD32F-C399-45A1-B6AF-75399E847333}">
      <dgm:prSet/>
      <dgm:spPr/>
      <dgm:t>
        <a:bodyPr/>
        <a:lstStyle/>
        <a:p>
          <a:endParaRPr lang="bg-BG"/>
        </a:p>
      </dgm:t>
    </dgm:pt>
    <dgm:pt modelId="{B2785BDF-6631-44F2-9FA8-C7E0B4C2F7D0}" type="sibTrans" cxnId="{789BD32F-C399-45A1-B6AF-75399E847333}">
      <dgm:prSet/>
      <dgm:spPr/>
      <dgm:t>
        <a:bodyPr/>
        <a:lstStyle/>
        <a:p>
          <a:endParaRPr lang="bg-BG"/>
        </a:p>
      </dgm:t>
    </dgm:pt>
    <dgm:pt modelId="{CB2AE4DB-034A-4BAF-BC0B-EF9C6D40064F}">
      <dgm:prSet phldrT="[Текст]" custT="1"/>
      <dgm:spPr/>
      <dgm:t>
        <a:bodyPr/>
        <a:lstStyle/>
        <a:p>
          <a:r>
            <a:rPr lang="en-US" sz="1600" dirty="0"/>
            <a:t>Motivation</a:t>
          </a:r>
          <a:endParaRPr lang="bg-BG" sz="1600" dirty="0"/>
        </a:p>
      </dgm:t>
    </dgm:pt>
    <dgm:pt modelId="{CA2300B5-EEA7-4B22-A42B-ABF60949B567}" type="parTrans" cxnId="{AE521466-D2B1-4DC3-9249-DA083399B80B}">
      <dgm:prSet/>
      <dgm:spPr/>
      <dgm:t>
        <a:bodyPr/>
        <a:lstStyle/>
        <a:p>
          <a:endParaRPr lang="bg-BG"/>
        </a:p>
      </dgm:t>
    </dgm:pt>
    <dgm:pt modelId="{8CBA858E-CF3A-4110-AE11-6D806760A6AA}" type="sibTrans" cxnId="{AE521466-D2B1-4DC3-9249-DA083399B80B}">
      <dgm:prSet/>
      <dgm:spPr/>
      <dgm:t>
        <a:bodyPr/>
        <a:lstStyle/>
        <a:p>
          <a:endParaRPr lang="bg-BG"/>
        </a:p>
      </dgm:t>
    </dgm:pt>
    <dgm:pt modelId="{99C0474D-4502-4397-A16A-0F48CEC51845}">
      <dgm:prSet phldrT="[Текст]"/>
      <dgm:spPr/>
      <dgm:t>
        <a:bodyPr/>
        <a:lstStyle/>
        <a:p>
          <a:endParaRPr lang="bg-BG" sz="1400" dirty="0"/>
        </a:p>
      </dgm:t>
    </dgm:pt>
    <dgm:pt modelId="{80C48BEF-1699-4E11-BC79-AE013C505DB9}" type="parTrans" cxnId="{9BA890D2-9A4C-4CCE-9509-D4314789DA62}">
      <dgm:prSet/>
      <dgm:spPr/>
      <dgm:t>
        <a:bodyPr/>
        <a:lstStyle/>
        <a:p>
          <a:endParaRPr lang="bg-BG"/>
        </a:p>
      </dgm:t>
    </dgm:pt>
    <dgm:pt modelId="{3F18D241-034D-43F8-A2B7-85244243E94B}" type="sibTrans" cxnId="{9BA890D2-9A4C-4CCE-9509-D4314789DA62}">
      <dgm:prSet/>
      <dgm:spPr/>
      <dgm:t>
        <a:bodyPr/>
        <a:lstStyle/>
        <a:p>
          <a:endParaRPr lang="bg-BG"/>
        </a:p>
      </dgm:t>
    </dgm:pt>
    <dgm:pt modelId="{7E97CE1F-6ECB-4385-B06A-E0D5DD090B11}">
      <dgm:prSet phldrT="[Текст]" custT="1"/>
      <dgm:spPr/>
      <dgm:t>
        <a:bodyPr/>
        <a:lstStyle/>
        <a:p>
          <a:r>
            <a:rPr lang="en-US" sz="1600" dirty="0"/>
            <a:t>Self-control</a:t>
          </a:r>
          <a:endParaRPr lang="bg-BG" sz="1600" dirty="0"/>
        </a:p>
      </dgm:t>
    </dgm:pt>
    <dgm:pt modelId="{485D3998-46CA-4D67-B2FC-178A71E10F88}" type="parTrans" cxnId="{2EA9F019-4F3C-47B3-9D59-032EB4E82945}">
      <dgm:prSet/>
      <dgm:spPr/>
      <dgm:t>
        <a:bodyPr/>
        <a:lstStyle/>
        <a:p>
          <a:endParaRPr lang="bg-BG"/>
        </a:p>
      </dgm:t>
    </dgm:pt>
    <dgm:pt modelId="{EF9D42CA-D485-40A2-9B58-2EE156A5B87C}" type="sibTrans" cxnId="{2EA9F019-4F3C-47B3-9D59-032EB4E82945}">
      <dgm:prSet/>
      <dgm:spPr/>
      <dgm:t>
        <a:bodyPr/>
        <a:lstStyle/>
        <a:p>
          <a:endParaRPr lang="bg-BG"/>
        </a:p>
      </dgm:t>
    </dgm:pt>
    <dgm:pt modelId="{6B270A55-AB37-42DD-B009-8DAEC7501692}">
      <dgm:prSet phldrT="[Текст]"/>
      <dgm:spPr/>
      <dgm:t>
        <a:bodyPr/>
        <a:lstStyle/>
        <a:p>
          <a:r>
            <a:rPr lang="en-US" dirty="0"/>
            <a:t>Business knowledge</a:t>
          </a:r>
          <a:endParaRPr lang="bg-BG" dirty="0"/>
        </a:p>
      </dgm:t>
    </dgm:pt>
    <dgm:pt modelId="{C47A4005-6160-43D4-9FEB-8E5C634E532B}" type="parTrans" cxnId="{66C7202E-D3AA-49A9-8B58-44686C8B5BB7}">
      <dgm:prSet/>
      <dgm:spPr/>
      <dgm:t>
        <a:bodyPr/>
        <a:lstStyle/>
        <a:p>
          <a:endParaRPr lang="bg-BG"/>
        </a:p>
      </dgm:t>
    </dgm:pt>
    <dgm:pt modelId="{30149AF9-F400-4080-A116-73E201E14829}" type="sibTrans" cxnId="{66C7202E-D3AA-49A9-8B58-44686C8B5BB7}">
      <dgm:prSet/>
      <dgm:spPr/>
      <dgm:t>
        <a:bodyPr/>
        <a:lstStyle/>
        <a:p>
          <a:endParaRPr lang="bg-BG"/>
        </a:p>
      </dgm:t>
    </dgm:pt>
    <dgm:pt modelId="{1B2DE1A7-0F6A-49AA-B52D-6106F9FF1230}">
      <dgm:prSet phldrT="[Текст]"/>
      <dgm:spPr/>
      <dgm:t>
        <a:bodyPr/>
        <a:lstStyle/>
        <a:p>
          <a:r>
            <a:rPr lang="en-US" dirty="0"/>
            <a:t>IT Skills</a:t>
          </a:r>
          <a:endParaRPr lang="bg-BG" dirty="0"/>
        </a:p>
      </dgm:t>
    </dgm:pt>
    <dgm:pt modelId="{C99D09EF-D9C0-44E7-8992-770FEEB112C0}" type="parTrans" cxnId="{DF5BE94C-1C07-4EF4-B10B-E44A91F4AC56}">
      <dgm:prSet/>
      <dgm:spPr/>
      <dgm:t>
        <a:bodyPr/>
        <a:lstStyle/>
        <a:p>
          <a:endParaRPr lang="bg-BG"/>
        </a:p>
      </dgm:t>
    </dgm:pt>
    <dgm:pt modelId="{1B921E5A-5141-4F8C-8633-18972325BA64}" type="sibTrans" cxnId="{DF5BE94C-1C07-4EF4-B10B-E44A91F4AC56}">
      <dgm:prSet/>
      <dgm:spPr/>
      <dgm:t>
        <a:bodyPr/>
        <a:lstStyle/>
        <a:p>
          <a:endParaRPr lang="bg-BG"/>
        </a:p>
      </dgm:t>
    </dgm:pt>
    <dgm:pt modelId="{381238F5-38C0-46A6-9734-E1D87C0F1137}">
      <dgm:prSet phldrT="[Текст]"/>
      <dgm:spPr/>
      <dgm:t>
        <a:bodyPr/>
        <a:lstStyle/>
        <a:p>
          <a:r>
            <a:rPr lang="en-US" dirty="0"/>
            <a:t>To expand business courses</a:t>
          </a:r>
          <a:endParaRPr lang="bg-BG" dirty="0"/>
        </a:p>
      </dgm:t>
    </dgm:pt>
    <dgm:pt modelId="{D3822A7E-B09A-4D37-9138-13FF120F4F52}" type="parTrans" cxnId="{57CB7868-33D8-4F74-862D-E06E0C2B0C6D}">
      <dgm:prSet/>
      <dgm:spPr/>
      <dgm:t>
        <a:bodyPr/>
        <a:lstStyle/>
        <a:p>
          <a:endParaRPr lang="bg-BG"/>
        </a:p>
      </dgm:t>
    </dgm:pt>
    <dgm:pt modelId="{5677224E-F4B9-423E-AB9B-F985C75A7CE8}" type="sibTrans" cxnId="{57CB7868-33D8-4F74-862D-E06E0C2B0C6D}">
      <dgm:prSet/>
      <dgm:spPr/>
      <dgm:t>
        <a:bodyPr/>
        <a:lstStyle/>
        <a:p>
          <a:endParaRPr lang="bg-BG"/>
        </a:p>
      </dgm:t>
    </dgm:pt>
    <dgm:pt modelId="{C0C330A4-7090-4C46-9C5E-32DFFC1AF499}">
      <dgm:prSet phldrT="[Текст]"/>
      <dgm:spPr/>
      <dgm:t>
        <a:bodyPr/>
        <a:lstStyle/>
        <a:p>
          <a:r>
            <a:rPr lang="en-US" dirty="0"/>
            <a:t>To meet people with skills and knowledge</a:t>
          </a:r>
          <a:endParaRPr lang="bg-BG" dirty="0"/>
        </a:p>
      </dgm:t>
    </dgm:pt>
    <dgm:pt modelId="{EA8C3C6E-6D06-41E7-B320-E2ADC20A4FBF}" type="parTrans" cxnId="{89A42839-59EA-4A0B-9222-112D33D10087}">
      <dgm:prSet/>
      <dgm:spPr/>
      <dgm:t>
        <a:bodyPr/>
        <a:lstStyle/>
        <a:p>
          <a:endParaRPr lang="bg-BG"/>
        </a:p>
      </dgm:t>
    </dgm:pt>
    <dgm:pt modelId="{B1DF909D-65C6-4545-B47A-E1C9CB205F01}" type="sibTrans" cxnId="{89A42839-59EA-4A0B-9222-112D33D10087}">
      <dgm:prSet/>
      <dgm:spPr/>
      <dgm:t>
        <a:bodyPr/>
        <a:lstStyle/>
        <a:p>
          <a:endParaRPr lang="bg-BG"/>
        </a:p>
      </dgm:t>
    </dgm:pt>
    <dgm:pt modelId="{57D6EFD5-097A-4050-AA1B-3860592BB4AF}">
      <dgm:prSet phldrT="[Текст]"/>
      <dgm:spPr/>
      <dgm:t>
        <a:bodyPr/>
        <a:lstStyle/>
        <a:p>
          <a:r>
            <a:rPr lang="en-US" dirty="0"/>
            <a:t>To have some physical issues</a:t>
          </a:r>
          <a:endParaRPr lang="bg-BG" dirty="0"/>
        </a:p>
      </dgm:t>
    </dgm:pt>
    <dgm:pt modelId="{83E8C74C-E010-4D5C-AE0C-E26EB511D26E}" type="parTrans" cxnId="{9D24EEDB-B4BA-4F64-9949-4DBF0ECA98AC}">
      <dgm:prSet/>
      <dgm:spPr/>
      <dgm:t>
        <a:bodyPr/>
        <a:lstStyle/>
        <a:p>
          <a:endParaRPr lang="bg-BG"/>
        </a:p>
      </dgm:t>
    </dgm:pt>
    <dgm:pt modelId="{93E17E25-E7DC-4DA6-8FCA-85B336BD6D2F}" type="sibTrans" cxnId="{9D24EEDB-B4BA-4F64-9949-4DBF0ECA98AC}">
      <dgm:prSet/>
      <dgm:spPr/>
      <dgm:t>
        <a:bodyPr/>
        <a:lstStyle/>
        <a:p>
          <a:endParaRPr lang="bg-BG"/>
        </a:p>
      </dgm:t>
    </dgm:pt>
    <dgm:pt modelId="{72B8F128-4083-4E6C-BBD9-D6CC51484229}" type="pres">
      <dgm:prSet presAssocID="{199573B2-880B-45B3-9989-A002FB9D70E8}" presName="cycleMatrixDiagram" presStyleCnt="0">
        <dgm:presLayoutVars>
          <dgm:chMax val="1"/>
          <dgm:dir/>
          <dgm:animLvl val="lvl"/>
          <dgm:resizeHandles val="exact"/>
        </dgm:presLayoutVars>
      </dgm:prSet>
      <dgm:spPr/>
    </dgm:pt>
    <dgm:pt modelId="{E43872DC-A83F-4A5A-8EDB-B345D151B9CE}" type="pres">
      <dgm:prSet presAssocID="{199573B2-880B-45B3-9989-A002FB9D70E8}" presName="children" presStyleCnt="0"/>
      <dgm:spPr/>
    </dgm:pt>
    <dgm:pt modelId="{BEF70D52-65FD-41BB-97E0-0E34D13E36CB}" type="pres">
      <dgm:prSet presAssocID="{199573B2-880B-45B3-9989-A002FB9D70E8}" presName="child1group" presStyleCnt="0"/>
      <dgm:spPr/>
    </dgm:pt>
    <dgm:pt modelId="{1D2FC175-8A97-4F44-9833-D7A5F369BD7B}" type="pres">
      <dgm:prSet presAssocID="{199573B2-880B-45B3-9989-A002FB9D70E8}" presName="child1" presStyleLbl="bgAcc1" presStyleIdx="0" presStyleCnt="4"/>
      <dgm:spPr/>
    </dgm:pt>
    <dgm:pt modelId="{AC500CAE-5A60-4200-A886-F8FC1BF95BA7}" type="pres">
      <dgm:prSet presAssocID="{199573B2-880B-45B3-9989-A002FB9D70E8}" presName="child1Text" presStyleLbl="bgAcc1" presStyleIdx="0" presStyleCnt="4">
        <dgm:presLayoutVars>
          <dgm:bulletEnabled val="1"/>
        </dgm:presLayoutVars>
      </dgm:prSet>
      <dgm:spPr/>
    </dgm:pt>
    <dgm:pt modelId="{AC7EF580-6F27-450C-81D4-F37F9BD8F9D0}" type="pres">
      <dgm:prSet presAssocID="{199573B2-880B-45B3-9989-A002FB9D70E8}" presName="child2group" presStyleCnt="0"/>
      <dgm:spPr/>
    </dgm:pt>
    <dgm:pt modelId="{ED39EAFE-9BD4-464C-9913-E7966B95B9AA}" type="pres">
      <dgm:prSet presAssocID="{199573B2-880B-45B3-9989-A002FB9D70E8}" presName="child2" presStyleLbl="bgAcc1" presStyleIdx="1" presStyleCnt="4"/>
      <dgm:spPr/>
    </dgm:pt>
    <dgm:pt modelId="{E1E129BE-F49B-440C-814F-CDB40D1F4A59}" type="pres">
      <dgm:prSet presAssocID="{199573B2-880B-45B3-9989-A002FB9D70E8}" presName="child2Text" presStyleLbl="bgAcc1" presStyleIdx="1" presStyleCnt="4">
        <dgm:presLayoutVars>
          <dgm:bulletEnabled val="1"/>
        </dgm:presLayoutVars>
      </dgm:prSet>
      <dgm:spPr/>
    </dgm:pt>
    <dgm:pt modelId="{2A7DC85B-B29D-4E0F-84DD-ABD218F230BD}" type="pres">
      <dgm:prSet presAssocID="{199573B2-880B-45B3-9989-A002FB9D70E8}" presName="child3group" presStyleCnt="0"/>
      <dgm:spPr/>
    </dgm:pt>
    <dgm:pt modelId="{E123FAE3-C1DB-4CBA-9016-8373648D9380}" type="pres">
      <dgm:prSet presAssocID="{199573B2-880B-45B3-9989-A002FB9D70E8}" presName="child3" presStyleLbl="bgAcc1" presStyleIdx="2" presStyleCnt="4"/>
      <dgm:spPr/>
    </dgm:pt>
    <dgm:pt modelId="{6C3B4D0D-9946-4235-9DE2-5BD18D00B1D5}" type="pres">
      <dgm:prSet presAssocID="{199573B2-880B-45B3-9989-A002FB9D70E8}" presName="child3Text" presStyleLbl="bgAcc1" presStyleIdx="2" presStyleCnt="4">
        <dgm:presLayoutVars>
          <dgm:bulletEnabled val="1"/>
        </dgm:presLayoutVars>
      </dgm:prSet>
      <dgm:spPr/>
    </dgm:pt>
    <dgm:pt modelId="{49910006-1FBE-4DAB-8959-D33ED6DDECF9}" type="pres">
      <dgm:prSet presAssocID="{199573B2-880B-45B3-9989-A002FB9D70E8}" presName="child4group" presStyleCnt="0"/>
      <dgm:spPr/>
    </dgm:pt>
    <dgm:pt modelId="{A34A318E-525E-4399-B95C-5B685D39D23F}" type="pres">
      <dgm:prSet presAssocID="{199573B2-880B-45B3-9989-A002FB9D70E8}" presName="child4" presStyleLbl="bgAcc1" presStyleIdx="3" presStyleCnt="4"/>
      <dgm:spPr/>
    </dgm:pt>
    <dgm:pt modelId="{399523D8-55A0-40A3-95DD-4D656E506FCE}" type="pres">
      <dgm:prSet presAssocID="{199573B2-880B-45B3-9989-A002FB9D70E8}" presName="child4Text" presStyleLbl="bgAcc1" presStyleIdx="3" presStyleCnt="4">
        <dgm:presLayoutVars>
          <dgm:bulletEnabled val="1"/>
        </dgm:presLayoutVars>
      </dgm:prSet>
      <dgm:spPr/>
    </dgm:pt>
    <dgm:pt modelId="{785D93EC-16D6-4F6B-998F-7AC4713EC11A}" type="pres">
      <dgm:prSet presAssocID="{199573B2-880B-45B3-9989-A002FB9D70E8}" presName="childPlaceholder" presStyleCnt="0"/>
      <dgm:spPr/>
    </dgm:pt>
    <dgm:pt modelId="{9D72666B-961B-4BF0-BB48-8C9AFDC6EEC9}" type="pres">
      <dgm:prSet presAssocID="{199573B2-880B-45B3-9989-A002FB9D70E8}" presName="circle" presStyleCnt="0"/>
      <dgm:spPr/>
    </dgm:pt>
    <dgm:pt modelId="{5AF7EEF9-FFB7-4996-A6EE-F6D88BA62361}" type="pres">
      <dgm:prSet presAssocID="{199573B2-880B-45B3-9989-A002FB9D70E8}" presName="quadrant1" presStyleLbl="node1" presStyleIdx="0" presStyleCnt="4">
        <dgm:presLayoutVars>
          <dgm:chMax val="1"/>
          <dgm:bulletEnabled val="1"/>
        </dgm:presLayoutVars>
      </dgm:prSet>
      <dgm:spPr/>
    </dgm:pt>
    <dgm:pt modelId="{0FB90F72-5F5A-4AF8-B2BF-8081544CC6F9}" type="pres">
      <dgm:prSet presAssocID="{199573B2-880B-45B3-9989-A002FB9D70E8}" presName="quadrant2" presStyleLbl="node1" presStyleIdx="1" presStyleCnt="4">
        <dgm:presLayoutVars>
          <dgm:chMax val="1"/>
          <dgm:bulletEnabled val="1"/>
        </dgm:presLayoutVars>
      </dgm:prSet>
      <dgm:spPr/>
    </dgm:pt>
    <dgm:pt modelId="{CC7736CC-33C4-436D-8FFB-16F93DC58522}" type="pres">
      <dgm:prSet presAssocID="{199573B2-880B-45B3-9989-A002FB9D70E8}" presName="quadrant3" presStyleLbl="node1" presStyleIdx="2" presStyleCnt="4">
        <dgm:presLayoutVars>
          <dgm:chMax val="1"/>
          <dgm:bulletEnabled val="1"/>
        </dgm:presLayoutVars>
      </dgm:prSet>
      <dgm:spPr/>
    </dgm:pt>
    <dgm:pt modelId="{924D5A92-2B01-4E84-BF12-10B6217EF8BA}" type="pres">
      <dgm:prSet presAssocID="{199573B2-880B-45B3-9989-A002FB9D70E8}" presName="quadrant4" presStyleLbl="node1" presStyleIdx="3" presStyleCnt="4">
        <dgm:presLayoutVars>
          <dgm:chMax val="1"/>
          <dgm:bulletEnabled val="1"/>
        </dgm:presLayoutVars>
      </dgm:prSet>
      <dgm:spPr/>
    </dgm:pt>
    <dgm:pt modelId="{4BE6CB2F-F4F1-47E5-9485-767423C7E33D}" type="pres">
      <dgm:prSet presAssocID="{199573B2-880B-45B3-9989-A002FB9D70E8}" presName="quadrantPlaceholder" presStyleCnt="0"/>
      <dgm:spPr/>
    </dgm:pt>
    <dgm:pt modelId="{70A7D54D-4D1F-48A8-A3DC-DDF7B5E5A84C}" type="pres">
      <dgm:prSet presAssocID="{199573B2-880B-45B3-9989-A002FB9D70E8}" presName="center1" presStyleLbl="fgShp" presStyleIdx="0" presStyleCnt="2"/>
      <dgm:spPr/>
    </dgm:pt>
    <dgm:pt modelId="{FB3EF95F-59D6-4B73-A60C-3FE96C040175}" type="pres">
      <dgm:prSet presAssocID="{199573B2-880B-45B3-9989-A002FB9D70E8}" presName="center2" presStyleLbl="fgShp" presStyleIdx="1" presStyleCnt="2"/>
      <dgm:spPr/>
    </dgm:pt>
  </dgm:ptLst>
  <dgm:cxnLst>
    <dgm:cxn modelId="{5F7F8B08-10DA-49A4-8B22-6B3BC59971FC}" type="presOf" srcId="{CB2AE4DB-034A-4BAF-BC0B-EF9C6D40064F}" destId="{AC500CAE-5A60-4200-A886-F8FC1BF95BA7}" srcOrd="1" destOrd="1" presId="urn:microsoft.com/office/officeart/2005/8/layout/cycle4"/>
    <dgm:cxn modelId="{3BB17C0D-4B52-43BC-BE74-ACEBF328A394}" type="presOf" srcId="{99C0474D-4502-4397-A16A-0F48CEC51845}" destId="{1D2FC175-8A97-4F44-9833-D7A5F369BD7B}" srcOrd="0" destOrd="3" presId="urn:microsoft.com/office/officeart/2005/8/layout/cycle4"/>
    <dgm:cxn modelId="{D47B5810-7DBF-4C31-8E79-6046638F154B}" type="presOf" srcId="{B2D3F89F-71E4-4F68-BFF7-6308D297430D}" destId="{924D5A92-2B01-4E84-BF12-10B6217EF8BA}" srcOrd="0" destOrd="0" presId="urn:microsoft.com/office/officeart/2005/8/layout/cycle4"/>
    <dgm:cxn modelId="{2EA9F019-4F3C-47B3-9D59-032EB4E82945}" srcId="{F506841B-03C8-44BF-A0EC-3E2FA592BB6A}" destId="{7E97CE1F-6ECB-4385-B06A-E0D5DD090B11}" srcOrd="2" destOrd="0" parTransId="{485D3998-46CA-4D67-B2FC-178A71E10F88}" sibTransId="{EF9D42CA-D485-40A2-9B58-2EE156A5B87C}"/>
    <dgm:cxn modelId="{3ED14629-B32A-46ED-9901-CD146894E50A}" type="presOf" srcId="{C0C330A4-7090-4C46-9C5E-32DFFC1AF499}" destId="{399523D8-55A0-40A3-95DD-4D656E506FCE}" srcOrd="1" destOrd="2" presId="urn:microsoft.com/office/officeart/2005/8/layout/cycle4"/>
    <dgm:cxn modelId="{66C7202E-D3AA-49A9-8B58-44686C8B5BB7}" srcId="{3927AA3E-540C-499E-929D-028956D88A41}" destId="{6B270A55-AB37-42DD-B009-8DAEC7501692}" srcOrd="1" destOrd="0" parTransId="{C47A4005-6160-43D4-9FEB-8E5C634E532B}" sibTransId="{30149AF9-F400-4080-A116-73E201E14829}"/>
    <dgm:cxn modelId="{789BD32F-C399-45A1-B6AF-75399E847333}" srcId="{B2D3F89F-71E4-4F68-BFF7-6308D297430D}" destId="{BC38D4F0-9E59-4F36-A84D-68F8F0BA37CA}" srcOrd="0" destOrd="0" parTransId="{94D37D8B-2C83-47C5-BC60-3E8A40612BC3}" sibTransId="{B2785BDF-6631-44F2-9FA8-C7E0B4C2F7D0}"/>
    <dgm:cxn modelId="{4D21A637-8050-4CED-B466-EEF8580AF8A7}" type="presOf" srcId="{7E97CE1F-6ECB-4385-B06A-E0D5DD090B11}" destId="{AC500CAE-5A60-4200-A886-F8FC1BF95BA7}" srcOrd="1" destOrd="2" presId="urn:microsoft.com/office/officeart/2005/8/layout/cycle4"/>
    <dgm:cxn modelId="{380C2438-799F-49F2-AAE9-6A939E4BF051}" srcId="{3927AA3E-540C-499E-929D-028956D88A41}" destId="{B51D9BEC-3978-4CF6-878F-365D0D63C352}" srcOrd="0" destOrd="0" parTransId="{BA36E1C4-45B3-413A-9C1F-092E921AC085}" sibTransId="{E17EC2F6-747D-4807-A94A-D0F1FB9E1D2C}"/>
    <dgm:cxn modelId="{89A42839-59EA-4A0B-9222-112D33D10087}" srcId="{B2D3F89F-71E4-4F68-BFF7-6308D297430D}" destId="{C0C330A4-7090-4C46-9C5E-32DFFC1AF499}" srcOrd="2" destOrd="0" parTransId="{EA8C3C6E-6D06-41E7-B320-E2ADC20A4FBF}" sibTransId="{B1DF909D-65C6-4545-B47A-E1C9CB205F01}"/>
    <dgm:cxn modelId="{CA271F3C-AA7F-455F-B31F-D3B869E4F159}" type="presOf" srcId="{B150B06B-014E-4789-BC93-C7579428BA68}" destId="{6C3B4D0D-9946-4235-9DE2-5BD18D00B1D5}" srcOrd="1" destOrd="0" presId="urn:microsoft.com/office/officeart/2005/8/layout/cycle4"/>
    <dgm:cxn modelId="{F6A86F3D-F23F-4C57-8BB9-3DBB96B3C446}" type="presOf" srcId="{1B2DE1A7-0F6A-49AA-B52D-6106F9FF1230}" destId="{E1E129BE-F49B-440C-814F-CDB40D1F4A59}" srcOrd="1" destOrd="2" presId="urn:microsoft.com/office/officeart/2005/8/layout/cycle4"/>
    <dgm:cxn modelId="{9EEBC65E-B442-40A5-9000-CF13F451A8DD}" type="presOf" srcId="{6B270A55-AB37-42DD-B009-8DAEC7501692}" destId="{E1E129BE-F49B-440C-814F-CDB40D1F4A59}" srcOrd="1" destOrd="1" presId="urn:microsoft.com/office/officeart/2005/8/layout/cycle4"/>
    <dgm:cxn modelId="{B3E0BC62-05E9-412E-B6A2-AA8CBB0BF202}" type="presOf" srcId="{57D6EFD5-097A-4050-AA1B-3860592BB4AF}" destId="{6C3B4D0D-9946-4235-9DE2-5BD18D00B1D5}" srcOrd="1" destOrd="1" presId="urn:microsoft.com/office/officeart/2005/8/layout/cycle4"/>
    <dgm:cxn modelId="{AE521466-D2B1-4DC3-9249-DA083399B80B}" srcId="{F506841B-03C8-44BF-A0EC-3E2FA592BB6A}" destId="{CB2AE4DB-034A-4BAF-BC0B-EF9C6D40064F}" srcOrd="1" destOrd="0" parTransId="{CA2300B5-EEA7-4B22-A42B-ABF60949B567}" sibTransId="{8CBA858E-CF3A-4110-AE11-6D806760A6AA}"/>
    <dgm:cxn modelId="{57CB7868-33D8-4F74-862D-E06E0C2B0C6D}" srcId="{B2D3F89F-71E4-4F68-BFF7-6308D297430D}" destId="{381238F5-38C0-46A6-9734-E1D87C0F1137}" srcOrd="1" destOrd="0" parTransId="{D3822A7E-B09A-4D37-9138-13FF120F4F52}" sibTransId="{5677224E-F4B9-423E-AB9B-F985C75A7CE8}"/>
    <dgm:cxn modelId="{FA9D8A6A-6F67-4C61-A32D-0C5AA3638822}" srcId="{199573B2-880B-45B3-9989-A002FB9D70E8}" destId="{3927AA3E-540C-499E-929D-028956D88A41}" srcOrd="1" destOrd="0" parTransId="{02FAA30C-7E3F-4AEF-A89C-4CA02926A82E}" sibTransId="{66C69049-428E-4CBC-8916-FCAC3C5957F5}"/>
    <dgm:cxn modelId="{DF5BE94C-1C07-4EF4-B10B-E44A91F4AC56}" srcId="{3927AA3E-540C-499E-929D-028956D88A41}" destId="{1B2DE1A7-0F6A-49AA-B52D-6106F9FF1230}" srcOrd="2" destOrd="0" parTransId="{C99D09EF-D9C0-44E7-8992-770FEEB112C0}" sibTransId="{1B921E5A-5141-4F8C-8633-18972325BA64}"/>
    <dgm:cxn modelId="{05A94E73-9E1F-4CCD-A328-C811B7354B51}" srcId="{F506841B-03C8-44BF-A0EC-3E2FA592BB6A}" destId="{DB122D7C-0EF6-4BD1-B53B-43F4A0C4FC0D}" srcOrd="0" destOrd="0" parTransId="{FE4997B0-0579-41F9-A863-26DEDEC6F514}" sibTransId="{CA421FC1-03AD-429E-8DEC-8074C36E12F6}"/>
    <dgm:cxn modelId="{12D4B059-520D-4E73-AD54-7171C07F128F}" type="presOf" srcId="{1B2DE1A7-0F6A-49AA-B52D-6106F9FF1230}" destId="{ED39EAFE-9BD4-464C-9913-E7966B95B9AA}" srcOrd="0" destOrd="2" presId="urn:microsoft.com/office/officeart/2005/8/layout/cycle4"/>
    <dgm:cxn modelId="{01E9415A-6753-437D-9114-BB943F18EA9B}" type="presOf" srcId="{BC38D4F0-9E59-4F36-A84D-68F8F0BA37CA}" destId="{399523D8-55A0-40A3-95DD-4D656E506FCE}" srcOrd="1" destOrd="0" presId="urn:microsoft.com/office/officeart/2005/8/layout/cycle4"/>
    <dgm:cxn modelId="{97FF6789-5291-4E22-8660-3D631983964A}" srcId="{199573B2-880B-45B3-9989-A002FB9D70E8}" destId="{22C77783-94E2-4BB1-90D2-9A2097942212}" srcOrd="2" destOrd="0" parTransId="{E6E50E1D-0EE1-4633-866A-5311A7EB6F48}" sibTransId="{004F5067-416A-4A63-93B1-01198FA72AF3}"/>
    <dgm:cxn modelId="{050B9489-8015-42DC-8921-09E88248D9EF}" type="presOf" srcId="{7E97CE1F-6ECB-4385-B06A-E0D5DD090B11}" destId="{1D2FC175-8A97-4F44-9833-D7A5F369BD7B}" srcOrd="0" destOrd="2" presId="urn:microsoft.com/office/officeart/2005/8/layout/cycle4"/>
    <dgm:cxn modelId="{ECE0888C-5B7D-4165-A011-3D638721CC1D}" type="presOf" srcId="{57D6EFD5-097A-4050-AA1B-3860592BB4AF}" destId="{E123FAE3-C1DB-4CBA-9016-8373648D9380}" srcOrd="0" destOrd="1" presId="urn:microsoft.com/office/officeart/2005/8/layout/cycle4"/>
    <dgm:cxn modelId="{BACC278D-1E91-4FDE-BA21-51175F00BC1E}" type="presOf" srcId="{22C77783-94E2-4BB1-90D2-9A2097942212}" destId="{CC7736CC-33C4-436D-8FFB-16F93DC58522}" srcOrd="0" destOrd="0" presId="urn:microsoft.com/office/officeart/2005/8/layout/cycle4"/>
    <dgm:cxn modelId="{908C7093-6791-4934-8C26-7FA8C5773E3C}" type="presOf" srcId="{B150B06B-014E-4789-BC93-C7579428BA68}" destId="{E123FAE3-C1DB-4CBA-9016-8373648D9380}" srcOrd="0" destOrd="0" presId="urn:microsoft.com/office/officeart/2005/8/layout/cycle4"/>
    <dgm:cxn modelId="{1EF94999-07B8-4AF5-98B8-35F021A8CF39}" type="presOf" srcId="{381238F5-38C0-46A6-9734-E1D87C0F1137}" destId="{A34A318E-525E-4399-B95C-5B685D39D23F}" srcOrd="0" destOrd="1" presId="urn:microsoft.com/office/officeart/2005/8/layout/cycle4"/>
    <dgm:cxn modelId="{308BBFAE-31DC-49BC-84F7-1F24F8B69386}" srcId="{199573B2-880B-45B3-9989-A002FB9D70E8}" destId="{F506841B-03C8-44BF-A0EC-3E2FA592BB6A}" srcOrd="0" destOrd="0" parTransId="{96C9619E-6C2D-4527-A915-FFB9A0F9FE63}" sibTransId="{CB8A7AC7-A82B-4482-A6F9-5885F0570835}"/>
    <dgm:cxn modelId="{E6F14FAF-3E73-41BE-963A-DA92078FC2EF}" type="presOf" srcId="{B51D9BEC-3978-4CF6-878F-365D0D63C352}" destId="{E1E129BE-F49B-440C-814F-CDB40D1F4A59}" srcOrd="1" destOrd="0" presId="urn:microsoft.com/office/officeart/2005/8/layout/cycle4"/>
    <dgm:cxn modelId="{9D2EFCB1-E9B3-45B5-851A-911C0E39E3D6}" srcId="{22C77783-94E2-4BB1-90D2-9A2097942212}" destId="{B150B06B-014E-4789-BC93-C7579428BA68}" srcOrd="0" destOrd="0" parTransId="{6CFB092C-32DE-434B-A901-1DF1600855A2}" sibTransId="{D3CB323A-4FAE-4B3B-BE0D-29F29EE9FD57}"/>
    <dgm:cxn modelId="{74B41DC0-891F-4FD4-96E3-F2B07B500ACA}" type="presOf" srcId="{6B270A55-AB37-42DD-B009-8DAEC7501692}" destId="{ED39EAFE-9BD4-464C-9913-E7966B95B9AA}" srcOrd="0" destOrd="1" presId="urn:microsoft.com/office/officeart/2005/8/layout/cycle4"/>
    <dgm:cxn modelId="{67842AC1-1A62-471E-A9D6-41C869556E6B}" type="presOf" srcId="{DB122D7C-0EF6-4BD1-B53B-43F4A0C4FC0D}" destId="{1D2FC175-8A97-4F44-9833-D7A5F369BD7B}" srcOrd="0" destOrd="0" presId="urn:microsoft.com/office/officeart/2005/8/layout/cycle4"/>
    <dgm:cxn modelId="{5962EFC2-A32A-4906-BDAB-77C2FE4A8474}" type="presOf" srcId="{199573B2-880B-45B3-9989-A002FB9D70E8}" destId="{72B8F128-4083-4E6C-BBD9-D6CC51484229}" srcOrd="0" destOrd="0" presId="urn:microsoft.com/office/officeart/2005/8/layout/cycle4"/>
    <dgm:cxn modelId="{4BE338C5-981C-4511-B455-0870D25F9D85}" type="presOf" srcId="{381238F5-38C0-46A6-9734-E1D87C0F1137}" destId="{399523D8-55A0-40A3-95DD-4D656E506FCE}" srcOrd="1" destOrd="1" presId="urn:microsoft.com/office/officeart/2005/8/layout/cycle4"/>
    <dgm:cxn modelId="{325563CA-8E83-45B2-B2A7-13170B42346F}" type="presOf" srcId="{CB2AE4DB-034A-4BAF-BC0B-EF9C6D40064F}" destId="{1D2FC175-8A97-4F44-9833-D7A5F369BD7B}" srcOrd="0" destOrd="1" presId="urn:microsoft.com/office/officeart/2005/8/layout/cycle4"/>
    <dgm:cxn modelId="{BD311ECD-2501-40F2-9293-C35EA832ED30}" type="presOf" srcId="{BC38D4F0-9E59-4F36-A84D-68F8F0BA37CA}" destId="{A34A318E-525E-4399-B95C-5B685D39D23F}" srcOrd="0" destOrd="0" presId="urn:microsoft.com/office/officeart/2005/8/layout/cycle4"/>
    <dgm:cxn modelId="{B91F76D0-689F-4995-8C62-B91F4F694D55}" type="presOf" srcId="{C0C330A4-7090-4C46-9C5E-32DFFC1AF499}" destId="{A34A318E-525E-4399-B95C-5B685D39D23F}" srcOrd="0" destOrd="2" presId="urn:microsoft.com/office/officeart/2005/8/layout/cycle4"/>
    <dgm:cxn modelId="{9BA890D2-9A4C-4CCE-9509-D4314789DA62}" srcId="{F506841B-03C8-44BF-A0EC-3E2FA592BB6A}" destId="{99C0474D-4502-4397-A16A-0F48CEC51845}" srcOrd="3" destOrd="0" parTransId="{80C48BEF-1699-4E11-BC79-AE013C505DB9}" sibTransId="{3F18D241-034D-43F8-A2B7-85244243E94B}"/>
    <dgm:cxn modelId="{6FF29FD2-3922-4F3C-8E67-088E8032BDDC}" type="presOf" srcId="{B51D9BEC-3978-4CF6-878F-365D0D63C352}" destId="{ED39EAFE-9BD4-464C-9913-E7966B95B9AA}" srcOrd="0" destOrd="0" presId="urn:microsoft.com/office/officeart/2005/8/layout/cycle4"/>
    <dgm:cxn modelId="{9D24EEDB-B4BA-4F64-9949-4DBF0ECA98AC}" srcId="{22C77783-94E2-4BB1-90D2-9A2097942212}" destId="{57D6EFD5-097A-4050-AA1B-3860592BB4AF}" srcOrd="1" destOrd="0" parTransId="{83E8C74C-E010-4D5C-AE0C-E26EB511D26E}" sibTransId="{93E17E25-E7DC-4DA6-8FCA-85B336BD6D2F}"/>
    <dgm:cxn modelId="{57BA7BEB-6C5A-476F-A948-658231121066}" type="presOf" srcId="{F506841B-03C8-44BF-A0EC-3E2FA592BB6A}" destId="{5AF7EEF9-FFB7-4996-A6EE-F6D88BA62361}" srcOrd="0" destOrd="0" presId="urn:microsoft.com/office/officeart/2005/8/layout/cycle4"/>
    <dgm:cxn modelId="{26040FF9-D548-4EE2-9CBD-74116AD4036C}" type="presOf" srcId="{3927AA3E-540C-499E-929D-028956D88A41}" destId="{0FB90F72-5F5A-4AF8-B2BF-8081544CC6F9}" srcOrd="0" destOrd="0" presId="urn:microsoft.com/office/officeart/2005/8/layout/cycle4"/>
    <dgm:cxn modelId="{388FA2F9-4F6C-44F1-A365-66474893363D}" type="presOf" srcId="{99C0474D-4502-4397-A16A-0F48CEC51845}" destId="{AC500CAE-5A60-4200-A886-F8FC1BF95BA7}" srcOrd="1" destOrd="3" presId="urn:microsoft.com/office/officeart/2005/8/layout/cycle4"/>
    <dgm:cxn modelId="{937966FC-73DF-46A1-B36D-BF9E665CD7B0}" srcId="{199573B2-880B-45B3-9989-A002FB9D70E8}" destId="{B2D3F89F-71E4-4F68-BFF7-6308D297430D}" srcOrd="3" destOrd="0" parTransId="{D41AC647-25F0-4093-95AC-972BADA5D8AA}" sibTransId="{7C174867-932A-4805-A81F-55A809615B73}"/>
    <dgm:cxn modelId="{273BF8FE-1111-4E1B-AF0A-C80515ABF9E2}" type="presOf" srcId="{DB122D7C-0EF6-4BD1-B53B-43F4A0C4FC0D}" destId="{AC500CAE-5A60-4200-A886-F8FC1BF95BA7}" srcOrd="1" destOrd="0" presId="urn:microsoft.com/office/officeart/2005/8/layout/cycle4"/>
    <dgm:cxn modelId="{1C0BBEA7-5A32-45A6-9A89-C07A7FCA2DA8}" type="presParOf" srcId="{72B8F128-4083-4E6C-BBD9-D6CC51484229}" destId="{E43872DC-A83F-4A5A-8EDB-B345D151B9CE}" srcOrd="0" destOrd="0" presId="urn:microsoft.com/office/officeart/2005/8/layout/cycle4"/>
    <dgm:cxn modelId="{9A1C748A-675F-42FB-B17A-D883D7C9D1F4}" type="presParOf" srcId="{E43872DC-A83F-4A5A-8EDB-B345D151B9CE}" destId="{BEF70D52-65FD-41BB-97E0-0E34D13E36CB}" srcOrd="0" destOrd="0" presId="urn:microsoft.com/office/officeart/2005/8/layout/cycle4"/>
    <dgm:cxn modelId="{C2EE8269-A36D-4F0D-9FB5-C72855CED080}" type="presParOf" srcId="{BEF70D52-65FD-41BB-97E0-0E34D13E36CB}" destId="{1D2FC175-8A97-4F44-9833-D7A5F369BD7B}" srcOrd="0" destOrd="0" presId="urn:microsoft.com/office/officeart/2005/8/layout/cycle4"/>
    <dgm:cxn modelId="{6ACB0424-BF2D-4CD5-A12F-4D3781A1B646}" type="presParOf" srcId="{BEF70D52-65FD-41BB-97E0-0E34D13E36CB}" destId="{AC500CAE-5A60-4200-A886-F8FC1BF95BA7}" srcOrd="1" destOrd="0" presId="urn:microsoft.com/office/officeart/2005/8/layout/cycle4"/>
    <dgm:cxn modelId="{A7234D58-EC43-477C-8FB4-31EC61574A37}" type="presParOf" srcId="{E43872DC-A83F-4A5A-8EDB-B345D151B9CE}" destId="{AC7EF580-6F27-450C-81D4-F37F9BD8F9D0}" srcOrd="1" destOrd="0" presId="urn:microsoft.com/office/officeart/2005/8/layout/cycle4"/>
    <dgm:cxn modelId="{1C185706-A9A5-4E13-8FDB-616E84353786}" type="presParOf" srcId="{AC7EF580-6F27-450C-81D4-F37F9BD8F9D0}" destId="{ED39EAFE-9BD4-464C-9913-E7966B95B9AA}" srcOrd="0" destOrd="0" presId="urn:microsoft.com/office/officeart/2005/8/layout/cycle4"/>
    <dgm:cxn modelId="{C1CA4577-952C-4B56-B03E-8DCD4BD84862}" type="presParOf" srcId="{AC7EF580-6F27-450C-81D4-F37F9BD8F9D0}" destId="{E1E129BE-F49B-440C-814F-CDB40D1F4A59}" srcOrd="1" destOrd="0" presId="urn:microsoft.com/office/officeart/2005/8/layout/cycle4"/>
    <dgm:cxn modelId="{AE408CFF-1449-4986-B437-21D05CF3009C}" type="presParOf" srcId="{E43872DC-A83F-4A5A-8EDB-B345D151B9CE}" destId="{2A7DC85B-B29D-4E0F-84DD-ABD218F230BD}" srcOrd="2" destOrd="0" presId="urn:microsoft.com/office/officeart/2005/8/layout/cycle4"/>
    <dgm:cxn modelId="{573D5054-71EC-4927-BA4C-DFB3E1919C97}" type="presParOf" srcId="{2A7DC85B-B29D-4E0F-84DD-ABD218F230BD}" destId="{E123FAE3-C1DB-4CBA-9016-8373648D9380}" srcOrd="0" destOrd="0" presId="urn:microsoft.com/office/officeart/2005/8/layout/cycle4"/>
    <dgm:cxn modelId="{9FBBA651-3B30-473B-925C-071407EDE9EB}" type="presParOf" srcId="{2A7DC85B-B29D-4E0F-84DD-ABD218F230BD}" destId="{6C3B4D0D-9946-4235-9DE2-5BD18D00B1D5}" srcOrd="1" destOrd="0" presId="urn:microsoft.com/office/officeart/2005/8/layout/cycle4"/>
    <dgm:cxn modelId="{AB7E556F-B0B0-4CDF-8DB7-9D6176D1EE11}" type="presParOf" srcId="{E43872DC-A83F-4A5A-8EDB-B345D151B9CE}" destId="{49910006-1FBE-4DAB-8959-D33ED6DDECF9}" srcOrd="3" destOrd="0" presId="urn:microsoft.com/office/officeart/2005/8/layout/cycle4"/>
    <dgm:cxn modelId="{DF7EF90C-6741-48C6-9810-31F1E3574CD0}" type="presParOf" srcId="{49910006-1FBE-4DAB-8959-D33ED6DDECF9}" destId="{A34A318E-525E-4399-B95C-5B685D39D23F}" srcOrd="0" destOrd="0" presId="urn:microsoft.com/office/officeart/2005/8/layout/cycle4"/>
    <dgm:cxn modelId="{A89DF35E-E9BD-4D2E-8717-93C081D61593}" type="presParOf" srcId="{49910006-1FBE-4DAB-8959-D33ED6DDECF9}" destId="{399523D8-55A0-40A3-95DD-4D656E506FCE}" srcOrd="1" destOrd="0" presId="urn:microsoft.com/office/officeart/2005/8/layout/cycle4"/>
    <dgm:cxn modelId="{7BA98867-3ADF-42AA-8F5E-F187E9E028E2}" type="presParOf" srcId="{E43872DC-A83F-4A5A-8EDB-B345D151B9CE}" destId="{785D93EC-16D6-4F6B-998F-7AC4713EC11A}" srcOrd="4" destOrd="0" presId="urn:microsoft.com/office/officeart/2005/8/layout/cycle4"/>
    <dgm:cxn modelId="{A1D6F678-D5F4-4F02-B97C-0623067CEB81}" type="presParOf" srcId="{72B8F128-4083-4E6C-BBD9-D6CC51484229}" destId="{9D72666B-961B-4BF0-BB48-8C9AFDC6EEC9}" srcOrd="1" destOrd="0" presId="urn:microsoft.com/office/officeart/2005/8/layout/cycle4"/>
    <dgm:cxn modelId="{23291C72-4B3A-4225-ABE9-8E1B4F92F0C6}" type="presParOf" srcId="{9D72666B-961B-4BF0-BB48-8C9AFDC6EEC9}" destId="{5AF7EEF9-FFB7-4996-A6EE-F6D88BA62361}" srcOrd="0" destOrd="0" presId="urn:microsoft.com/office/officeart/2005/8/layout/cycle4"/>
    <dgm:cxn modelId="{37E740F2-CA2F-489F-B5A8-1E566B3EFFB7}" type="presParOf" srcId="{9D72666B-961B-4BF0-BB48-8C9AFDC6EEC9}" destId="{0FB90F72-5F5A-4AF8-B2BF-8081544CC6F9}" srcOrd="1" destOrd="0" presId="urn:microsoft.com/office/officeart/2005/8/layout/cycle4"/>
    <dgm:cxn modelId="{F6EED570-33E9-48F6-BA3E-78C2A61AD78E}" type="presParOf" srcId="{9D72666B-961B-4BF0-BB48-8C9AFDC6EEC9}" destId="{CC7736CC-33C4-436D-8FFB-16F93DC58522}" srcOrd="2" destOrd="0" presId="urn:microsoft.com/office/officeart/2005/8/layout/cycle4"/>
    <dgm:cxn modelId="{010CBF71-988D-4696-B14D-2FD2271D5099}" type="presParOf" srcId="{9D72666B-961B-4BF0-BB48-8C9AFDC6EEC9}" destId="{924D5A92-2B01-4E84-BF12-10B6217EF8BA}" srcOrd="3" destOrd="0" presId="urn:microsoft.com/office/officeart/2005/8/layout/cycle4"/>
    <dgm:cxn modelId="{4C5A7FE3-7C2D-4ABA-9AED-64A25EA48D1F}" type="presParOf" srcId="{9D72666B-961B-4BF0-BB48-8C9AFDC6EEC9}" destId="{4BE6CB2F-F4F1-47E5-9485-767423C7E33D}" srcOrd="4" destOrd="0" presId="urn:microsoft.com/office/officeart/2005/8/layout/cycle4"/>
    <dgm:cxn modelId="{5AC3092B-88AC-47A3-A490-3E62EED0C3F1}" type="presParOf" srcId="{72B8F128-4083-4E6C-BBD9-D6CC51484229}" destId="{70A7D54D-4D1F-48A8-A3DC-DDF7B5E5A84C}" srcOrd="2" destOrd="0" presId="urn:microsoft.com/office/officeart/2005/8/layout/cycle4"/>
    <dgm:cxn modelId="{5C690CFA-4160-4869-B140-26ADCB48533A}" type="presParOf" srcId="{72B8F128-4083-4E6C-BBD9-D6CC51484229}" destId="{FB3EF95F-59D6-4B73-A60C-3FE96C040175}" srcOrd="3" destOrd="0" presId="urn:microsoft.com/office/officeart/2005/8/layout/cycle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23FAE3-C1DB-4CBA-9016-8373648D9380}">
      <dsp:nvSpPr>
        <dsp:cNvPr id="0" name=""/>
        <dsp:cNvSpPr/>
      </dsp:nvSpPr>
      <dsp:spPr>
        <a:xfrm>
          <a:off x="4787134" y="3390933"/>
          <a:ext cx="2463413" cy="15957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US" sz="1300" kern="1200" dirty="0"/>
            <a:t>To face financial problems</a:t>
          </a:r>
          <a:endParaRPr lang="bg-BG" sz="1300" kern="1200" dirty="0"/>
        </a:p>
        <a:p>
          <a:pPr marL="114300" lvl="1" indent="-114300" algn="l" defTabSz="577850">
            <a:lnSpc>
              <a:spcPct val="90000"/>
            </a:lnSpc>
            <a:spcBef>
              <a:spcPct val="0"/>
            </a:spcBef>
            <a:spcAft>
              <a:spcPct val="15000"/>
            </a:spcAft>
            <a:buChar char="•"/>
          </a:pPr>
          <a:r>
            <a:rPr lang="en-US" sz="1300" kern="1200" dirty="0"/>
            <a:t>To have some physical issues</a:t>
          </a:r>
          <a:endParaRPr lang="bg-BG" sz="1300" kern="1200" dirty="0"/>
        </a:p>
      </dsp:txBody>
      <dsp:txXfrm>
        <a:off x="5561211" y="3824919"/>
        <a:ext cx="1654283" cy="1126694"/>
      </dsp:txXfrm>
    </dsp:sp>
    <dsp:sp modelId="{A34A318E-525E-4399-B95C-5B685D39D23F}">
      <dsp:nvSpPr>
        <dsp:cNvPr id="0" name=""/>
        <dsp:cNvSpPr/>
      </dsp:nvSpPr>
      <dsp:spPr>
        <a:xfrm>
          <a:off x="767880" y="3390933"/>
          <a:ext cx="2463413" cy="15957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US" sz="1300" kern="1200" dirty="0"/>
            <a:t>To learn about AI</a:t>
          </a:r>
          <a:endParaRPr lang="bg-BG" sz="1300" kern="1200" dirty="0"/>
        </a:p>
        <a:p>
          <a:pPr marL="114300" lvl="1" indent="-114300" algn="l" defTabSz="577850">
            <a:lnSpc>
              <a:spcPct val="90000"/>
            </a:lnSpc>
            <a:spcBef>
              <a:spcPct val="0"/>
            </a:spcBef>
            <a:spcAft>
              <a:spcPct val="15000"/>
            </a:spcAft>
            <a:buChar char="•"/>
          </a:pPr>
          <a:r>
            <a:rPr lang="en-US" sz="1300" kern="1200" dirty="0"/>
            <a:t>To expand business courses</a:t>
          </a:r>
          <a:endParaRPr lang="bg-BG" sz="1300" kern="1200" dirty="0"/>
        </a:p>
        <a:p>
          <a:pPr marL="114300" lvl="1" indent="-114300" algn="l" defTabSz="577850">
            <a:lnSpc>
              <a:spcPct val="90000"/>
            </a:lnSpc>
            <a:spcBef>
              <a:spcPct val="0"/>
            </a:spcBef>
            <a:spcAft>
              <a:spcPct val="15000"/>
            </a:spcAft>
            <a:buChar char="•"/>
          </a:pPr>
          <a:r>
            <a:rPr lang="en-US" sz="1300" kern="1200" dirty="0"/>
            <a:t>To meet people with skills and knowledge</a:t>
          </a:r>
          <a:endParaRPr lang="bg-BG" sz="1300" kern="1200" dirty="0"/>
        </a:p>
      </dsp:txBody>
      <dsp:txXfrm>
        <a:off x="802933" y="3824919"/>
        <a:ext cx="1654283" cy="1126694"/>
      </dsp:txXfrm>
    </dsp:sp>
    <dsp:sp modelId="{ED39EAFE-9BD4-464C-9913-E7966B95B9AA}">
      <dsp:nvSpPr>
        <dsp:cNvPr id="0" name=""/>
        <dsp:cNvSpPr/>
      </dsp:nvSpPr>
      <dsp:spPr>
        <a:xfrm>
          <a:off x="4787134" y="0"/>
          <a:ext cx="2463413" cy="15957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t" anchorCtr="0">
          <a:noAutofit/>
        </a:bodyPr>
        <a:lstStyle/>
        <a:p>
          <a:pPr marL="114300" lvl="1" indent="-114300" algn="l" defTabSz="577850">
            <a:lnSpc>
              <a:spcPct val="90000"/>
            </a:lnSpc>
            <a:spcBef>
              <a:spcPct val="0"/>
            </a:spcBef>
            <a:spcAft>
              <a:spcPct val="15000"/>
            </a:spcAft>
            <a:buChar char="•"/>
          </a:pPr>
          <a:r>
            <a:rPr lang="en-US" sz="1300" kern="1200" dirty="0"/>
            <a:t>Time-management</a:t>
          </a:r>
          <a:endParaRPr lang="bg-BG" sz="1300" kern="1200" dirty="0"/>
        </a:p>
        <a:p>
          <a:pPr marL="114300" lvl="1" indent="-114300" algn="l" defTabSz="577850">
            <a:lnSpc>
              <a:spcPct val="90000"/>
            </a:lnSpc>
            <a:spcBef>
              <a:spcPct val="0"/>
            </a:spcBef>
            <a:spcAft>
              <a:spcPct val="15000"/>
            </a:spcAft>
            <a:buChar char="•"/>
          </a:pPr>
          <a:r>
            <a:rPr lang="en-US" sz="1300" kern="1200" dirty="0"/>
            <a:t>Business knowledge</a:t>
          </a:r>
          <a:endParaRPr lang="bg-BG" sz="1300" kern="1200" dirty="0"/>
        </a:p>
        <a:p>
          <a:pPr marL="114300" lvl="1" indent="-114300" algn="l" defTabSz="577850">
            <a:lnSpc>
              <a:spcPct val="90000"/>
            </a:lnSpc>
            <a:spcBef>
              <a:spcPct val="0"/>
            </a:spcBef>
            <a:spcAft>
              <a:spcPct val="15000"/>
            </a:spcAft>
            <a:buChar char="•"/>
          </a:pPr>
          <a:r>
            <a:rPr lang="en-US" sz="1300" kern="1200" dirty="0"/>
            <a:t>IT Skills</a:t>
          </a:r>
          <a:endParaRPr lang="bg-BG" sz="1300" kern="1200" dirty="0"/>
        </a:p>
      </dsp:txBody>
      <dsp:txXfrm>
        <a:off x="5561211" y="35053"/>
        <a:ext cx="1654283" cy="1126694"/>
      </dsp:txXfrm>
    </dsp:sp>
    <dsp:sp modelId="{1D2FC175-8A97-4F44-9833-D7A5F369BD7B}">
      <dsp:nvSpPr>
        <dsp:cNvPr id="0" name=""/>
        <dsp:cNvSpPr/>
      </dsp:nvSpPr>
      <dsp:spPr>
        <a:xfrm>
          <a:off x="767880" y="0"/>
          <a:ext cx="2463413" cy="1595733"/>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t" anchorCtr="0">
          <a:noAutofit/>
        </a:bodyPr>
        <a:lstStyle/>
        <a:p>
          <a:pPr marL="171450" lvl="1" indent="-171450" algn="l" defTabSz="711200">
            <a:lnSpc>
              <a:spcPct val="90000"/>
            </a:lnSpc>
            <a:spcBef>
              <a:spcPct val="0"/>
            </a:spcBef>
            <a:spcAft>
              <a:spcPct val="15000"/>
            </a:spcAft>
            <a:buChar char="•"/>
          </a:pPr>
          <a:r>
            <a:rPr lang="en-US" sz="1600" kern="1200" dirty="0" err="1"/>
            <a:t>Communucation</a:t>
          </a:r>
          <a:endParaRPr lang="bg-BG" sz="1600" kern="1200" dirty="0"/>
        </a:p>
        <a:p>
          <a:pPr marL="171450" lvl="1" indent="-171450" algn="l" defTabSz="711200">
            <a:lnSpc>
              <a:spcPct val="90000"/>
            </a:lnSpc>
            <a:spcBef>
              <a:spcPct val="0"/>
            </a:spcBef>
            <a:spcAft>
              <a:spcPct val="15000"/>
            </a:spcAft>
            <a:buChar char="•"/>
          </a:pPr>
          <a:r>
            <a:rPr lang="en-US" sz="1600" kern="1200" dirty="0"/>
            <a:t>Motivation</a:t>
          </a:r>
          <a:endParaRPr lang="bg-BG" sz="1600" kern="1200" dirty="0"/>
        </a:p>
        <a:p>
          <a:pPr marL="171450" lvl="1" indent="-171450" algn="l" defTabSz="711200">
            <a:lnSpc>
              <a:spcPct val="90000"/>
            </a:lnSpc>
            <a:spcBef>
              <a:spcPct val="0"/>
            </a:spcBef>
            <a:spcAft>
              <a:spcPct val="15000"/>
            </a:spcAft>
            <a:buChar char="•"/>
          </a:pPr>
          <a:r>
            <a:rPr lang="en-US" sz="1600" kern="1200" dirty="0"/>
            <a:t>Self-control</a:t>
          </a:r>
          <a:endParaRPr lang="bg-BG" sz="1600" kern="1200" dirty="0"/>
        </a:p>
        <a:p>
          <a:pPr marL="114300" lvl="1" indent="-114300" algn="l" defTabSz="622300">
            <a:lnSpc>
              <a:spcPct val="90000"/>
            </a:lnSpc>
            <a:spcBef>
              <a:spcPct val="0"/>
            </a:spcBef>
            <a:spcAft>
              <a:spcPct val="15000"/>
            </a:spcAft>
            <a:buChar char="•"/>
          </a:pPr>
          <a:endParaRPr lang="bg-BG" sz="1400" kern="1200" dirty="0"/>
        </a:p>
      </dsp:txBody>
      <dsp:txXfrm>
        <a:off x="802933" y="35053"/>
        <a:ext cx="1654283" cy="1126694"/>
      </dsp:txXfrm>
    </dsp:sp>
    <dsp:sp modelId="{5AF7EEF9-FFB7-4996-A6EE-F6D88BA62361}">
      <dsp:nvSpPr>
        <dsp:cNvPr id="0" name=""/>
        <dsp:cNvSpPr/>
      </dsp:nvSpPr>
      <dsp:spPr>
        <a:xfrm>
          <a:off x="1800120" y="284240"/>
          <a:ext cx="2159226" cy="2159226"/>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Strength's</a:t>
          </a:r>
          <a:endParaRPr lang="bg-BG" sz="1700" kern="1200" dirty="0"/>
        </a:p>
      </dsp:txBody>
      <dsp:txXfrm>
        <a:off x="2432543" y="916663"/>
        <a:ext cx="1526803" cy="1526803"/>
      </dsp:txXfrm>
    </dsp:sp>
    <dsp:sp modelId="{0FB90F72-5F5A-4AF8-B2BF-8081544CC6F9}">
      <dsp:nvSpPr>
        <dsp:cNvPr id="0" name=""/>
        <dsp:cNvSpPr/>
      </dsp:nvSpPr>
      <dsp:spPr>
        <a:xfrm rot="5400000">
          <a:off x="4059080" y="284240"/>
          <a:ext cx="2159226" cy="2159226"/>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Weaknesses</a:t>
          </a:r>
          <a:endParaRPr lang="bg-BG" sz="1700" kern="1200" dirty="0"/>
        </a:p>
      </dsp:txBody>
      <dsp:txXfrm rot="-5400000">
        <a:off x="4059080" y="916663"/>
        <a:ext cx="1526803" cy="1526803"/>
      </dsp:txXfrm>
    </dsp:sp>
    <dsp:sp modelId="{CC7736CC-33C4-436D-8FFB-16F93DC58522}">
      <dsp:nvSpPr>
        <dsp:cNvPr id="0" name=""/>
        <dsp:cNvSpPr/>
      </dsp:nvSpPr>
      <dsp:spPr>
        <a:xfrm rot="10800000">
          <a:off x="4059080" y="2543200"/>
          <a:ext cx="2159226" cy="2159226"/>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Threats</a:t>
          </a:r>
          <a:endParaRPr lang="bg-BG" sz="1700" kern="1200" dirty="0"/>
        </a:p>
      </dsp:txBody>
      <dsp:txXfrm rot="10800000">
        <a:off x="4059080" y="2543200"/>
        <a:ext cx="1526803" cy="1526803"/>
      </dsp:txXfrm>
    </dsp:sp>
    <dsp:sp modelId="{924D5A92-2B01-4E84-BF12-10B6217EF8BA}">
      <dsp:nvSpPr>
        <dsp:cNvPr id="0" name=""/>
        <dsp:cNvSpPr/>
      </dsp:nvSpPr>
      <dsp:spPr>
        <a:xfrm rot="16200000">
          <a:off x="1800120" y="2543200"/>
          <a:ext cx="2159226" cy="2159226"/>
        </a:xfrm>
        <a:prstGeom prst="pieWedg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kern="1200" dirty="0"/>
            <a:t>Opportunities</a:t>
          </a:r>
          <a:endParaRPr lang="bg-BG" sz="1700" kern="1200" dirty="0"/>
        </a:p>
      </dsp:txBody>
      <dsp:txXfrm rot="5400000">
        <a:off x="2432543" y="2543200"/>
        <a:ext cx="1526803" cy="1526803"/>
      </dsp:txXfrm>
    </dsp:sp>
    <dsp:sp modelId="{70A7D54D-4D1F-48A8-A3DC-DDF7B5E5A84C}">
      <dsp:nvSpPr>
        <dsp:cNvPr id="0" name=""/>
        <dsp:cNvSpPr/>
      </dsp:nvSpPr>
      <dsp:spPr>
        <a:xfrm>
          <a:off x="3636460" y="2044533"/>
          <a:ext cx="745506" cy="648266"/>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3EF95F-59D6-4B73-A60C-3FE96C040175}">
      <dsp:nvSpPr>
        <dsp:cNvPr id="0" name=""/>
        <dsp:cNvSpPr/>
      </dsp:nvSpPr>
      <dsp:spPr>
        <a:xfrm rot="10800000">
          <a:off x="3636460" y="2293866"/>
          <a:ext cx="745506" cy="648266"/>
        </a:xfrm>
        <a:prstGeom prst="circularArrow">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Контейнер за горния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bg-BG"/>
          </a:p>
        </p:txBody>
      </p:sp>
      <p:sp>
        <p:nvSpPr>
          <p:cNvPr id="3" name="Контейнер за 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84561F-1EE3-4853-A2F9-6DAEEC1D60B3}" type="datetimeFigureOut">
              <a:rPr lang="bg-BG" smtClean="0"/>
              <a:t>14.7.2024 г.</a:t>
            </a:fld>
            <a:endParaRPr lang="bg-BG"/>
          </a:p>
        </p:txBody>
      </p:sp>
      <p:sp>
        <p:nvSpPr>
          <p:cNvPr id="4" name="Контейнер за изображение на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bg-BG"/>
          </a:p>
        </p:txBody>
      </p:sp>
      <p:sp>
        <p:nvSpPr>
          <p:cNvPr id="5" name="Контейнер за бележ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bg-BG"/>
              <a:t>Щракнете, за да редактирате стиловете на текста в образеца</a:t>
            </a:r>
          </a:p>
          <a:p>
            <a:pPr lvl="1"/>
            <a:r>
              <a:rPr lang="bg-BG"/>
              <a:t>Второ ниво</a:t>
            </a:r>
          </a:p>
          <a:p>
            <a:pPr lvl="2"/>
            <a:r>
              <a:rPr lang="bg-BG"/>
              <a:t>Трето ниво</a:t>
            </a:r>
          </a:p>
          <a:p>
            <a:pPr lvl="3"/>
            <a:r>
              <a:rPr lang="bg-BG"/>
              <a:t>Четвърто ниво</a:t>
            </a:r>
          </a:p>
          <a:p>
            <a:pPr lvl="4"/>
            <a:r>
              <a:rPr lang="bg-BG"/>
              <a:t>Пето ниво</a:t>
            </a:r>
          </a:p>
        </p:txBody>
      </p:sp>
      <p:sp>
        <p:nvSpPr>
          <p:cNvPr id="6" name="Контейнер за долния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bg-BG"/>
          </a:p>
        </p:txBody>
      </p:sp>
      <p:sp>
        <p:nvSpPr>
          <p:cNvPr id="7" name="Контейнер за номер на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831243-3AEB-417A-9C8A-679924847A32}" type="slidenum">
              <a:rPr lang="bg-BG" smtClean="0"/>
              <a:t>‹#›</a:t>
            </a:fld>
            <a:endParaRPr lang="bg-BG"/>
          </a:p>
        </p:txBody>
      </p:sp>
    </p:spTree>
    <p:extLst>
      <p:ext uri="{BB962C8B-B14F-4D97-AF65-F5344CB8AC3E}">
        <p14:creationId xmlns:p14="http://schemas.microsoft.com/office/powerpoint/2010/main" val="10075655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bg-BG" dirty="0"/>
          </a:p>
        </p:txBody>
      </p:sp>
      <p:sp>
        <p:nvSpPr>
          <p:cNvPr id="4" name="Контейнер за номер на слайда 3"/>
          <p:cNvSpPr>
            <a:spLocks noGrp="1"/>
          </p:cNvSpPr>
          <p:nvPr>
            <p:ph type="sldNum" sz="quarter" idx="5"/>
          </p:nvPr>
        </p:nvSpPr>
        <p:spPr/>
        <p:txBody>
          <a:bodyPr/>
          <a:lstStyle/>
          <a:p>
            <a:fld id="{1A831243-3AEB-417A-9C8A-679924847A32}" type="slidenum">
              <a:rPr lang="bg-BG" smtClean="0"/>
              <a:t>10</a:t>
            </a:fld>
            <a:endParaRPr lang="bg-BG"/>
          </a:p>
        </p:txBody>
      </p:sp>
    </p:spTree>
    <p:extLst>
      <p:ext uri="{BB962C8B-B14F-4D97-AF65-F5344CB8AC3E}">
        <p14:creationId xmlns:p14="http://schemas.microsoft.com/office/powerpoint/2010/main" val="19252927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7/14/2024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2.svg"/><Relationship Id="rId7" Type="http://schemas.openxmlformats.org/officeDocument/2006/relationships/diagramQuickStyle" Target="../diagrams/quickStyle1.xm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5.png"/><Relationship Id="rId4" Type="http://schemas.openxmlformats.org/officeDocument/2006/relationships/image" Target="../media/image6.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7.png"/><Relationship Id="rId4" Type="http://schemas.openxmlformats.org/officeDocument/2006/relationships/image" Target="../media/image2.sv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grpSp>
        <p:nvGrpSpPr>
          <p:cNvPr id="4" name="Group 4"/>
          <p:cNvGrpSpPr/>
          <p:nvPr/>
        </p:nvGrpSpPr>
        <p:grpSpPr>
          <a:xfrm>
            <a:off x="3060084" y="6858965"/>
            <a:ext cx="15227916" cy="3411989"/>
            <a:chOff x="0" y="0"/>
            <a:chExt cx="4274726" cy="1179063"/>
          </a:xfrm>
        </p:grpSpPr>
        <p:sp>
          <p:nvSpPr>
            <p:cNvPr id="5" name="Freeform 5"/>
            <p:cNvSpPr/>
            <p:nvPr/>
          </p:nvSpPr>
          <p:spPr>
            <a:xfrm>
              <a:off x="0" y="0"/>
              <a:ext cx="4274726" cy="1179063"/>
            </a:xfrm>
            <a:custGeom>
              <a:avLst/>
              <a:gdLst/>
              <a:ahLst/>
              <a:cxnLst/>
              <a:rect l="l" t="t" r="r" b="b"/>
              <a:pathLst>
                <a:path w="4274726" h="1179063">
                  <a:moveTo>
                    <a:pt x="41976" y="0"/>
                  </a:moveTo>
                  <a:lnTo>
                    <a:pt x="4232750" y="0"/>
                  </a:lnTo>
                  <a:cubicBezTo>
                    <a:pt x="4255933" y="0"/>
                    <a:pt x="4274726" y="18793"/>
                    <a:pt x="4274726" y="41976"/>
                  </a:cubicBezTo>
                  <a:lnTo>
                    <a:pt x="4274726" y="1137087"/>
                  </a:lnTo>
                  <a:cubicBezTo>
                    <a:pt x="4274726" y="1148220"/>
                    <a:pt x="4270303" y="1158897"/>
                    <a:pt x="4262432" y="1166769"/>
                  </a:cubicBezTo>
                  <a:cubicBezTo>
                    <a:pt x="4254560" y="1174641"/>
                    <a:pt x="4243883" y="1179063"/>
                    <a:pt x="4232750" y="1179063"/>
                  </a:cubicBezTo>
                  <a:lnTo>
                    <a:pt x="41976" y="1179063"/>
                  </a:lnTo>
                  <a:cubicBezTo>
                    <a:pt x="18793" y="1179063"/>
                    <a:pt x="0" y="1160270"/>
                    <a:pt x="0" y="1137087"/>
                  </a:cubicBezTo>
                  <a:lnTo>
                    <a:pt x="0" y="41976"/>
                  </a:lnTo>
                  <a:cubicBezTo>
                    <a:pt x="0" y="18793"/>
                    <a:pt x="18793" y="0"/>
                    <a:pt x="41976" y="0"/>
                  </a:cubicBezTo>
                  <a:close/>
                </a:path>
              </a:pathLst>
            </a:custGeom>
            <a:gradFill rotWithShape="1">
              <a:gsLst>
                <a:gs pos="0">
                  <a:srgbClr val="E441FF">
                    <a:alpha val="100000"/>
                  </a:srgbClr>
                </a:gs>
                <a:gs pos="100000">
                  <a:srgbClr val="4E31FF">
                    <a:alpha val="100000"/>
                  </a:srgbClr>
                </a:gs>
              </a:gsLst>
              <a:lin ang="0"/>
            </a:gradFill>
          </p:spPr>
        </p:sp>
        <p:sp>
          <p:nvSpPr>
            <p:cNvPr id="6" name="TextBox 6"/>
            <p:cNvSpPr txBox="1"/>
            <p:nvPr/>
          </p:nvSpPr>
          <p:spPr>
            <a:xfrm>
              <a:off x="0" y="-38100"/>
              <a:ext cx="4274726" cy="1217163"/>
            </a:xfrm>
            <a:prstGeom prst="rect">
              <a:avLst/>
            </a:prstGeom>
          </p:spPr>
          <p:txBody>
            <a:bodyPr lIns="50800" tIns="50800" rIns="50800" bIns="50800" rtlCol="0" anchor="ctr"/>
            <a:lstStyle/>
            <a:p>
              <a:pPr algn="ctr">
                <a:lnSpc>
                  <a:spcPts val="2876"/>
                </a:lnSpc>
              </a:pPr>
              <a:endParaRPr dirty="0"/>
            </a:p>
          </p:txBody>
        </p:sp>
      </p:grpSp>
      <p:sp>
        <p:nvSpPr>
          <p:cNvPr id="7" name="Freeform 7"/>
          <p:cNvSpPr/>
          <p:nvPr/>
        </p:nvSpPr>
        <p:spPr>
          <a:xfrm>
            <a:off x="1764684" y="1028700"/>
            <a:ext cx="5234252" cy="10848191"/>
          </a:xfrm>
          <a:custGeom>
            <a:avLst/>
            <a:gdLst/>
            <a:ahLst/>
            <a:cxnLst/>
            <a:rect l="l" t="t" r="r" b="b"/>
            <a:pathLst>
              <a:path w="5234252" h="10848191">
                <a:moveTo>
                  <a:pt x="0" y="0"/>
                </a:moveTo>
                <a:lnTo>
                  <a:pt x="5234252" y="0"/>
                </a:lnTo>
                <a:lnTo>
                  <a:pt x="5234252" y="10848191"/>
                </a:lnTo>
                <a:lnTo>
                  <a:pt x="0" y="10848191"/>
                </a:lnTo>
                <a:lnTo>
                  <a:pt x="0" y="0"/>
                </a:lnTo>
                <a:close/>
              </a:path>
            </a:pathLst>
          </a:custGeom>
          <a:blipFill>
            <a:blip r:embed="rId4"/>
            <a:stretch>
              <a:fillRect/>
            </a:stretch>
          </a:blipFill>
        </p:spPr>
      </p:sp>
      <p:sp>
        <p:nvSpPr>
          <p:cNvPr id="8" name="Freeform 8"/>
          <p:cNvSpPr/>
          <p:nvPr/>
        </p:nvSpPr>
        <p:spPr>
          <a:xfrm>
            <a:off x="481408" y="1485900"/>
            <a:ext cx="2331808" cy="2517894"/>
          </a:xfrm>
          <a:custGeom>
            <a:avLst/>
            <a:gdLst/>
            <a:ahLst/>
            <a:cxnLst/>
            <a:rect l="l" t="t" r="r" b="b"/>
            <a:pathLst>
              <a:path w="2331808" h="2517894">
                <a:moveTo>
                  <a:pt x="0" y="0"/>
                </a:moveTo>
                <a:lnTo>
                  <a:pt x="2331809" y="0"/>
                </a:lnTo>
                <a:lnTo>
                  <a:pt x="2331809" y="2517894"/>
                </a:lnTo>
                <a:lnTo>
                  <a:pt x="0" y="2517894"/>
                </a:lnTo>
                <a:lnTo>
                  <a:pt x="0" y="0"/>
                </a:lnTo>
                <a:close/>
              </a:path>
            </a:pathLst>
          </a:custGeom>
          <a:blipFill>
            <a:blip r:embed="rId5"/>
            <a:stretch>
              <a:fillRect/>
            </a:stretch>
          </a:blipFill>
        </p:spPr>
      </p:sp>
      <p:sp>
        <p:nvSpPr>
          <p:cNvPr id="9" name="Freeform 9"/>
          <p:cNvSpPr/>
          <p:nvPr/>
        </p:nvSpPr>
        <p:spPr>
          <a:xfrm flipH="1">
            <a:off x="15521061" y="7581900"/>
            <a:ext cx="2081139" cy="2118712"/>
          </a:xfrm>
          <a:custGeom>
            <a:avLst/>
            <a:gdLst/>
            <a:ahLst/>
            <a:cxnLst/>
            <a:rect l="l" t="t" r="r" b="b"/>
            <a:pathLst>
              <a:path w="2878466" h="3108176">
                <a:moveTo>
                  <a:pt x="2878466" y="0"/>
                </a:moveTo>
                <a:lnTo>
                  <a:pt x="0" y="0"/>
                </a:lnTo>
                <a:lnTo>
                  <a:pt x="0" y="3108176"/>
                </a:lnTo>
                <a:lnTo>
                  <a:pt x="2878466" y="3108176"/>
                </a:lnTo>
                <a:lnTo>
                  <a:pt x="2878466" y="0"/>
                </a:lnTo>
                <a:close/>
              </a:path>
            </a:pathLst>
          </a:custGeom>
          <a:blipFill>
            <a:blip r:embed="rId5"/>
            <a:stretch>
              <a:fillRect/>
            </a:stretch>
          </a:blipFill>
        </p:spPr>
      </p:sp>
      <p:sp>
        <p:nvSpPr>
          <p:cNvPr id="10" name="TextBox 10"/>
          <p:cNvSpPr txBox="1"/>
          <p:nvPr/>
        </p:nvSpPr>
        <p:spPr>
          <a:xfrm>
            <a:off x="7908067" y="5057197"/>
            <a:ext cx="9694133" cy="1500026"/>
          </a:xfrm>
          <a:prstGeom prst="rect">
            <a:avLst/>
          </a:prstGeom>
        </p:spPr>
        <p:txBody>
          <a:bodyPr wrap="square" lIns="0" tIns="0" rIns="0" bIns="0" rtlCol="0" anchor="t">
            <a:spAutoFit/>
          </a:bodyPr>
          <a:lstStyle/>
          <a:p>
            <a:pPr algn="l">
              <a:lnSpc>
                <a:spcPts val="5984"/>
              </a:lnSpc>
            </a:pPr>
            <a:r>
              <a:rPr lang="en-US" sz="4274" dirty="0">
                <a:solidFill>
                  <a:srgbClr val="5E17EB"/>
                </a:solidFill>
                <a:latin typeface="Poppins"/>
                <a:ea typeface="Poppins"/>
                <a:cs typeface="Poppins"/>
                <a:sym typeface="Poppins"/>
              </a:rPr>
              <a:t>Automation agency - SPARK</a:t>
            </a:r>
          </a:p>
          <a:p>
            <a:pPr algn="l">
              <a:lnSpc>
                <a:spcPts val="5984"/>
              </a:lnSpc>
            </a:pPr>
            <a:r>
              <a:rPr lang="en-US" sz="4274" dirty="0">
                <a:solidFill>
                  <a:srgbClr val="5E17EB"/>
                </a:solidFill>
                <a:latin typeface="Poppins"/>
                <a:ea typeface="Poppins"/>
                <a:cs typeface="Poppins"/>
                <a:sym typeface="Poppins"/>
              </a:rPr>
              <a:t>By </a:t>
            </a:r>
            <a:r>
              <a:rPr lang="en-US" sz="4274" dirty="0" err="1">
                <a:solidFill>
                  <a:srgbClr val="5E17EB"/>
                </a:solidFill>
                <a:latin typeface="Poppins"/>
                <a:ea typeface="Poppins"/>
                <a:cs typeface="Poppins"/>
                <a:sym typeface="Poppins"/>
              </a:rPr>
              <a:t>Ivelina</a:t>
            </a:r>
            <a:r>
              <a:rPr lang="en-US" sz="4274" dirty="0">
                <a:solidFill>
                  <a:srgbClr val="5E17EB"/>
                </a:solidFill>
                <a:latin typeface="Poppins"/>
                <a:ea typeface="Poppins"/>
                <a:cs typeface="Poppins"/>
                <a:sym typeface="Poppins"/>
              </a:rPr>
              <a:t> Georgieva-</a:t>
            </a:r>
            <a:r>
              <a:rPr lang="en-US" sz="4274" dirty="0" err="1">
                <a:solidFill>
                  <a:srgbClr val="5E17EB"/>
                </a:solidFill>
                <a:latin typeface="Poppins"/>
                <a:ea typeface="Poppins"/>
                <a:cs typeface="Poppins"/>
                <a:sym typeface="Poppins"/>
              </a:rPr>
              <a:t>Draganova</a:t>
            </a:r>
            <a:endParaRPr lang="en-US" sz="4274" dirty="0">
              <a:solidFill>
                <a:srgbClr val="5E17EB"/>
              </a:solidFill>
              <a:latin typeface="Poppins"/>
              <a:ea typeface="Poppins"/>
              <a:cs typeface="Poppins"/>
              <a:sym typeface="Poppins"/>
            </a:endParaRPr>
          </a:p>
        </p:txBody>
      </p:sp>
      <p:sp>
        <p:nvSpPr>
          <p:cNvPr id="11" name="TextBox 11"/>
          <p:cNvSpPr txBox="1"/>
          <p:nvPr/>
        </p:nvSpPr>
        <p:spPr>
          <a:xfrm>
            <a:off x="7879492" y="1798506"/>
            <a:ext cx="9379808" cy="2747777"/>
          </a:xfrm>
          <a:prstGeom prst="rect">
            <a:avLst/>
          </a:prstGeom>
        </p:spPr>
        <p:txBody>
          <a:bodyPr lIns="0" tIns="0" rIns="0" bIns="0" rtlCol="0" anchor="t">
            <a:spAutoFit/>
          </a:bodyPr>
          <a:lstStyle/>
          <a:p>
            <a:pPr algn="l">
              <a:lnSpc>
                <a:spcPts val="10233"/>
              </a:lnSpc>
            </a:pPr>
            <a:r>
              <a:rPr lang="en-US" sz="10233">
                <a:solidFill>
                  <a:srgbClr val="5E17EB"/>
                </a:solidFill>
                <a:latin typeface="Poppins Bold"/>
                <a:ea typeface="Poppins Bold"/>
                <a:cs typeface="Poppins Bold"/>
                <a:sym typeface="Poppins Bold"/>
              </a:rPr>
              <a:t>ARTIFICIAL</a:t>
            </a:r>
          </a:p>
          <a:p>
            <a:pPr algn="l">
              <a:lnSpc>
                <a:spcPts val="10233"/>
              </a:lnSpc>
            </a:pPr>
            <a:r>
              <a:rPr lang="en-US" sz="10233">
                <a:solidFill>
                  <a:srgbClr val="5E17EB"/>
                </a:solidFill>
                <a:latin typeface="Poppins Bold"/>
                <a:ea typeface="Poppins Bold"/>
                <a:cs typeface="Poppins Bold"/>
                <a:sym typeface="Poppins Bold"/>
              </a:rPr>
              <a:t>INTELLIGENCE</a:t>
            </a:r>
          </a:p>
        </p:txBody>
      </p:sp>
      <p:pic>
        <p:nvPicPr>
          <p:cNvPr id="13" name="Картина 12">
            <a:extLst>
              <a:ext uri="{FF2B5EF4-FFF2-40B4-BE49-F238E27FC236}">
                <a16:creationId xmlns:a16="http://schemas.microsoft.com/office/drawing/2014/main" id="{3182C512-64D2-06C8-8A83-EC4B6AF15A4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35362" y="5676900"/>
            <a:ext cx="5934725" cy="593472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4" name="TextBox 4"/>
          <p:cNvSpPr txBox="1"/>
          <p:nvPr/>
        </p:nvSpPr>
        <p:spPr>
          <a:xfrm>
            <a:off x="1388417" y="708908"/>
            <a:ext cx="6728006" cy="1616078"/>
          </a:xfrm>
          <a:prstGeom prst="rect">
            <a:avLst/>
          </a:prstGeom>
        </p:spPr>
        <p:txBody>
          <a:bodyPr lIns="0" tIns="0" rIns="0" bIns="0" rtlCol="0" anchor="t">
            <a:spAutoFit/>
          </a:bodyPr>
          <a:lstStyle/>
          <a:p>
            <a:pPr algn="l">
              <a:lnSpc>
                <a:spcPts val="11703"/>
              </a:lnSpc>
            </a:pPr>
            <a:r>
              <a:rPr lang="en-US" sz="10357" dirty="0">
                <a:solidFill>
                  <a:srgbClr val="5E17EB"/>
                </a:solidFill>
                <a:latin typeface="Poppins Bold"/>
                <a:ea typeface="Poppins Bold"/>
                <a:cs typeface="Poppins Bold"/>
                <a:sym typeface="Poppins Bold"/>
              </a:rPr>
              <a:t>About Me</a:t>
            </a:r>
          </a:p>
        </p:txBody>
      </p:sp>
      <p:grpSp>
        <p:nvGrpSpPr>
          <p:cNvPr id="7" name="Group 7"/>
          <p:cNvGrpSpPr/>
          <p:nvPr/>
        </p:nvGrpSpPr>
        <p:grpSpPr>
          <a:xfrm>
            <a:off x="393780" y="2111002"/>
            <a:ext cx="9339333" cy="2682495"/>
            <a:chOff x="0" y="0"/>
            <a:chExt cx="2459742" cy="761363"/>
          </a:xfrm>
        </p:grpSpPr>
        <p:sp>
          <p:nvSpPr>
            <p:cNvPr id="8" name="Freeform 8"/>
            <p:cNvSpPr/>
            <p:nvPr/>
          </p:nvSpPr>
          <p:spPr>
            <a:xfrm>
              <a:off x="0" y="0"/>
              <a:ext cx="2459742" cy="761363"/>
            </a:xfrm>
            <a:custGeom>
              <a:avLst/>
              <a:gdLst/>
              <a:ahLst/>
              <a:cxnLst/>
              <a:rect l="l" t="t" r="r" b="b"/>
              <a:pathLst>
                <a:path w="2459742" h="761363">
                  <a:moveTo>
                    <a:pt x="60514" y="0"/>
                  </a:moveTo>
                  <a:lnTo>
                    <a:pt x="2399228" y="0"/>
                  </a:lnTo>
                  <a:cubicBezTo>
                    <a:pt x="2415277" y="0"/>
                    <a:pt x="2430669" y="6376"/>
                    <a:pt x="2442018" y="17724"/>
                  </a:cubicBezTo>
                  <a:cubicBezTo>
                    <a:pt x="2453367" y="29073"/>
                    <a:pt x="2459742" y="44465"/>
                    <a:pt x="2459742" y="60514"/>
                  </a:cubicBezTo>
                  <a:lnTo>
                    <a:pt x="2459742" y="700849"/>
                  </a:lnTo>
                  <a:cubicBezTo>
                    <a:pt x="2459742" y="716898"/>
                    <a:pt x="2453367" y="732290"/>
                    <a:pt x="2442018" y="743639"/>
                  </a:cubicBezTo>
                  <a:cubicBezTo>
                    <a:pt x="2430669" y="754987"/>
                    <a:pt x="2415277" y="761363"/>
                    <a:pt x="2399228" y="761363"/>
                  </a:cubicBezTo>
                  <a:lnTo>
                    <a:pt x="60514" y="761363"/>
                  </a:lnTo>
                  <a:cubicBezTo>
                    <a:pt x="27093" y="761363"/>
                    <a:pt x="0" y="734270"/>
                    <a:pt x="0" y="700849"/>
                  </a:cubicBezTo>
                  <a:lnTo>
                    <a:pt x="0" y="60514"/>
                  </a:lnTo>
                  <a:cubicBezTo>
                    <a:pt x="0" y="27093"/>
                    <a:pt x="27093" y="0"/>
                    <a:pt x="60514" y="0"/>
                  </a:cubicBezTo>
                  <a:close/>
                </a:path>
              </a:pathLst>
            </a:custGeom>
            <a:gradFill rotWithShape="1">
              <a:gsLst>
                <a:gs pos="0">
                  <a:srgbClr val="4E31FF">
                    <a:alpha val="100000"/>
                  </a:srgbClr>
                </a:gs>
                <a:gs pos="100000">
                  <a:srgbClr val="E441FF">
                    <a:alpha val="100000"/>
                  </a:srgbClr>
                </a:gs>
              </a:gsLst>
              <a:lin ang="0"/>
            </a:gradFill>
          </p:spPr>
        </p:sp>
        <p:sp>
          <p:nvSpPr>
            <p:cNvPr id="9" name="TextBox 9"/>
            <p:cNvSpPr txBox="1"/>
            <p:nvPr/>
          </p:nvSpPr>
          <p:spPr>
            <a:xfrm>
              <a:off x="0" y="-38100"/>
              <a:ext cx="2459742" cy="799463"/>
            </a:xfrm>
            <a:prstGeom prst="rect">
              <a:avLst/>
            </a:prstGeom>
          </p:spPr>
          <p:txBody>
            <a:bodyPr lIns="50800" tIns="50800" rIns="50800" bIns="50800" rtlCol="0" anchor="ctr"/>
            <a:lstStyle/>
            <a:p>
              <a:pPr algn="ctr">
                <a:lnSpc>
                  <a:spcPts val="2876"/>
                </a:lnSpc>
              </a:pPr>
              <a:endParaRPr/>
            </a:p>
          </p:txBody>
        </p:sp>
      </p:grpSp>
      <p:pic>
        <p:nvPicPr>
          <p:cNvPr id="11" name="Картина 10">
            <a:extLst>
              <a:ext uri="{FF2B5EF4-FFF2-40B4-BE49-F238E27FC236}">
                <a16:creationId xmlns:a16="http://schemas.microsoft.com/office/drawing/2014/main" id="{845B9D34-D3A1-5273-C4AF-EABA626C22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965377" y="1714500"/>
            <a:ext cx="6191407" cy="7162800"/>
          </a:xfrm>
          <a:prstGeom prst="rect">
            <a:avLst/>
          </a:prstGeom>
          <a:ln>
            <a:noFill/>
          </a:ln>
          <a:effectLst>
            <a:outerShdw blurRad="292100" dist="139700" dir="2700000" algn="tl" rotWithShape="0">
              <a:srgbClr val="333333">
                <a:alpha val="65000"/>
              </a:srgbClr>
            </a:outerShdw>
          </a:effectLst>
        </p:spPr>
      </p:pic>
      <p:sp>
        <p:nvSpPr>
          <p:cNvPr id="12" name="Текстово поле 11">
            <a:extLst>
              <a:ext uri="{FF2B5EF4-FFF2-40B4-BE49-F238E27FC236}">
                <a16:creationId xmlns:a16="http://schemas.microsoft.com/office/drawing/2014/main" id="{5C1D8682-56B4-AEB3-BD84-72135D17DB55}"/>
              </a:ext>
            </a:extLst>
          </p:cNvPr>
          <p:cNvSpPr txBox="1"/>
          <p:nvPr/>
        </p:nvSpPr>
        <p:spPr>
          <a:xfrm>
            <a:off x="720046" y="2433017"/>
            <a:ext cx="8686800" cy="2246769"/>
          </a:xfrm>
          <a:prstGeom prst="rect">
            <a:avLst/>
          </a:prstGeom>
          <a:noFill/>
        </p:spPr>
        <p:txBody>
          <a:bodyPr wrap="square" rtlCol="0">
            <a:spAutoFit/>
          </a:bodyPr>
          <a:lstStyle/>
          <a:p>
            <a:r>
              <a:rPr lang="en-US" sz="2000" dirty="0">
                <a:solidFill>
                  <a:schemeClr val="bg1"/>
                </a:solidFill>
              </a:rPr>
              <a:t>I am </a:t>
            </a:r>
            <a:r>
              <a:rPr lang="en-US" sz="2000" dirty="0" err="1">
                <a:solidFill>
                  <a:schemeClr val="bg1"/>
                </a:solidFill>
              </a:rPr>
              <a:t>Ivelina</a:t>
            </a:r>
            <a:r>
              <a:rPr lang="en-US" sz="2000" dirty="0">
                <a:solidFill>
                  <a:schemeClr val="bg1"/>
                </a:solidFill>
              </a:rPr>
              <a:t>, a person who like to create different things and meet people. Recently I discovered the power of AI tools and I am getting more and more fascinated by it. I would not consider myself as a Entrepreneur yet, but would love to become one. </a:t>
            </a:r>
          </a:p>
          <a:p>
            <a:r>
              <a:rPr lang="en-US" sz="2000" dirty="0">
                <a:solidFill>
                  <a:schemeClr val="bg1"/>
                </a:solidFill>
              </a:rPr>
              <a:t>There are different part of me which I found </a:t>
            </a:r>
            <a:r>
              <a:rPr lang="en-US" sz="2000" dirty="0" err="1">
                <a:solidFill>
                  <a:schemeClr val="bg1"/>
                </a:solidFill>
              </a:rPr>
              <a:t>streghts</a:t>
            </a:r>
            <a:r>
              <a:rPr lang="en-US" sz="2000" dirty="0">
                <a:solidFill>
                  <a:schemeClr val="bg1"/>
                </a:solidFill>
              </a:rPr>
              <a:t> and some which are weaknesses. In the bellow SWOT analysis I am presetting them as well with some opportunities and threats</a:t>
            </a:r>
            <a:endParaRPr lang="bg-BG" sz="2000" dirty="0">
              <a:solidFill>
                <a:schemeClr val="bg1"/>
              </a:solidFill>
            </a:endParaRPr>
          </a:p>
        </p:txBody>
      </p:sp>
      <p:graphicFrame>
        <p:nvGraphicFramePr>
          <p:cNvPr id="14" name="Диаграма 13">
            <a:extLst>
              <a:ext uri="{FF2B5EF4-FFF2-40B4-BE49-F238E27FC236}">
                <a16:creationId xmlns:a16="http://schemas.microsoft.com/office/drawing/2014/main" id="{6160273F-E42F-DC1A-D9FF-8923D10749F1}"/>
              </a:ext>
            </a:extLst>
          </p:cNvPr>
          <p:cNvGraphicFramePr/>
          <p:nvPr>
            <p:extLst>
              <p:ext uri="{D42A27DB-BD31-4B8C-83A1-F6EECF244321}">
                <p14:modId xmlns:p14="http://schemas.microsoft.com/office/powerpoint/2010/main" val="1754665312"/>
              </p:ext>
            </p:extLst>
          </p:nvPr>
        </p:nvGraphicFramePr>
        <p:xfrm>
          <a:off x="1388418" y="5109832"/>
          <a:ext cx="8018428" cy="498666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5" name="Картина 14">
            <a:extLst>
              <a:ext uri="{FF2B5EF4-FFF2-40B4-BE49-F238E27FC236}">
                <a16:creationId xmlns:a16="http://schemas.microsoft.com/office/drawing/2014/main" id="{92C177CE-BE0C-9BD0-E078-F6F15A48EE4D}"/>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3551419" y="-1104900"/>
            <a:ext cx="4047015" cy="404701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grpSp>
        <p:nvGrpSpPr>
          <p:cNvPr id="4" name="Group 4"/>
          <p:cNvGrpSpPr/>
          <p:nvPr/>
        </p:nvGrpSpPr>
        <p:grpSpPr>
          <a:xfrm>
            <a:off x="0" y="6297826"/>
            <a:ext cx="8578572" cy="3981554"/>
            <a:chOff x="0" y="0"/>
            <a:chExt cx="2275709" cy="1181818"/>
          </a:xfrm>
        </p:grpSpPr>
        <p:sp>
          <p:nvSpPr>
            <p:cNvPr id="5" name="Freeform 5"/>
            <p:cNvSpPr/>
            <p:nvPr/>
          </p:nvSpPr>
          <p:spPr>
            <a:xfrm>
              <a:off x="0" y="0"/>
              <a:ext cx="2275709" cy="1181818"/>
            </a:xfrm>
            <a:custGeom>
              <a:avLst/>
              <a:gdLst/>
              <a:ahLst/>
              <a:cxnLst/>
              <a:rect l="l" t="t" r="r" b="b"/>
              <a:pathLst>
                <a:path w="2275709" h="1181818">
                  <a:moveTo>
                    <a:pt x="65408" y="0"/>
                  </a:moveTo>
                  <a:lnTo>
                    <a:pt x="2210302" y="0"/>
                  </a:lnTo>
                  <a:cubicBezTo>
                    <a:pt x="2246425" y="0"/>
                    <a:pt x="2275709" y="29284"/>
                    <a:pt x="2275709" y="65408"/>
                  </a:cubicBezTo>
                  <a:lnTo>
                    <a:pt x="2275709" y="1116410"/>
                  </a:lnTo>
                  <a:cubicBezTo>
                    <a:pt x="2275709" y="1152534"/>
                    <a:pt x="2246425" y="1181818"/>
                    <a:pt x="2210302" y="1181818"/>
                  </a:cubicBezTo>
                  <a:lnTo>
                    <a:pt x="65408" y="1181818"/>
                  </a:lnTo>
                  <a:cubicBezTo>
                    <a:pt x="48060" y="1181818"/>
                    <a:pt x="31424" y="1174927"/>
                    <a:pt x="19157" y="1162661"/>
                  </a:cubicBezTo>
                  <a:cubicBezTo>
                    <a:pt x="6891" y="1150394"/>
                    <a:pt x="0" y="1133758"/>
                    <a:pt x="0" y="1116410"/>
                  </a:cubicBezTo>
                  <a:lnTo>
                    <a:pt x="0" y="65408"/>
                  </a:lnTo>
                  <a:cubicBezTo>
                    <a:pt x="0" y="29284"/>
                    <a:pt x="29284" y="0"/>
                    <a:pt x="65408" y="0"/>
                  </a:cubicBezTo>
                  <a:close/>
                </a:path>
              </a:pathLst>
            </a:custGeom>
            <a:gradFill rotWithShape="1">
              <a:gsLst>
                <a:gs pos="0">
                  <a:srgbClr val="4E31FF">
                    <a:alpha val="100000"/>
                  </a:srgbClr>
                </a:gs>
                <a:gs pos="100000">
                  <a:srgbClr val="E441FF">
                    <a:alpha val="100000"/>
                  </a:srgbClr>
                </a:gs>
              </a:gsLst>
              <a:lin ang="0"/>
            </a:gradFill>
          </p:spPr>
        </p:sp>
        <p:sp>
          <p:nvSpPr>
            <p:cNvPr id="6" name="TextBox 6"/>
            <p:cNvSpPr txBox="1"/>
            <p:nvPr/>
          </p:nvSpPr>
          <p:spPr>
            <a:xfrm>
              <a:off x="0" y="-38100"/>
              <a:ext cx="2275709" cy="1219918"/>
            </a:xfrm>
            <a:prstGeom prst="rect">
              <a:avLst/>
            </a:prstGeom>
          </p:spPr>
          <p:txBody>
            <a:bodyPr lIns="50800" tIns="50800" rIns="50800" bIns="50800" rtlCol="0" anchor="ctr"/>
            <a:lstStyle/>
            <a:p>
              <a:pPr algn="ctr">
                <a:lnSpc>
                  <a:spcPts val="2876"/>
                </a:lnSpc>
              </a:pPr>
              <a:endParaRPr dirty="0"/>
            </a:p>
          </p:txBody>
        </p:sp>
      </p:grpSp>
      <p:sp>
        <p:nvSpPr>
          <p:cNvPr id="7" name="Freeform 7"/>
          <p:cNvSpPr/>
          <p:nvPr/>
        </p:nvSpPr>
        <p:spPr>
          <a:xfrm>
            <a:off x="2526656" y="838845"/>
            <a:ext cx="4325938" cy="8965674"/>
          </a:xfrm>
          <a:custGeom>
            <a:avLst/>
            <a:gdLst/>
            <a:ahLst/>
            <a:cxnLst/>
            <a:rect l="l" t="t" r="r" b="b"/>
            <a:pathLst>
              <a:path w="4325938" h="8965674">
                <a:moveTo>
                  <a:pt x="0" y="0"/>
                </a:moveTo>
                <a:lnTo>
                  <a:pt x="4325938" y="0"/>
                </a:lnTo>
                <a:lnTo>
                  <a:pt x="4325938" y="8965674"/>
                </a:lnTo>
                <a:lnTo>
                  <a:pt x="0" y="8965674"/>
                </a:lnTo>
                <a:lnTo>
                  <a:pt x="0" y="0"/>
                </a:lnTo>
                <a:close/>
              </a:path>
            </a:pathLst>
          </a:custGeom>
          <a:blipFill>
            <a:blip r:embed="rId4"/>
            <a:stretch>
              <a:fillRect/>
            </a:stretch>
          </a:blipFill>
        </p:spPr>
      </p:sp>
      <p:sp>
        <p:nvSpPr>
          <p:cNvPr id="8" name="TextBox 8"/>
          <p:cNvSpPr txBox="1"/>
          <p:nvPr/>
        </p:nvSpPr>
        <p:spPr>
          <a:xfrm>
            <a:off x="8201224" y="756586"/>
            <a:ext cx="9058076" cy="2663186"/>
          </a:xfrm>
          <a:prstGeom prst="rect">
            <a:avLst/>
          </a:prstGeom>
        </p:spPr>
        <p:txBody>
          <a:bodyPr lIns="0" tIns="0" rIns="0" bIns="0" rtlCol="0" anchor="t">
            <a:spAutoFit/>
          </a:bodyPr>
          <a:lstStyle/>
          <a:p>
            <a:pPr algn="r">
              <a:lnSpc>
                <a:spcPts val="10110"/>
              </a:lnSpc>
            </a:pPr>
            <a:r>
              <a:rPr lang="en-US" sz="8946" dirty="0">
                <a:solidFill>
                  <a:srgbClr val="5E17EB"/>
                </a:solidFill>
                <a:latin typeface="Poppins Bold"/>
                <a:ea typeface="Poppins Bold"/>
                <a:cs typeface="Poppins Bold"/>
                <a:sym typeface="Poppins Bold"/>
              </a:rPr>
              <a:t>Overview of   Business Idea</a:t>
            </a:r>
          </a:p>
        </p:txBody>
      </p:sp>
      <p:sp>
        <p:nvSpPr>
          <p:cNvPr id="9" name="TextBox 9"/>
          <p:cNvSpPr txBox="1"/>
          <p:nvPr/>
        </p:nvSpPr>
        <p:spPr>
          <a:xfrm>
            <a:off x="9470622" y="4225317"/>
            <a:ext cx="7246795" cy="4396739"/>
          </a:xfrm>
          <a:prstGeom prst="rect">
            <a:avLst/>
          </a:prstGeom>
        </p:spPr>
        <p:txBody>
          <a:bodyPr lIns="0" tIns="0" rIns="0" bIns="0" rtlCol="0" anchor="t">
            <a:spAutoFit/>
          </a:bodyPr>
          <a:lstStyle/>
          <a:p>
            <a:pPr marL="453395" lvl="1" indent="-226697" algn="just">
              <a:lnSpc>
                <a:spcPts val="3150"/>
              </a:lnSpc>
              <a:buFont typeface="Arial"/>
              <a:buChar char="•"/>
            </a:pPr>
            <a:r>
              <a:rPr lang="en-US" sz="2100" spc="21" dirty="0">
                <a:solidFill>
                  <a:srgbClr val="5E17EB"/>
                </a:solidFill>
                <a:latin typeface="Poppins"/>
                <a:ea typeface="Poppins"/>
                <a:cs typeface="Poppins"/>
                <a:sym typeface="Poppins"/>
              </a:rPr>
              <a:t>Business Idea: A company specializing in providing AI-driven automation solutions to streamline business processes, enhance productivity, and reduce operational costs.</a:t>
            </a:r>
          </a:p>
          <a:p>
            <a:pPr marL="453395" lvl="1" indent="-226697" algn="just">
              <a:lnSpc>
                <a:spcPts val="3150"/>
              </a:lnSpc>
              <a:buFont typeface="Arial"/>
              <a:buChar char="•"/>
            </a:pPr>
            <a:r>
              <a:rPr lang="en-US" sz="2100" spc="21" dirty="0">
                <a:solidFill>
                  <a:srgbClr val="5E17EB"/>
                </a:solidFill>
                <a:latin typeface="Poppins"/>
                <a:ea typeface="Poppins"/>
                <a:cs typeface="Poppins"/>
                <a:sym typeface="Poppins"/>
              </a:rPr>
              <a:t>Products and Services:</a:t>
            </a:r>
          </a:p>
          <a:p>
            <a:pPr marL="453395" lvl="1" indent="-226697" algn="just">
              <a:lnSpc>
                <a:spcPts val="3150"/>
              </a:lnSpc>
              <a:buFont typeface="Arial"/>
              <a:buChar char="•"/>
            </a:pPr>
            <a:r>
              <a:rPr lang="en-US" sz="2100" spc="21" dirty="0">
                <a:solidFill>
                  <a:srgbClr val="5E17EB"/>
                </a:solidFill>
                <a:latin typeface="Poppins"/>
                <a:ea typeface="Poppins"/>
                <a:cs typeface="Poppins"/>
                <a:sym typeface="Poppins"/>
              </a:rPr>
              <a:t>Custom AI automation solutions</a:t>
            </a:r>
          </a:p>
          <a:p>
            <a:pPr marL="453395" lvl="1" indent="-226697" algn="just">
              <a:lnSpc>
                <a:spcPts val="3150"/>
              </a:lnSpc>
              <a:buFont typeface="Arial"/>
              <a:buChar char="•"/>
            </a:pPr>
            <a:r>
              <a:rPr lang="en-US" sz="2100" spc="21" dirty="0">
                <a:solidFill>
                  <a:srgbClr val="5E17EB"/>
                </a:solidFill>
                <a:latin typeface="Poppins"/>
                <a:ea typeface="Poppins"/>
                <a:cs typeface="Poppins"/>
                <a:sym typeface="Poppins"/>
              </a:rPr>
              <a:t>AI consulting services</a:t>
            </a:r>
          </a:p>
          <a:p>
            <a:pPr marL="453395" lvl="1" indent="-226697" algn="just">
              <a:lnSpc>
                <a:spcPts val="3150"/>
              </a:lnSpc>
              <a:buFont typeface="Arial"/>
              <a:buChar char="•"/>
            </a:pPr>
            <a:r>
              <a:rPr lang="en-US" sz="2100" spc="21" dirty="0">
                <a:solidFill>
                  <a:srgbClr val="5E17EB"/>
                </a:solidFill>
                <a:latin typeface="Poppins"/>
                <a:ea typeface="Poppins"/>
                <a:cs typeface="Poppins"/>
                <a:sym typeface="Poppins"/>
              </a:rPr>
              <a:t>Integration of AI tools with existing business systems</a:t>
            </a:r>
          </a:p>
          <a:p>
            <a:pPr marL="453395" lvl="1" indent="-226697" algn="just">
              <a:lnSpc>
                <a:spcPts val="3150"/>
              </a:lnSpc>
              <a:buFont typeface="Arial"/>
              <a:buChar char="•"/>
            </a:pPr>
            <a:r>
              <a:rPr lang="en-US" sz="2100" spc="21" dirty="0">
                <a:solidFill>
                  <a:srgbClr val="5E17EB"/>
                </a:solidFill>
                <a:latin typeface="Poppins"/>
                <a:ea typeface="Poppins"/>
                <a:cs typeface="Poppins"/>
                <a:sym typeface="Poppins"/>
              </a:rPr>
              <a:t>Ongoing support and maintenance services</a:t>
            </a:r>
          </a:p>
          <a:p>
            <a:pPr algn="just">
              <a:lnSpc>
                <a:spcPts val="3150"/>
              </a:lnSpc>
            </a:pPr>
            <a:endParaRPr lang="en-US" sz="2100" spc="21" dirty="0">
              <a:solidFill>
                <a:srgbClr val="5E17EB"/>
              </a:solidFill>
              <a:latin typeface="Poppins"/>
              <a:ea typeface="Poppins"/>
              <a:cs typeface="Poppins"/>
              <a:sym typeface="Poppins"/>
            </a:endParaRPr>
          </a:p>
        </p:txBody>
      </p:sp>
      <p:pic>
        <p:nvPicPr>
          <p:cNvPr id="11" name="Картина 10">
            <a:extLst>
              <a:ext uri="{FF2B5EF4-FFF2-40B4-BE49-F238E27FC236}">
                <a16:creationId xmlns:a16="http://schemas.microsoft.com/office/drawing/2014/main" id="{674A3C3E-E96D-AA21-4E71-92D6D48296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12196" y="-133453"/>
            <a:ext cx="3403525" cy="340352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grpSp>
        <p:nvGrpSpPr>
          <p:cNvPr id="7" name="Group 7"/>
          <p:cNvGrpSpPr/>
          <p:nvPr/>
        </p:nvGrpSpPr>
        <p:grpSpPr>
          <a:xfrm>
            <a:off x="10137353" y="6290133"/>
            <a:ext cx="8150647" cy="4084601"/>
            <a:chOff x="0" y="0"/>
            <a:chExt cx="2744015" cy="1284059"/>
          </a:xfrm>
        </p:grpSpPr>
        <p:sp>
          <p:nvSpPr>
            <p:cNvPr id="8" name="Freeform 8"/>
            <p:cNvSpPr/>
            <p:nvPr/>
          </p:nvSpPr>
          <p:spPr>
            <a:xfrm>
              <a:off x="0" y="0"/>
              <a:ext cx="2744015" cy="1284059"/>
            </a:xfrm>
            <a:custGeom>
              <a:avLst/>
              <a:gdLst/>
              <a:ahLst/>
              <a:cxnLst/>
              <a:rect l="l" t="t" r="r" b="b"/>
              <a:pathLst>
                <a:path w="2744015" h="1284059">
                  <a:moveTo>
                    <a:pt x="54245" y="0"/>
                  </a:moveTo>
                  <a:lnTo>
                    <a:pt x="2689770" y="0"/>
                  </a:lnTo>
                  <a:cubicBezTo>
                    <a:pt x="2719729" y="0"/>
                    <a:pt x="2744015" y="24286"/>
                    <a:pt x="2744015" y="54245"/>
                  </a:cubicBezTo>
                  <a:lnTo>
                    <a:pt x="2744015" y="1229814"/>
                  </a:lnTo>
                  <a:cubicBezTo>
                    <a:pt x="2744015" y="1259772"/>
                    <a:pt x="2719729" y="1284059"/>
                    <a:pt x="2689770" y="1284059"/>
                  </a:cubicBezTo>
                  <a:lnTo>
                    <a:pt x="54245" y="1284059"/>
                  </a:lnTo>
                  <a:cubicBezTo>
                    <a:pt x="24286" y="1284059"/>
                    <a:pt x="0" y="1259772"/>
                    <a:pt x="0" y="1229814"/>
                  </a:cubicBezTo>
                  <a:lnTo>
                    <a:pt x="0" y="54245"/>
                  </a:lnTo>
                  <a:cubicBezTo>
                    <a:pt x="0" y="24286"/>
                    <a:pt x="24286" y="0"/>
                    <a:pt x="54245" y="0"/>
                  </a:cubicBezTo>
                  <a:close/>
                </a:path>
              </a:pathLst>
            </a:custGeom>
            <a:gradFill rotWithShape="1">
              <a:gsLst>
                <a:gs pos="0">
                  <a:srgbClr val="4E31FF">
                    <a:alpha val="100000"/>
                  </a:srgbClr>
                </a:gs>
                <a:gs pos="100000">
                  <a:srgbClr val="E441FF">
                    <a:alpha val="100000"/>
                  </a:srgbClr>
                </a:gs>
              </a:gsLst>
              <a:lin ang="0"/>
            </a:gradFill>
          </p:spPr>
        </p:sp>
        <p:sp>
          <p:nvSpPr>
            <p:cNvPr id="9" name="TextBox 9"/>
            <p:cNvSpPr txBox="1"/>
            <p:nvPr/>
          </p:nvSpPr>
          <p:spPr>
            <a:xfrm>
              <a:off x="0" y="-38100"/>
              <a:ext cx="2744015" cy="1322159"/>
            </a:xfrm>
            <a:prstGeom prst="rect">
              <a:avLst/>
            </a:prstGeom>
          </p:spPr>
          <p:txBody>
            <a:bodyPr lIns="50800" tIns="50800" rIns="50800" bIns="50800" rtlCol="0" anchor="ctr"/>
            <a:lstStyle/>
            <a:p>
              <a:pPr algn="ctr">
                <a:lnSpc>
                  <a:spcPts val="2876"/>
                </a:lnSpc>
              </a:pPr>
              <a:endParaRPr dirty="0"/>
            </a:p>
          </p:txBody>
        </p:sp>
      </p:grpSp>
      <p:sp>
        <p:nvSpPr>
          <p:cNvPr id="10" name="Freeform 10"/>
          <p:cNvSpPr/>
          <p:nvPr/>
        </p:nvSpPr>
        <p:spPr>
          <a:xfrm rot="837073">
            <a:off x="8987867" y="4329427"/>
            <a:ext cx="9285952" cy="2518023"/>
          </a:xfrm>
          <a:custGeom>
            <a:avLst/>
            <a:gdLst/>
            <a:ahLst/>
            <a:cxnLst/>
            <a:rect l="l" t="t" r="r" b="b"/>
            <a:pathLst>
              <a:path w="10061068" h="3647137">
                <a:moveTo>
                  <a:pt x="0" y="0"/>
                </a:moveTo>
                <a:lnTo>
                  <a:pt x="10061068" y="0"/>
                </a:lnTo>
                <a:lnTo>
                  <a:pt x="10061068" y="3647138"/>
                </a:lnTo>
                <a:lnTo>
                  <a:pt x="0" y="3647138"/>
                </a:lnTo>
                <a:lnTo>
                  <a:pt x="0" y="0"/>
                </a:lnTo>
                <a:close/>
              </a:path>
            </a:pathLst>
          </a:custGeom>
          <a:blipFill>
            <a:blip r:embed="rId4"/>
            <a:stretch>
              <a:fillRect/>
            </a:stretch>
          </a:blipFill>
        </p:spPr>
      </p:sp>
      <p:sp>
        <p:nvSpPr>
          <p:cNvPr id="16" name="TextBox 16"/>
          <p:cNvSpPr txBox="1"/>
          <p:nvPr/>
        </p:nvSpPr>
        <p:spPr>
          <a:xfrm>
            <a:off x="1047978" y="1645750"/>
            <a:ext cx="7803788" cy="1384463"/>
          </a:xfrm>
          <a:prstGeom prst="rect">
            <a:avLst/>
          </a:prstGeom>
        </p:spPr>
        <p:txBody>
          <a:bodyPr lIns="0" tIns="0" rIns="0" bIns="0" rtlCol="0" anchor="t">
            <a:spAutoFit/>
          </a:bodyPr>
          <a:lstStyle/>
          <a:p>
            <a:pPr algn="just">
              <a:lnSpc>
                <a:spcPts val="10109"/>
              </a:lnSpc>
            </a:pPr>
            <a:r>
              <a:rPr lang="en-US" sz="8946" dirty="0">
                <a:solidFill>
                  <a:srgbClr val="5E17EB"/>
                </a:solidFill>
                <a:latin typeface="Poppins Bold"/>
                <a:ea typeface="Poppins Bold"/>
                <a:cs typeface="Poppins Bold"/>
                <a:sym typeface="Poppins Bold"/>
              </a:rPr>
              <a:t>Our Mission</a:t>
            </a:r>
          </a:p>
        </p:txBody>
      </p:sp>
      <p:sp>
        <p:nvSpPr>
          <p:cNvPr id="17" name="TextBox 17"/>
          <p:cNvSpPr txBox="1"/>
          <p:nvPr/>
        </p:nvSpPr>
        <p:spPr>
          <a:xfrm>
            <a:off x="1077814" y="3733911"/>
            <a:ext cx="7246795" cy="2435026"/>
          </a:xfrm>
          <a:prstGeom prst="rect">
            <a:avLst/>
          </a:prstGeom>
        </p:spPr>
        <p:txBody>
          <a:bodyPr lIns="0" tIns="0" rIns="0" bIns="0" rtlCol="0" anchor="t">
            <a:spAutoFit/>
          </a:bodyPr>
          <a:lstStyle/>
          <a:p>
            <a:pPr algn="just">
              <a:lnSpc>
                <a:spcPts val="3150"/>
              </a:lnSpc>
            </a:pPr>
            <a:r>
              <a:rPr lang="en-US" sz="2100" spc="21" dirty="0">
                <a:solidFill>
                  <a:srgbClr val="5E17EB"/>
                </a:solidFill>
                <a:latin typeface="Poppins"/>
                <a:ea typeface="Poppins"/>
                <a:cs typeface="Poppins"/>
                <a:sym typeface="Poppins"/>
              </a:rPr>
              <a:t>The mission of the business is to use the power of AI in order to automate business processes such as Marketing, customer service, operation and finances. The idea is to become an expert, that can create systems for the other business that may need optimization of their processes.</a:t>
            </a:r>
          </a:p>
        </p:txBody>
      </p:sp>
      <p:sp>
        <p:nvSpPr>
          <p:cNvPr id="18" name="Freeform 18"/>
          <p:cNvSpPr/>
          <p:nvPr/>
        </p:nvSpPr>
        <p:spPr>
          <a:xfrm flipH="1">
            <a:off x="3436473" y="6652208"/>
            <a:ext cx="3492464" cy="3360450"/>
          </a:xfrm>
          <a:custGeom>
            <a:avLst/>
            <a:gdLst/>
            <a:ahLst/>
            <a:cxnLst/>
            <a:rect l="l" t="t" r="r" b="b"/>
            <a:pathLst>
              <a:path w="6754115" h="7293113">
                <a:moveTo>
                  <a:pt x="6754115" y="0"/>
                </a:moveTo>
                <a:lnTo>
                  <a:pt x="0" y="0"/>
                </a:lnTo>
                <a:lnTo>
                  <a:pt x="0" y="7293113"/>
                </a:lnTo>
                <a:lnTo>
                  <a:pt x="6754115" y="7293113"/>
                </a:lnTo>
                <a:lnTo>
                  <a:pt x="6754115" y="0"/>
                </a:lnTo>
                <a:close/>
              </a:path>
            </a:pathLst>
          </a:custGeom>
          <a:blipFill>
            <a:blip r:embed="rId5"/>
            <a:stretch>
              <a:fillRect/>
            </a:stretch>
          </a:blipFill>
        </p:spPr>
      </p:sp>
      <p:pic>
        <p:nvPicPr>
          <p:cNvPr id="20" name="Картина 19">
            <a:extLst>
              <a:ext uri="{FF2B5EF4-FFF2-40B4-BE49-F238E27FC236}">
                <a16:creationId xmlns:a16="http://schemas.microsoft.com/office/drawing/2014/main" id="{F714866B-D7B1-9BD1-1ED2-227A950E5FF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325600" y="849867"/>
            <a:ext cx="2602981" cy="2602981"/>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4" name="Freeform 4"/>
          <p:cNvSpPr/>
          <p:nvPr/>
        </p:nvSpPr>
        <p:spPr>
          <a:xfrm>
            <a:off x="9415736" y="3196610"/>
            <a:ext cx="8544046" cy="5692471"/>
          </a:xfrm>
          <a:custGeom>
            <a:avLst/>
            <a:gdLst/>
            <a:ahLst/>
            <a:cxnLst/>
            <a:rect l="l" t="t" r="r" b="b"/>
            <a:pathLst>
              <a:path w="8544046" h="5692471">
                <a:moveTo>
                  <a:pt x="0" y="0"/>
                </a:moveTo>
                <a:lnTo>
                  <a:pt x="8544046" y="0"/>
                </a:lnTo>
                <a:lnTo>
                  <a:pt x="8544046" y="5692470"/>
                </a:lnTo>
                <a:lnTo>
                  <a:pt x="0" y="5692470"/>
                </a:lnTo>
                <a:lnTo>
                  <a:pt x="0" y="0"/>
                </a:lnTo>
                <a:close/>
              </a:path>
            </a:pathLst>
          </a:custGeom>
          <a:blipFill>
            <a:blip r:embed="rId4"/>
            <a:stretch>
              <a:fillRect/>
            </a:stretch>
          </a:blipFill>
        </p:spPr>
      </p:sp>
      <p:sp>
        <p:nvSpPr>
          <p:cNvPr id="5" name="TextBox 5"/>
          <p:cNvSpPr txBox="1"/>
          <p:nvPr/>
        </p:nvSpPr>
        <p:spPr>
          <a:xfrm>
            <a:off x="1028700" y="741847"/>
            <a:ext cx="10166838" cy="3250534"/>
          </a:xfrm>
          <a:prstGeom prst="rect">
            <a:avLst/>
          </a:prstGeom>
        </p:spPr>
        <p:txBody>
          <a:bodyPr lIns="0" tIns="0" rIns="0" bIns="0" rtlCol="0" anchor="t">
            <a:spAutoFit/>
          </a:bodyPr>
          <a:lstStyle/>
          <a:p>
            <a:pPr algn="just">
              <a:lnSpc>
                <a:spcPts val="12375"/>
              </a:lnSpc>
            </a:pPr>
            <a:r>
              <a:rPr lang="en-US" sz="10951">
                <a:solidFill>
                  <a:srgbClr val="5E17EB"/>
                </a:solidFill>
                <a:latin typeface="Poppins Bold"/>
                <a:ea typeface="Poppins Bold"/>
                <a:cs typeface="Poppins Bold"/>
                <a:sym typeface="Poppins Bold"/>
              </a:rPr>
              <a:t>Management team plan</a:t>
            </a:r>
          </a:p>
        </p:txBody>
      </p:sp>
      <p:sp>
        <p:nvSpPr>
          <p:cNvPr id="6" name="TextBox 6"/>
          <p:cNvSpPr txBox="1"/>
          <p:nvPr/>
        </p:nvSpPr>
        <p:spPr>
          <a:xfrm>
            <a:off x="1028700" y="4690110"/>
            <a:ext cx="7246795" cy="4773929"/>
          </a:xfrm>
          <a:prstGeom prst="rect">
            <a:avLst/>
          </a:prstGeom>
        </p:spPr>
        <p:txBody>
          <a:bodyPr lIns="0" tIns="0" rIns="0" bIns="0" rtlCol="0" anchor="t">
            <a:spAutoFit/>
          </a:bodyPr>
          <a:lstStyle/>
          <a:p>
            <a:pPr marL="496574" lvl="1" indent="-248287" algn="just">
              <a:lnSpc>
                <a:spcPts val="3450"/>
              </a:lnSpc>
              <a:buFont typeface="Arial"/>
              <a:buChar char="•"/>
            </a:pPr>
            <a:r>
              <a:rPr lang="en-US" sz="2300" spc="23">
                <a:solidFill>
                  <a:srgbClr val="5E17EB"/>
                </a:solidFill>
                <a:latin typeface="Poppins"/>
                <a:ea typeface="Poppins"/>
                <a:cs typeface="Poppins"/>
                <a:sym typeface="Poppins"/>
              </a:rPr>
              <a:t>CEO: – Overseeing company strategy and operations.</a:t>
            </a:r>
          </a:p>
          <a:p>
            <a:pPr marL="496574" lvl="1" indent="-248287" algn="just">
              <a:lnSpc>
                <a:spcPts val="3450"/>
              </a:lnSpc>
              <a:buFont typeface="Arial"/>
              <a:buChar char="•"/>
            </a:pPr>
            <a:r>
              <a:rPr lang="en-US" sz="2300" spc="23">
                <a:solidFill>
                  <a:srgbClr val="5E17EB"/>
                </a:solidFill>
                <a:latin typeface="Poppins"/>
                <a:ea typeface="Poppins"/>
                <a:cs typeface="Poppins"/>
                <a:sym typeface="Poppins"/>
              </a:rPr>
              <a:t>CTO: - Leading technology development and implementation.</a:t>
            </a:r>
          </a:p>
          <a:p>
            <a:pPr marL="496574" lvl="1" indent="-248287" algn="just">
              <a:lnSpc>
                <a:spcPts val="3450"/>
              </a:lnSpc>
              <a:buFont typeface="Arial"/>
              <a:buChar char="•"/>
            </a:pPr>
            <a:r>
              <a:rPr lang="en-US" sz="2300" spc="23">
                <a:solidFill>
                  <a:srgbClr val="5E17EB"/>
                </a:solidFill>
                <a:latin typeface="Poppins"/>
                <a:ea typeface="Poppins"/>
                <a:cs typeface="Poppins"/>
                <a:sym typeface="Poppins"/>
              </a:rPr>
              <a:t>COO: – Managing daily operations and project delivery.</a:t>
            </a:r>
          </a:p>
          <a:p>
            <a:pPr marL="496574" lvl="1" indent="-248287" algn="just">
              <a:lnSpc>
                <a:spcPts val="3450"/>
              </a:lnSpc>
              <a:buFont typeface="Arial"/>
              <a:buChar char="•"/>
            </a:pPr>
            <a:r>
              <a:rPr lang="en-US" sz="2300" spc="23">
                <a:solidFill>
                  <a:srgbClr val="5E17EB"/>
                </a:solidFill>
                <a:latin typeface="Poppins"/>
                <a:ea typeface="Poppins"/>
                <a:cs typeface="Poppins"/>
                <a:sym typeface="Poppins"/>
              </a:rPr>
              <a:t>CMO: – Driving marketing strategies and customer acquisition.</a:t>
            </a:r>
          </a:p>
          <a:p>
            <a:pPr marL="496574" lvl="1" indent="-248287" algn="just">
              <a:lnSpc>
                <a:spcPts val="3450"/>
              </a:lnSpc>
              <a:buFont typeface="Arial"/>
              <a:buChar char="•"/>
            </a:pPr>
            <a:r>
              <a:rPr lang="en-US" sz="2300" spc="23">
                <a:solidFill>
                  <a:srgbClr val="5E17EB"/>
                </a:solidFill>
                <a:latin typeface="Poppins"/>
                <a:ea typeface="Poppins"/>
                <a:cs typeface="Poppins"/>
                <a:sym typeface="Poppins"/>
              </a:rPr>
              <a:t>CFO: - Handling financial planning and management.</a:t>
            </a:r>
          </a:p>
          <a:p>
            <a:pPr algn="just">
              <a:lnSpc>
                <a:spcPts val="3150"/>
              </a:lnSpc>
            </a:pPr>
            <a:endParaRPr lang="en-US" sz="2300" spc="23">
              <a:solidFill>
                <a:srgbClr val="5E17EB"/>
              </a:solidFill>
              <a:latin typeface="Poppins"/>
              <a:ea typeface="Poppins"/>
              <a:cs typeface="Poppins"/>
              <a:sym typeface="Poppins"/>
            </a:endParaRPr>
          </a:p>
        </p:txBody>
      </p:sp>
      <p:pic>
        <p:nvPicPr>
          <p:cNvPr id="7" name="Картина 6">
            <a:extLst>
              <a:ext uri="{FF2B5EF4-FFF2-40B4-BE49-F238E27FC236}">
                <a16:creationId xmlns:a16="http://schemas.microsoft.com/office/drawing/2014/main" id="{4F51E208-8923-DCB2-9F78-BD26D69765C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173200" y="38100"/>
            <a:ext cx="3364981" cy="336498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4" name="Freeform 4"/>
          <p:cNvSpPr/>
          <p:nvPr/>
        </p:nvSpPr>
        <p:spPr>
          <a:xfrm>
            <a:off x="1684439" y="4210270"/>
            <a:ext cx="5437336" cy="4812042"/>
          </a:xfrm>
          <a:custGeom>
            <a:avLst/>
            <a:gdLst/>
            <a:ahLst/>
            <a:cxnLst/>
            <a:rect l="l" t="t" r="r" b="b"/>
            <a:pathLst>
              <a:path w="5437336" h="4812042">
                <a:moveTo>
                  <a:pt x="0" y="0"/>
                </a:moveTo>
                <a:lnTo>
                  <a:pt x="5437335" y="0"/>
                </a:lnTo>
                <a:lnTo>
                  <a:pt x="5437335" y="4812042"/>
                </a:lnTo>
                <a:lnTo>
                  <a:pt x="0" y="4812042"/>
                </a:lnTo>
                <a:lnTo>
                  <a:pt x="0" y="0"/>
                </a:lnTo>
                <a:close/>
              </a:path>
            </a:pathLst>
          </a:custGeom>
          <a:blipFill>
            <a:blip r:embed="rId4"/>
            <a:stretch>
              <a:fillRect/>
            </a:stretch>
          </a:blipFill>
        </p:spPr>
      </p:sp>
      <p:sp>
        <p:nvSpPr>
          <p:cNvPr id="5" name="TextBox 5"/>
          <p:cNvSpPr txBox="1"/>
          <p:nvPr/>
        </p:nvSpPr>
        <p:spPr>
          <a:xfrm>
            <a:off x="710454" y="332710"/>
            <a:ext cx="14971278" cy="2939913"/>
          </a:xfrm>
          <a:prstGeom prst="rect">
            <a:avLst/>
          </a:prstGeom>
        </p:spPr>
        <p:txBody>
          <a:bodyPr lIns="0" tIns="0" rIns="0" bIns="0" rtlCol="0" anchor="t">
            <a:spAutoFit/>
          </a:bodyPr>
          <a:lstStyle/>
          <a:p>
            <a:pPr algn="l">
              <a:lnSpc>
                <a:spcPts val="11147"/>
              </a:lnSpc>
            </a:pPr>
            <a:r>
              <a:rPr lang="en-US" sz="9864">
                <a:solidFill>
                  <a:srgbClr val="5E17EB"/>
                </a:solidFill>
                <a:latin typeface="Poppins Bold"/>
                <a:ea typeface="Poppins Bold"/>
                <a:cs typeface="Poppins Bold"/>
                <a:sym typeface="Poppins Bold"/>
              </a:rPr>
              <a:t>Target market and marketing strategies</a:t>
            </a:r>
          </a:p>
        </p:txBody>
      </p:sp>
      <p:sp>
        <p:nvSpPr>
          <p:cNvPr id="6" name="TextBox 6"/>
          <p:cNvSpPr txBox="1"/>
          <p:nvPr/>
        </p:nvSpPr>
        <p:spPr>
          <a:xfrm>
            <a:off x="9408668" y="4449545"/>
            <a:ext cx="7850632" cy="4808755"/>
          </a:xfrm>
          <a:prstGeom prst="rect">
            <a:avLst/>
          </a:prstGeom>
        </p:spPr>
        <p:txBody>
          <a:bodyPr lIns="0" tIns="0" rIns="0" bIns="0" rtlCol="0" anchor="t">
            <a:spAutoFit/>
          </a:bodyPr>
          <a:lstStyle/>
          <a:p>
            <a:pPr algn="just">
              <a:lnSpc>
                <a:spcPts val="3503"/>
              </a:lnSpc>
            </a:pPr>
            <a:r>
              <a:rPr lang="en-US" sz="2335" spc="23">
                <a:solidFill>
                  <a:srgbClr val="5E17EB"/>
                </a:solidFill>
                <a:latin typeface="Poppins"/>
                <a:ea typeface="Poppins"/>
                <a:cs typeface="Poppins"/>
                <a:sym typeface="Poppins"/>
              </a:rPr>
              <a:t>Target Market:</a:t>
            </a:r>
          </a:p>
          <a:p>
            <a:pPr marL="504333" lvl="1" indent="-252167" algn="just">
              <a:lnSpc>
                <a:spcPts val="3503"/>
              </a:lnSpc>
              <a:buFont typeface="Arial"/>
              <a:buChar char="•"/>
            </a:pPr>
            <a:r>
              <a:rPr lang="en-US" sz="2335" spc="23">
                <a:solidFill>
                  <a:srgbClr val="5E17EB"/>
                </a:solidFill>
                <a:latin typeface="Poppins"/>
                <a:ea typeface="Poppins"/>
                <a:cs typeface="Poppins"/>
                <a:sym typeface="Poppins"/>
              </a:rPr>
              <a:t>Small to medium-sized enterprises (SMEs) looking to optimize operations.</a:t>
            </a:r>
          </a:p>
          <a:p>
            <a:pPr marL="504333" lvl="1" indent="-252167" algn="just">
              <a:lnSpc>
                <a:spcPts val="3503"/>
              </a:lnSpc>
              <a:buFont typeface="Arial"/>
              <a:buChar char="•"/>
            </a:pPr>
            <a:r>
              <a:rPr lang="en-US" sz="2335" spc="23">
                <a:solidFill>
                  <a:srgbClr val="5E17EB"/>
                </a:solidFill>
                <a:latin typeface="Poppins"/>
                <a:ea typeface="Poppins"/>
                <a:cs typeface="Poppins"/>
                <a:sym typeface="Poppins"/>
              </a:rPr>
              <a:t>Industries: Retail, manufacturing, logistics, and finance.</a:t>
            </a:r>
          </a:p>
          <a:p>
            <a:pPr algn="just">
              <a:lnSpc>
                <a:spcPts val="3503"/>
              </a:lnSpc>
            </a:pPr>
            <a:r>
              <a:rPr lang="en-US" sz="2335" spc="23">
                <a:solidFill>
                  <a:srgbClr val="5E17EB"/>
                </a:solidFill>
                <a:latin typeface="Poppins"/>
                <a:ea typeface="Poppins"/>
                <a:cs typeface="Poppins"/>
                <a:sym typeface="Poppins"/>
              </a:rPr>
              <a:t>Unique Selling Point (USP):</a:t>
            </a:r>
          </a:p>
          <a:p>
            <a:pPr marL="504333" lvl="1" indent="-252167" algn="just">
              <a:lnSpc>
                <a:spcPts val="3503"/>
              </a:lnSpc>
              <a:buFont typeface="Arial"/>
              <a:buChar char="•"/>
            </a:pPr>
            <a:r>
              <a:rPr lang="en-US" sz="2335" spc="23">
                <a:solidFill>
                  <a:srgbClr val="5E17EB"/>
                </a:solidFill>
                <a:latin typeface="Poppins"/>
                <a:ea typeface="Poppins"/>
                <a:cs typeface="Poppins"/>
                <a:sym typeface="Poppins"/>
              </a:rPr>
              <a:t>Tailored AI solutions for specific business needs.</a:t>
            </a:r>
          </a:p>
          <a:p>
            <a:pPr marL="504333" lvl="1" indent="-252167" algn="just">
              <a:lnSpc>
                <a:spcPts val="3503"/>
              </a:lnSpc>
              <a:buFont typeface="Arial"/>
              <a:buChar char="•"/>
            </a:pPr>
            <a:r>
              <a:rPr lang="en-US" sz="2335" spc="23">
                <a:solidFill>
                  <a:srgbClr val="5E17EB"/>
                </a:solidFill>
                <a:latin typeface="Poppins"/>
                <a:ea typeface="Poppins"/>
                <a:cs typeface="Poppins"/>
                <a:sym typeface="Poppins"/>
              </a:rPr>
              <a:t>Competitive pricing with high ROI.</a:t>
            </a:r>
          </a:p>
          <a:p>
            <a:pPr marL="504333" lvl="1" indent="-252167" algn="just">
              <a:lnSpc>
                <a:spcPts val="3503"/>
              </a:lnSpc>
              <a:buFont typeface="Arial"/>
              <a:buChar char="•"/>
            </a:pPr>
            <a:r>
              <a:rPr lang="en-US" sz="2335" spc="23">
                <a:solidFill>
                  <a:srgbClr val="5E17EB"/>
                </a:solidFill>
                <a:latin typeface="Poppins"/>
                <a:ea typeface="Poppins"/>
                <a:cs typeface="Poppins"/>
                <a:sym typeface="Poppins"/>
              </a:rPr>
              <a:t>Comprehensive support from implementation to maintenance.</a:t>
            </a:r>
          </a:p>
          <a:p>
            <a:pPr algn="just">
              <a:lnSpc>
                <a:spcPts val="3353"/>
              </a:lnSpc>
            </a:pPr>
            <a:endParaRPr lang="en-US" sz="2335" spc="23">
              <a:solidFill>
                <a:srgbClr val="5E17EB"/>
              </a:solidFill>
              <a:latin typeface="Poppins"/>
              <a:ea typeface="Poppins"/>
              <a:cs typeface="Poppins"/>
              <a:sym typeface="Poppins"/>
            </a:endParaRPr>
          </a:p>
        </p:txBody>
      </p:sp>
      <p:pic>
        <p:nvPicPr>
          <p:cNvPr id="7" name="Картина 6">
            <a:extLst>
              <a:ext uri="{FF2B5EF4-FFF2-40B4-BE49-F238E27FC236}">
                <a16:creationId xmlns:a16="http://schemas.microsoft.com/office/drawing/2014/main" id="{B540A253-0CC3-69E3-FE30-ACCBE6D36CC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11982" y="7620"/>
            <a:ext cx="3287391" cy="328739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4" name="TextBox 4"/>
          <p:cNvSpPr txBox="1"/>
          <p:nvPr/>
        </p:nvSpPr>
        <p:spPr>
          <a:xfrm>
            <a:off x="1131216" y="986709"/>
            <a:ext cx="2269774" cy="344668"/>
          </a:xfrm>
          <a:prstGeom prst="rect">
            <a:avLst/>
          </a:prstGeom>
        </p:spPr>
        <p:txBody>
          <a:bodyPr lIns="0" tIns="0" rIns="0" bIns="0" rtlCol="0" anchor="t">
            <a:spAutoFit/>
          </a:bodyPr>
          <a:lstStyle/>
          <a:p>
            <a:pPr algn="ctr">
              <a:lnSpc>
                <a:spcPts val="2876"/>
              </a:lnSpc>
              <a:spcBef>
                <a:spcPct val="0"/>
              </a:spcBef>
            </a:pPr>
            <a:r>
              <a:rPr lang="en-US" sz="2054">
                <a:solidFill>
                  <a:srgbClr val="FFFFFF"/>
                </a:solidFill>
                <a:latin typeface="Montserrat Bold"/>
                <a:ea typeface="Montserrat Bold"/>
                <a:cs typeface="Montserrat Bold"/>
                <a:sym typeface="Montserrat Bold"/>
              </a:rPr>
              <a:t>Studio Shodwe</a:t>
            </a:r>
          </a:p>
        </p:txBody>
      </p:sp>
      <p:sp>
        <p:nvSpPr>
          <p:cNvPr id="5" name="TextBox 5"/>
          <p:cNvSpPr txBox="1"/>
          <p:nvPr/>
        </p:nvSpPr>
        <p:spPr>
          <a:xfrm>
            <a:off x="1028700" y="508476"/>
            <a:ext cx="11283205" cy="3810762"/>
          </a:xfrm>
          <a:prstGeom prst="rect">
            <a:avLst/>
          </a:prstGeom>
        </p:spPr>
        <p:txBody>
          <a:bodyPr lIns="0" tIns="0" rIns="0" bIns="0" rtlCol="0" anchor="t">
            <a:spAutoFit/>
          </a:bodyPr>
          <a:lstStyle/>
          <a:p>
            <a:pPr algn="l">
              <a:lnSpc>
                <a:spcPts val="9782"/>
              </a:lnSpc>
            </a:pPr>
            <a:r>
              <a:rPr lang="en-US" sz="8657">
                <a:solidFill>
                  <a:srgbClr val="5E17EB"/>
                </a:solidFill>
                <a:latin typeface="Poppins Bold"/>
                <a:ea typeface="Poppins Bold"/>
                <a:cs typeface="Poppins Bold"/>
                <a:sym typeface="Poppins Bold"/>
              </a:rPr>
              <a:t>Competition and Differentiation Strategies</a:t>
            </a:r>
          </a:p>
        </p:txBody>
      </p:sp>
      <p:sp>
        <p:nvSpPr>
          <p:cNvPr id="6" name="TextBox 6"/>
          <p:cNvSpPr txBox="1"/>
          <p:nvPr/>
        </p:nvSpPr>
        <p:spPr>
          <a:xfrm>
            <a:off x="8452867" y="3386758"/>
            <a:ext cx="10368965" cy="5263815"/>
          </a:xfrm>
          <a:prstGeom prst="rect">
            <a:avLst/>
          </a:prstGeom>
        </p:spPr>
        <p:txBody>
          <a:bodyPr lIns="0" tIns="0" rIns="0" bIns="0" rtlCol="0" anchor="t">
            <a:spAutoFit/>
          </a:bodyPr>
          <a:lstStyle/>
          <a:p>
            <a:pPr algn="just">
              <a:lnSpc>
                <a:spcPts val="3513"/>
              </a:lnSpc>
            </a:pPr>
            <a:r>
              <a:rPr lang="en-US" sz="2342" spc="23">
                <a:solidFill>
                  <a:srgbClr val="5E17EB"/>
                </a:solidFill>
                <a:latin typeface="Poppins"/>
                <a:ea typeface="Poppins"/>
                <a:cs typeface="Poppins"/>
                <a:sym typeface="Poppins"/>
              </a:rPr>
              <a:t>Major Competitors:</a:t>
            </a:r>
          </a:p>
          <a:p>
            <a:pPr marL="505663" lvl="1" indent="-252831" algn="just">
              <a:lnSpc>
                <a:spcPts val="3513"/>
              </a:lnSpc>
              <a:buFont typeface="Arial"/>
              <a:buChar char="•"/>
            </a:pPr>
            <a:r>
              <a:rPr lang="en-US" sz="2342" spc="23">
                <a:solidFill>
                  <a:srgbClr val="5E17EB"/>
                </a:solidFill>
                <a:latin typeface="Poppins"/>
                <a:ea typeface="Poppins"/>
                <a:cs typeface="Poppins"/>
                <a:sym typeface="Poppins"/>
              </a:rPr>
              <a:t>Established AI solution providers (e.g., IBM, Google Cloud AI).</a:t>
            </a:r>
          </a:p>
          <a:p>
            <a:pPr marL="505663" lvl="1" indent="-252831" algn="just">
              <a:lnSpc>
                <a:spcPts val="3513"/>
              </a:lnSpc>
              <a:buFont typeface="Arial"/>
              <a:buChar char="•"/>
            </a:pPr>
            <a:r>
              <a:rPr lang="en-US" sz="2342" spc="23">
                <a:solidFill>
                  <a:srgbClr val="5E17EB"/>
                </a:solidFill>
                <a:latin typeface="Poppins"/>
                <a:ea typeface="Poppins"/>
                <a:cs typeface="Poppins"/>
                <a:sym typeface="Poppins"/>
              </a:rPr>
              <a:t>Emerging AI startups with niche solutions.</a:t>
            </a:r>
          </a:p>
          <a:p>
            <a:pPr algn="just">
              <a:lnSpc>
                <a:spcPts val="3513"/>
              </a:lnSpc>
            </a:pPr>
            <a:r>
              <a:rPr lang="en-US" sz="2342" spc="23">
                <a:solidFill>
                  <a:srgbClr val="5E17EB"/>
                </a:solidFill>
                <a:latin typeface="Poppins"/>
                <a:ea typeface="Poppins"/>
                <a:cs typeface="Poppins"/>
                <a:sym typeface="Poppins"/>
              </a:rPr>
              <a:t>Competitive Advantage:</a:t>
            </a:r>
          </a:p>
          <a:p>
            <a:pPr marL="505663" lvl="1" indent="-252831" algn="just">
              <a:lnSpc>
                <a:spcPts val="3513"/>
              </a:lnSpc>
              <a:buFont typeface="Arial"/>
              <a:buChar char="•"/>
            </a:pPr>
            <a:r>
              <a:rPr lang="en-US" sz="2342" spc="23">
                <a:solidFill>
                  <a:srgbClr val="5E17EB"/>
                </a:solidFill>
                <a:latin typeface="Poppins"/>
                <a:ea typeface="Poppins"/>
                <a:cs typeface="Poppins"/>
                <a:sym typeface="Poppins"/>
              </a:rPr>
              <a:t>Customized solutions rather than one-size-fits-all.</a:t>
            </a:r>
          </a:p>
          <a:p>
            <a:pPr marL="505663" lvl="1" indent="-252831" algn="just">
              <a:lnSpc>
                <a:spcPts val="3513"/>
              </a:lnSpc>
              <a:buFont typeface="Arial"/>
              <a:buChar char="•"/>
            </a:pPr>
            <a:r>
              <a:rPr lang="en-US" sz="2342" spc="23">
                <a:solidFill>
                  <a:srgbClr val="5E17EB"/>
                </a:solidFill>
                <a:latin typeface="Poppins"/>
                <a:ea typeface="Poppins"/>
                <a:cs typeface="Poppins"/>
                <a:sym typeface="Poppins"/>
              </a:rPr>
              <a:t>Strong focus on customer support and satisfaction.</a:t>
            </a:r>
          </a:p>
          <a:p>
            <a:pPr marL="505663" lvl="1" indent="-252831" algn="just">
              <a:lnSpc>
                <a:spcPts val="3513"/>
              </a:lnSpc>
              <a:buFont typeface="Arial"/>
              <a:buChar char="•"/>
            </a:pPr>
            <a:r>
              <a:rPr lang="en-US" sz="2342" spc="23">
                <a:solidFill>
                  <a:srgbClr val="5E17EB"/>
                </a:solidFill>
                <a:latin typeface="Poppins"/>
                <a:ea typeface="Poppins"/>
                <a:cs typeface="Poppins"/>
                <a:sym typeface="Poppins"/>
              </a:rPr>
              <a:t>Competitive pricing model.</a:t>
            </a:r>
          </a:p>
          <a:p>
            <a:pPr algn="just">
              <a:lnSpc>
                <a:spcPts val="3513"/>
              </a:lnSpc>
            </a:pPr>
            <a:r>
              <a:rPr lang="en-US" sz="2342" spc="23">
                <a:solidFill>
                  <a:srgbClr val="5E17EB"/>
                </a:solidFill>
                <a:latin typeface="Poppins"/>
                <a:ea typeface="Poppins"/>
                <a:cs typeface="Poppins"/>
                <a:sym typeface="Poppins"/>
              </a:rPr>
              <a:t>Differentiation Strategies:</a:t>
            </a:r>
          </a:p>
          <a:p>
            <a:pPr marL="505663" lvl="1" indent="-252831" algn="just">
              <a:lnSpc>
                <a:spcPts val="3513"/>
              </a:lnSpc>
              <a:buFont typeface="Arial"/>
              <a:buChar char="•"/>
            </a:pPr>
            <a:r>
              <a:rPr lang="en-US" sz="2342" spc="23">
                <a:solidFill>
                  <a:srgbClr val="5E17EB"/>
                </a:solidFill>
                <a:latin typeface="Poppins"/>
                <a:ea typeface="Poppins"/>
                <a:cs typeface="Poppins"/>
                <a:sym typeface="Poppins"/>
              </a:rPr>
              <a:t>Emphasizing unique, industry-specific AI applications.</a:t>
            </a:r>
          </a:p>
          <a:p>
            <a:pPr marL="505663" lvl="1" indent="-252831" algn="just">
              <a:lnSpc>
                <a:spcPts val="3513"/>
              </a:lnSpc>
              <a:buFont typeface="Arial"/>
              <a:buChar char="•"/>
            </a:pPr>
            <a:r>
              <a:rPr lang="en-US" sz="2342" spc="23">
                <a:solidFill>
                  <a:srgbClr val="5E17EB"/>
                </a:solidFill>
                <a:latin typeface="Poppins"/>
                <a:ea typeface="Poppins"/>
                <a:cs typeface="Poppins"/>
                <a:sym typeface="Poppins"/>
              </a:rPr>
              <a:t>Building a reputation for excellent customer service.</a:t>
            </a:r>
          </a:p>
          <a:p>
            <a:pPr marL="505663" lvl="1" indent="-252831" algn="just">
              <a:lnSpc>
                <a:spcPts val="3513"/>
              </a:lnSpc>
              <a:buFont typeface="Arial"/>
              <a:buChar char="•"/>
            </a:pPr>
            <a:r>
              <a:rPr lang="en-US" sz="2342" spc="23">
                <a:solidFill>
                  <a:srgbClr val="5E17EB"/>
                </a:solidFill>
                <a:latin typeface="Poppins"/>
                <a:ea typeface="Poppins"/>
                <a:cs typeface="Poppins"/>
                <a:sym typeface="Poppins"/>
              </a:rPr>
              <a:t>Continuous innovation and staying ahead of AI trends</a:t>
            </a:r>
          </a:p>
          <a:p>
            <a:pPr algn="just">
              <a:lnSpc>
                <a:spcPts val="3513"/>
              </a:lnSpc>
            </a:pPr>
            <a:endParaRPr lang="en-US" sz="2342" spc="23">
              <a:solidFill>
                <a:srgbClr val="5E17EB"/>
              </a:solidFill>
              <a:latin typeface="Poppins"/>
              <a:ea typeface="Poppins"/>
              <a:cs typeface="Poppins"/>
              <a:sym typeface="Poppins"/>
            </a:endParaRPr>
          </a:p>
        </p:txBody>
      </p:sp>
      <p:grpSp>
        <p:nvGrpSpPr>
          <p:cNvPr id="7" name="Group 7"/>
          <p:cNvGrpSpPr/>
          <p:nvPr/>
        </p:nvGrpSpPr>
        <p:grpSpPr>
          <a:xfrm>
            <a:off x="63850" y="5960143"/>
            <a:ext cx="7075944" cy="4326857"/>
            <a:chOff x="0" y="0"/>
            <a:chExt cx="2421390" cy="1450825"/>
          </a:xfrm>
        </p:grpSpPr>
        <p:sp>
          <p:nvSpPr>
            <p:cNvPr id="8" name="Freeform 8"/>
            <p:cNvSpPr/>
            <p:nvPr/>
          </p:nvSpPr>
          <p:spPr>
            <a:xfrm>
              <a:off x="0" y="0"/>
              <a:ext cx="2421390" cy="1450825"/>
            </a:xfrm>
            <a:custGeom>
              <a:avLst/>
              <a:gdLst/>
              <a:ahLst/>
              <a:cxnLst/>
              <a:rect l="l" t="t" r="r" b="b"/>
              <a:pathLst>
                <a:path w="2421390" h="1450825">
                  <a:moveTo>
                    <a:pt x="61472" y="0"/>
                  </a:moveTo>
                  <a:lnTo>
                    <a:pt x="2359918" y="0"/>
                  </a:lnTo>
                  <a:cubicBezTo>
                    <a:pt x="2376221" y="0"/>
                    <a:pt x="2391857" y="6477"/>
                    <a:pt x="2403385" y="18005"/>
                  </a:cubicBezTo>
                  <a:cubicBezTo>
                    <a:pt x="2414914" y="29533"/>
                    <a:pt x="2421390" y="45169"/>
                    <a:pt x="2421390" y="61472"/>
                  </a:cubicBezTo>
                  <a:lnTo>
                    <a:pt x="2421390" y="1389352"/>
                  </a:lnTo>
                  <a:cubicBezTo>
                    <a:pt x="2421390" y="1405656"/>
                    <a:pt x="2414914" y="1421292"/>
                    <a:pt x="2403385" y="1432820"/>
                  </a:cubicBezTo>
                  <a:cubicBezTo>
                    <a:pt x="2391857" y="1444348"/>
                    <a:pt x="2376221" y="1450825"/>
                    <a:pt x="2359918" y="1450825"/>
                  </a:cubicBezTo>
                  <a:lnTo>
                    <a:pt x="61472" y="1450825"/>
                  </a:lnTo>
                  <a:cubicBezTo>
                    <a:pt x="45169" y="1450825"/>
                    <a:pt x="29533" y="1444348"/>
                    <a:pt x="18005" y="1432820"/>
                  </a:cubicBezTo>
                  <a:cubicBezTo>
                    <a:pt x="6477" y="1421292"/>
                    <a:pt x="0" y="1405656"/>
                    <a:pt x="0" y="1389352"/>
                  </a:cubicBezTo>
                  <a:lnTo>
                    <a:pt x="0" y="61472"/>
                  </a:lnTo>
                  <a:cubicBezTo>
                    <a:pt x="0" y="45169"/>
                    <a:pt x="6477" y="29533"/>
                    <a:pt x="18005" y="18005"/>
                  </a:cubicBezTo>
                  <a:cubicBezTo>
                    <a:pt x="29533" y="6477"/>
                    <a:pt x="45169" y="0"/>
                    <a:pt x="61472" y="0"/>
                  </a:cubicBezTo>
                  <a:close/>
                </a:path>
              </a:pathLst>
            </a:custGeom>
            <a:gradFill rotWithShape="1">
              <a:gsLst>
                <a:gs pos="0">
                  <a:srgbClr val="4E31FF">
                    <a:alpha val="100000"/>
                  </a:srgbClr>
                </a:gs>
                <a:gs pos="100000">
                  <a:srgbClr val="E441FF">
                    <a:alpha val="100000"/>
                  </a:srgbClr>
                </a:gs>
              </a:gsLst>
              <a:lin ang="0"/>
            </a:gradFill>
          </p:spPr>
        </p:sp>
        <p:sp>
          <p:nvSpPr>
            <p:cNvPr id="9" name="TextBox 9"/>
            <p:cNvSpPr txBox="1"/>
            <p:nvPr/>
          </p:nvSpPr>
          <p:spPr>
            <a:xfrm>
              <a:off x="0" y="-38100"/>
              <a:ext cx="2421390" cy="1488925"/>
            </a:xfrm>
            <a:prstGeom prst="rect">
              <a:avLst/>
            </a:prstGeom>
          </p:spPr>
          <p:txBody>
            <a:bodyPr lIns="50800" tIns="50800" rIns="50800" bIns="50800" rtlCol="0" anchor="ctr"/>
            <a:lstStyle/>
            <a:p>
              <a:pPr algn="ctr">
                <a:lnSpc>
                  <a:spcPts val="2876"/>
                </a:lnSpc>
              </a:pPr>
              <a:endParaRPr/>
            </a:p>
          </p:txBody>
        </p:sp>
      </p:grpSp>
      <p:sp>
        <p:nvSpPr>
          <p:cNvPr id="10" name="Freeform 10"/>
          <p:cNvSpPr/>
          <p:nvPr/>
        </p:nvSpPr>
        <p:spPr>
          <a:xfrm rot="-654142" flipH="1">
            <a:off x="85747" y="5759581"/>
            <a:ext cx="6404481" cy="3647137"/>
          </a:xfrm>
          <a:custGeom>
            <a:avLst/>
            <a:gdLst/>
            <a:ahLst/>
            <a:cxnLst/>
            <a:rect l="l" t="t" r="r" b="b"/>
            <a:pathLst>
              <a:path w="6404481" h="3647137">
                <a:moveTo>
                  <a:pt x="6404480" y="0"/>
                </a:moveTo>
                <a:lnTo>
                  <a:pt x="0" y="0"/>
                </a:lnTo>
                <a:lnTo>
                  <a:pt x="0" y="3647137"/>
                </a:lnTo>
                <a:lnTo>
                  <a:pt x="6404480" y="3647137"/>
                </a:lnTo>
                <a:lnTo>
                  <a:pt x="6404480" y="0"/>
                </a:lnTo>
                <a:close/>
              </a:path>
            </a:pathLst>
          </a:custGeom>
          <a:blipFill>
            <a:blip r:embed="rId4"/>
            <a:stretch>
              <a:fillRect r="-57094"/>
            </a:stretch>
          </a:blipFill>
        </p:spPr>
      </p:sp>
      <p:pic>
        <p:nvPicPr>
          <p:cNvPr id="12" name="Картина 11">
            <a:extLst>
              <a:ext uri="{FF2B5EF4-FFF2-40B4-BE49-F238E27FC236}">
                <a16:creationId xmlns:a16="http://schemas.microsoft.com/office/drawing/2014/main" id="{9B7FAAB5-46D1-E27F-9785-3166BA7F11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11982" y="7620"/>
            <a:ext cx="3287391" cy="328739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7" name="Freeform 7"/>
          <p:cNvSpPr/>
          <p:nvPr/>
        </p:nvSpPr>
        <p:spPr>
          <a:xfrm>
            <a:off x="10837519" y="1441135"/>
            <a:ext cx="7252345" cy="5439259"/>
          </a:xfrm>
          <a:custGeom>
            <a:avLst/>
            <a:gdLst/>
            <a:ahLst/>
            <a:cxnLst/>
            <a:rect l="l" t="t" r="r" b="b"/>
            <a:pathLst>
              <a:path w="7252345" h="5439259">
                <a:moveTo>
                  <a:pt x="0" y="0"/>
                </a:moveTo>
                <a:lnTo>
                  <a:pt x="7252345" y="0"/>
                </a:lnTo>
                <a:lnTo>
                  <a:pt x="7252345" y="5439259"/>
                </a:lnTo>
                <a:lnTo>
                  <a:pt x="0" y="5439259"/>
                </a:lnTo>
                <a:lnTo>
                  <a:pt x="0" y="0"/>
                </a:lnTo>
                <a:close/>
              </a:path>
            </a:pathLst>
          </a:custGeom>
          <a:blipFill>
            <a:blip r:embed="rId4"/>
            <a:stretch>
              <a:fillRect/>
            </a:stretch>
          </a:blipFill>
        </p:spPr>
      </p:sp>
      <p:sp>
        <p:nvSpPr>
          <p:cNvPr id="8" name="TextBox 8"/>
          <p:cNvSpPr txBox="1"/>
          <p:nvPr/>
        </p:nvSpPr>
        <p:spPr>
          <a:xfrm>
            <a:off x="609767" y="359693"/>
            <a:ext cx="8432225" cy="3801072"/>
          </a:xfrm>
          <a:prstGeom prst="rect">
            <a:avLst/>
          </a:prstGeom>
        </p:spPr>
        <p:txBody>
          <a:bodyPr lIns="0" tIns="0" rIns="0" bIns="0" rtlCol="0" anchor="t">
            <a:spAutoFit/>
          </a:bodyPr>
          <a:lstStyle/>
          <a:p>
            <a:pPr algn="just">
              <a:lnSpc>
                <a:spcPts val="9782"/>
              </a:lnSpc>
            </a:pPr>
            <a:r>
              <a:rPr lang="en-US" sz="8657">
                <a:solidFill>
                  <a:srgbClr val="5E17EB"/>
                </a:solidFill>
                <a:latin typeface="Poppins Bold"/>
                <a:ea typeface="Poppins Bold"/>
                <a:cs typeface="Poppins Bold"/>
                <a:sym typeface="Poppins Bold"/>
              </a:rPr>
              <a:t>Funding requirements and allocation</a:t>
            </a:r>
          </a:p>
        </p:txBody>
      </p:sp>
      <p:sp>
        <p:nvSpPr>
          <p:cNvPr id="9" name="TextBox 9"/>
          <p:cNvSpPr txBox="1"/>
          <p:nvPr/>
        </p:nvSpPr>
        <p:spPr>
          <a:xfrm>
            <a:off x="609767" y="4267001"/>
            <a:ext cx="10944461" cy="6215356"/>
          </a:xfrm>
          <a:prstGeom prst="rect">
            <a:avLst/>
          </a:prstGeom>
        </p:spPr>
        <p:txBody>
          <a:bodyPr lIns="0" tIns="0" rIns="0" bIns="0" rtlCol="0" anchor="t">
            <a:spAutoFit/>
          </a:bodyPr>
          <a:lstStyle/>
          <a:p>
            <a:pPr algn="just">
              <a:lnSpc>
                <a:spcPts val="5763"/>
              </a:lnSpc>
            </a:pPr>
            <a:r>
              <a:rPr lang="en-US" sz="3842" spc="38" dirty="0">
                <a:solidFill>
                  <a:srgbClr val="5E17EB"/>
                </a:solidFill>
                <a:latin typeface="Poppins"/>
                <a:ea typeface="Poppins"/>
                <a:cs typeface="Poppins"/>
                <a:sym typeface="Poppins"/>
              </a:rPr>
              <a:t>Funding Request:</a:t>
            </a:r>
          </a:p>
          <a:p>
            <a:pPr marL="764736" lvl="1" indent="-382368" algn="l">
              <a:lnSpc>
                <a:spcPts val="5313"/>
              </a:lnSpc>
              <a:buFont typeface="Arial"/>
              <a:buChar char="•"/>
            </a:pPr>
            <a:r>
              <a:rPr lang="en-US" sz="3542" spc="35" dirty="0">
                <a:solidFill>
                  <a:srgbClr val="5E17EB"/>
                </a:solidFill>
                <a:latin typeface="Poppins"/>
                <a:ea typeface="Poppins"/>
                <a:cs typeface="Poppins"/>
                <a:sym typeface="Poppins"/>
              </a:rPr>
              <a:t>Amount: $500,000</a:t>
            </a:r>
          </a:p>
          <a:p>
            <a:pPr marL="764736" lvl="1" indent="-382368" algn="l">
              <a:lnSpc>
                <a:spcPts val="5313"/>
              </a:lnSpc>
              <a:buFont typeface="Arial"/>
              <a:buChar char="•"/>
            </a:pPr>
            <a:r>
              <a:rPr lang="en-US" sz="3542" spc="35" dirty="0">
                <a:solidFill>
                  <a:srgbClr val="5E17EB"/>
                </a:solidFill>
                <a:latin typeface="Poppins"/>
                <a:ea typeface="Poppins"/>
                <a:cs typeface="Poppins"/>
                <a:sym typeface="Poppins"/>
              </a:rPr>
              <a:t>Utilization of Funds:</a:t>
            </a:r>
          </a:p>
          <a:p>
            <a:pPr marL="764736" lvl="1" indent="-382368" algn="l">
              <a:lnSpc>
                <a:spcPts val="5313"/>
              </a:lnSpc>
              <a:buFont typeface="Arial"/>
              <a:buChar char="•"/>
            </a:pPr>
            <a:r>
              <a:rPr lang="en-US" sz="3542" spc="35" dirty="0">
                <a:solidFill>
                  <a:srgbClr val="5E17EB"/>
                </a:solidFill>
                <a:latin typeface="Poppins"/>
                <a:ea typeface="Poppins"/>
                <a:cs typeface="Poppins"/>
                <a:sym typeface="Poppins"/>
              </a:rPr>
              <a:t>Product development and R&amp;D: $200,000</a:t>
            </a:r>
          </a:p>
          <a:p>
            <a:pPr marL="764736" lvl="1" indent="-382368" algn="l">
              <a:lnSpc>
                <a:spcPts val="5313"/>
              </a:lnSpc>
              <a:buFont typeface="Arial"/>
              <a:buChar char="•"/>
            </a:pPr>
            <a:r>
              <a:rPr lang="en-US" sz="3542" spc="35" dirty="0">
                <a:solidFill>
                  <a:srgbClr val="5E17EB"/>
                </a:solidFill>
                <a:latin typeface="Poppins"/>
                <a:ea typeface="Poppins"/>
                <a:cs typeface="Poppins"/>
                <a:sym typeface="Poppins"/>
              </a:rPr>
              <a:t>Marketing and customer acquisition: $150,000</a:t>
            </a:r>
          </a:p>
          <a:p>
            <a:pPr marL="764736" lvl="1" indent="-382368" algn="l">
              <a:lnSpc>
                <a:spcPts val="5313"/>
              </a:lnSpc>
              <a:buFont typeface="Arial"/>
              <a:buChar char="•"/>
            </a:pPr>
            <a:r>
              <a:rPr lang="en-US" sz="3542" spc="35" dirty="0">
                <a:solidFill>
                  <a:srgbClr val="5E17EB"/>
                </a:solidFill>
                <a:latin typeface="Poppins"/>
                <a:ea typeface="Poppins"/>
                <a:cs typeface="Poppins"/>
                <a:sym typeface="Poppins"/>
              </a:rPr>
              <a:t>Hiring key personnel: $100,000</a:t>
            </a:r>
          </a:p>
          <a:p>
            <a:pPr marL="764736" lvl="1" indent="-382368" algn="l">
              <a:lnSpc>
                <a:spcPts val="5313"/>
              </a:lnSpc>
              <a:buFont typeface="Arial"/>
              <a:buChar char="•"/>
            </a:pPr>
            <a:r>
              <a:rPr lang="en-US" sz="3542" spc="35" dirty="0">
                <a:solidFill>
                  <a:srgbClr val="5E17EB"/>
                </a:solidFill>
                <a:latin typeface="Poppins"/>
                <a:ea typeface="Poppins"/>
                <a:cs typeface="Poppins"/>
                <a:sym typeface="Poppins"/>
              </a:rPr>
              <a:t>Operational costs: $50,000</a:t>
            </a:r>
          </a:p>
          <a:p>
            <a:pPr algn="just">
              <a:lnSpc>
                <a:spcPts val="6063"/>
              </a:lnSpc>
            </a:pPr>
            <a:endParaRPr lang="en-US" sz="3542" spc="35" dirty="0">
              <a:solidFill>
                <a:srgbClr val="5E17EB"/>
              </a:solidFill>
              <a:latin typeface="Poppins"/>
              <a:ea typeface="Poppins"/>
              <a:cs typeface="Poppins"/>
              <a:sym typeface="Poppins"/>
            </a:endParaRPr>
          </a:p>
        </p:txBody>
      </p:sp>
      <p:pic>
        <p:nvPicPr>
          <p:cNvPr id="10" name="Картина 9">
            <a:extLst>
              <a:ext uri="{FF2B5EF4-FFF2-40B4-BE49-F238E27FC236}">
                <a16:creationId xmlns:a16="http://schemas.microsoft.com/office/drawing/2014/main" id="{D9714D11-D60D-DAC4-E792-858D2BA705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832953" y="7374679"/>
            <a:ext cx="3287391" cy="328739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2">
              <a:alphaModFix amt="25000"/>
              <a:extLst>
                <a:ext uri="{96DAC541-7B7A-43D3-8B79-37D633B846F1}">
                  <asvg:svgBlip xmlns:asvg="http://schemas.microsoft.com/office/drawing/2016/SVG/main" r:embed="rId3"/>
                </a:ext>
              </a:extLst>
            </a:blip>
            <a:stretch>
              <a:fillRect r="-2022"/>
            </a:stretch>
          </a:blipFill>
        </p:spPr>
      </p:sp>
      <p:sp>
        <p:nvSpPr>
          <p:cNvPr id="4" name="TextBox 4"/>
          <p:cNvSpPr txBox="1"/>
          <p:nvPr/>
        </p:nvSpPr>
        <p:spPr>
          <a:xfrm>
            <a:off x="1131216" y="986709"/>
            <a:ext cx="2269774" cy="344668"/>
          </a:xfrm>
          <a:prstGeom prst="rect">
            <a:avLst/>
          </a:prstGeom>
        </p:spPr>
        <p:txBody>
          <a:bodyPr lIns="0" tIns="0" rIns="0" bIns="0" rtlCol="0" anchor="t">
            <a:spAutoFit/>
          </a:bodyPr>
          <a:lstStyle/>
          <a:p>
            <a:pPr algn="ctr">
              <a:lnSpc>
                <a:spcPts val="2876"/>
              </a:lnSpc>
              <a:spcBef>
                <a:spcPct val="0"/>
              </a:spcBef>
            </a:pPr>
            <a:r>
              <a:rPr lang="en-US" sz="2054">
                <a:solidFill>
                  <a:srgbClr val="FFFFFF"/>
                </a:solidFill>
                <a:latin typeface="Montserrat Bold"/>
                <a:ea typeface="Montserrat Bold"/>
                <a:cs typeface="Montserrat Bold"/>
                <a:sym typeface="Montserrat Bold"/>
              </a:rPr>
              <a:t>Studio Shodwe</a:t>
            </a:r>
          </a:p>
        </p:txBody>
      </p:sp>
      <p:sp>
        <p:nvSpPr>
          <p:cNvPr id="8" name="TextBox 8"/>
          <p:cNvSpPr txBox="1"/>
          <p:nvPr/>
        </p:nvSpPr>
        <p:spPr>
          <a:xfrm>
            <a:off x="770531" y="986709"/>
            <a:ext cx="8373469" cy="1463637"/>
          </a:xfrm>
          <a:prstGeom prst="rect">
            <a:avLst/>
          </a:prstGeom>
        </p:spPr>
        <p:txBody>
          <a:bodyPr lIns="0" tIns="0" rIns="0" bIns="0" rtlCol="0" anchor="t">
            <a:spAutoFit/>
          </a:bodyPr>
          <a:lstStyle/>
          <a:p>
            <a:pPr algn="just">
              <a:lnSpc>
                <a:spcPts val="10620"/>
              </a:lnSpc>
            </a:pPr>
            <a:r>
              <a:rPr lang="en-US" sz="9398">
                <a:solidFill>
                  <a:srgbClr val="5E17EB"/>
                </a:solidFill>
                <a:latin typeface="Poppins Bold"/>
                <a:ea typeface="Poppins Bold"/>
                <a:cs typeface="Poppins Bold"/>
                <a:sym typeface="Poppins Bold"/>
              </a:rPr>
              <a:t>Conclusion</a:t>
            </a:r>
          </a:p>
        </p:txBody>
      </p:sp>
      <p:sp>
        <p:nvSpPr>
          <p:cNvPr id="9" name="TextBox 9"/>
          <p:cNvSpPr txBox="1"/>
          <p:nvPr/>
        </p:nvSpPr>
        <p:spPr>
          <a:xfrm>
            <a:off x="1131216" y="3435243"/>
            <a:ext cx="14358559" cy="3754755"/>
          </a:xfrm>
          <a:prstGeom prst="rect">
            <a:avLst/>
          </a:prstGeom>
        </p:spPr>
        <p:txBody>
          <a:bodyPr lIns="0" tIns="0" rIns="0" bIns="0" rtlCol="0" anchor="t">
            <a:spAutoFit/>
          </a:bodyPr>
          <a:lstStyle/>
          <a:p>
            <a:pPr marL="647702" lvl="1" indent="-323851" algn="l">
              <a:lnSpc>
                <a:spcPts val="5010"/>
              </a:lnSpc>
              <a:buFont typeface="Arial"/>
              <a:buChar char="•"/>
            </a:pPr>
            <a:r>
              <a:rPr lang="en-US" sz="3000" dirty="0">
                <a:solidFill>
                  <a:srgbClr val="5E17EB"/>
                </a:solidFill>
                <a:latin typeface="Poppins"/>
                <a:ea typeface="Poppins"/>
                <a:cs typeface="Poppins"/>
                <a:sym typeface="Poppins"/>
              </a:rPr>
              <a:t>Summarize the business potential and growth opportunities.</a:t>
            </a:r>
          </a:p>
          <a:p>
            <a:pPr marL="647702" lvl="1" indent="-323851" algn="l">
              <a:lnSpc>
                <a:spcPts val="5010"/>
              </a:lnSpc>
              <a:buFont typeface="Arial"/>
              <a:buChar char="•"/>
            </a:pPr>
            <a:r>
              <a:rPr lang="en-US" sz="3000" dirty="0">
                <a:solidFill>
                  <a:srgbClr val="5E17EB"/>
                </a:solidFill>
                <a:latin typeface="Poppins"/>
                <a:ea typeface="Poppins"/>
                <a:cs typeface="Poppins"/>
                <a:sym typeface="Poppins"/>
              </a:rPr>
              <a:t>Reinforce the unique value proposition of the AI automation agency.</a:t>
            </a:r>
          </a:p>
          <a:p>
            <a:pPr marL="647702" lvl="1" indent="-323851" algn="l">
              <a:lnSpc>
                <a:spcPts val="5010"/>
              </a:lnSpc>
              <a:buFont typeface="Arial"/>
              <a:buChar char="•"/>
            </a:pPr>
            <a:r>
              <a:rPr lang="en-US" sz="3000" dirty="0">
                <a:solidFill>
                  <a:srgbClr val="5E17EB"/>
                </a:solidFill>
                <a:latin typeface="Poppins"/>
                <a:ea typeface="Poppins"/>
                <a:cs typeface="Poppins"/>
                <a:sym typeface="Poppins"/>
              </a:rPr>
              <a:t>Express gratitude to the Dragons for their time and consideration.</a:t>
            </a:r>
          </a:p>
          <a:p>
            <a:pPr marL="647702" lvl="1" indent="-323851" algn="l">
              <a:lnSpc>
                <a:spcPts val="5010"/>
              </a:lnSpc>
              <a:buFont typeface="Arial"/>
              <a:buChar char="•"/>
            </a:pPr>
            <a:r>
              <a:rPr lang="en-US" sz="3000" dirty="0">
                <a:solidFill>
                  <a:srgbClr val="5E17EB"/>
                </a:solidFill>
                <a:latin typeface="Poppins"/>
                <a:ea typeface="Poppins"/>
                <a:cs typeface="Poppins"/>
                <a:sym typeface="Poppins"/>
              </a:rPr>
              <a:t>Thank you for listening to my pitch. I look forward to your questions and feedback.</a:t>
            </a:r>
          </a:p>
          <a:p>
            <a:pPr marL="647702" lvl="1" indent="-323851" algn="l">
              <a:lnSpc>
                <a:spcPts val="5010"/>
              </a:lnSpc>
              <a:buFont typeface="Arial"/>
              <a:buChar char="•"/>
            </a:pPr>
            <a:endParaRPr lang="en-US" sz="3000" dirty="0">
              <a:solidFill>
                <a:srgbClr val="5E17EB"/>
              </a:solidFill>
              <a:latin typeface="Poppins"/>
              <a:ea typeface="Poppins"/>
              <a:cs typeface="Poppins"/>
              <a:sym typeface="Poppins"/>
            </a:endParaRPr>
          </a:p>
        </p:txBody>
      </p:sp>
      <p:sp>
        <p:nvSpPr>
          <p:cNvPr id="10" name="Freeform 10"/>
          <p:cNvSpPr/>
          <p:nvPr/>
        </p:nvSpPr>
        <p:spPr>
          <a:xfrm rot="16200000" flipV="1">
            <a:off x="14730751" y="6946287"/>
            <a:ext cx="3548338" cy="3505200"/>
          </a:xfrm>
          <a:custGeom>
            <a:avLst/>
            <a:gdLst/>
            <a:ahLst/>
            <a:cxnLst/>
            <a:rect l="l" t="t" r="r" b="b"/>
            <a:pathLst>
              <a:path w="4743837" h="4803332">
                <a:moveTo>
                  <a:pt x="0" y="4803332"/>
                </a:moveTo>
                <a:lnTo>
                  <a:pt x="4743838" y="4803332"/>
                </a:lnTo>
                <a:lnTo>
                  <a:pt x="4743838" y="0"/>
                </a:lnTo>
                <a:lnTo>
                  <a:pt x="0" y="0"/>
                </a:lnTo>
                <a:lnTo>
                  <a:pt x="0" y="4803332"/>
                </a:lnTo>
                <a:close/>
              </a:path>
            </a:pathLst>
          </a:custGeom>
          <a:blipFill>
            <a:blip r:embed="rId4"/>
            <a:stretch>
              <a:fillRect t="-6642"/>
            </a:stretch>
          </a:blipFill>
        </p:spPr>
      </p:sp>
      <p:pic>
        <p:nvPicPr>
          <p:cNvPr id="11" name="Картина 10">
            <a:extLst>
              <a:ext uri="{FF2B5EF4-FFF2-40B4-BE49-F238E27FC236}">
                <a16:creationId xmlns:a16="http://schemas.microsoft.com/office/drawing/2014/main" id="{7A31EB49-8CD1-DB8F-E9D7-F91A8B678A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11982" y="7620"/>
            <a:ext cx="3287391" cy="328739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FFFFF">
                <a:alpha val="100000"/>
              </a:srgbClr>
            </a:gs>
            <a:gs pos="100000">
              <a:srgbClr val="F6F6F6">
                <a:alpha val="100000"/>
              </a:srgbClr>
            </a:gs>
          </a:gsLst>
          <a:lin ang="2700000"/>
        </a:gradFill>
        <a:effectLst/>
      </p:bgPr>
    </p:bg>
    <p:spTree>
      <p:nvGrpSpPr>
        <p:cNvPr id="1" name=""/>
        <p:cNvGrpSpPr/>
        <p:nvPr/>
      </p:nvGrpSpPr>
      <p:grpSpPr>
        <a:xfrm>
          <a:off x="0" y="0"/>
          <a:ext cx="0" cy="0"/>
          <a:chOff x="0" y="0"/>
          <a:chExt cx="0" cy="0"/>
        </a:xfrm>
      </p:grpSpPr>
      <p:sp>
        <p:nvSpPr>
          <p:cNvPr id="2" name="Freeform 2"/>
          <p:cNvSpPr/>
          <p:nvPr/>
        </p:nvSpPr>
        <p:spPr>
          <a:xfrm>
            <a:off x="-118576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3">
              <a:alphaModFix amt="25000"/>
              <a:extLst>
                <a:ext uri="{96DAC541-7B7A-43D3-8B79-37D633B846F1}">
                  <asvg:svgBlip xmlns:asvg="http://schemas.microsoft.com/office/drawing/2016/SVG/main" r:embed="rId4"/>
                </a:ext>
              </a:extLst>
            </a:blip>
            <a:stretch>
              <a:fillRect r="-2022"/>
            </a:stretch>
          </a:blipFill>
        </p:spPr>
      </p:sp>
      <p:sp>
        <p:nvSpPr>
          <p:cNvPr id="3" name="Freeform 3"/>
          <p:cNvSpPr/>
          <p:nvPr/>
        </p:nvSpPr>
        <p:spPr>
          <a:xfrm>
            <a:off x="9144000" y="-125833"/>
            <a:ext cx="10329760" cy="10538667"/>
          </a:xfrm>
          <a:custGeom>
            <a:avLst/>
            <a:gdLst/>
            <a:ahLst/>
            <a:cxnLst/>
            <a:rect l="l" t="t" r="r" b="b"/>
            <a:pathLst>
              <a:path w="10329760" h="10538667">
                <a:moveTo>
                  <a:pt x="0" y="0"/>
                </a:moveTo>
                <a:lnTo>
                  <a:pt x="10329760" y="0"/>
                </a:lnTo>
                <a:lnTo>
                  <a:pt x="10329760" y="10538666"/>
                </a:lnTo>
                <a:lnTo>
                  <a:pt x="0" y="10538666"/>
                </a:lnTo>
                <a:lnTo>
                  <a:pt x="0" y="0"/>
                </a:lnTo>
                <a:close/>
              </a:path>
            </a:pathLst>
          </a:custGeom>
          <a:blipFill>
            <a:blip r:embed="rId3">
              <a:alphaModFix amt="25000"/>
              <a:extLst>
                <a:ext uri="{96DAC541-7B7A-43D3-8B79-37D633B846F1}">
                  <asvg:svgBlip xmlns:asvg="http://schemas.microsoft.com/office/drawing/2016/SVG/main" r:embed="rId4"/>
                </a:ext>
              </a:extLst>
            </a:blip>
            <a:stretch>
              <a:fillRect r="-2022"/>
            </a:stretch>
          </a:blipFill>
        </p:spPr>
      </p:sp>
      <p:sp>
        <p:nvSpPr>
          <p:cNvPr id="4" name="TextBox 4"/>
          <p:cNvSpPr txBox="1"/>
          <p:nvPr/>
        </p:nvSpPr>
        <p:spPr>
          <a:xfrm>
            <a:off x="1140556" y="1378424"/>
            <a:ext cx="8373469" cy="1463637"/>
          </a:xfrm>
          <a:prstGeom prst="rect">
            <a:avLst/>
          </a:prstGeom>
        </p:spPr>
        <p:txBody>
          <a:bodyPr lIns="0" tIns="0" rIns="0" bIns="0" rtlCol="0" anchor="t">
            <a:spAutoFit/>
          </a:bodyPr>
          <a:lstStyle/>
          <a:p>
            <a:pPr algn="just">
              <a:lnSpc>
                <a:spcPts val="10620"/>
              </a:lnSpc>
            </a:pPr>
            <a:r>
              <a:rPr lang="en-US" sz="9398" dirty="0">
                <a:solidFill>
                  <a:srgbClr val="5E17EB"/>
                </a:solidFill>
                <a:latin typeface="Poppins Bold"/>
                <a:ea typeface="Poppins Bold"/>
                <a:cs typeface="Poppins Bold"/>
                <a:sym typeface="Poppins Bold"/>
              </a:rPr>
              <a:t>References</a:t>
            </a:r>
          </a:p>
        </p:txBody>
      </p:sp>
      <p:sp>
        <p:nvSpPr>
          <p:cNvPr id="5" name="TextBox 5"/>
          <p:cNvSpPr txBox="1"/>
          <p:nvPr/>
        </p:nvSpPr>
        <p:spPr>
          <a:xfrm>
            <a:off x="990600" y="3659329"/>
            <a:ext cx="11110596" cy="3459601"/>
          </a:xfrm>
          <a:prstGeom prst="rect">
            <a:avLst/>
          </a:prstGeom>
        </p:spPr>
        <p:txBody>
          <a:bodyPr wrap="square" lIns="0" tIns="0" rIns="0" bIns="0" rtlCol="0" anchor="t">
            <a:spAutoFit/>
          </a:bodyPr>
          <a:lstStyle/>
          <a:p>
            <a:pPr algn="just">
              <a:lnSpc>
                <a:spcPts val="3363"/>
              </a:lnSpc>
            </a:pPr>
            <a:r>
              <a:rPr lang="en-US" sz="2400" dirty="0">
                <a:effectLst/>
                <a:latin typeface="Times New Roman" panose="02020603050405020304" pitchFamily="18" charset="0"/>
              </a:rPr>
              <a:t>www.aiforwork.co. (n.d.). </a:t>
            </a:r>
            <a:r>
              <a:rPr lang="en-US" sz="2400" i="1" dirty="0">
                <a:effectLst/>
                <a:latin typeface="Times New Roman" panose="02020603050405020304" pitchFamily="18" charset="0"/>
              </a:rPr>
              <a:t>AI for Work | AI Automation Agency</a:t>
            </a:r>
            <a:r>
              <a:rPr lang="en-US" sz="2400" dirty="0">
                <a:effectLst/>
                <a:latin typeface="Times New Roman" panose="02020603050405020304" pitchFamily="18" charset="0"/>
              </a:rPr>
              <a:t>. [online] Available at: https://www.aiforwork.co/ai-automation-agency [Accessed 14 Jul. 2024].</a:t>
            </a:r>
            <a:endParaRPr lang="en-US" sz="2400" b="0" i="0" dirty="0">
              <a:solidFill>
                <a:srgbClr val="222222"/>
              </a:solidFill>
              <a:effectLst/>
              <a:highlight>
                <a:srgbClr val="FFFFFF"/>
              </a:highlight>
              <a:latin typeface="Arial" panose="020B0604020202020204" pitchFamily="34" charset="0"/>
            </a:endParaRPr>
          </a:p>
          <a:p>
            <a:pPr algn="just">
              <a:lnSpc>
                <a:spcPts val="3363"/>
              </a:lnSpc>
            </a:pPr>
            <a:r>
              <a:rPr lang="en-US" sz="2400" b="0" i="0" dirty="0" err="1">
                <a:solidFill>
                  <a:srgbClr val="222222"/>
                </a:solidFill>
                <a:effectLst/>
                <a:highlight>
                  <a:srgbClr val="FFFFFF"/>
                </a:highlight>
                <a:latin typeface="Arial" panose="020B0604020202020204" pitchFamily="34" charset="0"/>
              </a:rPr>
              <a:t>Darvishi</a:t>
            </a:r>
            <a:r>
              <a:rPr lang="en-US" sz="2400" b="0" i="0" dirty="0">
                <a:solidFill>
                  <a:srgbClr val="222222"/>
                </a:solidFill>
                <a:effectLst/>
                <a:highlight>
                  <a:srgbClr val="FFFFFF"/>
                </a:highlight>
                <a:latin typeface="Arial" panose="020B0604020202020204" pitchFamily="34" charset="0"/>
              </a:rPr>
              <a:t>, A., </a:t>
            </a:r>
            <a:r>
              <a:rPr lang="en-US" sz="2400" b="0" i="0" dirty="0" err="1">
                <a:solidFill>
                  <a:srgbClr val="222222"/>
                </a:solidFill>
                <a:effectLst/>
                <a:highlight>
                  <a:srgbClr val="FFFFFF"/>
                </a:highlight>
                <a:latin typeface="Arial" panose="020B0604020202020204" pitchFamily="34" charset="0"/>
              </a:rPr>
              <a:t>Khosravi</a:t>
            </a:r>
            <a:r>
              <a:rPr lang="en-US" sz="2400" b="0" i="0" dirty="0">
                <a:solidFill>
                  <a:srgbClr val="222222"/>
                </a:solidFill>
                <a:effectLst/>
                <a:highlight>
                  <a:srgbClr val="FFFFFF"/>
                </a:highlight>
                <a:latin typeface="Arial" panose="020B0604020202020204" pitchFamily="34" charset="0"/>
              </a:rPr>
              <a:t>, H., Sadiq, S., </a:t>
            </a:r>
            <a:r>
              <a:rPr lang="en-US" sz="2400" b="0" i="0" dirty="0" err="1">
                <a:solidFill>
                  <a:srgbClr val="222222"/>
                </a:solidFill>
                <a:effectLst/>
                <a:highlight>
                  <a:srgbClr val="FFFFFF"/>
                </a:highlight>
                <a:latin typeface="Arial" panose="020B0604020202020204" pitchFamily="34" charset="0"/>
              </a:rPr>
              <a:t>Gašević</a:t>
            </a:r>
            <a:r>
              <a:rPr lang="en-US" sz="2400" b="0" i="0" dirty="0">
                <a:solidFill>
                  <a:srgbClr val="222222"/>
                </a:solidFill>
                <a:effectLst/>
                <a:highlight>
                  <a:srgbClr val="FFFFFF"/>
                </a:highlight>
                <a:latin typeface="Arial" panose="020B0604020202020204" pitchFamily="34" charset="0"/>
              </a:rPr>
              <a:t>, D., &amp; Siemens, G. (2024). Impact of AI assistance on student agency. </a:t>
            </a:r>
            <a:r>
              <a:rPr lang="en-US" sz="2400" b="0" i="1" dirty="0">
                <a:solidFill>
                  <a:srgbClr val="222222"/>
                </a:solidFill>
                <a:effectLst/>
                <a:highlight>
                  <a:srgbClr val="FFFFFF"/>
                </a:highlight>
                <a:latin typeface="Arial" panose="020B0604020202020204" pitchFamily="34" charset="0"/>
              </a:rPr>
              <a:t>Computers &amp; Education</a:t>
            </a:r>
            <a:r>
              <a:rPr lang="en-US" sz="2400" b="0" i="0" dirty="0">
                <a:solidFill>
                  <a:srgbClr val="222222"/>
                </a:solidFill>
                <a:effectLst/>
                <a:highlight>
                  <a:srgbClr val="FFFFFF"/>
                </a:highlight>
                <a:latin typeface="Arial" panose="020B0604020202020204" pitchFamily="34" charset="0"/>
              </a:rPr>
              <a:t>, </a:t>
            </a:r>
            <a:r>
              <a:rPr lang="en-US" sz="2400" b="0" i="1" dirty="0">
                <a:solidFill>
                  <a:srgbClr val="222222"/>
                </a:solidFill>
                <a:effectLst/>
                <a:highlight>
                  <a:srgbClr val="FFFFFF"/>
                </a:highlight>
                <a:latin typeface="Arial" panose="020B0604020202020204" pitchFamily="34" charset="0"/>
              </a:rPr>
              <a:t>210</a:t>
            </a:r>
            <a:r>
              <a:rPr lang="en-US" sz="2400" b="0" i="0" dirty="0">
                <a:solidFill>
                  <a:srgbClr val="222222"/>
                </a:solidFill>
                <a:effectLst/>
                <a:highlight>
                  <a:srgbClr val="FFFFFF"/>
                </a:highlight>
                <a:latin typeface="Arial" panose="020B0604020202020204" pitchFamily="34" charset="0"/>
              </a:rPr>
              <a:t>, 104967.</a:t>
            </a:r>
          </a:p>
          <a:p>
            <a:pPr algn="just">
              <a:lnSpc>
                <a:spcPts val="3363"/>
              </a:lnSpc>
            </a:pPr>
            <a:r>
              <a:rPr lang="en-US" sz="2400" b="0" i="0" dirty="0" err="1">
                <a:solidFill>
                  <a:srgbClr val="222222"/>
                </a:solidFill>
                <a:effectLst/>
                <a:highlight>
                  <a:srgbClr val="FFFFFF"/>
                </a:highlight>
                <a:latin typeface="Arial" panose="020B0604020202020204" pitchFamily="34" charset="0"/>
              </a:rPr>
              <a:t>Watermeyer</a:t>
            </a:r>
            <a:r>
              <a:rPr lang="en-US" sz="2400" b="0" i="0" dirty="0">
                <a:solidFill>
                  <a:srgbClr val="222222"/>
                </a:solidFill>
                <a:effectLst/>
                <a:highlight>
                  <a:srgbClr val="FFFFFF"/>
                </a:highlight>
                <a:latin typeface="Arial" panose="020B0604020202020204" pitchFamily="34" charset="0"/>
              </a:rPr>
              <a:t>, R., Phipps, L., </a:t>
            </a:r>
            <a:r>
              <a:rPr lang="en-US" sz="2400" b="0" i="0" dirty="0" err="1">
                <a:solidFill>
                  <a:srgbClr val="222222"/>
                </a:solidFill>
                <a:effectLst/>
                <a:highlight>
                  <a:srgbClr val="FFFFFF"/>
                </a:highlight>
                <a:latin typeface="Arial" panose="020B0604020202020204" pitchFamily="34" charset="0"/>
              </a:rPr>
              <a:t>Lanclos</a:t>
            </a:r>
            <a:r>
              <a:rPr lang="en-US" sz="2400" b="0" i="0" dirty="0">
                <a:solidFill>
                  <a:srgbClr val="222222"/>
                </a:solidFill>
                <a:effectLst/>
                <a:highlight>
                  <a:srgbClr val="FFFFFF"/>
                </a:highlight>
                <a:latin typeface="Arial" panose="020B0604020202020204" pitchFamily="34" charset="0"/>
              </a:rPr>
              <a:t>, D., &amp; Knight, C. (2024). Generative AI and the Automating of Academia. </a:t>
            </a:r>
            <a:r>
              <a:rPr lang="en-US" sz="2400" b="0" i="1" dirty="0" err="1">
                <a:solidFill>
                  <a:srgbClr val="222222"/>
                </a:solidFill>
                <a:effectLst/>
                <a:highlight>
                  <a:srgbClr val="FFFFFF"/>
                </a:highlight>
                <a:latin typeface="Arial" panose="020B0604020202020204" pitchFamily="34" charset="0"/>
              </a:rPr>
              <a:t>Postdigital</a:t>
            </a:r>
            <a:r>
              <a:rPr lang="en-US" sz="2400" b="0" i="1" dirty="0">
                <a:solidFill>
                  <a:srgbClr val="222222"/>
                </a:solidFill>
                <a:effectLst/>
                <a:highlight>
                  <a:srgbClr val="FFFFFF"/>
                </a:highlight>
                <a:latin typeface="Arial" panose="020B0604020202020204" pitchFamily="34" charset="0"/>
              </a:rPr>
              <a:t> Science and Education</a:t>
            </a:r>
            <a:r>
              <a:rPr lang="en-US" sz="2400" b="0" i="0" dirty="0">
                <a:solidFill>
                  <a:srgbClr val="222222"/>
                </a:solidFill>
                <a:effectLst/>
                <a:highlight>
                  <a:srgbClr val="FFFFFF"/>
                </a:highlight>
                <a:latin typeface="Arial" panose="020B0604020202020204" pitchFamily="34" charset="0"/>
              </a:rPr>
              <a:t>, </a:t>
            </a:r>
            <a:r>
              <a:rPr lang="en-US" sz="2400" b="0" i="1" dirty="0">
                <a:solidFill>
                  <a:srgbClr val="222222"/>
                </a:solidFill>
                <a:effectLst/>
                <a:highlight>
                  <a:srgbClr val="FFFFFF"/>
                </a:highlight>
                <a:latin typeface="Arial" panose="020B0604020202020204" pitchFamily="34" charset="0"/>
              </a:rPr>
              <a:t>6</a:t>
            </a:r>
            <a:r>
              <a:rPr lang="en-US" sz="2400" b="0" i="0" dirty="0">
                <a:solidFill>
                  <a:srgbClr val="222222"/>
                </a:solidFill>
                <a:effectLst/>
                <a:highlight>
                  <a:srgbClr val="FFFFFF"/>
                </a:highlight>
                <a:latin typeface="Arial" panose="020B0604020202020204" pitchFamily="34" charset="0"/>
              </a:rPr>
              <a:t>(2), 446-466.</a:t>
            </a:r>
          </a:p>
          <a:p>
            <a:pPr algn="just">
              <a:lnSpc>
                <a:spcPts val="3363"/>
              </a:lnSpc>
            </a:pPr>
            <a:endParaRPr lang="en-US" sz="2400" b="0" i="0" dirty="0">
              <a:solidFill>
                <a:srgbClr val="222222"/>
              </a:solidFill>
              <a:effectLst/>
              <a:highlight>
                <a:srgbClr val="FFFFFF"/>
              </a:highlight>
              <a:latin typeface="Arial" panose="020B0604020202020204" pitchFamily="34" charset="0"/>
            </a:endParaRPr>
          </a:p>
          <a:p>
            <a:pPr algn="just">
              <a:lnSpc>
                <a:spcPts val="3363"/>
              </a:lnSpc>
            </a:pPr>
            <a:endParaRPr lang="en-US" sz="2242" spc="22" dirty="0">
              <a:solidFill>
                <a:srgbClr val="5E17EB"/>
              </a:solidFill>
              <a:latin typeface="Poppins"/>
              <a:ea typeface="Poppins"/>
              <a:cs typeface="Poppins"/>
              <a:sym typeface="Poppins"/>
            </a:endParaRPr>
          </a:p>
        </p:txBody>
      </p:sp>
      <p:sp>
        <p:nvSpPr>
          <p:cNvPr id="6" name="Freeform 6"/>
          <p:cNvSpPr/>
          <p:nvPr/>
        </p:nvSpPr>
        <p:spPr>
          <a:xfrm rot="837073">
            <a:off x="10624119" y="1017878"/>
            <a:ext cx="7354282" cy="2576119"/>
          </a:xfrm>
          <a:custGeom>
            <a:avLst/>
            <a:gdLst/>
            <a:ahLst/>
            <a:cxnLst/>
            <a:rect l="l" t="t" r="r" b="b"/>
            <a:pathLst>
              <a:path w="10061068" h="3647137">
                <a:moveTo>
                  <a:pt x="0" y="0"/>
                </a:moveTo>
                <a:lnTo>
                  <a:pt x="10061068" y="0"/>
                </a:lnTo>
                <a:lnTo>
                  <a:pt x="10061068" y="3647137"/>
                </a:lnTo>
                <a:lnTo>
                  <a:pt x="0" y="3647137"/>
                </a:lnTo>
                <a:lnTo>
                  <a:pt x="0" y="0"/>
                </a:lnTo>
                <a:close/>
              </a:path>
            </a:pathLst>
          </a:custGeom>
          <a:blipFill>
            <a:blip r:embed="rId5"/>
            <a:stretch>
              <a:fillRect/>
            </a:stretch>
          </a:blipFill>
        </p:spPr>
      </p:sp>
      <p:grpSp>
        <p:nvGrpSpPr>
          <p:cNvPr id="7" name="Group 7"/>
          <p:cNvGrpSpPr/>
          <p:nvPr/>
        </p:nvGrpSpPr>
        <p:grpSpPr>
          <a:xfrm>
            <a:off x="-1" y="7581900"/>
            <a:ext cx="18288001" cy="2727960"/>
            <a:chOff x="0" y="0"/>
            <a:chExt cx="4700640" cy="1842088"/>
          </a:xfrm>
        </p:grpSpPr>
        <p:sp>
          <p:nvSpPr>
            <p:cNvPr id="8" name="Freeform 8"/>
            <p:cNvSpPr/>
            <p:nvPr/>
          </p:nvSpPr>
          <p:spPr>
            <a:xfrm>
              <a:off x="0" y="0"/>
              <a:ext cx="4700640" cy="1842088"/>
            </a:xfrm>
            <a:custGeom>
              <a:avLst/>
              <a:gdLst/>
              <a:ahLst/>
              <a:cxnLst/>
              <a:rect l="l" t="t" r="r" b="b"/>
              <a:pathLst>
                <a:path w="4700640" h="1842088">
                  <a:moveTo>
                    <a:pt x="31666" y="0"/>
                  </a:moveTo>
                  <a:lnTo>
                    <a:pt x="4668974" y="0"/>
                  </a:lnTo>
                  <a:cubicBezTo>
                    <a:pt x="4686463" y="0"/>
                    <a:pt x="4700640" y="14177"/>
                    <a:pt x="4700640" y="31666"/>
                  </a:cubicBezTo>
                  <a:lnTo>
                    <a:pt x="4700640" y="1810422"/>
                  </a:lnTo>
                  <a:cubicBezTo>
                    <a:pt x="4700640" y="1818820"/>
                    <a:pt x="4697304" y="1826875"/>
                    <a:pt x="4691365" y="1832813"/>
                  </a:cubicBezTo>
                  <a:cubicBezTo>
                    <a:pt x="4685427" y="1838752"/>
                    <a:pt x="4677372" y="1842088"/>
                    <a:pt x="4668974" y="1842088"/>
                  </a:cubicBezTo>
                  <a:lnTo>
                    <a:pt x="31666" y="1842088"/>
                  </a:lnTo>
                  <a:cubicBezTo>
                    <a:pt x="14177" y="1842088"/>
                    <a:pt x="0" y="1827911"/>
                    <a:pt x="0" y="1810422"/>
                  </a:cubicBezTo>
                  <a:lnTo>
                    <a:pt x="0" y="31666"/>
                  </a:lnTo>
                  <a:cubicBezTo>
                    <a:pt x="0" y="23267"/>
                    <a:pt x="3336" y="15213"/>
                    <a:pt x="9275" y="9275"/>
                  </a:cubicBezTo>
                  <a:cubicBezTo>
                    <a:pt x="15213" y="3336"/>
                    <a:pt x="23267" y="0"/>
                    <a:pt x="31666" y="0"/>
                  </a:cubicBezTo>
                  <a:close/>
                </a:path>
              </a:pathLst>
            </a:custGeom>
            <a:gradFill rotWithShape="1">
              <a:gsLst>
                <a:gs pos="0">
                  <a:srgbClr val="4E31FF">
                    <a:alpha val="100000"/>
                  </a:srgbClr>
                </a:gs>
                <a:gs pos="100000">
                  <a:srgbClr val="E441FF">
                    <a:alpha val="100000"/>
                  </a:srgbClr>
                </a:gs>
              </a:gsLst>
              <a:lin ang="0"/>
            </a:gradFill>
          </p:spPr>
        </p:sp>
        <p:sp>
          <p:nvSpPr>
            <p:cNvPr id="9" name="TextBox 9"/>
            <p:cNvSpPr txBox="1"/>
            <p:nvPr/>
          </p:nvSpPr>
          <p:spPr>
            <a:xfrm>
              <a:off x="0" y="-38100"/>
              <a:ext cx="4700640" cy="1880188"/>
            </a:xfrm>
            <a:prstGeom prst="rect">
              <a:avLst/>
            </a:prstGeom>
          </p:spPr>
          <p:txBody>
            <a:bodyPr lIns="50800" tIns="50800" rIns="50800" bIns="50800" rtlCol="0" anchor="ctr"/>
            <a:lstStyle/>
            <a:p>
              <a:pPr algn="ctr">
                <a:lnSpc>
                  <a:spcPts val="2876"/>
                </a:lnSpc>
              </a:pPr>
              <a:endParaRPr/>
            </a:p>
          </p:txBody>
        </p:sp>
      </p:grpSp>
      <p:pic>
        <p:nvPicPr>
          <p:cNvPr id="11" name="Картина 10">
            <a:extLst>
              <a:ext uri="{FF2B5EF4-FFF2-40B4-BE49-F238E27FC236}">
                <a16:creationId xmlns:a16="http://schemas.microsoft.com/office/drawing/2014/main" id="{F53D6FDF-A939-B468-9136-A5668F4F299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93085" y="7420607"/>
            <a:ext cx="3287391" cy="3287391"/>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Тема на Office">
  <a:themeElements>
    <a:clrScheme name="О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О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О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TotalTime>
  <Words>636</Words>
  <Application>Microsoft Office PowerPoint</Application>
  <PresentationFormat>По избор</PresentationFormat>
  <Paragraphs>77</Paragraphs>
  <Slides>10</Slides>
  <Notes>1</Notes>
  <HiddenSlides>0</HiddenSlides>
  <MMClips>0</MMClips>
  <ScaleCrop>false</ScaleCrop>
  <HeadingPairs>
    <vt:vector size="6" baseType="variant">
      <vt:variant>
        <vt:lpstr>Използвани шрифтове</vt:lpstr>
      </vt:variant>
      <vt:variant>
        <vt:i4>6</vt:i4>
      </vt:variant>
      <vt:variant>
        <vt:lpstr>Тема</vt:lpstr>
      </vt:variant>
      <vt:variant>
        <vt:i4>1</vt:i4>
      </vt:variant>
      <vt:variant>
        <vt:lpstr>Заглавия на слайдовете</vt:lpstr>
      </vt:variant>
      <vt:variant>
        <vt:i4>10</vt:i4>
      </vt:variant>
    </vt:vector>
  </HeadingPairs>
  <TitlesOfParts>
    <vt:vector size="17" baseType="lpstr">
      <vt:lpstr>Times New Roman</vt:lpstr>
      <vt:lpstr>Poppins</vt:lpstr>
      <vt:lpstr>Montserrat Bold</vt:lpstr>
      <vt:lpstr>Poppins Bold</vt:lpstr>
      <vt:lpstr>Calibri</vt:lpstr>
      <vt:lpstr>Arial</vt:lpstr>
      <vt:lpstr>Office Theme</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lpstr>Презентация на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Automation agency</dc:title>
  <cp:lastModifiedBy>plovdiv</cp:lastModifiedBy>
  <cp:revision>4</cp:revision>
  <dcterms:created xsi:type="dcterms:W3CDTF">2006-08-16T00:00:00Z</dcterms:created>
  <dcterms:modified xsi:type="dcterms:W3CDTF">2024-07-14T08:21:17Z</dcterms:modified>
  <dc:identifier>DAGK2HgsUPo</dc:identifier>
</cp:coreProperties>
</file>