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73" r:id="rId5"/>
    <p:sldId id="275" r:id="rId6"/>
    <p:sldId id="277" r:id="rId7"/>
    <p:sldId id="280" r:id="rId8"/>
    <p:sldId id="279" r:id="rId9"/>
    <p:sldId id="283" r:id="rId10"/>
    <p:sldId id="276" r:id="rId11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orient="horz" pos="1224" userDrawn="1">
          <p15:clr>
            <a:srgbClr val="A4A3A4"/>
          </p15:clr>
        </p15:guide>
        <p15:guide id="3" pos="7368" userDrawn="1">
          <p15:clr>
            <a:srgbClr val="A4A3A4"/>
          </p15:clr>
        </p15:guide>
        <p15:guide id="4" pos="312" userDrawn="1">
          <p15:clr>
            <a:srgbClr val="A4A3A4"/>
          </p15:clr>
        </p15:guide>
        <p15:guide id="6" orient="horz" pos="2856" userDrawn="1">
          <p15:clr>
            <a:srgbClr val="A4A3A4"/>
          </p15:clr>
        </p15:guide>
        <p15:guide id="7" pos="5928" userDrawn="1">
          <p15:clr>
            <a:srgbClr val="A4A3A4"/>
          </p15:clr>
        </p15:guide>
        <p15:guide id="8" pos="6168" userDrawn="1">
          <p15:clr>
            <a:srgbClr val="A4A3A4"/>
          </p15:clr>
        </p15:guide>
        <p15:guide id="9" pos="1512" userDrawn="1">
          <p15:clr>
            <a:srgbClr val="A4A3A4"/>
          </p15:clr>
        </p15:guide>
        <p15:guide id="10" orient="horz" pos="264" userDrawn="1">
          <p15:clr>
            <a:srgbClr val="A4A3A4"/>
          </p15:clr>
        </p15:guide>
        <p15:guide id="11" pos="2496" userDrawn="1">
          <p15:clr>
            <a:srgbClr val="A4A3A4"/>
          </p15:clr>
        </p15:guide>
        <p15:guide id="12" pos="2688" userDrawn="1">
          <p15:clr>
            <a:srgbClr val="A4A3A4"/>
          </p15:clr>
        </p15:guide>
        <p15:guide id="13" pos="4536" userDrawn="1">
          <p15:clr>
            <a:srgbClr val="A4A3A4"/>
          </p15:clr>
        </p15:guide>
        <p15:guide id="14" pos="4008" userDrawn="1">
          <p15:clr>
            <a:srgbClr val="A4A3A4"/>
          </p15:clr>
        </p15:guide>
        <p15:guide id="15" pos="4944" userDrawn="1">
          <p15:clr>
            <a:srgbClr val="A4A3A4"/>
          </p15:clr>
        </p15:guide>
        <p15:guide id="16" pos="5136" userDrawn="1">
          <p15:clr>
            <a:srgbClr val="A4A3A4"/>
          </p15:clr>
        </p15:guide>
        <p15:guide id="17" orient="horz" pos="1584" userDrawn="1">
          <p15:clr>
            <a:srgbClr val="A4A3A4"/>
          </p15:clr>
        </p15:guide>
        <p15:guide id="18" orient="horz" pos="2736" userDrawn="1">
          <p15:clr>
            <a:srgbClr val="A4A3A4"/>
          </p15:clr>
        </p15:guide>
        <p15:guide id="19" orient="horz" pos="3648" userDrawn="1">
          <p15:clr>
            <a:srgbClr val="A4A3A4"/>
          </p15:clr>
        </p15:guide>
        <p15:guide id="20" orient="horz" pos="864" userDrawn="1">
          <p15:clr>
            <a:srgbClr val="A4A3A4"/>
          </p15:clr>
        </p15:guide>
        <p15:guide id="21" orient="horz" pos="3984" userDrawn="1">
          <p15:clr>
            <a:srgbClr val="A4A3A4"/>
          </p15:clr>
        </p15:guide>
        <p15:guide id="22" pos="456" userDrawn="1">
          <p15:clr>
            <a:srgbClr val="A4A3A4"/>
          </p15:clr>
        </p15:guide>
        <p15:guide id="23" pos="7248" userDrawn="1">
          <p15:clr>
            <a:srgbClr val="A4A3A4"/>
          </p15:clr>
        </p15:guide>
        <p15:guide id="24" orient="horz" pos="1920" userDrawn="1">
          <p15:clr>
            <a:srgbClr val="A4A3A4"/>
          </p15:clr>
        </p15:guide>
        <p15:guide id="25" orient="horz" pos="2256" userDrawn="1">
          <p15:clr>
            <a:srgbClr val="A4A3A4"/>
          </p15:clr>
        </p15:guide>
        <p15:guide id="26" pos="7176" userDrawn="1">
          <p15:clr>
            <a:srgbClr val="A4A3A4"/>
          </p15:clr>
        </p15:guide>
        <p15:guide id="27" orient="horz" pos="1704" userDrawn="1">
          <p15:clr>
            <a:srgbClr val="A4A3A4"/>
          </p15:clr>
        </p15:guide>
        <p15:guide id="28" pos="4176" userDrawn="1">
          <p15:clr>
            <a:srgbClr val="A4A3A4"/>
          </p15:clr>
        </p15:guide>
        <p15:guide id="29" orient="horz" pos="2592" userDrawn="1">
          <p15:clr>
            <a:srgbClr val="A4A3A4"/>
          </p15:clr>
        </p15:guide>
        <p15:guide id="30" pos="6912" userDrawn="1">
          <p15:clr>
            <a:srgbClr val="A4A3A4"/>
          </p15:clr>
        </p15:guide>
        <p15:guide id="31" pos="355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3D5E7"/>
    <a:srgbClr val="347DA3"/>
    <a:srgbClr val="3C91BC"/>
    <a:srgbClr val="4397C3"/>
    <a:srgbClr val="D8BEB2"/>
    <a:srgbClr val="753F2D"/>
    <a:srgbClr val="5E3324"/>
    <a:srgbClr val="8A4C34"/>
    <a:srgbClr val="815550"/>
    <a:srgbClr val="A3573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2"/>
    <p:restoredTop sz="96327"/>
  </p:normalViewPr>
  <p:slideViewPr>
    <p:cSldViewPr snapToGrid="0">
      <p:cViewPr>
        <p:scale>
          <a:sx n="100" d="100"/>
          <a:sy n="100" d="100"/>
        </p:scale>
        <p:origin x="-125" y="-533"/>
      </p:cViewPr>
      <p:guideLst>
        <p:guide orient="horz" pos="1224"/>
        <p:guide pos="7368"/>
        <p:guide pos="312"/>
        <p:guide orient="horz" pos="2856"/>
        <p:guide pos="5928"/>
        <p:guide pos="6168"/>
        <p:guide pos="1512"/>
        <p:guide orient="horz" pos="264"/>
        <p:guide pos="2496"/>
        <p:guide pos="2688"/>
        <p:guide pos="4536"/>
        <p:guide pos="4008"/>
        <p:guide pos="4944"/>
        <p:guide pos="5136"/>
        <p:guide orient="horz" pos="1584"/>
        <p:guide orient="horz" pos="2736"/>
        <p:guide orient="horz" pos="3648"/>
        <p:guide orient="horz" pos="864"/>
        <p:guide orient="horz" pos="3984"/>
        <p:guide pos="456"/>
        <p:guide pos="7248"/>
        <p:guide orient="horz" pos="1920"/>
        <p:guide orient="horz" pos="2256"/>
        <p:guide pos="7176"/>
        <p:guide orient="horz" pos="1704"/>
        <p:guide pos="4176"/>
        <p:guide orient="horz" pos="2592"/>
        <p:guide pos="6912"/>
        <p:guide pos="3552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3240" y="6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4384739-269E-E1F1-8ABC-69E6FF0B24E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7E762C-8F56-4D66-7FDD-AEC906335A8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268699-2479-4C0A-8A94-0691180AD901}" type="datetimeFigureOut">
              <a:rPr lang="en-US" smtClean="0"/>
              <a:t>6/14/26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21BBEC-2A52-4B1C-EAC4-F2506E89EFB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CE0FC2-0147-D8D1-D79B-AFEA881A331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8931F5-0986-448A-BDF9-01DB807120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0568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45F7B4-7442-4021-9F1E-8BC3C363C892}" type="datetimeFigureOut">
              <a:rPr lang="en-US" noProof="0" smtClean="0"/>
              <a:t>6/14/26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CDE012-9E2E-4477-8B5C-4E7D4E9BCBA6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739385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B8029-33F3-9414-AD10-00871D91AA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67712" y="1408176"/>
            <a:ext cx="6400800" cy="2387600"/>
          </a:xfrm>
        </p:spPr>
        <p:txBody>
          <a:bodyPr anchor="t">
            <a:normAutofit/>
          </a:bodyPr>
          <a:lstStyle>
            <a:lvl1pPr algn="l">
              <a:lnSpc>
                <a:spcPct val="80000"/>
              </a:lnSpc>
              <a:defRPr sz="72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PK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32B008-64B6-378D-9C5D-DCC8DFEBC6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67912" y="5047488"/>
            <a:ext cx="5486400" cy="384048"/>
          </a:xfrm>
        </p:spPr>
        <p:txBody>
          <a:bodyPr/>
          <a:lstStyle>
            <a:lvl1pPr marL="0" indent="0" algn="l">
              <a:lnSpc>
                <a:spcPct val="80000"/>
              </a:lnSpc>
              <a:spcBef>
                <a:spcPts val="0"/>
              </a:spcBef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PK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5444BA9-47A2-8EBA-F11F-AF833CBC1FB6}"/>
              </a:ext>
            </a:extLst>
          </p:cNvPr>
          <p:cNvGrpSpPr/>
          <p:nvPr userDrawn="1"/>
        </p:nvGrpSpPr>
        <p:grpSpPr>
          <a:xfrm>
            <a:off x="3979533" y="5801746"/>
            <a:ext cx="8221703" cy="0"/>
            <a:chOff x="3733800" y="5539861"/>
            <a:chExt cx="8221703" cy="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7C7E957-5A54-C6BB-DBCA-B0A579E99122}"/>
                </a:ext>
              </a:extLst>
            </p:cNvPr>
            <p:cNvCxnSpPr>
              <a:cxnSpLocks/>
            </p:cNvCxnSpPr>
            <p:nvPr/>
          </p:nvCxnSpPr>
          <p:spPr>
            <a:xfrm>
              <a:off x="3733800" y="5539861"/>
              <a:ext cx="6054153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5792F5-3B57-83E5-2E85-1B67A64BF570}"/>
                </a:ext>
              </a:extLst>
            </p:cNvPr>
            <p:cNvCxnSpPr>
              <a:cxnSpLocks/>
            </p:cNvCxnSpPr>
            <p:nvPr/>
          </p:nvCxnSpPr>
          <p:spPr>
            <a:xfrm>
              <a:off x="9783803" y="5539861"/>
              <a:ext cx="2171700" cy="0"/>
            </a:xfrm>
            <a:prstGeom prst="line">
              <a:avLst/>
            </a:prstGeom>
            <a:ln w="571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80638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03BBE-23DC-E951-32B6-0E91B8089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144" y="1463040"/>
            <a:ext cx="7498080" cy="704088"/>
          </a:xfrm>
        </p:spPr>
        <p:txBody>
          <a:bodyPr/>
          <a:lstStyle>
            <a:lvl1pPr>
              <a:defRPr sz="50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0836A-7452-872A-28D0-081C1338D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2576" y="2953512"/>
            <a:ext cx="7470648" cy="3296563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500"/>
              </a:spcAft>
              <a:buNone/>
              <a:defRPr sz="2200" b="1"/>
            </a:lvl1pPr>
            <a:lvl2pPr marL="0" indent="0">
              <a:lnSpc>
                <a:spcPct val="100000"/>
              </a:lnSpc>
              <a:spcBef>
                <a:spcPts val="0"/>
              </a:spcBef>
              <a:buNone/>
              <a:defRPr sz="1600" i="1"/>
            </a:lvl2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E39F35-2573-69E0-B17D-B4B0F85CE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5CE41-241D-72CD-1C8F-006A477B5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2789DD7-8E5F-BCF6-7A1E-0AC33BD880AC}"/>
              </a:ext>
            </a:extLst>
          </p:cNvPr>
          <p:cNvGrpSpPr/>
          <p:nvPr userDrawn="1"/>
        </p:nvGrpSpPr>
        <p:grpSpPr>
          <a:xfrm>
            <a:off x="2400300" y="2535841"/>
            <a:ext cx="9801127" cy="821"/>
            <a:chOff x="2286319" y="5546299"/>
            <a:chExt cx="9801127" cy="90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610F86C-F479-AC03-216E-DD60112AC854}"/>
                </a:ext>
              </a:extLst>
            </p:cNvPr>
            <p:cNvCxnSpPr>
              <a:cxnSpLocks/>
            </p:cNvCxnSpPr>
            <p:nvPr/>
          </p:nvCxnSpPr>
          <p:spPr>
            <a:xfrm>
              <a:off x="2286319" y="5546299"/>
              <a:ext cx="7391400" cy="0"/>
            </a:xfrm>
            <a:prstGeom prst="line">
              <a:avLst/>
            </a:prstGeom>
            <a:ln w="571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A02E8F6-3623-48C2-4F02-9472E2977FB8}"/>
                </a:ext>
              </a:extLst>
            </p:cNvPr>
            <p:cNvCxnSpPr>
              <a:cxnSpLocks/>
            </p:cNvCxnSpPr>
            <p:nvPr/>
          </p:nvCxnSpPr>
          <p:spPr>
            <a:xfrm>
              <a:off x="9676016" y="5547202"/>
              <a:ext cx="2411430" cy="0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68269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39D39-DAD0-D550-D3C7-42F702A78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992" y="1709738"/>
            <a:ext cx="7290458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PK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054DFA-4C17-2AA0-0E19-8D452B73AA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56992" y="4589463"/>
            <a:ext cx="729045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AF8D5DED-A875-4BFE-015E-C29679EC468C}"/>
              </a:ext>
            </a:extLst>
          </p:cNvPr>
          <p:cNvGrpSpPr/>
          <p:nvPr userDrawn="1"/>
        </p:nvGrpSpPr>
        <p:grpSpPr>
          <a:xfrm>
            <a:off x="3979533" y="5801746"/>
            <a:ext cx="8221703" cy="0"/>
            <a:chOff x="3733800" y="5539861"/>
            <a:chExt cx="8221703" cy="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ED54A14-B37E-AA5D-2F7D-4530DEF3C347}"/>
                </a:ext>
              </a:extLst>
            </p:cNvPr>
            <p:cNvCxnSpPr>
              <a:cxnSpLocks/>
            </p:cNvCxnSpPr>
            <p:nvPr/>
          </p:nvCxnSpPr>
          <p:spPr>
            <a:xfrm>
              <a:off x="3733800" y="5539861"/>
              <a:ext cx="6054153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611F7DB-0F8D-8E5A-0137-AD5E5B20C351}"/>
                </a:ext>
              </a:extLst>
            </p:cNvPr>
            <p:cNvCxnSpPr>
              <a:cxnSpLocks/>
            </p:cNvCxnSpPr>
            <p:nvPr/>
          </p:nvCxnSpPr>
          <p:spPr>
            <a:xfrm>
              <a:off x="9783803" y="5539861"/>
              <a:ext cx="2171700" cy="0"/>
            </a:xfrm>
            <a:prstGeom prst="line">
              <a:avLst/>
            </a:prstGeom>
            <a:ln w="571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22719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2C33EA-A741-FA13-451C-6F35902CBDD0}"/>
              </a:ext>
            </a:extLst>
          </p:cNvPr>
          <p:cNvSpPr/>
          <p:nvPr userDrawn="1"/>
        </p:nvSpPr>
        <p:spPr>
          <a:xfrm>
            <a:off x="0" y="722376"/>
            <a:ext cx="12192000" cy="5413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1882412-D2D4-9CF0-CD39-2EAE79B8A310}"/>
              </a:ext>
            </a:extLst>
          </p:cNvPr>
          <p:cNvCxnSpPr>
            <a:cxnSpLocks/>
          </p:cNvCxnSpPr>
          <p:nvPr userDrawn="1"/>
        </p:nvCxnSpPr>
        <p:spPr>
          <a:xfrm>
            <a:off x="4267200" y="2523744"/>
            <a:ext cx="7924800" cy="883"/>
          </a:xfrm>
          <a:prstGeom prst="line">
            <a:avLst/>
          </a:prstGeom>
          <a:ln w="571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229B6F2-011B-853F-5BA1-FA1722B6E1C8}"/>
              </a:ext>
            </a:extLst>
          </p:cNvPr>
          <p:cNvCxnSpPr>
            <a:cxnSpLocks/>
          </p:cNvCxnSpPr>
          <p:nvPr userDrawn="1"/>
        </p:nvCxnSpPr>
        <p:spPr>
          <a:xfrm>
            <a:off x="723384" y="2523744"/>
            <a:ext cx="3543816" cy="0"/>
          </a:xfrm>
          <a:prstGeom prst="line">
            <a:avLst/>
          </a:prstGeom>
          <a:ln w="5715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63040"/>
            <a:ext cx="10515600" cy="575321"/>
          </a:xfrm>
        </p:spPr>
        <p:txBody>
          <a:bodyPr/>
          <a:lstStyle>
            <a:lvl1pPr>
              <a:defRPr sz="5000"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9224" y="2971800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A37E40B-957E-C00E-3B34-1B67D341A7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36208" y="2971800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3401568"/>
            <a:ext cx="5111496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43600" y="3401568"/>
            <a:ext cx="5111496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289611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2C33EA-A741-FA13-451C-6F35902CBDD0}"/>
              </a:ext>
            </a:extLst>
          </p:cNvPr>
          <p:cNvSpPr/>
          <p:nvPr userDrawn="1"/>
        </p:nvSpPr>
        <p:spPr>
          <a:xfrm>
            <a:off x="0" y="722376"/>
            <a:ext cx="12192000" cy="5413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63040"/>
            <a:ext cx="10515600" cy="575321"/>
          </a:xfrm>
        </p:spPr>
        <p:txBody>
          <a:bodyPr/>
          <a:lstStyle>
            <a:lvl1pPr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9224" y="2971800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A37E40B-957E-C00E-3B34-1B67D341A7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36208" y="2971800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3401568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43600" y="3401568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ED40495-D9DB-AA87-4474-68DA5D8CA88C}"/>
              </a:ext>
            </a:extLst>
          </p:cNvPr>
          <p:cNvGrpSpPr/>
          <p:nvPr userDrawn="1"/>
        </p:nvGrpSpPr>
        <p:grpSpPr>
          <a:xfrm rot="10800000">
            <a:off x="726958" y="2521655"/>
            <a:ext cx="11480808" cy="1"/>
            <a:chOff x="2077471" y="5539116"/>
            <a:chExt cx="11480808" cy="1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15A6649-BE77-6F3F-DF74-0045E0AC6025}"/>
                </a:ext>
              </a:extLst>
            </p:cNvPr>
            <p:cNvCxnSpPr>
              <a:cxnSpLocks/>
            </p:cNvCxnSpPr>
            <p:nvPr/>
          </p:nvCxnSpPr>
          <p:spPr>
            <a:xfrm>
              <a:off x="2077471" y="5539116"/>
              <a:ext cx="4755396" cy="0"/>
            </a:xfrm>
            <a:prstGeom prst="line">
              <a:avLst/>
            </a:prstGeom>
            <a:ln w="571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EF33DD1-C51F-9BE1-2F97-D4025B3E653D}"/>
                </a:ext>
              </a:extLst>
            </p:cNvPr>
            <p:cNvCxnSpPr>
              <a:cxnSpLocks/>
            </p:cNvCxnSpPr>
            <p:nvPr/>
          </p:nvCxnSpPr>
          <p:spPr>
            <a:xfrm>
              <a:off x="6816103" y="5539117"/>
              <a:ext cx="6742176" cy="0"/>
            </a:xfrm>
            <a:prstGeom prst="line">
              <a:avLst/>
            </a:prstGeom>
            <a:ln w="571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05874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dark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966E69F-7113-AC99-F7E1-A44B7D64DEF3}"/>
              </a:ext>
            </a:extLst>
          </p:cNvPr>
          <p:cNvSpPr/>
          <p:nvPr userDrawn="1"/>
        </p:nvSpPr>
        <p:spPr>
          <a:xfrm>
            <a:off x="0" y="0"/>
            <a:ext cx="12192000" cy="304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PK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63040"/>
            <a:ext cx="10515600" cy="575321"/>
          </a:xfrm>
        </p:spPr>
        <p:txBody>
          <a:bodyPr/>
          <a:lstStyle>
            <a:lvl1pPr>
              <a:defRPr sz="5000">
                <a:solidFill>
                  <a:schemeClr val="accent5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9224" y="3483864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3931920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43600" y="3931920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F8CCEDA-D691-A48A-BAAF-D004EBE38E55}"/>
              </a:ext>
            </a:extLst>
          </p:cNvPr>
          <p:cNvGrpSpPr/>
          <p:nvPr userDrawn="1"/>
        </p:nvGrpSpPr>
        <p:grpSpPr>
          <a:xfrm rot="16200000" flipV="1">
            <a:off x="8764091" y="3943349"/>
            <a:ext cx="5829301" cy="0"/>
            <a:chOff x="2287349" y="55407920"/>
            <a:chExt cx="11160369" cy="0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605A0EB-A31A-D2D4-5671-D1F763493E1F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5934529" y="51760740"/>
              <a:ext cx="0" cy="7294360"/>
            </a:xfrm>
            <a:prstGeom prst="line">
              <a:avLst/>
            </a:prstGeom>
            <a:ln w="444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FEFE03D-E00E-B4FD-6765-44E55D5FA21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11514714" y="53474916"/>
              <a:ext cx="0" cy="3866008"/>
            </a:xfrm>
            <a:prstGeom prst="line">
              <a:avLst/>
            </a:prstGeom>
            <a:ln w="444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36280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on th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F5A1967-7F8F-319E-2E67-BD9E4F074B05}"/>
              </a:ext>
            </a:extLst>
          </p:cNvPr>
          <p:cNvSpPr/>
          <p:nvPr userDrawn="1"/>
        </p:nvSpPr>
        <p:spPr>
          <a:xfrm>
            <a:off x="8115301" y="0"/>
            <a:ext cx="407669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PK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noProof="0">
              <a:solidFill>
                <a:schemeClr val="bg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2425424-7549-BE00-EA05-384DBD00F3B2}"/>
              </a:ext>
            </a:extLst>
          </p:cNvPr>
          <p:cNvGrpSpPr/>
          <p:nvPr userDrawn="1"/>
        </p:nvGrpSpPr>
        <p:grpSpPr>
          <a:xfrm>
            <a:off x="6317679" y="4564864"/>
            <a:ext cx="5858373" cy="385"/>
            <a:chOff x="5440605" y="5540787"/>
            <a:chExt cx="5858373" cy="385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D88329B-DC1A-F93F-7A3A-84FDE2989BB6}"/>
                </a:ext>
              </a:extLst>
            </p:cNvPr>
            <p:cNvCxnSpPr>
              <a:cxnSpLocks/>
            </p:cNvCxnSpPr>
            <p:nvPr/>
          </p:nvCxnSpPr>
          <p:spPr>
            <a:xfrm>
              <a:off x="5440605" y="5541172"/>
              <a:ext cx="1797621" cy="0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7690B71-E252-7020-6DC7-F643767B2B78}"/>
                </a:ext>
              </a:extLst>
            </p:cNvPr>
            <p:cNvCxnSpPr>
              <a:cxnSpLocks/>
            </p:cNvCxnSpPr>
            <p:nvPr/>
          </p:nvCxnSpPr>
          <p:spPr>
            <a:xfrm>
              <a:off x="7237724" y="5540787"/>
              <a:ext cx="4061254" cy="0"/>
            </a:xfrm>
            <a:prstGeom prst="line">
              <a:avLst/>
            </a:prstGeom>
            <a:ln w="571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0" y="2514600"/>
            <a:ext cx="4846320" cy="1682749"/>
          </a:xfrm>
        </p:spPr>
        <p:txBody>
          <a:bodyPr/>
          <a:lstStyle>
            <a:lvl1pPr>
              <a:lnSpc>
                <a:spcPct val="10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936" y="1252728"/>
            <a:ext cx="4828032" cy="49053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A37E40B-957E-C00E-3B34-1B67D341A7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0936" y="3584448"/>
            <a:ext cx="4828032" cy="49053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1792224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5760" y="4123944"/>
            <a:ext cx="4754880" cy="941831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93287C28-1CA8-AEA5-1E16-BC0B1E99CD2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936" y="5065776"/>
            <a:ext cx="4828032" cy="49053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3" name="Text Placeholder 13">
            <a:extLst>
              <a:ext uri="{FF2B5EF4-FFF2-40B4-BE49-F238E27FC236}">
                <a16:creationId xmlns:a16="http://schemas.microsoft.com/office/drawing/2014/main" id="{19920C32-5167-72B1-7B9E-709723F907C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5760" y="5605272"/>
            <a:ext cx="4754880" cy="1143254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775982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on th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5F7D9D8-A960-E038-84D2-764C7A50F698}"/>
              </a:ext>
            </a:extLst>
          </p:cNvPr>
          <p:cNvSpPr/>
          <p:nvPr userDrawn="1"/>
        </p:nvSpPr>
        <p:spPr>
          <a:xfrm>
            <a:off x="-12700" y="858"/>
            <a:ext cx="3060700" cy="685714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12" y="1399032"/>
            <a:ext cx="4846320" cy="1682749"/>
          </a:xfrm>
        </p:spPr>
        <p:txBody>
          <a:bodyPr/>
          <a:lstStyle>
            <a:lvl1pPr>
              <a:lnSpc>
                <a:spcPct val="80000"/>
              </a:lnSpc>
              <a:defRPr sz="5000">
                <a:solidFill>
                  <a:schemeClr val="tx2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45352" y="1252728"/>
            <a:ext cx="4828032" cy="49053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A37E40B-957E-C00E-3B34-1B67D341A7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45352" y="3502152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89320" y="1792224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89320" y="3941064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0DF3371-342F-C17D-5A7F-EF76E89A55C5}"/>
              </a:ext>
            </a:extLst>
          </p:cNvPr>
          <p:cNvGrpSpPr/>
          <p:nvPr userDrawn="1"/>
        </p:nvGrpSpPr>
        <p:grpSpPr>
          <a:xfrm>
            <a:off x="-11882" y="3045007"/>
            <a:ext cx="4279082" cy="364"/>
            <a:chOff x="5475479" y="5537794"/>
            <a:chExt cx="4279082" cy="364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4369914-5489-3EA1-5419-F83F6C7A150D}"/>
                </a:ext>
              </a:extLst>
            </p:cNvPr>
            <p:cNvCxnSpPr>
              <a:cxnSpLocks/>
            </p:cNvCxnSpPr>
            <p:nvPr/>
          </p:nvCxnSpPr>
          <p:spPr>
            <a:xfrm>
              <a:off x="5475479" y="5537976"/>
              <a:ext cx="3060700" cy="0"/>
            </a:xfrm>
            <a:prstGeom prst="line">
              <a:avLst/>
            </a:prstGeom>
            <a:ln w="571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BDE23CC-0B75-F3A6-1882-265BF90D4AA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537690" y="5537794"/>
              <a:ext cx="1216871" cy="364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909772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on the right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749AEB6-4539-A203-D085-8EBE329C08E0}"/>
              </a:ext>
            </a:extLst>
          </p:cNvPr>
          <p:cNvSpPr/>
          <p:nvPr userDrawn="1"/>
        </p:nvSpPr>
        <p:spPr>
          <a:xfrm>
            <a:off x="3962399" y="858"/>
            <a:ext cx="8271641" cy="68571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C7E2C-83B2-58E9-DE90-AB1857F1A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7B4A1-AE7C-A6CC-7143-5EC918D66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78715BA-7A66-D464-AAEF-141988B8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12" y="1399032"/>
            <a:ext cx="4846320" cy="1682749"/>
          </a:xfrm>
        </p:spPr>
        <p:txBody>
          <a:bodyPr/>
          <a:lstStyle>
            <a:lvl1pPr>
              <a:lnSpc>
                <a:spcPct val="80000"/>
              </a:lnSpc>
              <a:defRPr sz="5000">
                <a:solidFill>
                  <a:schemeClr val="accent4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0BF4BF-3C7C-C67F-B6EE-805EC95EF8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45352" y="1353312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accent5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BA37E40B-957E-C00E-3B34-1B67D341A7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45352" y="3502152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accent5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F15CD76-2DD5-DB8A-37D3-6098A50870D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71032" y="1792224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7A044E0-660B-4002-E13C-F00498E497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971032" y="3941064"/>
            <a:ext cx="4754880" cy="1682750"/>
          </a:xfrm>
        </p:spPr>
        <p:txBody>
          <a:bodyPr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accent5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D78A0CF-0A37-4436-67C4-B32FD7703E96}"/>
              </a:ext>
            </a:extLst>
          </p:cNvPr>
          <p:cNvGrpSpPr/>
          <p:nvPr userDrawn="1"/>
        </p:nvGrpSpPr>
        <p:grpSpPr>
          <a:xfrm>
            <a:off x="-28308" y="2514621"/>
            <a:ext cx="5666632" cy="0"/>
            <a:chOff x="5464255" y="5541151"/>
            <a:chExt cx="5666632" cy="0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FC6D8A4-CA31-16C2-95B7-B98F65F29A69}"/>
                </a:ext>
              </a:extLst>
            </p:cNvPr>
            <p:cNvCxnSpPr>
              <a:cxnSpLocks/>
            </p:cNvCxnSpPr>
            <p:nvPr/>
          </p:nvCxnSpPr>
          <p:spPr>
            <a:xfrm>
              <a:off x="5464255" y="5541151"/>
              <a:ext cx="3991534" cy="0"/>
            </a:xfrm>
            <a:prstGeom prst="line">
              <a:avLst/>
            </a:prstGeom>
            <a:ln w="571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2097A8D-64FC-CDBD-4497-5E32BC6AF9C2}"/>
                </a:ext>
              </a:extLst>
            </p:cNvPr>
            <p:cNvCxnSpPr>
              <a:cxnSpLocks/>
            </p:cNvCxnSpPr>
            <p:nvPr/>
          </p:nvCxnSpPr>
          <p:spPr>
            <a:xfrm>
              <a:off x="9454487" y="5541151"/>
              <a:ext cx="1676400" cy="0"/>
            </a:xfrm>
            <a:prstGeom prst="line">
              <a:avLst/>
            </a:prstGeom>
            <a:ln w="571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8193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CF6E0F-D722-BAD9-C6AD-9A11DAE47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160B7A-B490-F67E-2740-38CA3A987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14A6C9A-83F0-5E94-8A5B-89CB08282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144" y="1463040"/>
            <a:ext cx="7498080" cy="704088"/>
          </a:xfrm>
        </p:spPr>
        <p:txBody>
          <a:bodyPr/>
          <a:lstStyle>
            <a:lvl1pPr>
              <a:defRPr sz="50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2784B99-8374-AA22-4161-578F9BF77E2B}"/>
              </a:ext>
            </a:extLst>
          </p:cNvPr>
          <p:cNvGrpSpPr/>
          <p:nvPr userDrawn="1"/>
        </p:nvGrpSpPr>
        <p:grpSpPr>
          <a:xfrm>
            <a:off x="2400300" y="2535841"/>
            <a:ext cx="9801127" cy="821"/>
            <a:chOff x="2286319" y="5546299"/>
            <a:chExt cx="9801127" cy="903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0F45B19-145D-7398-7A64-A88B28251AAD}"/>
                </a:ext>
              </a:extLst>
            </p:cNvPr>
            <p:cNvCxnSpPr>
              <a:cxnSpLocks/>
            </p:cNvCxnSpPr>
            <p:nvPr/>
          </p:nvCxnSpPr>
          <p:spPr>
            <a:xfrm>
              <a:off x="2286319" y="5546299"/>
              <a:ext cx="7391400" cy="0"/>
            </a:xfrm>
            <a:prstGeom prst="line">
              <a:avLst/>
            </a:prstGeom>
            <a:ln w="571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029EB3C-D7BA-1FCE-3158-8F1116C6F5BE}"/>
                </a:ext>
              </a:extLst>
            </p:cNvPr>
            <p:cNvCxnSpPr>
              <a:cxnSpLocks/>
            </p:cNvCxnSpPr>
            <p:nvPr/>
          </p:nvCxnSpPr>
          <p:spPr>
            <a:xfrm>
              <a:off x="9676016" y="5547202"/>
              <a:ext cx="2411430" cy="0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F8F78388-68BC-0124-C243-36D5B5DC78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322576" y="2971800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D7FBEF6F-7749-849E-36C5-CC056F3071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322576" y="4443984"/>
            <a:ext cx="4828032" cy="49053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A350182-DD59-73E2-C20A-4B5FE671544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020824" y="3401568"/>
            <a:ext cx="8379220" cy="975260"/>
          </a:xfrm>
        </p:spPr>
        <p:txBody>
          <a:bodyPr numCol="2" spcCol="91440"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E14A588-A920-9AE0-A268-A008EAF6FCB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020824" y="4901184"/>
            <a:ext cx="8379220" cy="975260"/>
          </a:xfrm>
        </p:spPr>
        <p:txBody>
          <a:bodyPr numCol="2" spcCol="91440"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789022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CF6E0F-D722-BAD9-C6AD-9A11DAE47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160B7A-B490-F67E-2740-38CA3A987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14A6C9A-83F0-5E94-8A5B-89CB08282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463040"/>
            <a:ext cx="10871708" cy="704088"/>
          </a:xfrm>
        </p:spPr>
        <p:txBody>
          <a:bodyPr/>
          <a:lstStyle>
            <a:lvl1pPr>
              <a:defRPr sz="50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F8F78388-68BC-0124-C243-36D5B5DC78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9224" y="2980944"/>
            <a:ext cx="3282696" cy="110642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D7FBEF6F-7749-849E-36C5-CC056F30711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334256" y="2980944"/>
            <a:ext cx="3282696" cy="110642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A350182-DD59-73E2-C20A-4B5FE671544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5760" y="4114800"/>
            <a:ext cx="3282696" cy="975260"/>
          </a:xfrm>
        </p:spPr>
        <p:txBody>
          <a:bodyPr numCol="1" spcCol="91440"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5E14A588-A920-9AE0-A268-A008EAF6FCB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005072" y="4114800"/>
            <a:ext cx="3282696" cy="975260"/>
          </a:xfrm>
        </p:spPr>
        <p:txBody>
          <a:bodyPr numCol="1" spcCol="91440"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8221A12-8B19-605A-2244-2D732269C955}"/>
              </a:ext>
            </a:extLst>
          </p:cNvPr>
          <p:cNvGrpSpPr/>
          <p:nvPr userDrawn="1"/>
        </p:nvGrpSpPr>
        <p:grpSpPr>
          <a:xfrm>
            <a:off x="716788" y="2527173"/>
            <a:ext cx="10758424" cy="1564"/>
            <a:chOff x="2792270" y="5541172"/>
            <a:chExt cx="11391900" cy="158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A86C500B-5A93-298F-7CEF-ED445452E460}"/>
                </a:ext>
              </a:extLst>
            </p:cNvPr>
            <p:cNvCxnSpPr>
              <a:cxnSpLocks/>
            </p:cNvCxnSpPr>
            <p:nvPr/>
          </p:nvCxnSpPr>
          <p:spPr>
            <a:xfrm>
              <a:off x="2792270" y="5541172"/>
              <a:ext cx="6760464" cy="0"/>
            </a:xfrm>
            <a:prstGeom prst="line">
              <a:avLst/>
            </a:prstGeom>
            <a:ln w="5715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7A559BC-EF4A-29D4-CF56-6425516A5D91}"/>
                </a:ext>
              </a:extLst>
            </p:cNvPr>
            <p:cNvCxnSpPr>
              <a:cxnSpLocks/>
            </p:cNvCxnSpPr>
            <p:nvPr/>
          </p:nvCxnSpPr>
          <p:spPr>
            <a:xfrm>
              <a:off x="9552734" y="5541330"/>
              <a:ext cx="4631436" cy="0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D2D34186-8505-57AE-F518-0C83BF1C06C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266176" y="2980944"/>
            <a:ext cx="3282696" cy="110642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 b="1">
                <a:solidFill>
                  <a:schemeClr val="tx2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ABE767DA-9D93-94AD-D34D-2B8A51A7664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973568" y="4114800"/>
            <a:ext cx="3282696" cy="975260"/>
          </a:xfrm>
        </p:spPr>
        <p:txBody>
          <a:bodyPr numCol="1" spcCol="91440"/>
          <a:lstStyle>
            <a:lvl1pPr marL="283464"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1pPr>
            <a:lvl2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2pPr>
            <a:lvl3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3pPr>
            <a:lvl4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4pPr>
            <a:lvl5pPr indent="-283464">
              <a:lnSpc>
                <a:spcPct val="150000"/>
              </a:lnSpc>
              <a:spcBef>
                <a:spcPts val="0"/>
              </a:spcBef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1814756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AE86B75-C16C-C033-D27D-FF84EFB71131}"/>
              </a:ext>
            </a:extLst>
          </p:cNvPr>
          <p:cNvSpPr/>
          <p:nvPr userDrawn="1"/>
        </p:nvSpPr>
        <p:spPr>
          <a:xfrm>
            <a:off x="0" y="0"/>
            <a:ext cx="100203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1443F-EAC2-06D1-A3D1-D73510EAF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3432" y="1426464"/>
            <a:ext cx="6675120" cy="1702816"/>
          </a:xfrm>
        </p:spPr>
        <p:txBody>
          <a:bodyPr anchor="t"/>
          <a:lstStyle>
            <a:lvl1pPr>
              <a:lnSpc>
                <a:spcPct val="80000"/>
              </a:lnSpc>
              <a:defRPr sz="7200" cap="all" baseline="0">
                <a:solidFill>
                  <a:schemeClr val="bg1"/>
                </a:solidFill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80535FC-1B0E-C4EB-FE55-190522219FEA}"/>
              </a:ext>
            </a:extLst>
          </p:cNvPr>
          <p:cNvGrpSpPr/>
          <p:nvPr userDrawn="1"/>
        </p:nvGrpSpPr>
        <p:grpSpPr>
          <a:xfrm>
            <a:off x="3979533" y="5799270"/>
            <a:ext cx="8212467" cy="0"/>
            <a:chOff x="3733800" y="5537385"/>
            <a:chExt cx="8212467" cy="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CA6B206-18E0-06D2-958F-E859A1428A57}"/>
                </a:ext>
              </a:extLst>
            </p:cNvPr>
            <p:cNvCxnSpPr>
              <a:cxnSpLocks/>
            </p:cNvCxnSpPr>
            <p:nvPr/>
          </p:nvCxnSpPr>
          <p:spPr>
            <a:xfrm>
              <a:off x="3733800" y="5537385"/>
              <a:ext cx="6054153" cy="0"/>
            </a:xfrm>
            <a:prstGeom prst="line">
              <a:avLst/>
            </a:prstGeom>
            <a:ln w="571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447EEA7-F856-F6C0-18DD-5D37FD51D45B}"/>
                </a:ext>
              </a:extLst>
            </p:cNvPr>
            <p:cNvCxnSpPr>
              <a:cxnSpLocks/>
            </p:cNvCxnSpPr>
            <p:nvPr/>
          </p:nvCxnSpPr>
          <p:spPr>
            <a:xfrm>
              <a:off x="9774567" y="5537385"/>
              <a:ext cx="2171700" cy="0"/>
            </a:xfrm>
            <a:prstGeom prst="line">
              <a:avLst/>
            </a:prstGeom>
            <a:ln w="5715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9C909AE-4D54-F197-103E-29E9C2597F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877056" y="3383280"/>
            <a:ext cx="4754880" cy="2057400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200" b="1">
                <a:solidFill>
                  <a:schemeClr val="bg1"/>
                </a:solidFill>
              </a:defRPr>
            </a:lvl1pPr>
            <a:lvl2pPr marL="0" indent="0">
              <a:lnSpc>
                <a:spcPct val="150000"/>
              </a:lnSpc>
              <a:spcBef>
                <a:spcPts val="0"/>
              </a:spcBef>
              <a:buNone/>
              <a:defRPr sz="2200"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1525968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4C5F1F-F8B7-6C5F-6A7F-5F8F6128A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D9287E-E726-E0E6-2871-FE77159B5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60592E8-155C-36FA-DA0A-52B23CE8A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25763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1F3471-B7F6-01DB-D712-136C1626D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C05956-4CA5-988F-7C93-317A88D12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8561461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B670E-478C-D301-FCE5-E83002469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B16CD-30BD-156F-11B4-9CF89A064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3C54B0-9878-1911-8DE9-EC464D2027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97EEE8-8F1E-8F14-E2ED-333A1FF24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DFABEB-B6B7-2591-AE85-265A3F873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0623095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52A6A-C17E-2616-3199-C8D78E7EE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705714-E101-08DD-6A13-D561A3EC2C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noProof="0"/>
              <a:t>Click icon to add picture</a:t>
            </a:r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6ECB26-D659-5BC3-C669-1B45225D27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C595AB-D292-D355-47CD-748C160B1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1CEE5F-F44A-DD2C-EEC3-D4C76B69D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752938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47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6BC278-3A9A-4241-1DE5-469D2AB5E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5367"/>
            <a:ext cx="10515600" cy="57532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8A5E58-5605-E2B6-AEBE-7EF159AAD7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21D507-72FD-CB53-B342-C69D562AFD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A3E9A7-861F-C5C4-DD4E-37AC66D867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1480" y="301752"/>
            <a:ext cx="1828800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77A1DC-56B8-6C78-5020-E45478D099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22408" y="301752"/>
            <a:ext cx="1673352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BFCF61C-3B18-4C03-8326-CC3B32D710C9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35068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9" r:id="rId2"/>
    <p:sldLayoutId id="2147483651" r:id="rId3"/>
    <p:sldLayoutId id="2147483660" r:id="rId4"/>
    <p:sldLayoutId id="2147483661" r:id="rId5"/>
    <p:sldLayoutId id="2147483665" r:id="rId6"/>
    <p:sldLayoutId id="2147483662" r:id="rId7"/>
    <p:sldLayoutId id="2147483664" r:id="rId8"/>
    <p:sldLayoutId id="2147483663" r:id="rId9"/>
    <p:sldLayoutId id="2147483652" r:id="rId10"/>
    <p:sldLayoutId id="2147483666" r:id="rId11"/>
    <p:sldLayoutId id="2147483658" r:id="rId12"/>
    <p:sldLayoutId id="2147483654" r:id="rId13"/>
    <p:sldLayoutId id="2147483655" r:id="rId14"/>
    <p:sldLayoutId id="2147483656" r:id="rId15"/>
    <p:sldLayoutId id="2147483657" r:id="rId16"/>
  </p:sldLayoutIdLst>
  <p:hf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for-organisations/uk-gdpr-guidance-and-resources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04B07C7A-8E1D-7BF7-31C8-5C68C6D2F9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Secure file storage- </a:t>
            </a:r>
            <a:r>
              <a:rPr lang="en-GB" dirty="0" err="1"/>
              <a:t>Onedrive</a:t>
            </a:r>
            <a:endParaRPr lang="en-US" dirty="0"/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EF3A7BFE-9123-98C4-791C-9A3FE773CF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Prince Bernard Aimiose</a:t>
            </a:r>
            <a:endParaRPr lang="en-PK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CFCD993-5CFF-8CE5-EDD0-2FCCBA9AB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52277" y="0"/>
            <a:ext cx="3339722" cy="1879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1039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0711115-787C-0AFD-47CF-4749FE964D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7514" y="2539222"/>
            <a:ext cx="3776248" cy="37762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79103A-7E0F-A503-491C-874CA2A16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0280" y="1224130"/>
            <a:ext cx="7498080" cy="704088"/>
          </a:xfrm>
        </p:spPr>
        <p:txBody>
          <a:bodyPr/>
          <a:lstStyle/>
          <a:p>
            <a:r>
              <a:rPr lang="en-GB" dirty="0"/>
              <a:t>What is secure file storage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79730E-E638-275F-6C74-85FDCE30C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Secure file storage- OneDrive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B85CC1-CC9E-26A5-C05A-E64ABEDD9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7A49E4-DCE3-62DE-B6D1-539EBFFFE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307" y="2953512"/>
            <a:ext cx="10537227" cy="3296563"/>
          </a:xfrm>
        </p:spPr>
        <p:txBody>
          <a:bodyPr/>
          <a:lstStyle/>
          <a:p>
            <a:r>
              <a:rPr lang="en-GB" sz="2400" dirty="0"/>
              <a:t>Secure file storage involves safely storing and sharing care plans, medication records, incident reports and staff policies. </a:t>
            </a:r>
            <a:r>
              <a:rPr lang="en-GB" sz="2400" i="0" dirty="0">
                <a:effectLst/>
              </a:rPr>
              <a:t>At </a:t>
            </a:r>
            <a:r>
              <a:rPr lang="en-GB" sz="2400" i="0" dirty="0" err="1">
                <a:effectLst/>
              </a:rPr>
              <a:t>Riverdale</a:t>
            </a:r>
            <a:r>
              <a:rPr lang="en-GB" sz="2400" i="0" dirty="0">
                <a:effectLst/>
              </a:rPr>
              <a:t> Nursing Home, secure file storage means protecting residents' care plans, medication records and incident reports from unauthorised access.</a:t>
            </a:r>
            <a:endParaRPr lang="en-GB" sz="2400" dirty="0"/>
          </a:p>
          <a:p>
            <a:r>
              <a:rPr lang="en-GB" sz="2400" i="0" dirty="0">
                <a:effectLst/>
              </a:rPr>
              <a:t>This helps maintain patient confidentiality and supports compliance with GDPR requirements.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793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BDE3D-CB39-03D2-545F-528302476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One drive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19D6C7A-A7F7-E063-9A09-611D1FB1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Secure file storage- OneDrive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2F894F-23A1-85D4-2713-57D743F808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2607" y="2537270"/>
            <a:ext cx="8257887" cy="388059"/>
          </a:xfrm>
        </p:spPr>
        <p:txBody>
          <a:bodyPr/>
          <a:lstStyle/>
          <a:p>
            <a:r>
              <a:rPr lang="en-GB" sz="2400" dirty="0"/>
              <a:t>OneDrive is Microsoft's cloud storage platform.</a:t>
            </a:r>
            <a:endParaRPr lang="en-US" sz="2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46865D3-E9E5-FDDD-B091-FE6F9039C6E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0" y="2859318"/>
            <a:ext cx="11341980" cy="2407739"/>
          </a:xfrm>
        </p:spPr>
        <p:txBody>
          <a:bodyPr/>
          <a:lstStyle/>
          <a:p>
            <a:r>
              <a:rPr lang="en-GB" sz="2400" b="1" i="0" u="none" strike="noStrike" dirty="0">
                <a:effectLst/>
              </a:rPr>
              <a:t>OneDrive allows users to store, access, share, and manage files securely over the internet (Microsoft, 2025).</a:t>
            </a:r>
          </a:p>
          <a:p>
            <a:endParaRPr lang="en-GB" sz="2400" b="1" dirty="0"/>
          </a:p>
          <a:p>
            <a:r>
              <a:rPr lang="en-GB" sz="2400" b="1" i="0" u="none" strike="noStrike" dirty="0">
                <a:effectLst/>
              </a:rPr>
              <a:t>OneDrive also includes security features such as password protection, access permissions, encryption, and automatic backups to help protect sensitive patient information </a:t>
            </a:r>
            <a:r>
              <a:rPr lang="en-GB" sz="2400" b="1" i="0" dirty="0">
                <a:effectLst/>
              </a:rPr>
              <a:t>(Microsoft, 2025).</a:t>
            </a:r>
            <a:endParaRPr lang="en-US" sz="2400" b="1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41D71DF-7225-6C66-9D2B-FAACEFF20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B2DC82-D69D-184D-0204-345909CB5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2408" y="5267057"/>
            <a:ext cx="2245761" cy="1264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194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393CE-9363-72CB-FD40-73A65C0DC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95032"/>
            <a:ext cx="3230508" cy="3836336"/>
          </a:xfrm>
        </p:spPr>
        <p:txBody>
          <a:bodyPr/>
          <a:lstStyle/>
          <a:p>
            <a:r>
              <a:rPr lang="en-GB" sz="4900" dirty="0"/>
              <a:t>Why one drive is suitable </a:t>
            </a:r>
            <a:endParaRPr lang="en-US" sz="4900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D74F0DD-9277-50B0-68E1-220BA8344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Secure file storage- OneDrive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16C050-0EBC-234C-AB93-E7868D85A2B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76740" y="0"/>
            <a:ext cx="6803780" cy="6425476"/>
          </a:xfrm>
        </p:spPr>
        <p:txBody>
          <a:bodyPr/>
          <a:lstStyle/>
          <a:p>
            <a:r>
              <a:rPr lang="en-GB" sz="2400" b="1" i="0" dirty="0">
                <a:solidFill>
                  <a:srgbClr val="FFFFFF"/>
                </a:solidFill>
                <a:effectLst/>
              </a:rPr>
              <a:t>Stores resident care plans and medication records securely</a:t>
            </a:r>
            <a:r>
              <a:rPr lang="en-GB" sz="2400" b="1" dirty="0">
                <a:solidFill>
                  <a:srgbClr val="FFFFFF"/>
                </a:solidFill>
              </a:rPr>
              <a:t> (Microsoft, 2025).</a:t>
            </a:r>
            <a:endParaRPr lang="en-GB" sz="2400" b="1" i="0" dirty="0">
              <a:solidFill>
                <a:srgbClr val="FFFFFF"/>
              </a:solidFill>
              <a:effectLst/>
            </a:endParaRPr>
          </a:p>
          <a:p>
            <a:r>
              <a:rPr lang="en-GB" sz="2400" b="1" i="0" dirty="0">
                <a:solidFill>
                  <a:srgbClr val="FFFFFF"/>
                </a:solidFill>
                <a:effectLst/>
              </a:rPr>
              <a:t>Allows staff in both </a:t>
            </a:r>
            <a:r>
              <a:rPr lang="en-GB" sz="2400" b="1" i="0" dirty="0" err="1">
                <a:solidFill>
                  <a:srgbClr val="FFFFFF"/>
                </a:solidFill>
                <a:effectLst/>
              </a:rPr>
              <a:t>Riverdale</a:t>
            </a:r>
            <a:r>
              <a:rPr lang="en-GB" sz="2400" b="1" i="0" dirty="0">
                <a:solidFill>
                  <a:srgbClr val="FFFFFF"/>
                </a:solidFill>
                <a:effectLst/>
              </a:rPr>
              <a:t> buildings to access the latest documents</a:t>
            </a:r>
            <a:r>
              <a:rPr lang="en-GB" sz="2400" b="1" dirty="0">
                <a:solidFill>
                  <a:srgbClr val="FFFFFF"/>
                </a:solidFill>
              </a:rPr>
              <a:t> (Microsoft, 2025).</a:t>
            </a:r>
            <a:endParaRPr lang="en-GB" sz="2400" b="1" i="0" dirty="0">
              <a:solidFill>
                <a:srgbClr val="FFFFFF"/>
              </a:solidFill>
              <a:effectLst/>
            </a:endParaRPr>
          </a:p>
          <a:p>
            <a:r>
              <a:rPr lang="en-GB" sz="2400" b="1" i="0" dirty="0">
                <a:solidFill>
                  <a:srgbClr val="FFFFFF"/>
                </a:solidFill>
                <a:effectLst/>
              </a:rPr>
              <a:t>Sharing permissions protect confidential patient information</a:t>
            </a:r>
            <a:r>
              <a:rPr lang="en-GB" sz="2400" b="1" dirty="0">
                <a:solidFill>
                  <a:srgbClr val="FFFFFF"/>
                </a:solidFill>
              </a:rPr>
              <a:t> (Microsoft, 2025).</a:t>
            </a:r>
            <a:endParaRPr lang="en-GB" sz="2400" b="1" i="0" dirty="0">
              <a:solidFill>
                <a:srgbClr val="FFFFFF"/>
              </a:solidFill>
              <a:effectLst/>
            </a:endParaRPr>
          </a:p>
          <a:p>
            <a:r>
              <a:rPr lang="en-GB" sz="2400" b="1" i="0" dirty="0">
                <a:solidFill>
                  <a:srgbClr val="FFFFFF"/>
                </a:solidFill>
                <a:effectLst/>
              </a:rPr>
              <a:t>Version history reduces the risk of staff using outdated care plans during handovers</a:t>
            </a:r>
            <a:r>
              <a:rPr lang="en-GB" sz="2400" b="1" dirty="0">
                <a:solidFill>
                  <a:srgbClr val="FFFFFF"/>
                </a:solidFill>
              </a:rPr>
              <a:t> (Microsoft, 2025).</a:t>
            </a:r>
            <a:endParaRPr lang="en-GB" sz="2400" b="1" i="0" dirty="0">
              <a:solidFill>
                <a:srgbClr val="FFFFFF"/>
              </a:solidFill>
              <a:effectLst/>
            </a:endParaRPr>
          </a:p>
          <a:p>
            <a:r>
              <a:rPr lang="en-GB" sz="2400" b="1" i="0" dirty="0">
                <a:solidFill>
                  <a:srgbClr val="FFFFFF"/>
                </a:solidFill>
                <a:effectLst/>
              </a:rPr>
              <a:t>Supports GDPR compliance by controlling who can access sensitive </a:t>
            </a:r>
            <a:r>
              <a:rPr lang="en-GB" sz="2400" b="1" i="0" dirty="0">
                <a:solidFill>
                  <a:schemeClr val="bg1"/>
                </a:solidFill>
                <a:effectLst/>
              </a:rPr>
              <a:t>data (ICO, 2025).</a:t>
            </a:r>
          </a:p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B0BAE21-4E4A-BE6E-EE84-D535446B9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E23283-58C3-D6A4-2858-1F6A24709E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92254"/>
            <a:ext cx="3116148" cy="3116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396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62C4D-3F97-1652-3A4A-C989986D9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33599"/>
            <a:ext cx="3948317" cy="4209229"/>
          </a:xfrm>
          <a:ln>
            <a:solidFill>
              <a:schemeClr val="bg2"/>
            </a:solidFill>
          </a:ln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How one drive can improve communication &amp; efficiency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EC1259C-0A50-37A0-081E-E36D391D7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Secure file storage- OneDrive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36911-B582-CB5C-914D-58A0AE6AB75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08119" y="301752"/>
            <a:ext cx="6450594" cy="628715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FFFFFF"/>
                </a:solidFill>
                <a:effectLst/>
              </a:rPr>
              <a:t>Carers can access updated care plans during shift handovers </a:t>
            </a:r>
            <a:r>
              <a:rPr lang="en-GB" sz="2400" i="0" dirty="0">
                <a:effectLst/>
              </a:rPr>
              <a:t>(Microsoft, 2025).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</a:rPr>
              <a:t>Carers can access care records and documents from either building without needing paper copies </a:t>
            </a:r>
            <a:r>
              <a:rPr lang="en-GB" sz="2400" i="0" dirty="0">
                <a:solidFill>
                  <a:schemeClr val="bg1"/>
                </a:solidFill>
                <a:effectLst/>
              </a:rPr>
              <a:t>(Al-Issa, </a:t>
            </a:r>
            <a:r>
              <a:rPr lang="en-GB" sz="2400" i="0" dirty="0" err="1">
                <a:solidFill>
                  <a:schemeClr val="bg1"/>
                </a:solidFill>
                <a:effectLst/>
              </a:rPr>
              <a:t>Ottom</a:t>
            </a:r>
            <a:r>
              <a:rPr lang="en-GB" sz="2400" i="0" dirty="0">
                <a:solidFill>
                  <a:schemeClr val="bg1"/>
                </a:solidFill>
                <a:effectLst/>
              </a:rPr>
              <a:t> and </a:t>
            </a:r>
            <a:r>
              <a:rPr lang="en-GB" sz="2400" i="0" dirty="0" err="1">
                <a:solidFill>
                  <a:schemeClr val="bg1"/>
                </a:solidFill>
                <a:effectLst/>
              </a:rPr>
              <a:t>Tamrawi</a:t>
            </a:r>
            <a:r>
              <a:rPr lang="en-GB" sz="2400" i="0" dirty="0">
                <a:solidFill>
                  <a:schemeClr val="bg1"/>
                </a:solidFill>
                <a:effectLst/>
              </a:rPr>
              <a:t>, 2019).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</a:rPr>
              <a:t>Version history ensures employees work from the latest document, reducing errors and duplication (Microsoft, 2025).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</a:rPr>
              <a:t>Secure sharing links enable carers, nurses, and administrators to collaborate on documents quickly (Microsoft, 2025).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</a:rPr>
              <a:t>Automatic synchronisation reduces time spent searching for files and improves workflow efficiency (Microsoft, 2025).</a:t>
            </a:r>
            <a:endParaRPr lang="en-GB" sz="240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08378E4-1369-B8BE-D097-D0A68C992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C12692-4486-BF78-535C-1FC163A413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010" y="176010"/>
            <a:ext cx="3401588" cy="222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355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8D24BA37-9D1C-D8E6-8FC6-8B1B87E64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3564" y="111484"/>
            <a:ext cx="6828435" cy="357354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2C85805-79DB-07ED-6BDE-11B8962D4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br>
              <a:rPr lang="en-US" sz="5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CEA3CB1-AF25-EA4C-A297-4DDC6E0ED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Secure file storage- OneDrive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3E68DE-3756-7E72-3F5A-34338BB31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t>6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4C7CBA-BE77-048A-DED3-BCCB5936C56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8932" y="3685032"/>
            <a:ext cx="3282696" cy="1106424"/>
          </a:xfrm>
        </p:spPr>
        <p:txBody>
          <a:bodyPr/>
          <a:lstStyle/>
          <a:p>
            <a:r>
              <a:rPr lang="en-GB" sz="2400" i="0" dirty="0">
                <a:effectLst/>
              </a:rPr>
              <a:t>Secure storage with password protection and access controls (Microsoft, 2025).</a:t>
            </a:r>
            <a:endParaRPr lang="en-US" sz="2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9E02B69-8EDA-C137-FEEF-12D4F89D01C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398010" y="3685032"/>
            <a:ext cx="3282696" cy="1106424"/>
          </a:xfrm>
        </p:spPr>
        <p:txBody>
          <a:bodyPr/>
          <a:lstStyle/>
          <a:p>
            <a:r>
              <a:rPr lang="en-GB" sz="2400" i="0" dirty="0">
                <a:effectLst/>
              </a:rPr>
              <a:t>Automatic backup reduces the risk of data loss (Microsoft, 2025).</a:t>
            </a:r>
            <a:endParaRPr lang="en-US" sz="240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F6D1492-6808-B064-1F4E-6B49A77CEAE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10374" y="3685032"/>
            <a:ext cx="3396260" cy="1106424"/>
          </a:xfrm>
        </p:spPr>
        <p:txBody>
          <a:bodyPr/>
          <a:lstStyle/>
          <a:p>
            <a:r>
              <a:rPr lang="en-GB" sz="2400" i="0" dirty="0">
                <a:effectLst/>
              </a:rPr>
              <a:t>Enables collaboration between staff working different shifts (Microsoft, 2025).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76614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CEED6286-6851-6DDB-6D9B-9B02A607B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Secure file </a:t>
            </a:r>
            <a:r>
              <a:rPr lang="en-GB"/>
              <a:t>storage- OneDrive</a:t>
            </a: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783BE29-9226-E728-BAD0-B02DEADFB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CF61C-3B18-4C03-8326-CC3B32D710C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10EC32-B43F-16E0-3595-A7B1301BD074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78E38A-70BD-CD8B-7AD7-32CDBDF63837}"/>
              </a:ext>
            </a:extLst>
          </p:cNvPr>
          <p:cNvSpPr txBox="1"/>
          <p:nvPr/>
        </p:nvSpPr>
        <p:spPr>
          <a:xfrm>
            <a:off x="213813" y="777221"/>
            <a:ext cx="1138428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Reference list</a:t>
            </a:r>
          </a:p>
          <a:p>
            <a:endParaRPr lang="en-GB" b="1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Al-Issa, Y.,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Ottom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M.A. and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Tamrawi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A. (2019). eHealth Cloud Security Challenges: A Survey. </a:t>
            </a:r>
            <a:r>
              <a:rPr lang="en-GB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Journal of Healthcare Engineering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[online] 2019(7516035), pp.1–15.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doi:https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://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doi.org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/10.1155/2019/7516035.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Dang, L.M.,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Piran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Md.J., Han, D., Min, K. and Moon, H. (2019). A Survey on Internet of Things and Cloud Computing for Healthcare. </a:t>
            </a:r>
            <a:r>
              <a:rPr lang="en-GB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Electronics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[online] 8(7), p.768.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doi:https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://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doi.org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/10.3390/electronics8070768.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ICO (2025). </a:t>
            </a:r>
            <a:r>
              <a:rPr lang="en-GB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UK GDPR guidance and resources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[online]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Ico.org.uk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https://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ico.org.uk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/for-organisations/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uk-gdpr-guidance-and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-resources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Kruse, C.S., Smith, B.,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Vanderlinden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H. and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Nealand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A. (2017). Security Techniques for the Electronic Health Records. </a:t>
            </a:r>
            <a:r>
              <a:rPr lang="en-GB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Journal of Medical Systems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[online] 41(8).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doi:https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://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doi.org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/10.1007/s10916-017-0778-4.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Moura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J. and Hutchison, D. (2016). Review and analysis of networking challenges in cloud computing. </a:t>
            </a:r>
            <a:r>
              <a:rPr lang="en-GB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Journal of Network and Computer Applications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[online] 60, pp.113–129.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doi:https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://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doi.org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/10.1016/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j.jnca.2015.11.015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Sultan, N. (2014). Making use of cloud computing for healthcare provision: Opportunities and challenges. </a:t>
            </a:r>
            <a:r>
              <a:rPr lang="en-GB" b="0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International Journal of Information Management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[online] 34(2), pp.177–184.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doi:https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://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doi.org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/10.1016/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j.ijinfomgt.2013.12.011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6471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0">
      <a:dk1>
        <a:srgbClr val="000000"/>
      </a:dk1>
      <a:lt1>
        <a:srgbClr val="FFFFFF"/>
      </a:lt1>
      <a:dk2>
        <a:srgbClr val="3B4546"/>
      </a:dk2>
      <a:lt2>
        <a:srgbClr val="E7E6E6"/>
      </a:lt2>
      <a:accent1>
        <a:srgbClr val="753F2C"/>
      </a:accent1>
      <a:accent2>
        <a:srgbClr val="637376"/>
      </a:accent2>
      <a:accent3>
        <a:srgbClr val="BE937E"/>
      </a:accent3>
      <a:accent4>
        <a:srgbClr val="576853"/>
      </a:accent4>
      <a:accent5>
        <a:srgbClr val="EDE9E6"/>
      </a:accent5>
      <a:accent6>
        <a:srgbClr val="D0CDC5"/>
      </a:accent6>
      <a:hlink>
        <a:srgbClr val="4F4F4F"/>
      </a:hlink>
      <a:folHlink>
        <a:srgbClr val="BE937E"/>
      </a:folHlink>
    </a:clrScheme>
    <a:fontScheme name="Custom 13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oject_Status_Report_Win32_jx_v13" id="{548E155F-A436-4869-AA06-37335B2050B4}" vid="{0EDDC63E-FF1F-4E31-B8F2-45C944B9CE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5FA367-1CF2-4EC2-949E-D7EB334E593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92CF51A7-9108-45AF-AF64-7A03A8DEEF80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A66A1098-79A7-47E8-8A61-8CB2B72760B2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418</Words>
  <Application>Microsoft Office PowerPoint</Application>
  <PresentationFormat>Widescreen</PresentationFormat>
  <Paragraphs>92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Secure file storage- Onedrive</vt:lpstr>
      <vt:lpstr>What is secure file storage</vt:lpstr>
      <vt:lpstr>What is One drive</vt:lpstr>
      <vt:lpstr>Why one drive is suitable </vt:lpstr>
      <vt:lpstr>How one drive can improve communication &amp; efficiency </vt:lpstr>
      <vt:lpstr>Advantages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Secure file storage- Onedrive</dc:title>
  <dc:creator>Promise Aimiose Johnson</dc:creator>
  <cp:lastModifiedBy>Promise Aimiose Johnson</cp:lastModifiedBy>
  <cp:revision>4</cp:revision>
  <dcterms:created xsi:type="dcterms:W3CDTF">2026-06-07T19:23:56Z</dcterms:created>
  <dcterms:modified xsi:type="dcterms:W3CDTF">2026-06-14T21:41:42Z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