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2" d="100"/>
          <a:sy n="62" d="100"/>
        </p:scale>
        <p:origin x="7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23D570-191F-4E91-B6FA-4D09B5F87A0F}" type="datetimeFigureOut">
              <a:rPr lang="en-GB" smtClean="0"/>
              <a:t>26/06/2019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83BD3B-C299-4335-9F54-C179F1811AE8}" type="slidenum">
              <a:rPr lang="en-GB" smtClean="0"/>
              <a:t>‹#›</a:t>
            </a:fld>
            <a:endParaRPr lang="en-GB"/>
          </a:p>
        </p:txBody>
      </p:sp>
    </p:spTree>
    <p:extLst>
      <p:ext uri="{BB962C8B-B14F-4D97-AF65-F5344CB8AC3E}">
        <p14:creationId xmlns:p14="http://schemas.microsoft.com/office/powerpoint/2010/main" val="3076635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eaLnBrk="0" hangingPunct="0">
              <a:defRPr sz="1400">
                <a:solidFill>
                  <a:schemeClr val="accent2"/>
                </a:solidFill>
                <a:latin typeface="Arial" charset="0"/>
              </a:defRPr>
            </a:lvl1pPr>
            <a:lvl2pPr marL="742950" indent="-285750" eaLnBrk="0" hangingPunct="0">
              <a:defRPr sz="1400">
                <a:solidFill>
                  <a:schemeClr val="accent2"/>
                </a:solidFill>
                <a:latin typeface="Arial" charset="0"/>
              </a:defRPr>
            </a:lvl2pPr>
            <a:lvl3pPr marL="1143000" indent="-228600" eaLnBrk="0" hangingPunct="0">
              <a:defRPr sz="1400">
                <a:solidFill>
                  <a:schemeClr val="accent2"/>
                </a:solidFill>
                <a:latin typeface="Arial" charset="0"/>
              </a:defRPr>
            </a:lvl3pPr>
            <a:lvl4pPr marL="1600200" indent="-228600" eaLnBrk="0" hangingPunct="0">
              <a:defRPr sz="1400">
                <a:solidFill>
                  <a:schemeClr val="accent2"/>
                </a:solidFill>
                <a:latin typeface="Arial" charset="0"/>
              </a:defRPr>
            </a:lvl4pPr>
            <a:lvl5pPr marL="2057400" indent="-228600" eaLnBrk="0" hangingPunct="0">
              <a:defRPr sz="1400">
                <a:solidFill>
                  <a:schemeClr val="accent2"/>
                </a:solidFill>
                <a:latin typeface="Arial" charset="0"/>
              </a:defRPr>
            </a:lvl5pPr>
            <a:lvl6pPr marL="2514600" indent="-228600" eaLnBrk="0" fontAlgn="base" hangingPunct="0">
              <a:spcBef>
                <a:spcPct val="0"/>
              </a:spcBef>
              <a:spcAft>
                <a:spcPct val="0"/>
              </a:spcAft>
              <a:defRPr sz="1400">
                <a:solidFill>
                  <a:schemeClr val="accent2"/>
                </a:solidFill>
                <a:latin typeface="Arial" charset="0"/>
              </a:defRPr>
            </a:lvl6pPr>
            <a:lvl7pPr marL="2971800" indent="-228600" eaLnBrk="0" fontAlgn="base" hangingPunct="0">
              <a:spcBef>
                <a:spcPct val="0"/>
              </a:spcBef>
              <a:spcAft>
                <a:spcPct val="0"/>
              </a:spcAft>
              <a:defRPr sz="1400">
                <a:solidFill>
                  <a:schemeClr val="accent2"/>
                </a:solidFill>
                <a:latin typeface="Arial" charset="0"/>
              </a:defRPr>
            </a:lvl7pPr>
            <a:lvl8pPr marL="3429000" indent="-228600" eaLnBrk="0" fontAlgn="base" hangingPunct="0">
              <a:spcBef>
                <a:spcPct val="0"/>
              </a:spcBef>
              <a:spcAft>
                <a:spcPct val="0"/>
              </a:spcAft>
              <a:defRPr sz="1400">
                <a:solidFill>
                  <a:schemeClr val="accent2"/>
                </a:solidFill>
                <a:latin typeface="Arial" charset="0"/>
              </a:defRPr>
            </a:lvl8pPr>
            <a:lvl9pPr marL="3886200" indent="-228600" eaLnBrk="0" fontAlgn="base" hangingPunct="0">
              <a:spcBef>
                <a:spcPct val="0"/>
              </a:spcBef>
              <a:spcAft>
                <a:spcPct val="0"/>
              </a:spcAft>
              <a:defRPr sz="1400">
                <a:solidFill>
                  <a:schemeClr val="accent2"/>
                </a:solidFill>
                <a:latin typeface="Arial" charset="0"/>
              </a:defRPr>
            </a:lvl9pPr>
          </a:lstStyle>
          <a:p>
            <a:pPr eaLnBrk="1" hangingPunct="1"/>
            <a:fld id="{15A6C023-6CED-4C69-A8C7-8A545CBA7916}" type="slidenum">
              <a:rPr lang="en-US" sz="1200">
                <a:solidFill>
                  <a:schemeClr val="tx1"/>
                </a:solidFill>
              </a:rPr>
              <a:pPr eaLnBrk="1" hangingPunct="1"/>
              <a:t>11</a:t>
            </a:fld>
            <a:endParaRPr lang="en-US" sz="1200">
              <a:solidFill>
                <a:schemeClr val="tx1"/>
              </a:solidFill>
            </a:endParaRPr>
          </a:p>
        </p:txBody>
      </p:sp>
      <p:sp>
        <p:nvSpPr>
          <p:cNvPr id="34819" name="Rectangle 2"/>
          <p:cNvSpPr>
            <a:spLocks noGrp="1" noRot="1" noChangeAspect="1" noChangeArrowheads="1" noTextEdit="1"/>
          </p:cNvSpPr>
          <p:nvPr>
            <p:ph type="sldImg"/>
          </p:nvPr>
        </p:nvSpPr>
        <p:spPr>
          <a:solidFill>
            <a:srgbClr val="FFFFFF"/>
          </a:solidFill>
          <a:ln/>
        </p:spPr>
      </p:sp>
      <p:sp>
        <p:nvSpPr>
          <p:cNvPr id="34820"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US"/>
          </a:p>
        </p:txBody>
      </p:sp>
    </p:spTree>
    <p:extLst>
      <p:ext uri="{BB962C8B-B14F-4D97-AF65-F5344CB8AC3E}">
        <p14:creationId xmlns:p14="http://schemas.microsoft.com/office/powerpoint/2010/main" val="3941851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a:defRPr sz="2400">
                <a:solidFill>
                  <a:schemeClr val="tx1"/>
                </a:solidFill>
                <a:latin typeface="Verdana" pitchFamily="34" charset="0"/>
              </a:defRPr>
            </a:lvl1pPr>
            <a:lvl2pPr marL="742950" indent="-285750">
              <a:defRPr sz="2400">
                <a:solidFill>
                  <a:schemeClr val="tx1"/>
                </a:solidFill>
                <a:latin typeface="Verdana" pitchFamily="34" charset="0"/>
              </a:defRPr>
            </a:lvl2pPr>
            <a:lvl3pPr marL="1143000" indent="-228600">
              <a:defRPr sz="2400">
                <a:solidFill>
                  <a:schemeClr val="tx1"/>
                </a:solidFill>
                <a:latin typeface="Verdana" pitchFamily="34" charset="0"/>
              </a:defRPr>
            </a:lvl3pPr>
            <a:lvl4pPr marL="1600200" indent="-228600">
              <a:defRPr sz="2400">
                <a:solidFill>
                  <a:schemeClr val="tx1"/>
                </a:solidFill>
                <a:latin typeface="Verdana" pitchFamily="34" charset="0"/>
              </a:defRPr>
            </a:lvl4pPr>
            <a:lvl5pPr marL="2057400" indent="-22860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fld id="{5BD79AE3-1B7E-4531-9988-2570260A0A8D}" type="slidenum">
              <a:rPr lang="en-US" sz="1200" smtClean="0">
                <a:latin typeface="Arial" charset="0"/>
              </a:rPr>
              <a:pPr/>
              <a:t>17</a:t>
            </a:fld>
            <a:endParaRPr lang="en-US" sz="1200">
              <a:latin typeface="Arial"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endParaRPr lang="en-US"/>
          </a:p>
        </p:txBody>
      </p:sp>
    </p:spTree>
    <p:extLst>
      <p:ext uri="{BB962C8B-B14F-4D97-AF65-F5344CB8AC3E}">
        <p14:creationId xmlns:p14="http://schemas.microsoft.com/office/powerpoint/2010/main" val="2953685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a:defRPr sz="2400">
                <a:solidFill>
                  <a:schemeClr val="tx1"/>
                </a:solidFill>
                <a:latin typeface="Verdana" pitchFamily="34" charset="0"/>
              </a:defRPr>
            </a:lvl1pPr>
            <a:lvl2pPr marL="742950" indent="-285750">
              <a:defRPr sz="2400">
                <a:solidFill>
                  <a:schemeClr val="tx1"/>
                </a:solidFill>
                <a:latin typeface="Verdana" pitchFamily="34" charset="0"/>
              </a:defRPr>
            </a:lvl2pPr>
            <a:lvl3pPr marL="1143000" indent="-228600">
              <a:defRPr sz="2400">
                <a:solidFill>
                  <a:schemeClr val="tx1"/>
                </a:solidFill>
                <a:latin typeface="Verdana" pitchFamily="34" charset="0"/>
              </a:defRPr>
            </a:lvl3pPr>
            <a:lvl4pPr marL="1600200" indent="-228600">
              <a:defRPr sz="2400">
                <a:solidFill>
                  <a:schemeClr val="tx1"/>
                </a:solidFill>
                <a:latin typeface="Verdana" pitchFamily="34" charset="0"/>
              </a:defRPr>
            </a:lvl4pPr>
            <a:lvl5pPr marL="2057400" indent="-22860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fld id="{1025F5D2-FBD1-4552-96CC-BD68724CDED6}" type="slidenum">
              <a:rPr lang="en-US" sz="1200" smtClean="0">
                <a:latin typeface="Arial" charset="0"/>
              </a:rPr>
              <a:pPr/>
              <a:t>18</a:t>
            </a:fld>
            <a:endParaRPr lang="en-US" sz="1200">
              <a:latin typeface="Arial"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eaLnBrk="1" hangingPunct="1"/>
            <a:endParaRPr lang="en-US"/>
          </a:p>
        </p:txBody>
      </p:sp>
    </p:spTree>
    <p:extLst>
      <p:ext uri="{BB962C8B-B14F-4D97-AF65-F5344CB8AC3E}">
        <p14:creationId xmlns:p14="http://schemas.microsoft.com/office/powerpoint/2010/main" val="83016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2659389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3927780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3733811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B8B2C0-746E-42A3-BB13-72C08541C269}"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159245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B8B2C0-746E-42A3-BB13-72C08541C269}" type="datetimeFigureOut">
              <a:rPr lang="en-GB" smtClean="0"/>
              <a:t>26/06/2019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2021846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8B2C0-746E-42A3-BB13-72C08541C269}" type="datetimeFigureOut">
              <a:rPr lang="en-GB" smtClean="0"/>
              <a:t>26/06/2019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901704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B8B2C0-746E-42A3-BB13-72C08541C269}" type="datetimeFigureOut">
              <a:rPr lang="en-GB" smtClean="0"/>
              <a:t>26/06/2019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2423102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B8B2C0-746E-42A3-BB13-72C08541C269}"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791563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DB8B2C0-746E-42A3-BB13-72C08541C269}"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1515609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4045821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666991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3827152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453974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26233265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1755757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8B2C0-746E-42A3-BB13-72C08541C269}"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00B60C-B2C4-4869-94B9-EDD511DAB76A}" type="slidenum">
              <a:rPr lang="en-GB" smtClean="0"/>
              <a:t>‹#›</a:t>
            </a:fld>
            <a:endParaRPr lang="en-GB"/>
          </a:p>
        </p:txBody>
      </p:sp>
    </p:spTree>
    <p:extLst>
      <p:ext uri="{BB962C8B-B14F-4D97-AF65-F5344CB8AC3E}">
        <p14:creationId xmlns:p14="http://schemas.microsoft.com/office/powerpoint/2010/main" val="2678916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5_Comparison">
    <p:spTree>
      <p:nvGrpSpPr>
        <p:cNvPr id="1" name=""/>
        <p:cNvGrpSpPr/>
        <p:nvPr/>
      </p:nvGrpSpPr>
      <p:grpSpPr>
        <a:xfrm>
          <a:off x="0" y="0"/>
          <a:ext cx="0" cy="0"/>
          <a:chOff x="0" y="0"/>
          <a:chExt cx="0" cy="0"/>
        </a:xfrm>
      </p:grpSpPr>
      <p:pic>
        <p:nvPicPr>
          <p:cNvPr id="5" name="Picture 6" descr="ppt-1.jpg"/>
          <p:cNvPicPr>
            <a:picLocks noChangeAspect="1"/>
          </p:cNvPicPr>
          <p:nvPr/>
        </p:nvPicPr>
        <p:blipFill>
          <a:blip r:embed="rId2"/>
          <a:srcRect/>
          <a:stretch>
            <a:fillRect/>
          </a:stretch>
        </p:blipFill>
        <p:spPr bwMode="auto">
          <a:xfrm>
            <a:off x="0" y="0"/>
            <a:ext cx="12192000" cy="6858000"/>
          </a:xfrm>
          <a:prstGeom prst="rect">
            <a:avLst/>
          </a:prstGeom>
          <a:noFill/>
          <a:ln w="9525">
            <a:noFill/>
            <a:miter lim="800000"/>
            <a:headEnd/>
            <a:tailEnd/>
          </a:ln>
        </p:spPr>
      </p:pic>
      <p:pic>
        <p:nvPicPr>
          <p:cNvPr id="6" name="Picture 2" descr="ppt-6.jpg"/>
          <p:cNvPicPr>
            <a:picLocks noChangeAspect="1"/>
          </p:cNvPicPr>
          <p:nvPr/>
        </p:nvPicPr>
        <p:blipFill>
          <a:blip r:embed="rId3"/>
          <a:srcRect/>
          <a:stretch>
            <a:fillRect/>
          </a:stretch>
        </p:blipFill>
        <p:spPr bwMode="auto">
          <a:xfrm>
            <a:off x="0" y="0"/>
            <a:ext cx="12192000" cy="6858000"/>
          </a:xfrm>
          <a:prstGeom prst="rect">
            <a:avLst/>
          </a:prstGeom>
          <a:noFill/>
          <a:ln w="9525">
            <a:noFill/>
            <a:miter lim="800000"/>
            <a:headEnd/>
            <a:tailEnd/>
          </a:ln>
        </p:spPr>
      </p:pic>
      <p:sp>
        <p:nvSpPr>
          <p:cNvPr id="3" name="Text Placeholder 5"/>
          <p:cNvSpPr>
            <a:spLocks noGrp="1"/>
          </p:cNvSpPr>
          <p:nvPr>
            <p:ph type="body" sz="quarter" idx="11"/>
          </p:nvPr>
        </p:nvSpPr>
        <p:spPr>
          <a:xfrm>
            <a:off x="609600" y="1595719"/>
            <a:ext cx="10913035" cy="3872753"/>
          </a:xfrm>
          <a:prstGeom prst="rect">
            <a:avLst/>
          </a:prstGeom>
        </p:spPr>
        <p:txBody>
          <a:bodyPr/>
          <a:lstStyle>
            <a:lvl1pPr>
              <a:defRPr sz="3200" b="0">
                <a:latin typeface="Arial" pitchFamily="34" charset="0"/>
                <a:cs typeface="Arial" pitchFamily="34" charset="0"/>
              </a:defRPr>
            </a:lvl1pPr>
            <a:lvl2pPr>
              <a:defRPr b="0">
                <a:latin typeface="Arial" pitchFamily="34" charset="0"/>
                <a:cs typeface="Arial" pitchFamily="34" charset="0"/>
              </a:defRPr>
            </a:lvl2pPr>
            <a:lvl3pPr>
              <a:defRPr b="0">
                <a:latin typeface="Arial" pitchFamily="34" charset="0"/>
                <a:cs typeface="Arial" pitchFamily="34" charset="0"/>
              </a:defRPr>
            </a:lvl3pPr>
            <a:lvl4pPr>
              <a:defRPr b="0">
                <a:latin typeface="Arial" pitchFamily="34" charset="0"/>
                <a:cs typeface="Arial" pitchFamily="34" charset="0"/>
              </a:defRPr>
            </a:lvl4pPr>
            <a:lvl5pPr>
              <a:defRPr b="0">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itle 6"/>
          <p:cNvSpPr>
            <a:spLocks noGrp="1"/>
          </p:cNvSpPr>
          <p:nvPr>
            <p:ph type="title"/>
          </p:nvPr>
        </p:nvSpPr>
        <p:spPr>
          <a:xfrm>
            <a:off x="609600" y="274639"/>
            <a:ext cx="10913035" cy="973917"/>
          </a:xfrm>
          <a:prstGeom prst="rect">
            <a:avLst/>
          </a:prstGeom>
        </p:spPr>
        <p:txBody>
          <a:bodyPr/>
          <a:lstStyle>
            <a:lvl1pPr>
              <a:defRPr sz="3600">
                <a:latin typeface="Arial" pitchFamily="34" charset="0"/>
                <a:cs typeface="Arial" pitchFamily="34" charset="0"/>
              </a:defRPr>
            </a:lvl1pPr>
          </a:lstStyle>
          <a:p>
            <a:r>
              <a:rPr lang="en-US" dirty="0"/>
              <a:t>Click to edit Master title</a:t>
            </a:r>
            <a:endParaRPr lang="en-GB" dirty="0"/>
          </a:p>
        </p:txBody>
      </p:sp>
    </p:spTree>
    <p:extLst>
      <p:ext uri="{BB962C8B-B14F-4D97-AF65-F5344CB8AC3E}">
        <p14:creationId xmlns:p14="http://schemas.microsoft.com/office/powerpoint/2010/main" val="2389363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B8B2C0-746E-42A3-BB13-72C08541C269}" type="datetimeFigureOut">
              <a:rPr lang="en-GB" smtClean="0"/>
              <a:t>26/06/2019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00B60C-B2C4-4869-94B9-EDD511DAB76A}" type="slidenum">
              <a:rPr lang="en-GB" smtClean="0"/>
              <a:t>‹#›</a:t>
            </a:fld>
            <a:endParaRPr lang="en-GB"/>
          </a:p>
        </p:txBody>
      </p:sp>
    </p:spTree>
    <p:extLst>
      <p:ext uri="{BB962C8B-B14F-4D97-AF65-F5344CB8AC3E}">
        <p14:creationId xmlns:p14="http://schemas.microsoft.com/office/powerpoint/2010/main" val="13879056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www.youtube.com/watch?v=Fe751kMBwms" TargetMode="External"/><Relationship Id="rId1" Type="http://schemas.openxmlformats.org/officeDocument/2006/relationships/slideLayout" Target="../slideLayouts/slideLayout5.xml"/><Relationship Id="rId5" Type="http://schemas.openxmlformats.org/officeDocument/2006/relationships/image" Target="../media/image5.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youtube.com/watch?v=Fe751kMBwms"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b="1" dirty="0"/>
              <a:t>Lecture 1</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70818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 contract for this module</a:t>
            </a:r>
          </a:p>
        </p:txBody>
      </p:sp>
      <p:sp>
        <p:nvSpPr>
          <p:cNvPr id="3" name="Content Placeholder 2"/>
          <p:cNvSpPr>
            <a:spLocks noGrp="1"/>
          </p:cNvSpPr>
          <p:nvPr>
            <p:ph sz="half" idx="1"/>
          </p:nvPr>
        </p:nvSpPr>
        <p:spPr/>
        <p:txBody>
          <a:bodyPr/>
          <a:lstStyle/>
          <a:p>
            <a:pPr marL="0" indent="0">
              <a:buNone/>
            </a:pPr>
            <a:r>
              <a:rPr lang="en-GB" dirty="0"/>
              <a:t>RIGHTS</a:t>
            </a:r>
          </a:p>
          <a:p>
            <a:r>
              <a:rPr lang="en-GB" dirty="0"/>
              <a:t>Effective and engaging lectures</a:t>
            </a:r>
          </a:p>
          <a:p>
            <a:r>
              <a:rPr lang="en-GB" dirty="0"/>
              <a:t>Supportive seminars</a:t>
            </a:r>
          </a:p>
          <a:p>
            <a:r>
              <a:rPr lang="en-GB" dirty="0"/>
              <a:t>Submission of draft assignment (one occasion)</a:t>
            </a:r>
          </a:p>
          <a:p>
            <a:r>
              <a:rPr lang="en-GB" dirty="0"/>
              <a:t>Formative feedback (one occasion)</a:t>
            </a:r>
          </a:p>
          <a:p>
            <a:endParaRPr lang="en-GB" dirty="0"/>
          </a:p>
          <a:p>
            <a:endParaRPr lang="en-GB" dirty="0"/>
          </a:p>
        </p:txBody>
      </p:sp>
      <p:sp>
        <p:nvSpPr>
          <p:cNvPr id="4" name="Content Placeholder 3"/>
          <p:cNvSpPr>
            <a:spLocks noGrp="1"/>
          </p:cNvSpPr>
          <p:nvPr>
            <p:ph sz="half" idx="2"/>
          </p:nvPr>
        </p:nvSpPr>
        <p:spPr/>
        <p:txBody>
          <a:bodyPr/>
          <a:lstStyle/>
          <a:p>
            <a:pPr marL="0" indent="0">
              <a:buNone/>
            </a:pPr>
            <a:r>
              <a:rPr lang="en-GB" dirty="0"/>
              <a:t>RESPONSIBILITIES</a:t>
            </a:r>
          </a:p>
          <a:p>
            <a:r>
              <a:rPr lang="en-GB" dirty="0"/>
              <a:t>Attendance</a:t>
            </a:r>
          </a:p>
          <a:p>
            <a:r>
              <a:rPr lang="en-GB" dirty="0"/>
              <a:t>Punctuality</a:t>
            </a:r>
          </a:p>
          <a:p>
            <a:r>
              <a:rPr lang="en-GB" dirty="0"/>
              <a:t>Silence</a:t>
            </a:r>
          </a:p>
          <a:p>
            <a:r>
              <a:rPr lang="en-GB" dirty="0"/>
              <a:t>Cooperation</a:t>
            </a:r>
          </a:p>
          <a:p>
            <a:r>
              <a:rPr lang="en-GB" dirty="0"/>
              <a:t>Phones off</a:t>
            </a:r>
          </a:p>
          <a:p>
            <a:r>
              <a:rPr lang="en-GB" dirty="0"/>
              <a:t>E-mail draft on time</a:t>
            </a:r>
          </a:p>
          <a:p>
            <a:r>
              <a:rPr lang="en-GB" dirty="0"/>
              <a:t>Prepare seminars</a:t>
            </a:r>
          </a:p>
        </p:txBody>
      </p:sp>
      <p:pic>
        <p:nvPicPr>
          <p:cNvPr id="5" name="Content Placeholder 3" descr="U:\UWTSD Logo.jpg"/>
          <p:cNvPicPr>
            <a:picLocks noChangeAspect="1"/>
          </p:cNvPicPr>
          <p:nvPr/>
        </p:nvPicPr>
        <p:blipFill rotWithShape="1">
          <a:blip r:embed="rId2"/>
          <a:srcRect/>
          <a:stretch/>
        </p:blipFill>
        <p:spPr>
          <a:xfrm>
            <a:off x="7235483" y="5481088"/>
            <a:ext cx="3432517" cy="1391750"/>
          </a:xfrm>
          <a:prstGeom prst="rect">
            <a:avLst/>
          </a:prstGeom>
          <a:effectLst/>
        </p:spPr>
      </p:pic>
    </p:spTree>
    <p:extLst>
      <p:ext uri="{BB962C8B-B14F-4D97-AF65-F5344CB8AC3E}">
        <p14:creationId xmlns:p14="http://schemas.microsoft.com/office/powerpoint/2010/main" val="2373780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1422" y="191070"/>
            <a:ext cx="8857397" cy="708931"/>
          </a:xfrm>
        </p:spPr>
        <p:txBody>
          <a:bodyPr>
            <a:normAutofit fontScale="90000"/>
          </a:bodyPr>
          <a:lstStyle/>
          <a:p>
            <a:r>
              <a:rPr lang="en-GB" dirty="0"/>
              <a:t>Why study leadership theoretically/academically?</a:t>
            </a:r>
          </a:p>
        </p:txBody>
      </p:sp>
      <p:sp>
        <p:nvSpPr>
          <p:cNvPr id="3" name="Content Placeholder 2"/>
          <p:cNvSpPr>
            <a:spLocks noGrp="1"/>
          </p:cNvSpPr>
          <p:nvPr>
            <p:ph idx="1"/>
          </p:nvPr>
        </p:nvSpPr>
        <p:spPr/>
        <p:txBody>
          <a:bodyPr>
            <a:normAutofit lnSpcReduction="10000"/>
          </a:bodyPr>
          <a:lstStyle/>
          <a:p>
            <a:r>
              <a:rPr lang="en-GB" sz="2400" dirty="0"/>
              <a:t>Because you want to become a better practitioner?</a:t>
            </a:r>
          </a:p>
          <a:p>
            <a:r>
              <a:rPr lang="en-GB" sz="2400" dirty="0"/>
              <a:t>Because you want to be a leader and to know how?</a:t>
            </a:r>
          </a:p>
          <a:p>
            <a:r>
              <a:rPr lang="en-GB" sz="2400" dirty="0"/>
              <a:t>Because you have an intellectual interest in leadership?</a:t>
            </a:r>
          </a:p>
          <a:p>
            <a:r>
              <a:rPr lang="en-GB" sz="2400" dirty="0"/>
              <a:t>To shift your understanding of leadership from the common sense/subjective/anecdotal to the objective (based on research evidence)?</a:t>
            </a:r>
          </a:p>
          <a:p>
            <a:r>
              <a:rPr lang="en-GB" sz="2400" dirty="0"/>
              <a:t>To develop a critical perspective by engaging in the critical leadership/management literature</a:t>
            </a:r>
          </a:p>
          <a:p>
            <a:r>
              <a:rPr lang="en-GB" sz="2400" dirty="0"/>
              <a:t>Expert and shared language on the topic of leadership?</a:t>
            </a:r>
          </a:p>
          <a:p>
            <a:pPr marL="0" indent="0">
              <a:buNone/>
            </a:pPr>
            <a:endParaRPr lang="en-GB" dirty="0"/>
          </a:p>
        </p:txBody>
      </p:sp>
      <p:pic>
        <p:nvPicPr>
          <p:cNvPr id="4" name="Content Placeholder 3" descr="U:\UWTSD Logo.jpg"/>
          <p:cNvPicPr>
            <a:picLocks noChangeAspect="1"/>
          </p:cNvPicPr>
          <p:nvPr/>
        </p:nvPicPr>
        <p:blipFill rotWithShape="1">
          <a:blip r:embed="rId2"/>
          <a:srcRect/>
          <a:stretch/>
        </p:blipFill>
        <p:spPr>
          <a:xfrm>
            <a:off x="8765859" y="5352520"/>
            <a:ext cx="3319975" cy="1377683"/>
          </a:xfrm>
          <a:prstGeom prst="rect">
            <a:avLst/>
          </a:prstGeom>
          <a:effectLst/>
        </p:spPr>
      </p:pic>
    </p:spTree>
    <p:extLst>
      <p:ext uri="{BB962C8B-B14F-4D97-AF65-F5344CB8AC3E}">
        <p14:creationId xmlns:p14="http://schemas.microsoft.com/office/powerpoint/2010/main" val="890042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 hope you gain from this module</a:t>
            </a:r>
          </a:p>
        </p:txBody>
      </p:sp>
      <p:sp>
        <p:nvSpPr>
          <p:cNvPr id="3" name="Content Placeholder 2"/>
          <p:cNvSpPr>
            <a:spLocks noGrp="1"/>
          </p:cNvSpPr>
          <p:nvPr>
            <p:ph idx="1"/>
          </p:nvPr>
        </p:nvSpPr>
        <p:spPr/>
        <p:txBody>
          <a:bodyPr/>
          <a:lstStyle/>
          <a:p>
            <a:pPr marL="0" indent="0">
              <a:buNone/>
            </a:pPr>
            <a:r>
              <a:rPr lang="en-GB" dirty="0"/>
              <a:t>Diverse theories and perspectives on leadership</a:t>
            </a:r>
          </a:p>
          <a:p>
            <a:pPr marL="0" indent="0">
              <a:buNone/>
            </a:pPr>
            <a:endParaRPr lang="en-GB" dirty="0"/>
          </a:p>
          <a:p>
            <a:pPr marL="0" indent="0">
              <a:buNone/>
            </a:pPr>
            <a:r>
              <a:rPr lang="en-GB" dirty="0"/>
              <a:t>But more importantly:</a:t>
            </a:r>
          </a:p>
          <a:p>
            <a:r>
              <a:rPr lang="en-GB" dirty="0"/>
              <a:t>Use such knowledge – to think about your own experience and to inform future practice</a:t>
            </a:r>
          </a:p>
          <a:p>
            <a:r>
              <a:rPr lang="en-GB" dirty="0"/>
              <a:t>To evaluate ‘good leadership’ (and distinguish if from the mediocre or the bad)</a:t>
            </a:r>
          </a:p>
          <a:p>
            <a:r>
              <a:rPr lang="en-GB" dirty="0"/>
              <a:t>A critical view</a:t>
            </a:r>
          </a:p>
          <a:p>
            <a:pPr marL="0" indent="0">
              <a:buNone/>
            </a:pPr>
            <a:endParaRPr lang="en-GB" dirty="0"/>
          </a:p>
        </p:txBody>
      </p:sp>
      <p:pic>
        <p:nvPicPr>
          <p:cNvPr id="4" name="Content Placeholder 3" descr="U:\UWTSD Logo.jpg"/>
          <p:cNvPicPr>
            <a:picLocks noChangeAspect="1"/>
          </p:cNvPicPr>
          <p:nvPr/>
        </p:nvPicPr>
        <p:blipFill rotWithShape="1">
          <a:blip r:embed="rId2"/>
          <a:srcRect/>
          <a:stretch/>
        </p:blipFill>
        <p:spPr>
          <a:xfrm>
            <a:off x="7249551" y="5311506"/>
            <a:ext cx="3418449" cy="1546495"/>
          </a:xfrm>
          <a:prstGeom prst="rect">
            <a:avLst/>
          </a:prstGeom>
          <a:effectLst/>
        </p:spPr>
      </p:pic>
    </p:spTree>
    <p:extLst>
      <p:ext uri="{BB962C8B-B14F-4D97-AF65-F5344CB8AC3E}">
        <p14:creationId xmlns:p14="http://schemas.microsoft.com/office/powerpoint/2010/main" val="1451400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leadership?</a:t>
            </a:r>
          </a:p>
        </p:txBody>
      </p:sp>
      <p:sp>
        <p:nvSpPr>
          <p:cNvPr id="3" name="Content Placeholder 2"/>
          <p:cNvSpPr>
            <a:spLocks noGrp="1"/>
          </p:cNvSpPr>
          <p:nvPr>
            <p:ph idx="1"/>
          </p:nvPr>
        </p:nvSpPr>
        <p:spPr/>
        <p:txBody>
          <a:bodyPr/>
          <a:lstStyle/>
          <a:p>
            <a:pPr marL="0" indent="0">
              <a:buNone/>
            </a:pPr>
            <a:r>
              <a:rPr lang="en-GB" dirty="0"/>
              <a:t>According to </a:t>
            </a:r>
            <a:r>
              <a:rPr lang="en-GB" dirty="0" err="1"/>
              <a:t>Northouse</a:t>
            </a:r>
            <a:r>
              <a:rPr lang="en-GB" dirty="0"/>
              <a:t> (2013: p.5):</a:t>
            </a:r>
          </a:p>
          <a:p>
            <a:pPr marL="0" indent="0">
              <a:buNone/>
            </a:pPr>
            <a:endParaRPr lang="en-GB" dirty="0"/>
          </a:p>
          <a:p>
            <a:pPr marL="0" indent="0">
              <a:buNone/>
            </a:pPr>
            <a:r>
              <a:rPr lang="en-GB" dirty="0"/>
              <a:t>“Leadership is a process whereby an individual influences a group of individuals to achieve a common goal”</a:t>
            </a:r>
          </a:p>
          <a:p>
            <a:pPr marL="0" indent="0">
              <a:buNone/>
            </a:pPr>
            <a:endParaRPr lang="en-GB" dirty="0"/>
          </a:p>
          <a:p>
            <a:pPr>
              <a:buFont typeface="Arial" panose="020B0604020202020204" pitchFamily="34" charset="0"/>
              <a:buChar char="•"/>
            </a:pPr>
            <a:r>
              <a:rPr lang="en-GB" dirty="0"/>
              <a:t>Key words – Process, Influences, Group,  Goal</a:t>
            </a:r>
          </a:p>
          <a:p>
            <a:pPr>
              <a:buFont typeface="Arial" panose="020B0604020202020204" pitchFamily="34" charset="0"/>
              <a:buChar char="•"/>
            </a:pPr>
            <a:r>
              <a:rPr lang="en-GB" dirty="0"/>
              <a:t>Process involves giving purpose or meaningful direction.</a:t>
            </a:r>
          </a:p>
          <a:p>
            <a:pPr>
              <a:buFont typeface="Arial" panose="020B0604020202020204" pitchFamily="34" charset="0"/>
              <a:buChar char="•"/>
            </a:pPr>
            <a:r>
              <a:rPr lang="en-GB" dirty="0"/>
              <a:t>The group may be followers, subordinates, employees, peers. </a:t>
            </a:r>
          </a:p>
          <a:p>
            <a:pPr marL="0" indent="0">
              <a:buNone/>
            </a:pPr>
            <a:endParaRPr lang="en-GB" dirty="0"/>
          </a:p>
        </p:txBody>
      </p:sp>
      <p:pic>
        <p:nvPicPr>
          <p:cNvPr id="4" name="Content Placeholder 3" descr="U:\UWTSD Logo.jpg"/>
          <p:cNvPicPr>
            <a:picLocks noChangeAspect="1"/>
          </p:cNvPicPr>
          <p:nvPr/>
        </p:nvPicPr>
        <p:blipFill rotWithShape="1">
          <a:blip r:embed="rId2"/>
          <a:srcRect/>
          <a:stretch/>
        </p:blipFill>
        <p:spPr>
          <a:xfrm>
            <a:off x="7179212" y="5198964"/>
            <a:ext cx="3488788" cy="1659036"/>
          </a:xfrm>
          <a:prstGeom prst="rect">
            <a:avLst/>
          </a:prstGeom>
          <a:effectLst/>
        </p:spPr>
      </p:pic>
    </p:spTree>
    <p:extLst>
      <p:ext uri="{BB962C8B-B14F-4D97-AF65-F5344CB8AC3E}">
        <p14:creationId xmlns:p14="http://schemas.microsoft.com/office/powerpoint/2010/main" val="111896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the </a:t>
            </a:r>
            <a:r>
              <a:rPr lang="en-GB" dirty="0" err="1"/>
              <a:t>Northouse</a:t>
            </a:r>
            <a:r>
              <a:rPr lang="en-GB" dirty="0"/>
              <a:t> definition</a:t>
            </a:r>
          </a:p>
        </p:txBody>
      </p:sp>
      <p:sp>
        <p:nvSpPr>
          <p:cNvPr id="3" name="Content Placeholder 2"/>
          <p:cNvSpPr>
            <a:spLocks noGrp="1"/>
          </p:cNvSpPr>
          <p:nvPr>
            <p:ph idx="1"/>
          </p:nvPr>
        </p:nvSpPr>
        <p:spPr>
          <a:xfrm>
            <a:off x="2152650" y="1448973"/>
            <a:ext cx="7886700" cy="4727991"/>
          </a:xfrm>
        </p:spPr>
        <p:txBody>
          <a:bodyPr>
            <a:normAutofit lnSpcReduction="10000"/>
          </a:bodyPr>
          <a:lstStyle/>
          <a:p>
            <a:r>
              <a:rPr lang="en-GB" sz="2400" dirty="0"/>
              <a:t>Is it a process? OR is it a person, position or is it about results? (</a:t>
            </a:r>
            <a:r>
              <a:rPr lang="en-GB" sz="2400" dirty="0" err="1"/>
              <a:t>Grint</a:t>
            </a:r>
            <a:r>
              <a:rPr lang="en-GB" sz="2400" dirty="0"/>
              <a:t>, 2005)</a:t>
            </a:r>
          </a:p>
          <a:p>
            <a:r>
              <a:rPr lang="en-GB" sz="2400" dirty="0"/>
              <a:t>Person – Leadership attributes – Maybe transformational or charismatic</a:t>
            </a:r>
          </a:p>
          <a:p>
            <a:r>
              <a:rPr lang="en-GB" sz="2400" dirty="0"/>
              <a:t>Position – Exercise of power i.e. top-down rather than distributed</a:t>
            </a:r>
          </a:p>
          <a:p>
            <a:pPr marL="0" indent="0">
              <a:buNone/>
            </a:pPr>
            <a:r>
              <a:rPr lang="en-GB" sz="2400" dirty="0"/>
              <a:t>‘Power is the ability to mobilise resources (human and material) to get things done’ (Kantor, 1976, p.66)</a:t>
            </a:r>
          </a:p>
          <a:p>
            <a:r>
              <a:rPr lang="en-GB" sz="2400" dirty="0"/>
              <a:t>Results – But can we make a causal link, given the large number of employees </a:t>
            </a:r>
          </a:p>
          <a:p>
            <a:r>
              <a:rPr lang="en-GB" sz="2400" dirty="0"/>
              <a:t>What about different organisational contexts and culture - i.e. contingency theory</a:t>
            </a:r>
          </a:p>
          <a:p>
            <a:pPr marL="0" indent="0">
              <a:buNone/>
            </a:pPr>
            <a:endParaRPr lang="en-GB" i="1" dirty="0"/>
          </a:p>
          <a:p>
            <a:endParaRPr lang="en-GB" i="1" dirty="0"/>
          </a:p>
          <a:p>
            <a:pPr marL="0" indent="0">
              <a:buNone/>
            </a:pPr>
            <a:endParaRPr lang="en-GB" dirty="0"/>
          </a:p>
        </p:txBody>
      </p:sp>
      <p:pic>
        <p:nvPicPr>
          <p:cNvPr id="4" name="Content Placeholder 3" descr="U:\UWTSD Logo.jpg"/>
          <p:cNvPicPr>
            <a:picLocks noChangeAspect="1"/>
          </p:cNvPicPr>
          <p:nvPr/>
        </p:nvPicPr>
        <p:blipFill rotWithShape="1">
          <a:blip r:embed="rId2"/>
          <a:srcRect/>
          <a:stretch/>
        </p:blipFill>
        <p:spPr>
          <a:xfrm>
            <a:off x="7671582" y="5809958"/>
            <a:ext cx="2996418" cy="978951"/>
          </a:xfrm>
          <a:prstGeom prst="rect">
            <a:avLst/>
          </a:prstGeom>
          <a:effectLst/>
        </p:spPr>
      </p:pic>
    </p:spTree>
    <p:extLst>
      <p:ext uri="{BB962C8B-B14F-4D97-AF65-F5344CB8AC3E}">
        <p14:creationId xmlns:p14="http://schemas.microsoft.com/office/powerpoint/2010/main" val="2896989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842" y="-69156"/>
            <a:ext cx="7886700" cy="1325563"/>
          </a:xfrm>
        </p:spPr>
        <p:txBody>
          <a:bodyPr/>
          <a:lstStyle/>
          <a:p>
            <a:pPr algn="ctr"/>
            <a:r>
              <a:rPr lang="en-GB" dirty="0"/>
              <a:t>Which leaders do you admire? Why?</a:t>
            </a:r>
          </a:p>
        </p:txBody>
      </p:sp>
      <p:sp>
        <p:nvSpPr>
          <p:cNvPr id="5" name="Text Placeholder 4"/>
          <p:cNvSpPr>
            <a:spLocks noGrp="1"/>
          </p:cNvSpPr>
          <p:nvPr>
            <p:ph type="body" idx="1"/>
          </p:nvPr>
        </p:nvSpPr>
        <p:spPr>
          <a:xfrm>
            <a:off x="2153842" y="1374512"/>
            <a:ext cx="3868340" cy="672653"/>
          </a:xfrm>
        </p:spPr>
        <p:txBody>
          <a:bodyPr>
            <a:normAutofit fontScale="70000" lnSpcReduction="20000"/>
          </a:bodyPr>
          <a:lstStyle/>
          <a:p>
            <a:endParaRPr lang="en-GB" dirty="0">
              <a:hlinkClick r:id="rId2"/>
            </a:endParaRPr>
          </a:p>
          <a:p>
            <a:r>
              <a:rPr lang="en-GB" dirty="0"/>
              <a:t>Obama 'yes we can‘   - ‘Yes we can’</a:t>
            </a:r>
          </a:p>
          <a:p>
            <a:endParaRPr lang="en-GB" dirty="0"/>
          </a:p>
        </p:txBody>
      </p:sp>
      <p:sp>
        <p:nvSpPr>
          <p:cNvPr id="3" name="Content Placeholder 2"/>
          <p:cNvSpPr>
            <a:spLocks noGrp="1"/>
          </p:cNvSpPr>
          <p:nvPr>
            <p:ph sz="half" idx="2"/>
          </p:nvPr>
        </p:nvSpPr>
        <p:spPr/>
        <p:txBody>
          <a:bodyPr>
            <a:normAutofit/>
          </a:bodyPr>
          <a:lstStyle/>
          <a:p>
            <a:endParaRPr lang="en-GB" sz="2400" dirty="0"/>
          </a:p>
          <a:p>
            <a:endParaRPr lang="en-GB" sz="2400" dirty="0"/>
          </a:p>
          <a:p>
            <a:pPr marL="0" indent="0">
              <a:buNone/>
            </a:pPr>
            <a:r>
              <a:rPr lang="en-GB" sz="2400" b="1" dirty="0"/>
              <a:t>         </a:t>
            </a:r>
            <a:endParaRPr lang="en-GB" dirty="0"/>
          </a:p>
          <a:p>
            <a:endParaRPr lang="en-GB" dirty="0"/>
          </a:p>
          <a:p>
            <a:endParaRPr lang="en-GB" dirty="0"/>
          </a:p>
          <a:p>
            <a:endParaRPr lang="en-GB" dirty="0"/>
          </a:p>
          <a:p>
            <a:endParaRPr lang="en-GB" dirty="0"/>
          </a:p>
        </p:txBody>
      </p:sp>
      <p:sp>
        <p:nvSpPr>
          <p:cNvPr id="6" name="Text Placeholder 5"/>
          <p:cNvSpPr>
            <a:spLocks noGrp="1"/>
          </p:cNvSpPr>
          <p:nvPr>
            <p:ph type="body" sz="quarter" idx="3"/>
          </p:nvPr>
        </p:nvSpPr>
        <p:spPr>
          <a:xfrm>
            <a:off x="6153151" y="1228300"/>
            <a:ext cx="3887391" cy="928047"/>
          </a:xfrm>
        </p:spPr>
        <p:txBody>
          <a:bodyPr>
            <a:normAutofit fontScale="92500" lnSpcReduction="20000"/>
          </a:bodyPr>
          <a:lstStyle/>
          <a:p>
            <a:r>
              <a:rPr lang="en-GB" dirty="0"/>
              <a:t>Jeremy </a:t>
            </a:r>
            <a:r>
              <a:rPr lang="en-GB" dirty="0" err="1"/>
              <a:t>Corbyn</a:t>
            </a:r>
            <a:r>
              <a:rPr lang="en-GB" dirty="0"/>
              <a:t>- ‘We will change the lives of the people’</a:t>
            </a:r>
          </a:p>
          <a:p>
            <a:endParaRPr lang="en-GB" dirty="0"/>
          </a:p>
        </p:txBody>
      </p:sp>
      <p:pic>
        <p:nvPicPr>
          <p:cNvPr id="8" name="Content Placeholder 7"/>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2042616" y="2268868"/>
            <a:ext cx="3979566" cy="3026438"/>
          </a:xfrm>
        </p:spPr>
      </p:pic>
      <p:pic>
        <p:nvPicPr>
          <p:cNvPr id="4" name="Content Placeholder 3" descr="U:\UWTSD Logo.jpg"/>
          <p:cNvPicPr>
            <a:picLocks noChangeAspect="1"/>
          </p:cNvPicPr>
          <p:nvPr/>
        </p:nvPicPr>
        <p:blipFill rotWithShape="1">
          <a:blip r:embed="rId4"/>
          <a:srcRect/>
          <a:stretch/>
        </p:blipFill>
        <p:spPr>
          <a:xfrm>
            <a:off x="7221415" y="5404513"/>
            <a:ext cx="3446585" cy="1347028"/>
          </a:xfrm>
          <a:prstGeom prst="rect">
            <a:avLst/>
          </a:prstGeom>
          <a:effectLst/>
        </p:spPr>
      </p:pic>
      <p:pic>
        <p:nvPicPr>
          <p:cNvPr id="10" name="Picture 9"/>
          <p:cNvPicPr>
            <a:picLocks noChangeAspect="1"/>
          </p:cNvPicPr>
          <p:nvPr/>
        </p:nvPicPr>
        <p:blipFill>
          <a:blip r:embed="rId5"/>
          <a:stretch>
            <a:fillRect/>
          </a:stretch>
        </p:blipFill>
        <p:spPr>
          <a:xfrm>
            <a:off x="6409899" y="2268869"/>
            <a:ext cx="4258100" cy="3135645"/>
          </a:xfrm>
          <a:prstGeom prst="rect">
            <a:avLst/>
          </a:prstGeom>
        </p:spPr>
      </p:pic>
    </p:spTree>
    <p:extLst>
      <p:ext uri="{BB962C8B-B14F-4D97-AF65-F5344CB8AC3E}">
        <p14:creationId xmlns:p14="http://schemas.microsoft.com/office/powerpoint/2010/main" val="1509076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043468" y="351667"/>
            <a:ext cx="3886200" cy="5939951"/>
          </a:xfrm>
        </p:spPr>
        <p:txBody>
          <a:bodyPr>
            <a:normAutofit lnSpcReduction="10000"/>
          </a:bodyPr>
          <a:lstStyle/>
          <a:p>
            <a:r>
              <a:rPr lang="en-GB" sz="2400" b="1" dirty="0"/>
              <a:t>Charismatic leaders</a:t>
            </a:r>
            <a:r>
              <a:rPr lang="en-GB" sz="2400" dirty="0"/>
              <a:t> inspire their followers to do things or to do things better; this is done by conjuring up enthusiasm in others for a stated vision or goal</a:t>
            </a:r>
          </a:p>
          <a:p>
            <a:endParaRPr lang="en-GB" sz="2400" dirty="0"/>
          </a:p>
          <a:p>
            <a:r>
              <a:rPr lang="en-GB" sz="2400" b="1" dirty="0"/>
              <a:t>Contingency theory-</a:t>
            </a:r>
            <a:r>
              <a:rPr lang="en-GB" sz="2400" dirty="0"/>
              <a:t>effectiveness of </a:t>
            </a:r>
            <a:r>
              <a:rPr lang="en-GB" sz="2400" b="1" dirty="0"/>
              <a:t>leadership</a:t>
            </a:r>
            <a:r>
              <a:rPr lang="en-GB" sz="2400" dirty="0"/>
              <a:t> depends upon the situation, and there are numerous factors, such as the nature of the task, </a:t>
            </a:r>
            <a:r>
              <a:rPr lang="en-GB" sz="2400" b="1" dirty="0"/>
              <a:t>leader's</a:t>
            </a:r>
            <a:r>
              <a:rPr lang="en-GB" sz="2400" dirty="0"/>
              <a:t> personality</a:t>
            </a:r>
            <a:endParaRPr lang="en-GB" dirty="0">
              <a:hlinkClick r:id="rId2"/>
            </a:endParaRPr>
          </a:p>
          <a:p>
            <a:endParaRPr lang="en-GB" dirty="0"/>
          </a:p>
          <a:p>
            <a:endParaRPr lang="en-GB" dirty="0"/>
          </a:p>
          <a:p>
            <a:endParaRPr lang="en-GB" dirty="0"/>
          </a:p>
        </p:txBody>
      </p:sp>
      <p:sp>
        <p:nvSpPr>
          <p:cNvPr id="6" name="Content Placeholder 5"/>
          <p:cNvSpPr>
            <a:spLocks noGrp="1"/>
          </p:cNvSpPr>
          <p:nvPr>
            <p:ph sz="half" idx="2"/>
          </p:nvPr>
        </p:nvSpPr>
        <p:spPr>
          <a:xfrm>
            <a:off x="6153150" y="218365"/>
            <a:ext cx="3886200" cy="5958599"/>
          </a:xfrm>
        </p:spPr>
        <p:txBody>
          <a:bodyPr>
            <a:normAutofit lnSpcReduction="10000"/>
          </a:bodyPr>
          <a:lstStyle/>
          <a:p>
            <a:r>
              <a:rPr lang="en-GB" sz="2400" b="1" dirty="0"/>
              <a:t>Distributed leadership- </a:t>
            </a:r>
            <a:r>
              <a:rPr lang="en-GB" sz="2400" dirty="0"/>
              <a:t>mobilising leadership expertise at all levels in an organisation in order to generate more opportunities for change and to build the capacity for improvement</a:t>
            </a:r>
          </a:p>
          <a:p>
            <a:endParaRPr lang="en-GB" sz="2400" dirty="0"/>
          </a:p>
          <a:p>
            <a:endParaRPr lang="en-GB" sz="2400" dirty="0"/>
          </a:p>
        </p:txBody>
      </p:sp>
      <p:pic>
        <p:nvPicPr>
          <p:cNvPr id="4" name="Content Placeholder 3" descr="U:\UWTSD Logo.jpg"/>
          <p:cNvPicPr>
            <a:picLocks noChangeAspect="1"/>
          </p:cNvPicPr>
          <p:nvPr/>
        </p:nvPicPr>
        <p:blipFill rotWithShape="1">
          <a:blip r:embed="rId3"/>
          <a:srcRect/>
          <a:stretch/>
        </p:blipFill>
        <p:spPr>
          <a:xfrm>
            <a:off x="7221415" y="5404513"/>
            <a:ext cx="3446585" cy="1347028"/>
          </a:xfrm>
          <a:prstGeom prst="rect">
            <a:avLst/>
          </a:prstGeom>
          <a:effectLst/>
        </p:spPr>
      </p:pic>
    </p:spTree>
    <p:extLst>
      <p:ext uri="{BB962C8B-B14F-4D97-AF65-F5344CB8AC3E}">
        <p14:creationId xmlns:p14="http://schemas.microsoft.com/office/powerpoint/2010/main" val="3839725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normAutofit/>
          </a:bodyPr>
          <a:lstStyle/>
          <a:p>
            <a:r>
              <a:rPr lang="en-GB" sz="2400" dirty="0"/>
              <a:t>Ethical leadership- leadership that is directed by respect for ethical beliefs and values and for the dignity and rights of others. It is thus related to concepts such as trust, honesty, consideration, charisma and fairness.</a:t>
            </a:r>
          </a:p>
          <a:p>
            <a:endParaRPr lang="en-GB" sz="2400" dirty="0"/>
          </a:p>
        </p:txBody>
      </p:sp>
    </p:spTree>
    <p:extLst>
      <p:ext uri="{BB962C8B-B14F-4D97-AF65-F5344CB8AC3E}">
        <p14:creationId xmlns:p14="http://schemas.microsoft.com/office/powerpoint/2010/main" val="2143600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101600"/>
            <a:ext cx="8424000" cy="1030514"/>
          </a:xfrm>
        </p:spPr>
        <p:txBody>
          <a:bodyPr>
            <a:normAutofit fontScale="90000"/>
          </a:bodyPr>
          <a:lstStyle/>
          <a:p>
            <a:pPr algn="ctr"/>
            <a:r>
              <a:rPr lang="en-GB" dirty="0"/>
              <a:t>Difference between leadership and management (Kotter, 1990)</a:t>
            </a:r>
          </a:p>
        </p:txBody>
      </p:sp>
      <p:sp>
        <p:nvSpPr>
          <p:cNvPr id="3" name="Content Placeholder 2"/>
          <p:cNvSpPr>
            <a:spLocks noGrp="1"/>
          </p:cNvSpPr>
          <p:nvPr>
            <p:ph sz="half" idx="1"/>
          </p:nvPr>
        </p:nvSpPr>
        <p:spPr>
          <a:xfrm>
            <a:off x="1884000" y="1524001"/>
            <a:ext cx="3761834" cy="3696001"/>
          </a:xfrm>
        </p:spPr>
        <p:txBody>
          <a:bodyPr>
            <a:normAutofit/>
          </a:bodyPr>
          <a:lstStyle/>
          <a:p>
            <a:pPr marL="0" indent="0" algn="ctr" eaLnBrk="0" hangingPunct="0">
              <a:spcBef>
                <a:spcPts val="600"/>
              </a:spcBef>
              <a:spcAft>
                <a:spcPts val="600"/>
              </a:spcAft>
              <a:buNone/>
            </a:pPr>
            <a:r>
              <a:rPr lang="en-US" sz="2400" dirty="0">
                <a:solidFill>
                  <a:schemeClr val="tx1">
                    <a:lumMod val="75000"/>
                    <a:lumOff val="25000"/>
                  </a:schemeClr>
                </a:solidFill>
                <a:latin typeface="Arial" charset="0"/>
              </a:rPr>
              <a:t>Management Activities</a:t>
            </a:r>
          </a:p>
          <a:p>
            <a:pPr marL="0" indent="0" algn="ctr" eaLnBrk="0" hangingPunct="0">
              <a:spcBef>
                <a:spcPts val="600"/>
              </a:spcBef>
              <a:spcAft>
                <a:spcPts val="600"/>
              </a:spcAft>
              <a:buNone/>
            </a:pPr>
            <a:r>
              <a:rPr lang="en-US" sz="2400" dirty="0">
                <a:solidFill>
                  <a:schemeClr val="tx1">
                    <a:lumMod val="75000"/>
                    <a:lumOff val="25000"/>
                  </a:schemeClr>
                </a:solidFill>
                <a:latin typeface="Arial" charset="0"/>
              </a:rPr>
              <a:t>“Produces order and consistency”</a:t>
            </a:r>
          </a:p>
          <a:p>
            <a:pPr eaLnBrk="0" hangingPunct="0">
              <a:spcBef>
                <a:spcPts val="600"/>
              </a:spcBef>
              <a:spcAft>
                <a:spcPts val="600"/>
              </a:spcAft>
              <a:buFontTx/>
              <a:buChar char="•"/>
            </a:pPr>
            <a:endParaRPr lang="en-US" dirty="0">
              <a:latin typeface="Arial" charset="0"/>
            </a:endParaRPr>
          </a:p>
          <a:p>
            <a:pPr eaLnBrk="0" hangingPunct="0">
              <a:spcBef>
                <a:spcPts val="600"/>
              </a:spcBef>
              <a:spcAft>
                <a:spcPts val="600"/>
              </a:spcAft>
              <a:buFontTx/>
              <a:buChar char="•"/>
            </a:pPr>
            <a:r>
              <a:rPr lang="en-US" dirty="0">
                <a:latin typeface="Arial" charset="0"/>
              </a:rPr>
              <a:t>Planning &amp; Budgeting</a:t>
            </a:r>
          </a:p>
          <a:p>
            <a:pPr eaLnBrk="0" hangingPunct="0">
              <a:spcBef>
                <a:spcPts val="600"/>
              </a:spcBef>
              <a:spcAft>
                <a:spcPts val="600"/>
              </a:spcAft>
              <a:buFontTx/>
              <a:buChar char="•"/>
            </a:pPr>
            <a:r>
              <a:rPr lang="en-US" dirty="0">
                <a:latin typeface="Arial" charset="0"/>
              </a:rPr>
              <a:t>Organizing &amp; Staffing</a:t>
            </a:r>
          </a:p>
          <a:p>
            <a:pPr marL="173038" indent="-173038" eaLnBrk="0" hangingPunct="0">
              <a:spcBef>
                <a:spcPts val="600"/>
              </a:spcBef>
              <a:spcAft>
                <a:spcPts val="600"/>
              </a:spcAft>
              <a:buFontTx/>
              <a:buChar char="•"/>
            </a:pPr>
            <a:r>
              <a:rPr lang="en-US" dirty="0">
                <a:latin typeface="Arial" charset="0"/>
              </a:rPr>
              <a:t>Controlling &amp; Problem Solving</a:t>
            </a:r>
          </a:p>
        </p:txBody>
      </p:sp>
      <p:sp>
        <p:nvSpPr>
          <p:cNvPr id="4" name="Content Placeholder 3"/>
          <p:cNvSpPr>
            <a:spLocks noGrp="1"/>
          </p:cNvSpPr>
          <p:nvPr>
            <p:ph sz="half" idx="2"/>
          </p:nvPr>
        </p:nvSpPr>
        <p:spPr>
          <a:xfrm>
            <a:off x="6954129" y="1524000"/>
            <a:ext cx="3353871" cy="3960000"/>
          </a:xfrm>
        </p:spPr>
        <p:txBody>
          <a:bodyPr>
            <a:normAutofit/>
          </a:bodyPr>
          <a:lstStyle/>
          <a:p>
            <a:pPr marL="0" indent="0" algn="ctr">
              <a:buNone/>
            </a:pPr>
            <a:r>
              <a:rPr lang="en-GB" sz="2400" dirty="0">
                <a:solidFill>
                  <a:schemeClr val="tx1">
                    <a:lumMod val="75000"/>
                    <a:lumOff val="25000"/>
                  </a:schemeClr>
                </a:solidFill>
              </a:rPr>
              <a:t>Leadership Activities</a:t>
            </a:r>
          </a:p>
          <a:p>
            <a:pPr marL="0" indent="0" algn="ctr">
              <a:buNone/>
            </a:pPr>
            <a:r>
              <a:rPr lang="en-GB" sz="2400" dirty="0">
                <a:solidFill>
                  <a:schemeClr val="tx1">
                    <a:lumMod val="75000"/>
                    <a:lumOff val="25000"/>
                  </a:schemeClr>
                </a:solidFill>
              </a:rPr>
              <a:t>“Produces change and movement”</a:t>
            </a:r>
          </a:p>
          <a:p>
            <a:pPr marL="0" indent="0" algn="ctr">
              <a:buNone/>
            </a:pPr>
            <a:endParaRPr lang="en-GB" dirty="0">
              <a:solidFill>
                <a:schemeClr val="tx1">
                  <a:lumMod val="75000"/>
                  <a:lumOff val="25000"/>
                </a:schemeClr>
              </a:solidFill>
            </a:endParaRPr>
          </a:p>
          <a:p>
            <a:pPr eaLnBrk="0" hangingPunct="0">
              <a:lnSpc>
                <a:spcPct val="150000"/>
              </a:lnSpc>
              <a:buFontTx/>
              <a:buChar char="•"/>
            </a:pPr>
            <a:r>
              <a:rPr lang="en-US" dirty="0">
                <a:latin typeface="Arial" charset="0"/>
              </a:rPr>
              <a:t>Establishing direction</a:t>
            </a:r>
          </a:p>
          <a:p>
            <a:pPr eaLnBrk="0" hangingPunct="0">
              <a:lnSpc>
                <a:spcPct val="150000"/>
              </a:lnSpc>
              <a:buFontTx/>
              <a:buChar char="•"/>
            </a:pPr>
            <a:r>
              <a:rPr lang="en-US" dirty="0">
                <a:latin typeface="Arial" charset="0"/>
              </a:rPr>
              <a:t> Aligning people </a:t>
            </a:r>
          </a:p>
          <a:p>
            <a:pPr eaLnBrk="0" hangingPunct="0">
              <a:lnSpc>
                <a:spcPct val="150000"/>
              </a:lnSpc>
              <a:buFontTx/>
              <a:buChar char="•"/>
            </a:pPr>
            <a:r>
              <a:rPr lang="en-US" dirty="0">
                <a:latin typeface="Arial" charset="0"/>
              </a:rPr>
              <a:t> Motivating / Inspiring</a:t>
            </a:r>
          </a:p>
          <a:p>
            <a:pPr eaLnBrk="0" hangingPunct="0">
              <a:lnSpc>
                <a:spcPct val="150000"/>
              </a:lnSpc>
              <a:buFontTx/>
              <a:buChar char="•"/>
            </a:pPr>
            <a:endParaRPr lang="en-US" dirty="0">
              <a:latin typeface="Arial" charset="0"/>
            </a:endParaRPr>
          </a:p>
          <a:p>
            <a:pPr marL="0" indent="0">
              <a:buNone/>
            </a:pPr>
            <a:endParaRPr lang="en-GB" dirty="0"/>
          </a:p>
        </p:txBody>
      </p:sp>
      <p:pic>
        <p:nvPicPr>
          <p:cNvPr id="5" name="Content Placeholder 3" descr="U:\UWTSD Logo.jpg"/>
          <p:cNvPicPr>
            <a:picLocks noChangeAspect="1"/>
          </p:cNvPicPr>
          <p:nvPr/>
        </p:nvPicPr>
        <p:blipFill rotWithShape="1">
          <a:blip r:embed="rId2"/>
          <a:srcRect/>
          <a:stretch/>
        </p:blipFill>
        <p:spPr>
          <a:xfrm>
            <a:off x="7221415" y="5404513"/>
            <a:ext cx="3446585" cy="1347028"/>
          </a:xfrm>
          <a:prstGeom prst="rect">
            <a:avLst/>
          </a:prstGeom>
          <a:effectLst/>
        </p:spPr>
      </p:pic>
    </p:spTree>
    <p:extLst>
      <p:ext uri="{BB962C8B-B14F-4D97-AF65-F5344CB8AC3E}">
        <p14:creationId xmlns:p14="http://schemas.microsoft.com/office/powerpoint/2010/main" val="1820033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GB" sz="2800" dirty="0"/>
              <a:t>Traditional view of leadership and management</a:t>
            </a:r>
            <a:endParaRPr lang="en-GB" sz="2800" b="1" dirty="0"/>
          </a:p>
        </p:txBody>
      </p:sp>
      <p:sp>
        <p:nvSpPr>
          <p:cNvPr id="11266" name="Slide Number Placeholder 2"/>
          <p:cNvSpPr>
            <a:spLocks noGrp="1"/>
          </p:cNvSpPr>
          <p:nvPr>
            <p:ph type="sldNum" sz="quarter" idx="4294967295"/>
          </p:nvPr>
        </p:nvSpPr>
        <p:spPr>
          <a:xfrm>
            <a:off x="0" y="6248400"/>
            <a:ext cx="2133600" cy="457200"/>
          </a:xfrm>
          <a:prstGeom prst="rect">
            <a:avLst/>
          </a:prstGeom>
          <a:noFill/>
        </p:spPr>
        <p:txBody>
          <a:bodyPr/>
          <a:lstStyle>
            <a:lvl1pPr eaLnBrk="0" hangingPunct="0">
              <a:defRPr sz="1400">
                <a:solidFill>
                  <a:schemeClr val="accent2"/>
                </a:solidFill>
                <a:latin typeface="Arial" charset="0"/>
              </a:defRPr>
            </a:lvl1pPr>
            <a:lvl2pPr marL="742950" indent="-285750" eaLnBrk="0" hangingPunct="0">
              <a:defRPr sz="1400">
                <a:solidFill>
                  <a:schemeClr val="accent2"/>
                </a:solidFill>
                <a:latin typeface="Arial" charset="0"/>
              </a:defRPr>
            </a:lvl2pPr>
            <a:lvl3pPr marL="1143000" indent="-228600" eaLnBrk="0" hangingPunct="0">
              <a:defRPr sz="1400">
                <a:solidFill>
                  <a:schemeClr val="accent2"/>
                </a:solidFill>
                <a:latin typeface="Arial" charset="0"/>
              </a:defRPr>
            </a:lvl3pPr>
            <a:lvl4pPr marL="1600200" indent="-228600" eaLnBrk="0" hangingPunct="0">
              <a:defRPr sz="1400">
                <a:solidFill>
                  <a:schemeClr val="accent2"/>
                </a:solidFill>
                <a:latin typeface="Arial" charset="0"/>
              </a:defRPr>
            </a:lvl4pPr>
            <a:lvl5pPr marL="2057400" indent="-228600" eaLnBrk="0" hangingPunct="0">
              <a:defRPr sz="1400">
                <a:solidFill>
                  <a:schemeClr val="accent2"/>
                </a:solidFill>
                <a:latin typeface="Arial" charset="0"/>
              </a:defRPr>
            </a:lvl5pPr>
            <a:lvl6pPr marL="2514600" indent="-228600" eaLnBrk="0" fontAlgn="base" hangingPunct="0">
              <a:spcBef>
                <a:spcPct val="0"/>
              </a:spcBef>
              <a:spcAft>
                <a:spcPct val="0"/>
              </a:spcAft>
              <a:defRPr sz="1400">
                <a:solidFill>
                  <a:schemeClr val="accent2"/>
                </a:solidFill>
                <a:latin typeface="Arial" charset="0"/>
              </a:defRPr>
            </a:lvl6pPr>
            <a:lvl7pPr marL="2971800" indent="-228600" eaLnBrk="0" fontAlgn="base" hangingPunct="0">
              <a:spcBef>
                <a:spcPct val="0"/>
              </a:spcBef>
              <a:spcAft>
                <a:spcPct val="0"/>
              </a:spcAft>
              <a:defRPr sz="1400">
                <a:solidFill>
                  <a:schemeClr val="accent2"/>
                </a:solidFill>
                <a:latin typeface="Arial" charset="0"/>
              </a:defRPr>
            </a:lvl7pPr>
            <a:lvl8pPr marL="3429000" indent="-228600" eaLnBrk="0" fontAlgn="base" hangingPunct="0">
              <a:spcBef>
                <a:spcPct val="0"/>
              </a:spcBef>
              <a:spcAft>
                <a:spcPct val="0"/>
              </a:spcAft>
              <a:defRPr sz="1400">
                <a:solidFill>
                  <a:schemeClr val="accent2"/>
                </a:solidFill>
                <a:latin typeface="Arial" charset="0"/>
              </a:defRPr>
            </a:lvl8pPr>
            <a:lvl9pPr marL="3886200" indent="-228600" eaLnBrk="0" fontAlgn="base" hangingPunct="0">
              <a:spcBef>
                <a:spcPct val="0"/>
              </a:spcBef>
              <a:spcAft>
                <a:spcPct val="0"/>
              </a:spcAft>
              <a:defRPr sz="1400">
                <a:solidFill>
                  <a:schemeClr val="accent2"/>
                </a:solidFill>
                <a:latin typeface="Arial" charset="0"/>
              </a:defRPr>
            </a:lvl9pPr>
          </a:lstStyle>
          <a:p>
            <a:pPr eaLnBrk="1" hangingPunct="1"/>
            <a:fld id="{02224395-DCA6-4F5D-ACE0-C5249777B775}" type="slidenum">
              <a:rPr lang="en-US" sz="800">
                <a:solidFill>
                  <a:schemeClr val="tx1"/>
                </a:solidFill>
              </a:rPr>
              <a:pPr eaLnBrk="1" hangingPunct="1"/>
              <a:t>11</a:t>
            </a:fld>
            <a:endParaRPr lang="en-US" sz="800">
              <a:solidFill>
                <a:schemeClr val="tx1"/>
              </a:solidFill>
            </a:endParaRPr>
          </a:p>
        </p:txBody>
      </p:sp>
      <p:graphicFrame>
        <p:nvGraphicFramePr>
          <p:cNvPr id="287747" name="Group 3"/>
          <p:cNvGraphicFramePr>
            <a:graphicFrameLocks noGrp="1"/>
          </p:cNvGraphicFramePr>
          <p:nvPr>
            <p:extLst>
              <p:ext uri="{D42A27DB-BD31-4B8C-83A1-F6EECF244321}">
                <p14:modId xmlns:p14="http://schemas.microsoft.com/office/powerpoint/2010/main" val="2459215521"/>
              </p:ext>
            </p:extLst>
          </p:nvPr>
        </p:nvGraphicFramePr>
        <p:xfrm>
          <a:off x="1981200" y="956604"/>
          <a:ext cx="9803258" cy="5825197"/>
        </p:xfrm>
        <a:graphic>
          <a:graphicData uri="http://schemas.openxmlformats.org/drawingml/2006/table">
            <a:tbl>
              <a:tblPr/>
              <a:tblGrid>
                <a:gridCol w="4723029">
                  <a:extLst>
                    <a:ext uri="{9D8B030D-6E8A-4147-A177-3AD203B41FA5}">
                      <a16:colId xmlns:a16="http://schemas.microsoft.com/office/drawing/2014/main" val="20000"/>
                    </a:ext>
                  </a:extLst>
                </a:gridCol>
                <a:gridCol w="5080229">
                  <a:extLst>
                    <a:ext uri="{9D8B030D-6E8A-4147-A177-3AD203B41FA5}">
                      <a16:colId xmlns:a16="http://schemas.microsoft.com/office/drawing/2014/main" val="20001"/>
                    </a:ext>
                  </a:extLst>
                </a:gridCol>
              </a:tblGrid>
              <a:tr h="984545">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800" b="1" i="0" u="none" strike="noStrike" cap="none" normalizeH="0" baseline="0" dirty="0">
                          <a:ln>
                            <a:noFill/>
                          </a:ln>
                          <a:solidFill>
                            <a:schemeClr val="bg1"/>
                          </a:solidFill>
                          <a:effectLst/>
                          <a:latin typeface="Arial" charset="0"/>
                        </a:rPr>
                        <a:t>Manager</a:t>
                      </a:r>
                    </a:p>
                  </a:txBody>
                  <a:tcPr marT="45722" marB="45722" anchor="ctr" anchorCtr="1"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800" b="1" i="0" u="none" strike="noStrike" cap="none" normalizeH="0" baseline="0" dirty="0">
                        <a:ln>
                          <a:noFill/>
                        </a:ln>
                        <a:solidFill>
                          <a:schemeClr val="bg1"/>
                        </a:solidFill>
                        <a:effectLst/>
                        <a:latin typeface="Arial" charset="0"/>
                      </a:endParaRP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800" b="1" i="0" u="none" strike="noStrike" cap="none" normalizeH="0" baseline="0" dirty="0">
                          <a:ln>
                            <a:noFill/>
                          </a:ln>
                          <a:solidFill>
                            <a:schemeClr val="bg1"/>
                          </a:solidFill>
                          <a:effectLst/>
                          <a:latin typeface="Arial" charset="0"/>
                        </a:rPr>
                        <a:t>Leader</a:t>
                      </a: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800" b="1" i="0" u="none" strike="noStrike" cap="none" normalizeH="0" baseline="0" dirty="0">
                        <a:ln>
                          <a:noFill/>
                        </a:ln>
                        <a:solidFill>
                          <a:schemeClr val="bg1"/>
                        </a:solidFill>
                        <a:effectLst/>
                        <a:latin typeface="Arial" charset="0"/>
                      </a:endParaRPr>
                    </a:p>
                  </a:txBody>
                  <a:tcPr marT="45722" marB="45722" anchor="ctr" anchorCtr="1"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extLst>
                  <a:ext uri="{0D108BD9-81ED-4DB2-BD59-A6C34878D82A}">
                    <a16:rowId xmlns:a16="http://schemas.microsoft.com/office/drawing/2014/main" val="10000"/>
                  </a:ext>
                </a:extLst>
              </a:tr>
              <a:tr h="4840652">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Focuses on the present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Prefers stability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Orients toward the short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Focuses on procedure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Asks “what” and “how”</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Prefers to control</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Is happy in complexity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Uses the rational mind</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Works within the context of the organization and the business</a:t>
                      </a:r>
                    </a:p>
                  </a:txBody>
                  <a:tcPr marT="45722" marB="4572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Looks toward the future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Appreciates change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Orients toward the long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Engages in a Vision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Asks “why” and “what”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Knows how to delegate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Prefers to simplify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Trusts intuition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600" b="0" i="0" u="none" strike="noStrike" cap="none" normalizeH="0" baseline="0" dirty="0">
                          <a:ln>
                            <a:noFill/>
                          </a:ln>
                          <a:solidFill>
                            <a:schemeClr val="tx1"/>
                          </a:solidFill>
                          <a:effectLst/>
                          <a:latin typeface="Arial" charset="0"/>
                        </a:rPr>
                        <a:t>Takes social and environmental contexts into consideration</a:t>
                      </a:r>
                    </a:p>
                  </a:txBody>
                  <a:tcPr marT="45722" marB="4572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bl>
          </a:graphicData>
        </a:graphic>
      </p:graphicFrame>
      <p:sp>
        <p:nvSpPr>
          <p:cNvPr id="11279" name="Rectangle 14"/>
          <p:cNvSpPr>
            <a:spLocks noChangeArrowheads="1"/>
          </p:cNvSpPr>
          <p:nvPr/>
        </p:nvSpPr>
        <p:spPr bwMode="auto">
          <a:xfrm>
            <a:off x="9817100" y="6269039"/>
            <a:ext cx="18415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0" hangingPunct="0"/>
            <a:endParaRPr lang="en-US" sz="1000"/>
          </a:p>
        </p:txBody>
      </p:sp>
      <p:sp>
        <p:nvSpPr>
          <p:cNvPr id="11280" name="Rectangle 15"/>
          <p:cNvSpPr>
            <a:spLocks noChangeArrowheads="1"/>
          </p:cNvSpPr>
          <p:nvPr/>
        </p:nvSpPr>
        <p:spPr bwMode="auto">
          <a:xfrm>
            <a:off x="3840480" y="6361114"/>
            <a:ext cx="644017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sz="1200" i="1" dirty="0"/>
              <a:t>Source:  un bon Chef : </a:t>
            </a:r>
            <a:r>
              <a:rPr lang="en-US" sz="1200" i="1" dirty="0" err="1"/>
              <a:t>Essai</a:t>
            </a:r>
            <a:r>
              <a:rPr lang="en-US" sz="1200" i="1" dirty="0"/>
              <a:t> de </a:t>
            </a:r>
            <a:r>
              <a:rPr lang="en-US" sz="1200" i="1" dirty="0" err="1"/>
              <a:t>définition</a:t>
            </a:r>
            <a:r>
              <a:rPr lang="en-US" sz="1200" dirty="0"/>
              <a:t>, </a:t>
            </a:r>
            <a:r>
              <a:rPr lang="en-US" sz="1200" dirty="0" err="1"/>
              <a:t>Kets</a:t>
            </a:r>
            <a:r>
              <a:rPr lang="en-US" sz="1200" dirty="0"/>
              <a:t> de </a:t>
            </a:r>
            <a:r>
              <a:rPr lang="en-US" sz="1200" dirty="0" err="1"/>
              <a:t>Vries</a:t>
            </a:r>
            <a:r>
              <a:rPr lang="en-US" sz="1200" dirty="0"/>
              <a:t>, Manfred, “Les Cahiers du Management – Les </a:t>
            </a:r>
            <a:r>
              <a:rPr lang="en-US" sz="1200" dirty="0" err="1"/>
              <a:t>nouvelles</a:t>
            </a:r>
            <a:r>
              <a:rPr lang="en-US" sz="1200" dirty="0"/>
              <a:t> </a:t>
            </a:r>
            <a:r>
              <a:rPr lang="en-US" sz="1200" dirty="0" err="1"/>
              <a:t>lois</a:t>
            </a:r>
            <a:r>
              <a:rPr lang="en-US" sz="1200" dirty="0"/>
              <a:t> du leadership, 2003</a:t>
            </a:r>
            <a:r>
              <a:rPr lang="en-US" sz="1000" dirty="0"/>
              <a:t>.</a:t>
            </a:r>
          </a:p>
        </p:txBody>
      </p:sp>
    </p:spTree>
    <p:extLst>
      <p:ext uri="{BB962C8B-B14F-4D97-AF65-F5344CB8AC3E}">
        <p14:creationId xmlns:p14="http://schemas.microsoft.com/office/powerpoint/2010/main" val="252741925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Difference between leadership and management</a:t>
            </a:r>
            <a:br>
              <a:rPr lang="en-GB" dirty="0"/>
            </a:br>
            <a:endParaRPr lang="en-GB" dirty="0"/>
          </a:p>
        </p:txBody>
      </p:sp>
      <p:sp>
        <p:nvSpPr>
          <p:cNvPr id="3" name="Content Placeholder 2"/>
          <p:cNvSpPr>
            <a:spLocks noGrp="1"/>
          </p:cNvSpPr>
          <p:nvPr>
            <p:ph idx="1"/>
          </p:nvPr>
        </p:nvSpPr>
        <p:spPr>
          <a:xfrm>
            <a:off x="1198200" y="1930400"/>
            <a:ext cx="8424000" cy="3575924"/>
          </a:xfrm>
        </p:spPr>
        <p:txBody>
          <a:bodyPr>
            <a:noAutofit/>
          </a:bodyPr>
          <a:lstStyle/>
          <a:p>
            <a:r>
              <a:rPr lang="en-GB" sz="2400" dirty="0"/>
              <a:t>Leadership is ‘doing the right thing’ whereas management is ‘doing the thing right’ (Bennis and </a:t>
            </a:r>
            <a:r>
              <a:rPr lang="en-GB" sz="2400" dirty="0" err="1"/>
              <a:t>Nanus</a:t>
            </a:r>
            <a:r>
              <a:rPr lang="en-GB" sz="2400" dirty="0"/>
              <a:t>, 1985)</a:t>
            </a:r>
          </a:p>
          <a:p>
            <a:r>
              <a:rPr lang="en-GB" sz="2400" dirty="0"/>
              <a:t>In other words leadership is about mission and strategy whereas management is about implementing plans and getting things done</a:t>
            </a:r>
          </a:p>
          <a:p>
            <a:r>
              <a:rPr lang="en-GB" sz="2400" dirty="0"/>
              <a:t>Leadership is about ‘coping with change’ whereas management is about ‘coping with complexity’ (Kotter, 1990)</a:t>
            </a:r>
          </a:p>
        </p:txBody>
      </p:sp>
      <p:pic>
        <p:nvPicPr>
          <p:cNvPr id="4" name="Content Placeholder 3" descr="U:\UWTSD Logo.jpg"/>
          <p:cNvPicPr>
            <a:picLocks noChangeAspect="1"/>
          </p:cNvPicPr>
          <p:nvPr/>
        </p:nvPicPr>
        <p:blipFill rotWithShape="1">
          <a:blip r:embed="rId2"/>
          <a:srcRect/>
          <a:stretch/>
        </p:blipFill>
        <p:spPr>
          <a:xfrm>
            <a:off x="7221415" y="5404513"/>
            <a:ext cx="3446585" cy="1347028"/>
          </a:xfrm>
          <a:prstGeom prst="rect">
            <a:avLst/>
          </a:prstGeom>
          <a:effectLst/>
        </p:spPr>
      </p:pic>
    </p:spTree>
    <p:extLst>
      <p:ext uri="{BB962C8B-B14F-4D97-AF65-F5344CB8AC3E}">
        <p14:creationId xmlns:p14="http://schemas.microsoft.com/office/powerpoint/2010/main" val="3300283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22924"/>
            <a:ext cx="7886700" cy="1325563"/>
          </a:xfrm>
        </p:spPr>
        <p:txBody>
          <a:bodyPr>
            <a:normAutofit fontScale="90000"/>
          </a:bodyPr>
          <a:lstStyle/>
          <a:p>
            <a:pPr algn="ctr"/>
            <a:r>
              <a:rPr lang="en-GB" sz="3600" dirty="0"/>
              <a:t>Management and leadership; Are they the same or different?</a:t>
            </a:r>
            <a:br>
              <a:rPr lang="en-GB" sz="2000" dirty="0"/>
            </a:br>
            <a:endParaRPr lang="en-GB" sz="2000" dirty="0"/>
          </a:p>
        </p:txBody>
      </p:sp>
      <p:sp>
        <p:nvSpPr>
          <p:cNvPr id="3" name="Content Placeholder 2"/>
          <p:cNvSpPr>
            <a:spLocks noGrp="1"/>
          </p:cNvSpPr>
          <p:nvPr>
            <p:ph idx="1"/>
          </p:nvPr>
        </p:nvSpPr>
        <p:spPr/>
        <p:txBody>
          <a:bodyPr/>
          <a:lstStyle/>
          <a:p>
            <a:pPr marL="0" indent="0">
              <a:buNone/>
            </a:pPr>
            <a:endParaRPr lang="en-GB" dirty="0"/>
          </a:p>
          <a:p>
            <a:pPr marL="0" indent="0">
              <a:buNone/>
            </a:pPr>
            <a:r>
              <a:rPr lang="en-GB" sz="2400" dirty="0"/>
              <a:t>Maybe leadership is </a:t>
            </a:r>
            <a:r>
              <a:rPr lang="en-GB" sz="2400" i="1" dirty="0"/>
              <a:t>a part of management</a:t>
            </a:r>
            <a:r>
              <a:rPr lang="en-GB" sz="2400" dirty="0"/>
              <a:t>?</a:t>
            </a:r>
          </a:p>
          <a:p>
            <a:pPr marL="0" indent="0">
              <a:buNone/>
            </a:pPr>
            <a:r>
              <a:rPr lang="en-GB" sz="2400" dirty="0"/>
              <a:t>e.g. </a:t>
            </a:r>
            <a:r>
              <a:rPr lang="en-GB" sz="2400" dirty="0" err="1"/>
              <a:t>Mintzberg</a:t>
            </a:r>
            <a:r>
              <a:rPr lang="en-GB" sz="2400" dirty="0"/>
              <a:t> (1973):</a:t>
            </a:r>
          </a:p>
          <a:p>
            <a:pPr marL="0" indent="0">
              <a:buNone/>
            </a:pPr>
            <a:r>
              <a:rPr lang="en-GB" sz="2400" dirty="0"/>
              <a:t>Management roles include:</a:t>
            </a:r>
          </a:p>
          <a:p>
            <a:pPr marL="0" indent="0">
              <a:buNone/>
            </a:pPr>
            <a:r>
              <a:rPr lang="en-GB" sz="2400" dirty="0"/>
              <a:t>Leader, figurehead, liaison, monitor, disseminator, spokesperson, improver/changer, disturbance handler, resource allocator, negotiator</a:t>
            </a:r>
          </a:p>
        </p:txBody>
      </p:sp>
      <p:pic>
        <p:nvPicPr>
          <p:cNvPr id="4" name="Content Placeholder 3" descr="U:\UWTSD Logo.jpg"/>
          <p:cNvPicPr>
            <a:picLocks noChangeAspect="1"/>
          </p:cNvPicPr>
          <p:nvPr/>
        </p:nvPicPr>
        <p:blipFill rotWithShape="1">
          <a:blip r:embed="rId2"/>
          <a:srcRect/>
          <a:stretch/>
        </p:blipFill>
        <p:spPr>
          <a:xfrm>
            <a:off x="7221415" y="5404513"/>
            <a:ext cx="3446585" cy="1347028"/>
          </a:xfrm>
          <a:prstGeom prst="rect">
            <a:avLst/>
          </a:prstGeom>
          <a:effectLst/>
        </p:spPr>
      </p:pic>
    </p:spTree>
    <p:extLst>
      <p:ext uri="{BB962C8B-B14F-4D97-AF65-F5344CB8AC3E}">
        <p14:creationId xmlns:p14="http://schemas.microsoft.com/office/powerpoint/2010/main" val="472216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1013508"/>
          </a:xfrm>
        </p:spPr>
        <p:txBody>
          <a:bodyPr/>
          <a:lstStyle/>
          <a:p>
            <a:r>
              <a:rPr lang="en-GB" dirty="0"/>
              <a:t>A Critical Perspective</a:t>
            </a:r>
          </a:p>
        </p:txBody>
      </p:sp>
      <p:sp>
        <p:nvSpPr>
          <p:cNvPr id="3" name="Content Placeholder 2"/>
          <p:cNvSpPr>
            <a:spLocks noGrp="1"/>
          </p:cNvSpPr>
          <p:nvPr>
            <p:ph idx="1"/>
          </p:nvPr>
        </p:nvSpPr>
        <p:spPr>
          <a:xfrm>
            <a:off x="1007699" y="1581443"/>
            <a:ext cx="8698275" cy="3823070"/>
          </a:xfrm>
        </p:spPr>
        <p:txBody>
          <a:bodyPr>
            <a:normAutofit fontScale="92500" lnSpcReduction="20000"/>
          </a:bodyPr>
          <a:lstStyle/>
          <a:p>
            <a:endParaRPr lang="en-GB" dirty="0"/>
          </a:p>
          <a:p>
            <a:r>
              <a:rPr lang="en-GB" sz="2900" dirty="0"/>
              <a:t>Language and metaphors of leadership give it power as a discourse, and enhanced self-esteem in managers </a:t>
            </a:r>
          </a:p>
          <a:p>
            <a:pPr marL="0" indent="0">
              <a:buNone/>
            </a:pPr>
            <a:endParaRPr lang="en-GB" sz="2900" dirty="0"/>
          </a:p>
          <a:p>
            <a:r>
              <a:rPr lang="en-GB" sz="2900" dirty="0"/>
              <a:t>Managers engaged in leadership role can explain abstract ideals of leadership (vision, motivation, inspiration, commitment) but find it difficult to say what they actually do (Alvesson and </a:t>
            </a:r>
            <a:r>
              <a:rPr lang="en-GB" sz="2900" dirty="0" err="1"/>
              <a:t>Sveningsson</a:t>
            </a:r>
            <a:r>
              <a:rPr lang="en-GB" sz="2900" dirty="0"/>
              <a:t>, 2003)</a:t>
            </a:r>
          </a:p>
          <a:p>
            <a:pPr marL="0" indent="0">
              <a:buNone/>
            </a:pPr>
            <a:endParaRPr lang="en-GB" sz="2900" dirty="0"/>
          </a:p>
        </p:txBody>
      </p:sp>
      <p:pic>
        <p:nvPicPr>
          <p:cNvPr id="4" name="Content Placeholder 3" descr="U:\UWTSD Logo.jpg"/>
          <p:cNvPicPr>
            <a:picLocks noChangeAspect="1"/>
          </p:cNvPicPr>
          <p:nvPr/>
        </p:nvPicPr>
        <p:blipFill rotWithShape="1">
          <a:blip r:embed="rId2"/>
          <a:srcRect/>
          <a:stretch/>
        </p:blipFill>
        <p:spPr>
          <a:xfrm>
            <a:off x="7221415" y="5404513"/>
            <a:ext cx="3446585" cy="1347028"/>
          </a:xfrm>
          <a:prstGeom prst="rect">
            <a:avLst/>
          </a:prstGeom>
          <a:effectLst/>
        </p:spPr>
      </p:pic>
    </p:spTree>
    <p:extLst>
      <p:ext uri="{BB962C8B-B14F-4D97-AF65-F5344CB8AC3E}">
        <p14:creationId xmlns:p14="http://schemas.microsoft.com/office/powerpoint/2010/main" val="3862235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1055711"/>
          </a:xfrm>
        </p:spPr>
        <p:txBody>
          <a:bodyPr/>
          <a:lstStyle/>
          <a:p>
            <a:r>
              <a:rPr lang="en-GB" dirty="0"/>
              <a:t>   A Critical Perspective</a:t>
            </a:r>
          </a:p>
        </p:txBody>
      </p:sp>
      <p:sp>
        <p:nvSpPr>
          <p:cNvPr id="3" name="Content Placeholder 2"/>
          <p:cNvSpPr>
            <a:spLocks noGrp="1"/>
          </p:cNvSpPr>
          <p:nvPr>
            <p:ph idx="1"/>
          </p:nvPr>
        </p:nvSpPr>
        <p:spPr>
          <a:xfrm>
            <a:off x="2152650" y="1252026"/>
            <a:ext cx="7886700" cy="4318781"/>
          </a:xfrm>
        </p:spPr>
        <p:txBody>
          <a:bodyPr>
            <a:normAutofit fontScale="92500" lnSpcReduction="20000"/>
          </a:bodyPr>
          <a:lstStyle/>
          <a:p>
            <a:endParaRPr lang="en-GB" sz="2400" dirty="0"/>
          </a:p>
          <a:p>
            <a:r>
              <a:rPr lang="en-GB" sz="2400" dirty="0"/>
              <a:t>The construction of charismatic or transformational leadership is at odds with day-to-day practices – knowledge, moral order, questioning, displaying appropriate emotions, metaphors, putting history ‘to-work’ (Samra-Fredericks, 2003, p. 144)</a:t>
            </a:r>
          </a:p>
          <a:p>
            <a:r>
              <a:rPr lang="en-GB" sz="2400" dirty="0"/>
              <a:t>Some research even suggests that leadership is unnecessary and academic writing  post hoc rationalisation of how organization’s work. (</a:t>
            </a:r>
            <a:r>
              <a:rPr lang="en-GB" sz="2400" dirty="0" err="1"/>
              <a:t>Lakomski</a:t>
            </a:r>
            <a:r>
              <a:rPr lang="en-GB" sz="2400" dirty="0"/>
              <a:t>, 2005) </a:t>
            </a:r>
          </a:p>
          <a:p>
            <a:r>
              <a:rPr lang="en-GB" sz="2400" dirty="0"/>
              <a:t>Leadership is not unique but just hype. All aspects of leadership are addressed within the concept of management (</a:t>
            </a:r>
            <a:r>
              <a:rPr lang="en-GB" sz="2400" dirty="0" err="1"/>
              <a:t>Nienaber</a:t>
            </a:r>
            <a:r>
              <a:rPr lang="en-GB" sz="2400" dirty="0"/>
              <a:t>, 2010).</a:t>
            </a:r>
          </a:p>
          <a:p>
            <a:endParaRPr lang="en-GB" sz="2400" dirty="0"/>
          </a:p>
        </p:txBody>
      </p:sp>
      <p:pic>
        <p:nvPicPr>
          <p:cNvPr id="4" name="Content Placeholder 3" descr="U:\UWTSD Logo.jpg"/>
          <p:cNvPicPr>
            <a:picLocks noChangeAspect="1"/>
          </p:cNvPicPr>
          <p:nvPr/>
        </p:nvPicPr>
        <p:blipFill rotWithShape="1">
          <a:blip r:embed="rId2"/>
          <a:srcRect/>
          <a:stretch/>
        </p:blipFill>
        <p:spPr>
          <a:xfrm>
            <a:off x="7221415" y="5404513"/>
            <a:ext cx="3446585" cy="1347028"/>
          </a:xfrm>
          <a:prstGeom prst="rect">
            <a:avLst/>
          </a:prstGeom>
          <a:effectLst/>
        </p:spPr>
      </p:pic>
    </p:spTree>
    <p:extLst>
      <p:ext uri="{BB962C8B-B14F-4D97-AF65-F5344CB8AC3E}">
        <p14:creationId xmlns:p14="http://schemas.microsoft.com/office/powerpoint/2010/main" val="1443188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52650" y="365127"/>
            <a:ext cx="7886700" cy="746222"/>
          </a:xfrm>
        </p:spPr>
        <p:txBody>
          <a:bodyPr/>
          <a:lstStyle/>
          <a:p>
            <a:pPr algn="ctr"/>
            <a:r>
              <a:rPr lang="en-US" sz="2800" dirty="0"/>
              <a:t>Assigned vs. Emergent Leadership</a:t>
            </a:r>
            <a:endParaRPr lang="en-US" dirty="0"/>
          </a:p>
        </p:txBody>
      </p:sp>
      <p:sp>
        <p:nvSpPr>
          <p:cNvPr id="5" name="Content Placeholder 4"/>
          <p:cNvSpPr>
            <a:spLocks noGrp="1"/>
          </p:cNvSpPr>
          <p:nvPr>
            <p:ph sz="half" idx="1"/>
          </p:nvPr>
        </p:nvSpPr>
        <p:spPr>
          <a:xfrm>
            <a:off x="908378" y="1473737"/>
            <a:ext cx="3886200" cy="4179351"/>
          </a:xfrm>
        </p:spPr>
        <p:txBody>
          <a:bodyPr>
            <a:normAutofit lnSpcReduction="10000"/>
          </a:bodyPr>
          <a:lstStyle/>
          <a:p>
            <a:pPr marL="0" indent="0" algn="ctr">
              <a:buNone/>
            </a:pPr>
            <a:r>
              <a:rPr lang="en-US" dirty="0">
                <a:solidFill>
                  <a:schemeClr val="tx1">
                    <a:lumMod val="75000"/>
                    <a:lumOff val="25000"/>
                  </a:schemeClr>
                </a:solidFill>
              </a:rPr>
              <a:t>Assigned</a:t>
            </a:r>
          </a:p>
          <a:p>
            <a:pPr marL="0" indent="0">
              <a:buNone/>
            </a:pPr>
            <a:endParaRPr lang="en-US" dirty="0"/>
          </a:p>
          <a:p>
            <a:pPr marL="0" indent="0">
              <a:buNone/>
            </a:pPr>
            <a:r>
              <a:rPr lang="en-US" sz="2000" dirty="0"/>
              <a:t>Leadership based on occupying a position within an organization</a:t>
            </a:r>
          </a:p>
          <a:p>
            <a:pPr lvl="1"/>
            <a:r>
              <a:rPr lang="en-US" sz="1800" dirty="0"/>
              <a:t> Team leaders</a:t>
            </a:r>
          </a:p>
          <a:p>
            <a:pPr lvl="1"/>
            <a:r>
              <a:rPr lang="en-US" sz="1800" dirty="0"/>
              <a:t> Plant managers</a:t>
            </a:r>
          </a:p>
          <a:p>
            <a:pPr lvl="1"/>
            <a:r>
              <a:rPr lang="en-US" sz="1800" dirty="0"/>
              <a:t> Department heads</a:t>
            </a:r>
          </a:p>
          <a:p>
            <a:pPr lvl="1"/>
            <a:r>
              <a:rPr lang="en-US" sz="1800" dirty="0"/>
              <a:t> Directors</a:t>
            </a:r>
          </a:p>
          <a:p>
            <a:pPr marL="0" indent="0">
              <a:buNone/>
            </a:pPr>
            <a:endParaRPr lang="en-US" dirty="0"/>
          </a:p>
        </p:txBody>
      </p:sp>
      <p:sp>
        <p:nvSpPr>
          <p:cNvPr id="6" name="Content Placeholder 5"/>
          <p:cNvSpPr>
            <a:spLocks noGrp="1"/>
          </p:cNvSpPr>
          <p:nvPr>
            <p:ph sz="half" idx="2"/>
          </p:nvPr>
        </p:nvSpPr>
        <p:spPr>
          <a:xfrm>
            <a:off x="5014386" y="1692274"/>
            <a:ext cx="4243914" cy="4498975"/>
          </a:xfrm>
        </p:spPr>
        <p:txBody>
          <a:bodyPr>
            <a:normAutofit lnSpcReduction="10000"/>
          </a:bodyPr>
          <a:lstStyle/>
          <a:p>
            <a:pPr algn="ctr">
              <a:buNone/>
            </a:pPr>
            <a:r>
              <a:rPr lang="en-US" sz="2000" dirty="0">
                <a:solidFill>
                  <a:schemeClr val="tx1">
                    <a:lumMod val="75000"/>
                    <a:lumOff val="25000"/>
                  </a:schemeClr>
                </a:solidFill>
              </a:rPr>
              <a:t>Emergent</a:t>
            </a:r>
          </a:p>
          <a:p>
            <a:pPr>
              <a:buNone/>
            </a:pPr>
            <a:r>
              <a:rPr lang="en-US" sz="2000" dirty="0"/>
              <a:t>An individual perceived by others as the most influential member of a group or organization regardless of the individual’s title</a:t>
            </a:r>
            <a:endParaRPr lang="en-US" sz="2800" dirty="0"/>
          </a:p>
          <a:p>
            <a:pPr lvl="1"/>
            <a:r>
              <a:rPr lang="en-US" sz="1800" dirty="0"/>
              <a:t>Emerges over time through communication behaviors</a:t>
            </a:r>
          </a:p>
          <a:p>
            <a:pPr lvl="2"/>
            <a:r>
              <a:rPr lang="en-US" sz="1600" dirty="0"/>
              <a:t>Verbal involvement</a:t>
            </a:r>
          </a:p>
          <a:p>
            <a:pPr lvl="2"/>
            <a:r>
              <a:rPr lang="en-US" sz="1600" dirty="0"/>
              <a:t>Being informed</a:t>
            </a:r>
          </a:p>
          <a:p>
            <a:pPr lvl="2"/>
            <a:r>
              <a:rPr lang="en-US" sz="1600" dirty="0"/>
              <a:t>Seeking others’ opinions</a:t>
            </a:r>
          </a:p>
          <a:p>
            <a:pPr lvl="2"/>
            <a:r>
              <a:rPr lang="en-US" sz="1600" dirty="0"/>
              <a:t>Being firm but not rigid</a:t>
            </a:r>
          </a:p>
          <a:p>
            <a:pPr lvl="1"/>
            <a:r>
              <a:rPr lang="en-US" sz="1800" dirty="0"/>
              <a:t>Affected by personality and gender </a:t>
            </a:r>
          </a:p>
          <a:p>
            <a:endParaRPr lang="en-GB" dirty="0"/>
          </a:p>
        </p:txBody>
      </p:sp>
      <p:pic>
        <p:nvPicPr>
          <p:cNvPr id="7" name="Content Placeholder 3" descr="U:\UWTSD Logo.jpg"/>
          <p:cNvPicPr>
            <a:picLocks noChangeAspect="1"/>
          </p:cNvPicPr>
          <p:nvPr/>
        </p:nvPicPr>
        <p:blipFill rotWithShape="1">
          <a:blip r:embed="rId2"/>
          <a:srcRect/>
          <a:stretch/>
        </p:blipFill>
        <p:spPr>
          <a:xfrm>
            <a:off x="1128186" y="5512617"/>
            <a:ext cx="3446585" cy="1180735"/>
          </a:xfrm>
          <a:prstGeom prst="rect">
            <a:avLst/>
          </a:prstGeom>
          <a:effectLst/>
        </p:spPr>
      </p:pic>
    </p:spTree>
    <p:extLst>
      <p:ext uri="{BB962C8B-B14F-4D97-AF65-F5344CB8AC3E}">
        <p14:creationId xmlns:p14="http://schemas.microsoft.com/office/powerpoint/2010/main" val="2908864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2800" dirty="0"/>
              <a:t>    </a:t>
            </a:r>
            <a:r>
              <a:rPr lang="en-US" sz="2800" b="1" dirty="0"/>
              <a:t>Leadership Theories</a:t>
            </a:r>
          </a:p>
        </p:txBody>
      </p:sp>
      <p:sp>
        <p:nvSpPr>
          <p:cNvPr id="15363" name="Rectangle 3"/>
          <p:cNvSpPr>
            <a:spLocks noGrp="1" noChangeArrowheads="1"/>
          </p:cNvSpPr>
          <p:nvPr>
            <p:ph idx="1"/>
          </p:nvPr>
        </p:nvSpPr>
        <p:spPr>
          <a:xfrm>
            <a:off x="348039" y="1350964"/>
            <a:ext cx="8596668" cy="3880773"/>
          </a:xfrm>
        </p:spPr>
        <p:txBody>
          <a:bodyPr>
            <a:noAutofit/>
          </a:bodyPr>
          <a:lstStyle/>
          <a:p>
            <a:pPr marL="552450" indent="-552450">
              <a:lnSpc>
                <a:spcPct val="150000"/>
              </a:lnSpc>
              <a:buFont typeface="Wingdings" pitchFamily="2" charset="2"/>
              <a:buAutoNum type="arabicParenR"/>
            </a:pPr>
            <a:r>
              <a:rPr lang="en-GB" sz="2400" i="1" u="sng" dirty="0"/>
              <a:t>Management Theories – </a:t>
            </a:r>
            <a:r>
              <a:rPr lang="en-GB" sz="2400" dirty="0"/>
              <a:t>Focus on role of supervision, organization, and systems of rewards and punishments</a:t>
            </a:r>
            <a:r>
              <a:rPr lang="en-GB" sz="2400" i="1" dirty="0"/>
              <a:t>; </a:t>
            </a:r>
          </a:p>
          <a:p>
            <a:pPr marL="552450" indent="-552450">
              <a:lnSpc>
                <a:spcPct val="150000"/>
              </a:lnSpc>
              <a:buFont typeface="Wingdings" pitchFamily="2" charset="2"/>
              <a:buAutoNum type="arabicParenR"/>
            </a:pPr>
            <a:r>
              <a:rPr lang="en-GB" sz="2400" i="1" u="sng" dirty="0"/>
              <a:t>Relationship Theories – </a:t>
            </a:r>
            <a:r>
              <a:rPr lang="en-GB" sz="2400" i="1" dirty="0"/>
              <a:t>Also called “transformational leadership;” Focus on motivating and inspiring followers.</a:t>
            </a:r>
          </a:p>
          <a:p>
            <a:pPr marL="552450" indent="-552450">
              <a:lnSpc>
                <a:spcPct val="150000"/>
              </a:lnSpc>
              <a:buFont typeface="Wingdings" pitchFamily="2" charset="2"/>
              <a:buAutoNum type="arabicParenR"/>
            </a:pPr>
            <a:r>
              <a:rPr lang="en-US" sz="2400" i="1" u="sng" dirty="0"/>
              <a:t>Great Man Theories</a:t>
            </a:r>
            <a:r>
              <a:rPr lang="en-US" sz="2400" dirty="0"/>
              <a:t> – Leaders are born, not made;</a:t>
            </a:r>
          </a:p>
          <a:p>
            <a:pPr marL="552450" indent="-552450">
              <a:lnSpc>
                <a:spcPct val="150000"/>
              </a:lnSpc>
              <a:buFont typeface="Wingdings" pitchFamily="2" charset="2"/>
              <a:buAutoNum type="arabicParenR"/>
            </a:pPr>
            <a:r>
              <a:rPr lang="en-US" sz="2400" i="1" u="sng" dirty="0"/>
              <a:t>Trait Theories</a:t>
            </a:r>
            <a:r>
              <a:rPr lang="en-US" sz="2400" dirty="0"/>
              <a:t> – Certain traits make people better leaders, e.g., assertiveness, intelligence;</a:t>
            </a:r>
          </a:p>
        </p:txBody>
      </p:sp>
      <p:pic>
        <p:nvPicPr>
          <p:cNvPr id="4" name="Content Placeholder 3" descr="U:\UWTSD Logo.jpg"/>
          <p:cNvPicPr>
            <a:picLocks noChangeAspect="1"/>
          </p:cNvPicPr>
          <p:nvPr/>
        </p:nvPicPr>
        <p:blipFill rotWithShape="1">
          <a:blip r:embed="rId3"/>
          <a:srcRect/>
          <a:stretch/>
        </p:blipFill>
        <p:spPr>
          <a:xfrm>
            <a:off x="7221415" y="5542671"/>
            <a:ext cx="3446585" cy="1208870"/>
          </a:xfrm>
          <a:prstGeom prst="rect">
            <a:avLst/>
          </a:prstGeom>
          <a:effectLst/>
        </p:spPr>
      </p:pic>
    </p:spTree>
    <p:extLst>
      <p:ext uri="{BB962C8B-B14F-4D97-AF65-F5344CB8AC3E}">
        <p14:creationId xmlns:p14="http://schemas.microsoft.com/office/powerpoint/2010/main" val="3790052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sz="2800" b="1" dirty="0"/>
              <a:t>Leadership Theories - Continued</a:t>
            </a:r>
          </a:p>
        </p:txBody>
      </p:sp>
      <p:sp>
        <p:nvSpPr>
          <p:cNvPr id="16387" name="Rectangle 3"/>
          <p:cNvSpPr>
            <a:spLocks noGrp="1" noChangeArrowheads="1"/>
          </p:cNvSpPr>
          <p:nvPr>
            <p:ph idx="1"/>
          </p:nvPr>
        </p:nvSpPr>
        <p:spPr>
          <a:xfrm>
            <a:off x="2152650" y="1322363"/>
            <a:ext cx="7886700" cy="4854600"/>
          </a:xfrm>
        </p:spPr>
        <p:txBody>
          <a:bodyPr>
            <a:normAutofit/>
          </a:bodyPr>
          <a:lstStyle/>
          <a:p>
            <a:pPr eaLnBrk="1" hangingPunct="1">
              <a:lnSpc>
                <a:spcPct val="150000"/>
              </a:lnSpc>
              <a:buFont typeface="Wingdings" pitchFamily="2" charset="2"/>
              <a:buNone/>
            </a:pPr>
            <a:r>
              <a:rPr lang="en-US" sz="2500" dirty="0">
                <a:latin typeface="Arial" charset="0"/>
              </a:rPr>
              <a:t>5) </a:t>
            </a:r>
            <a:r>
              <a:rPr lang="en-US" sz="2000" i="1" u="sng" dirty="0">
                <a:latin typeface="Arial" charset="0"/>
              </a:rPr>
              <a:t>Behavioral Theories</a:t>
            </a:r>
            <a:r>
              <a:rPr lang="en-US" sz="2000" i="1" dirty="0">
                <a:latin typeface="Arial" charset="0"/>
              </a:rPr>
              <a:t> – </a:t>
            </a:r>
            <a:r>
              <a:rPr lang="en-US" sz="2000" dirty="0">
                <a:latin typeface="Arial" charset="0"/>
              </a:rPr>
              <a:t>Great leaders are made, not born.  Focuses on actions or behaviors instead of other factors;</a:t>
            </a:r>
          </a:p>
          <a:p>
            <a:pPr eaLnBrk="1" hangingPunct="1">
              <a:lnSpc>
                <a:spcPct val="150000"/>
              </a:lnSpc>
              <a:buFont typeface="Wingdings" pitchFamily="2" charset="2"/>
              <a:buNone/>
            </a:pPr>
            <a:r>
              <a:rPr lang="en-US" sz="2000" dirty="0">
                <a:latin typeface="Arial" charset="0"/>
              </a:rPr>
              <a:t>6) </a:t>
            </a:r>
            <a:r>
              <a:rPr lang="en-US" sz="2000" i="1" u="sng" dirty="0">
                <a:latin typeface="Arial" charset="0"/>
              </a:rPr>
              <a:t>Participative Theories</a:t>
            </a:r>
            <a:r>
              <a:rPr lang="en-US" sz="2000" i="1" dirty="0">
                <a:latin typeface="Arial" charset="0"/>
              </a:rPr>
              <a:t> – </a:t>
            </a:r>
            <a:r>
              <a:rPr lang="en-US" sz="2000" dirty="0">
                <a:latin typeface="Arial" charset="0"/>
              </a:rPr>
              <a:t>Ideal leadership style takes input of others into account;</a:t>
            </a:r>
          </a:p>
          <a:p>
            <a:pPr>
              <a:lnSpc>
                <a:spcPct val="150000"/>
              </a:lnSpc>
              <a:buNone/>
            </a:pPr>
            <a:r>
              <a:rPr lang="en-GB" dirty="0">
                <a:latin typeface="Arial" charset="0"/>
              </a:rPr>
              <a:t>7)  </a:t>
            </a:r>
            <a:r>
              <a:rPr lang="en-GB" u="sng" dirty="0">
                <a:latin typeface="Arial" charset="0"/>
              </a:rPr>
              <a:t>Contingency Theories </a:t>
            </a:r>
            <a:r>
              <a:rPr lang="en-GB" dirty="0">
                <a:latin typeface="Arial" charset="0"/>
              </a:rPr>
              <a:t>– Particular variables related to the environment determine which leadership style is </a:t>
            </a:r>
            <a:r>
              <a:rPr lang="en-GB">
                <a:latin typeface="Arial" charset="0"/>
              </a:rPr>
              <a:t>best;</a:t>
            </a:r>
            <a:endParaRPr lang="en-GB" dirty="0">
              <a:latin typeface="Arial" charset="0"/>
            </a:endParaRPr>
          </a:p>
        </p:txBody>
      </p:sp>
      <p:pic>
        <p:nvPicPr>
          <p:cNvPr id="4" name="Content Placeholder 3" descr="U:\UWTSD Logo.jpg"/>
          <p:cNvPicPr>
            <a:picLocks noChangeAspect="1"/>
          </p:cNvPicPr>
          <p:nvPr/>
        </p:nvPicPr>
        <p:blipFill rotWithShape="1">
          <a:blip r:embed="rId3"/>
          <a:srcRect/>
          <a:stretch/>
        </p:blipFill>
        <p:spPr>
          <a:xfrm>
            <a:off x="8476637" y="5387887"/>
            <a:ext cx="3446585" cy="1347028"/>
          </a:xfrm>
          <a:prstGeom prst="rect">
            <a:avLst/>
          </a:prstGeom>
          <a:effectLst/>
        </p:spPr>
      </p:pic>
    </p:spTree>
    <p:extLst>
      <p:ext uri="{BB962C8B-B14F-4D97-AF65-F5344CB8AC3E}">
        <p14:creationId xmlns:p14="http://schemas.microsoft.com/office/powerpoint/2010/main" val="1973998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conclusion</a:t>
            </a:r>
          </a:p>
        </p:txBody>
      </p:sp>
      <p:sp>
        <p:nvSpPr>
          <p:cNvPr id="3" name="Content Placeholder 2"/>
          <p:cNvSpPr>
            <a:spLocks noGrp="1"/>
          </p:cNvSpPr>
          <p:nvPr>
            <p:ph idx="1"/>
          </p:nvPr>
        </p:nvSpPr>
        <p:spPr/>
        <p:txBody>
          <a:bodyPr/>
          <a:lstStyle/>
          <a:p>
            <a:r>
              <a:rPr lang="en-GB" sz="3200" dirty="0"/>
              <a:t>What is your view on leadership?</a:t>
            </a:r>
          </a:p>
          <a:p>
            <a:endParaRPr lang="en-GB" sz="3200" dirty="0"/>
          </a:p>
          <a:p>
            <a:r>
              <a:rPr lang="en-GB" sz="3200" dirty="0"/>
              <a:t>Are leaders made or born?</a:t>
            </a:r>
          </a:p>
          <a:p>
            <a:pPr marL="0" indent="0">
              <a:buNone/>
            </a:pPr>
            <a:endParaRPr lang="en-GB" dirty="0"/>
          </a:p>
          <a:p>
            <a:pPr marL="0" indent="0">
              <a:buNone/>
            </a:pPr>
            <a:endParaRPr lang="en-GB" dirty="0"/>
          </a:p>
          <a:p>
            <a:pPr marL="0" indent="0">
              <a:buNone/>
            </a:pPr>
            <a:endParaRPr lang="en-GB" dirty="0"/>
          </a:p>
        </p:txBody>
      </p:sp>
      <p:pic>
        <p:nvPicPr>
          <p:cNvPr id="4" name="Content Placeholder 3" descr="U:\UWTSD Logo.jpg"/>
          <p:cNvPicPr>
            <a:picLocks noChangeAspect="1"/>
          </p:cNvPicPr>
          <p:nvPr/>
        </p:nvPicPr>
        <p:blipFill rotWithShape="1">
          <a:blip r:embed="rId2"/>
          <a:srcRect/>
          <a:stretch/>
        </p:blipFill>
        <p:spPr>
          <a:xfrm>
            <a:off x="7221415" y="5404513"/>
            <a:ext cx="3446585" cy="1347028"/>
          </a:xfrm>
          <a:prstGeom prst="rect">
            <a:avLst/>
          </a:prstGeom>
          <a:effectLst/>
        </p:spPr>
      </p:pic>
    </p:spTree>
    <p:extLst>
      <p:ext uri="{BB962C8B-B14F-4D97-AF65-F5344CB8AC3E}">
        <p14:creationId xmlns:p14="http://schemas.microsoft.com/office/powerpoint/2010/main" val="2595613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Seminar Activity</a:t>
            </a:r>
          </a:p>
        </p:txBody>
      </p:sp>
      <p:sp>
        <p:nvSpPr>
          <p:cNvPr id="3" name="Content Placeholder 2"/>
          <p:cNvSpPr>
            <a:spLocks noGrp="1"/>
          </p:cNvSpPr>
          <p:nvPr>
            <p:ph idx="1"/>
          </p:nvPr>
        </p:nvSpPr>
        <p:spPr/>
        <p:txBody>
          <a:bodyPr>
            <a:normAutofit/>
          </a:bodyPr>
          <a:lstStyle/>
          <a:p>
            <a:r>
              <a:rPr lang="en-GB" sz="2000" dirty="0"/>
              <a:t>How would you describe the leadership styles of a leader in your workplace, school or University?</a:t>
            </a:r>
          </a:p>
          <a:p>
            <a:r>
              <a:rPr lang="en-GB" sz="2000" dirty="0"/>
              <a:t>What traits, behaviours or styles of leadership did this leader exhibit? Were these successful? Why?</a:t>
            </a:r>
          </a:p>
          <a:p>
            <a:r>
              <a:rPr lang="en-GB" sz="2000" dirty="0"/>
              <a:t>In your groups compare and contrast the differences in leadership style</a:t>
            </a:r>
          </a:p>
          <a:p>
            <a:r>
              <a:rPr lang="en-GB" sz="2000" dirty="0"/>
              <a:t>What explanations do you have for these different behaviours and styles?</a:t>
            </a:r>
          </a:p>
        </p:txBody>
      </p:sp>
    </p:spTree>
    <p:extLst>
      <p:ext uri="{BB962C8B-B14F-4D97-AF65-F5344CB8AC3E}">
        <p14:creationId xmlns:p14="http://schemas.microsoft.com/office/powerpoint/2010/main" val="35630588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153</TotalTime>
  <Words>1216</Words>
  <Application>Microsoft Office PowerPoint</Application>
  <PresentationFormat>Widescreen</PresentationFormat>
  <Paragraphs>155</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Trebuchet MS</vt:lpstr>
      <vt:lpstr>Wingdings</vt:lpstr>
      <vt:lpstr>Wingdings 3</vt:lpstr>
      <vt:lpstr>Facet</vt:lpstr>
      <vt:lpstr>Lecture 1</vt:lpstr>
      <vt:lpstr>Psychological contract for this module</vt:lpstr>
      <vt:lpstr>Why study leadership theoretically/academically?</vt:lpstr>
      <vt:lpstr>What I hope you gain from this module</vt:lpstr>
      <vt:lpstr>What is leadership?</vt:lpstr>
      <vt:lpstr>Limitations of the Northouse definition</vt:lpstr>
      <vt:lpstr>Which leaders do you admire? Why?</vt:lpstr>
      <vt:lpstr>PowerPoint Presentation</vt:lpstr>
      <vt:lpstr>PowerPoint Presentation</vt:lpstr>
      <vt:lpstr>Difference between leadership and management (Kotter, 1990)</vt:lpstr>
      <vt:lpstr>Traditional view of leadership and management</vt:lpstr>
      <vt:lpstr>Difference between leadership and management </vt:lpstr>
      <vt:lpstr>Management and leadership; Are they the same or different? </vt:lpstr>
      <vt:lpstr>A Critical Perspective</vt:lpstr>
      <vt:lpstr>   A Critical Perspective</vt:lpstr>
      <vt:lpstr>Assigned vs. Emergent Leadership</vt:lpstr>
      <vt:lpstr>    Leadership Theories</vt:lpstr>
      <vt:lpstr>Leadership Theories - Continued</vt:lpstr>
      <vt:lpstr>conclusion</vt:lpstr>
      <vt:lpstr>Seminar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Yajesh Kumar</cp:lastModifiedBy>
  <cp:revision>11</cp:revision>
  <dcterms:created xsi:type="dcterms:W3CDTF">2019-02-19T09:41:53Z</dcterms:created>
  <dcterms:modified xsi:type="dcterms:W3CDTF">2019-06-26T20:39:45Z</dcterms:modified>
</cp:coreProperties>
</file>