
<file path=[Content_Types].xml><?xml version="1.0" encoding="utf-8"?>
<Types xmlns="http://schemas.openxmlformats.org/package/2006/content-types">
  <Default Extension="bin" ContentType="application/vnd.openxmlformats-officedocument.oleObject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68" r:id="rId1"/>
  </p:sldMasterIdLst>
  <p:notesMasterIdLst>
    <p:notesMasterId r:id="rId17"/>
  </p:notesMasterIdLst>
  <p:sldIdLst>
    <p:sldId id="257" r:id="rId2"/>
    <p:sldId id="298" r:id="rId3"/>
    <p:sldId id="299" r:id="rId4"/>
    <p:sldId id="300" r:id="rId5"/>
    <p:sldId id="301" r:id="rId6"/>
    <p:sldId id="302" r:id="rId7"/>
    <p:sldId id="303" r:id="rId8"/>
    <p:sldId id="304" r:id="rId9"/>
    <p:sldId id="305" r:id="rId10"/>
    <p:sldId id="306" r:id="rId11"/>
    <p:sldId id="307" r:id="rId12"/>
    <p:sldId id="308" r:id="rId13"/>
    <p:sldId id="309" r:id="rId14"/>
    <p:sldId id="310" r:id="rId15"/>
    <p:sldId id="297" r:id="rId16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FF"/>
    <a:srgbClr val="6600CC"/>
    <a:srgbClr val="660066"/>
    <a:srgbClr val="0066FF"/>
    <a:srgbClr val="777777"/>
    <a:srgbClr val="000000"/>
    <a:srgbClr val="808000"/>
    <a:srgbClr val="66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6" d="100"/>
          <a:sy n="106" d="100"/>
        </p:scale>
        <p:origin x="-114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en-GB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410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</a:p>
        </p:txBody>
      </p:sp>
      <p:sp>
        <p:nvSpPr>
          <p:cNvPr id="410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410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B5492ACD-F42D-4B63-9E34-D78A94F01715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284475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E19A590-F88F-496D-88E0-14EBDEAE19A4}" type="slidenum">
              <a:rPr lang="en-GB"/>
              <a:pPr/>
              <a:t>1</a:t>
            </a:fld>
            <a:endParaRPr lang="en-GB"/>
          </a:p>
        </p:txBody>
      </p:sp>
      <p:sp>
        <p:nvSpPr>
          <p:cNvPr id="51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936EB1A-E503-4BA0-9103-33DB356C7602}" type="slidenum">
              <a:rPr lang="en-GB"/>
              <a:pPr/>
              <a:t>15</a:t>
            </a:fld>
            <a:endParaRPr lang="en-GB"/>
          </a:p>
        </p:txBody>
      </p:sp>
      <p:sp>
        <p:nvSpPr>
          <p:cNvPr id="1013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13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A0A728-58A8-4400-8922-32EBFA9DE44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472518" cy="796908"/>
          </a:xfrm>
        </p:spPr>
        <p:txBody>
          <a:bodyPr>
            <a:normAutofit/>
          </a:bodyPr>
          <a:lstStyle>
            <a:lvl1pPr algn="l">
              <a:defRPr sz="4000"/>
            </a:lvl1pPr>
          </a:lstStyle>
          <a:p>
            <a:r>
              <a:rPr kumimoji="0" lang="en-US" dirty="0" smtClean="0"/>
              <a:t>Click to edit Master title style</a:t>
            </a:r>
            <a:endParaRPr kumimoji="0"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42984"/>
            <a:ext cx="8472518" cy="4983179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dirty="0" smtClean="0"/>
              <a:t>Click to edit Master text styles</a:t>
            </a:r>
          </a:p>
          <a:p>
            <a:pPr lvl="1" eaLnBrk="1" latinLnBrk="0" hangingPunct="1"/>
            <a:r>
              <a:rPr lang="en-US" dirty="0" smtClean="0"/>
              <a:t>Second level</a:t>
            </a:r>
          </a:p>
          <a:p>
            <a:pPr lvl="2" eaLnBrk="1" latinLnBrk="0" hangingPunct="1"/>
            <a:r>
              <a:rPr lang="en-US" dirty="0" smtClean="0"/>
              <a:t>Third level</a:t>
            </a:r>
          </a:p>
          <a:p>
            <a:pPr lvl="3" eaLnBrk="1" latinLnBrk="0" hangingPunct="1"/>
            <a:r>
              <a:rPr lang="en-US" dirty="0" smtClean="0"/>
              <a:t>Fourth level</a:t>
            </a:r>
          </a:p>
          <a:p>
            <a:pPr lvl="4" eaLnBrk="1" latinLnBrk="0" hangingPunct="1"/>
            <a:r>
              <a:rPr lang="en-US" dirty="0" smtClean="0"/>
              <a:t>Fifth level</a:t>
            </a:r>
            <a:endParaRPr kumimoji="0"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Dr Nik Whitehead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Dr Nik Whitehead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BCAD4A-9A78-436A-B712-C2F2C1BDE2D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543956" cy="796908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kumimoji="0" lang="en-US" dirty="0" smtClean="0"/>
              <a:t>Click to edit Master title style</a:t>
            </a:r>
            <a:endParaRPr kumimoji="0"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142984"/>
            <a:ext cx="4257676" cy="4983179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dirty="0" smtClean="0"/>
              <a:t>Click to edit Master text styles</a:t>
            </a:r>
          </a:p>
          <a:p>
            <a:pPr lvl="1" eaLnBrk="1" latinLnBrk="0" hangingPunct="1"/>
            <a:r>
              <a:rPr lang="en-US" dirty="0" smtClean="0"/>
              <a:t>Second level</a:t>
            </a:r>
          </a:p>
          <a:p>
            <a:pPr lvl="2" eaLnBrk="1" latinLnBrk="0" hangingPunct="1"/>
            <a:r>
              <a:rPr lang="en-US" dirty="0" smtClean="0"/>
              <a:t>Third level</a:t>
            </a:r>
          </a:p>
          <a:p>
            <a:pPr lvl="3" eaLnBrk="1" latinLnBrk="0" hangingPunct="1"/>
            <a:r>
              <a:rPr lang="en-US" dirty="0" smtClean="0"/>
              <a:t>Fourth level</a:t>
            </a:r>
          </a:p>
          <a:p>
            <a:pPr lvl="4" eaLnBrk="1" latinLnBrk="0" hangingPunct="1"/>
            <a:r>
              <a:rPr lang="en-US" dirty="0" smtClean="0"/>
              <a:t>Fifth level</a:t>
            </a:r>
            <a:endParaRPr kumimoji="0"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67266" y="1142984"/>
            <a:ext cx="4233890" cy="4983179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dirty="0" smtClean="0"/>
              <a:t>Click to edit Master text styles</a:t>
            </a:r>
          </a:p>
          <a:p>
            <a:pPr lvl="1" eaLnBrk="1" latinLnBrk="0" hangingPunct="1"/>
            <a:r>
              <a:rPr lang="en-US" dirty="0" smtClean="0"/>
              <a:t>Second level</a:t>
            </a:r>
          </a:p>
          <a:p>
            <a:pPr lvl="2" eaLnBrk="1" latinLnBrk="0" hangingPunct="1"/>
            <a:r>
              <a:rPr lang="en-US" dirty="0" smtClean="0"/>
              <a:t>Third level</a:t>
            </a:r>
          </a:p>
          <a:p>
            <a:pPr lvl="3" eaLnBrk="1" latinLnBrk="0" hangingPunct="1"/>
            <a:r>
              <a:rPr lang="en-US" dirty="0" smtClean="0"/>
              <a:t>Fourth level</a:t>
            </a:r>
          </a:p>
          <a:p>
            <a:pPr lvl="4" eaLnBrk="1" latinLnBrk="0" hangingPunct="1"/>
            <a:r>
              <a:rPr lang="en-US" dirty="0" smtClean="0"/>
              <a:t>Fifth level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Dr Nik Whitehead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47557F-7AD8-4A27-9C27-E480EA56204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Dr Nik Whitehead</a:t>
            </a:r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04316E-0BDD-430E-94E9-748E7FD875E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8472518" cy="797226"/>
          </a:xfrm>
        </p:spPr>
        <p:txBody>
          <a:bodyPr anchor="ctr">
            <a:normAutofit/>
          </a:bodyPr>
          <a:lstStyle>
            <a:lvl1pPr algn="l">
              <a:defRPr sz="4000"/>
            </a:lvl1pPr>
          </a:lstStyle>
          <a:p>
            <a:r>
              <a:rPr kumimoji="0" lang="en-US" dirty="0" smtClean="0"/>
              <a:t>Click to edit Master title style</a:t>
            </a:r>
            <a:endParaRPr kumimoji="0"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Dr Nik Whitehead</a:t>
            </a:r>
            <a:endParaRPr lang="en-GB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07C7589-490C-489F-8478-54DCAA9AA8E4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Dr Nik Whitehead</a:t>
            </a:r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2FDC1-C426-46F0-A50A-E2690F78E5D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Dr Nik Whitehead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39733DB5-9604-4A11-AA59-4A2BA65D2EC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r>
              <a:rPr lang="en-GB" smtClean="0"/>
              <a:t>Dr Nik Whitehead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6604B-AEF8-4CAD-9FCE-84916A090B4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Dr Nik Whitehead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D0EE74-0717-4790-87C9-294E4E01F89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Dr Nik Whitehead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D7706E-F231-41A3-8F0A-B1292F3E562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Freeform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472518" cy="796908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en-US" dirty="0" smtClean="0"/>
              <a:t>Click to edit Master title style</a:t>
            </a:r>
            <a:endParaRPr kumimoji="0" lang="en-US" dirty="0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142984"/>
            <a:ext cx="8543956" cy="4983179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dirty="0" smtClean="0"/>
              <a:t>Click to edit Master text styles</a:t>
            </a:r>
          </a:p>
          <a:p>
            <a:pPr lvl="1" eaLnBrk="1" latinLnBrk="0" hangingPunct="1"/>
            <a:r>
              <a:rPr kumimoji="0" lang="en-US" dirty="0" smtClean="0"/>
              <a:t>Second level</a:t>
            </a:r>
          </a:p>
          <a:p>
            <a:pPr lvl="2" eaLnBrk="1" latinLnBrk="0" hangingPunct="1"/>
            <a:r>
              <a:rPr kumimoji="0" lang="en-US" dirty="0" smtClean="0"/>
              <a:t>Third level</a:t>
            </a:r>
          </a:p>
          <a:p>
            <a:pPr lvl="3" eaLnBrk="1" latinLnBrk="0" hangingPunct="1"/>
            <a:r>
              <a:rPr kumimoji="0" lang="en-US" dirty="0" smtClean="0"/>
              <a:t>Fourth level</a:t>
            </a:r>
          </a:p>
          <a:p>
            <a:pPr lvl="4" eaLnBrk="1" latinLnBrk="0" hangingPunct="1"/>
            <a:r>
              <a:rPr kumimoji="0" lang="en-US" dirty="0" smtClean="0"/>
              <a:t>Fifth level</a:t>
            </a:r>
            <a:endParaRPr kumimoji="0"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r>
              <a:rPr lang="en-GB" smtClean="0"/>
              <a:t>Dr Nik Whitehead</a:t>
            </a:r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9" r:id="rId1"/>
    <p:sldLayoutId id="2147483670" r:id="rId2"/>
    <p:sldLayoutId id="2147483671" r:id="rId3"/>
    <p:sldLayoutId id="2147483672" r:id="rId4"/>
    <p:sldLayoutId id="2147483673" r:id="rId5"/>
    <p:sldLayoutId id="2147483674" r:id="rId6"/>
    <p:sldLayoutId id="2147483675" r:id="rId7"/>
    <p:sldLayoutId id="2147483676" r:id="rId8"/>
    <p:sldLayoutId id="2147483677" r:id="rId9"/>
    <p:sldLayoutId id="2147483678" r:id="rId10"/>
    <p:sldLayoutId id="2147483679" r:id="rId11"/>
  </p:sldLayoutIdLst>
  <p:hf hdr="0" ft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wmf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dl.acm.org/ft_gateway.cfm?id=571686&amp;type=pdf&amp;CFID=179781764&amp;CFTOKEN=33147480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en-GB" smtClean="0"/>
              <a:t>Research &amp; Development Methods</a:t>
            </a:r>
            <a:endParaRPr lang="en-GB" dirty="0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M2X8629</a:t>
            </a:r>
          </a:p>
          <a:p>
            <a:r>
              <a:rPr lang="en-GB" dirty="0" smtClean="0"/>
              <a:t>Lecture 15</a:t>
            </a:r>
          </a:p>
          <a:p>
            <a:r>
              <a:rPr lang="en-GB" dirty="0" smtClean="0"/>
              <a:t>Selecting the Sample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Introduction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Having built an appropriate survey instrument, the next step is to identify an appropriate survey sample</a:t>
            </a:r>
          </a:p>
          <a:p>
            <a:r>
              <a:rPr lang="en-GB" dirty="0" smtClean="0"/>
              <a:t>A valid sample is NOT just the set of responses you get when you get people to answer your questionnaire</a:t>
            </a:r>
          </a:p>
          <a:p>
            <a:r>
              <a:rPr lang="en-GB" dirty="0" smtClean="0"/>
              <a:t>A set of responses is only valid IF the sample has been obtained by a statistically random sampling process</a:t>
            </a:r>
          </a:p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2</a:t>
            </a:fld>
            <a:endParaRPr lang="en-GB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Samples and Populations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first step in obtaining a valid sample is to define a </a:t>
            </a:r>
            <a:r>
              <a:rPr lang="en-GB" i="1" dirty="0" smtClean="0"/>
              <a:t>target population</a:t>
            </a:r>
          </a:p>
          <a:p>
            <a:pPr lvl="1"/>
            <a:r>
              <a:rPr lang="en-GB" dirty="0" smtClean="0"/>
              <a:t>The group to whom the survey applies</a:t>
            </a:r>
          </a:p>
          <a:p>
            <a:pPr lvl="1"/>
            <a:r>
              <a:rPr lang="en-GB" dirty="0" smtClean="0"/>
              <a:t>Ideally this should be represented as a finite list of its members, e.g. the electoral roll or the student population</a:t>
            </a:r>
          </a:p>
          <a:p>
            <a:r>
              <a:rPr lang="en-GB" dirty="0" smtClean="0"/>
              <a:t>A valid sample is a </a:t>
            </a:r>
            <a:r>
              <a:rPr lang="en-GB" i="1" dirty="0" smtClean="0"/>
              <a:t>representative subset</a:t>
            </a:r>
            <a:r>
              <a:rPr lang="en-GB" dirty="0" smtClean="0"/>
              <a:t> of the target population</a:t>
            </a:r>
          </a:p>
          <a:p>
            <a:r>
              <a:rPr lang="en-GB" dirty="0" smtClean="0"/>
              <a:t>If the sample is not representative then you cannot generalise the results to apply to the entire target population</a:t>
            </a:r>
          </a:p>
          <a:p>
            <a:r>
              <a:rPr lang="en-GB" dirty="0" smtClean="0"/>
              <a:t>Therefore it is very important to make sure that the sample </a:t>
            </a:r>
            <a:r>
              <a:rPr lang="en-GB" i="1" dirty="0" smtClean="0"/>
              <a:t>is</a:t>
            </a:r>
            <a:r>
              <a:rPr lang="en-GB" dirty="0" smtClean="0"/>
              <a:t> representative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3</a:t>
            </a:fld>
            <a:endParaRPr lang="en-GB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Obtaining a valid sample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42984"/>
            <a:ext cx="8472518" cy="5715016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The target population should be defined from the project objectives, not from who is likely to be available to answer the questionnaire</a:t>
            </a:r>
          </a:p>
          <a:p>
            <a:r>
              <a:rPr lang="en-GB" dirty="0" smtClean="0"/>
              <a:t>The specific target population might be a subset of a larger population</a:t>
            </a:r>
          </a:p>
          <a:p>
            <a:pPr lvl="1"/>
            <a:r>
              <a:rPr lang="en-GB" dirty="0" smtClean="0"/>
              <a:t>The set of Applied Computing students is a subset of the set of all Swansea Met students</a:t>
            </a:r>
          </a:p>
          <a:p>
            <a:r>
              <a:rPr lang="en-GB" dirty="0" smtClean="0"/>
              <a:t>Inclusion criteria</a:t>
            </a:r>
          </a:p>
          <a:p>
            <a:pPr lvl="1"/>
            <a:r>
              <a:rPr lang="en-GB" dirty="0" smtClean="0"/>
              <a:t>Who is included in the target population?</a:t>
            </a:r>
          </a:p>
          <a:p>
            <a:r>
              <a:rPr lang="en-GB" dirty="0" smtClean="0"/>
              <a:t>Exclusion criteria</a:t>
            </a:r>
          </a:p>
          <a:p>
            <a:pPr lvl="1"/>
            <a:r>
              <a:rPr lang="en-GB" dirty="0" smtClean="0"/>
              <a:t>Who is excluded from the target population?</a:t>
            </a:r>
          </a:p>
          <a:p>
            <a:r>
              <a:rPr lang="en-GB" dirty="0" smtClean="0"/>
              <a:t>Once a pilot test has been carried out with members of the target population, look at the data and work out</a:t>
            </a:r>
          </a:p>
          <a:p>
            <a:pPr lvl="1"/>
            <a:r>
              <a:rPr lang="en-GB" dirty="0" smtClean="0"/>
              <a:t>Will the analysis results answer the study objectives?</a:t>
            </a:r>
          </a:p>
          <a:p>
            <a:pPr lvl="1"/>
            <a:r>
              <a:rPr lang="en-GB" dirty="0" smtClean="0"/>
              <a:t>Can the target population answer your research question?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4</a:t>
            </a:fld>
            <a:endParaRPr lang="en-GB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Probabilistic sampling methods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42984"/>
            <a:ext cx="8543956" cy="5429288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Once the target population has been identified, a </a:t>
            </a:r>
            <a:r>
              <a:rPr lang="en-GB" i="1" dirty="0" smtClean="0"/>
              <a:t>probabilistic sampling method</a:t>
            </a:r>
            <a:r>
              <a:rPr lang="en-GB" dirty="0" smtClean="0"/>
              <a:t> must be used to identify members of the sample</a:t>
            </a:r>
          </a:p>
          <a:p>
            <a:pPr lvl="1"/>
            <a:r>
              <a:rPr lang="en-GB" dirty="0" smtClean="0"/>
              <a:t>i.e. every member of the target population has a known, non-zero chance of being included in the sample</a:t>
            </a:r>
          </a:p>
          <a:p>
            <a:r>
              <a:rPr lang="en-GB" dirty="0" smtClean="0"/>
              <a:t>Simple random sample</a:t>
            </a:r>
          </a:p>
          <a:p>
            <a:pPr lvl="1"/>
            <a:r>
              <a:rPr lang="en-GB" dirty="0" smtClean="0"/>
              <a:t>List all members of the target population, assign each a number using a random number generator, then order the members on the list according to these numbers. Take the first </a:t>
            </a:r>
            <a:r>
              <a:rPr lang="en-GB" i="1" dirty="0" smtClean="0"/>
              <a:t>n</a:t>
            </a:r>
            <a:r>
              <a:rPr lang="en-GB" dirty="0" smtClean="0"/>
              <a:t> members on the list</a:t>
            </a:r>
          </a:p>
          <a:p>
            <a:r>
              <a:rPr lang="en-GB" dirty="0" smtClean="0"/>
              <a:t>Stratified random sample</a:t>
            </a:r>
          </a:p>
          <a:p>
            <a:pPr lvl="1"/>
            <a:r>
              <a:rPr lang="en-GB" dirty="0" smtClean="0"/>
              <a:t>Divide the target population into subgroups called </a:t>
            </a:r>
            <a:r>
              <a:rPr lang="en-GB" i="1" dirty="0" smtClean="0"/>
              <a:t>strata</a:t>
            </a:r>
            <a:r>
              <a:rPr lang="en-GB" dirty="0" smtClean="0"/>
              <a:t>, e.g. on the basis of age, nationality, gender, and select subjects at random from the different strata</a:t>
            </a:r>
          </a:p>
          <a:p>
            <a:pPr lvl="1"/>
            <a:r>
              <a:rPr lang="en-GB" dirty="0" smtClean="0"/>
              <a:t>If the strata contain different numbers of members then the number of subjects taken from each stratum is proportional to the number of people in that stratum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5</a:t>
            </a:fld>
            <a:endParaRPr lang="en-GB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Probabilistic sampling methods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42984"/>
            <a:ext cx="8543956" cy="5429288"/>
          </a:xfrm>
        </p:spPr>
        <p:txBody>
          <a:bodyPr>
            <a:normAutofit/>
          </a:bodyPr>
          <a:lstStyle/>
          <a:p>
            <a:r>
              <a:rPr lang="en-GB" dirty="0" smtClean="0"/>
              <a:t>Systematic sampling</a:t>
            </a:r>
          </a:p>
          <a:p>
            <a:pPr lvl="1"/>
            <a:r>
              <a:rPr lang="en-GB" dirty="0" smtClean="0"/>
              <a:t>List all members of the target population, assign each a number using a random number generator, then order the members on the list according to these numbers. Take every </a:t>
            </a:r>
            <a:r>
              <a:rPr lang="en-GB" i="1" dirty="0" smtClean="0"/>
              <a:t>n</a:t>
            </a:r>
            <a:r>
              <a:rPr lang="en-GB" dirty="0" smtClean="0"/>
              <a:t>th person on the list</a:t>
            </a:r>
          </a:p>
          <a:p>
            <a:pPr lvl="1"/>
            <a:r>
              <a:rPr lang="en-GB" dirty="0" smtClean="0"/>
              <a:t>If members are listed alphabetically or in date order, this method can introduce bias</a:t>
            </a:r>
          </a:p>
          <a:p>
            <a:r>
              <a:rPr lang="en-GB" dirty="0" smtClean="0"/>
              <a:t>Cluster-based sampling</a:t>
            </a:r>
          </a:p>
          <a:p>
            <a:pPr lvl="1"/>
            <a:r>
              <a:rPr lang="en-GB" dirty="0" smtClean="0"/>
              <a:t>This involves surveying individuals who belong to a defined group, e.g. members of families, or students on particular degree lines.</a:t>
            </a:r>
          </a:p>
          <a:p>
            <a:pPr lvl="1"/>
            <a:r>
              <a:rPr lang="en-GB" dirty="0" smtClean="0"/>
              <a:t>Each cluster is sampled randomly</a:t>
            </a:r>
          </a:p>
          <a:p>
            <a:pPr lvl="1"/>
            <a:r>
              <a:rPr lang="en-GB" dirty="0" smtClean="0"/>
              <a:t>This is used where we expect subjects within a cluster to give similar answers, but people in different clusters to give different answers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6</a:t>
            </a:fld>
            <a:endParaRPr lang="en-GB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Non-probabilistic sampling methods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Non-probabilistic samples are created when respondents are either</a:t>
            </a:r>
          </a:p>
          <a:p>
            <a:pPr lvl="1"/>
            <a:r>
              <a:rPr lang="en-GB" dirty="0" smtClean="0"/>
              <a:t>Easily accessible</a:t>
            </a:r>
          </a:p>
          <a:p>
            <a:pPr lvl="1"/>
            <a:r>
              <a:rPr lang="en-GB" dirty="0" smtClean="0"/>
              <a:t>The researchers believe they are representative of the population</a:t>
            </a:r>
          </a:p>
          <a:p>
            <a:r>
              <a:rPr lang="en-GB" dirty="0" smtClean="0"/>
              <a:t>There is a significant chance of bias in this case, and it is unwise to attempt to generalise to the whole target population</a:t>
            </a:r>
          </a:p>
          <a:p>
            <a:r>
              <a:rPr lang="en-GB" dirty="0" smtClean="0"/>
              <a:t>There are three reasons for using such samples</a:t>
            </a:r>
          </a:p>
          <a:p>
            <a:pPr lvl="1"/>
            <a:r>
              <a:rPr lang="en-GB" dirty="0" smtClean="0"/>
              <a:t>The target population is hard to identify</a:t>
            </a:r>
          </a:p>
          <a:p>
            <a:pPr lvl="1"/>
            <a:r>
              <a:rPr lang="en-GB" dirty="0" smtClean="0"/>
              <a:t>The target population is very specific and difficult to access</a:t>
            </a:r>
          </a:p>
          <a:p>
            <a:pPr lvl="1"/>
            <a:r>
              <a:rPr lang="en-GB" dirty="0" smtClean="0"/>
              <a:t>The sample is for a pilot study, and a non-random group is easily available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7</a:t>
            </a:fld>
            <a:endParaRPr lang="en-GB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Non-probabilistic sampling methods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42984"/>
            <a:ext cx="8472518" cy="5357850"/>
          </a:xfrm>
        </p:spPr>
        <p:txBody>
          <a:bodyPr>
            <a:normAutofit/>
          </a:bodyPr>
          <a:lstStyle/>
          <a:p>
            <a:r>
              <a:rPr lang="en-GB" dirty="0" smtClean="0"/>
              <a:t>Convenience sampling</a:t>
            </a:r>
          </a:p>
          <a:p>
            <a:pPr lvl="1"/>
            <a:r>
              <a:rPr lang="en-GB" dirty="0" smtClean="0"/>
              <a:t>Getting responses from people willing and able to take part</a:t>
            </a:r>
          </a:p>
          <a:p>
            <a:pPr lvl="1"/>
            <a:r>
              <a:rPr lang="en-GB" dirty="0" smtClean="0"/>
              <a:t>Very likely to be biased</a:t>
            </a:r>
          </a:p>
          <a:p>
            <a:r>
              <a:rPr lang="en-GB" dirty="0" smtClean="0"/>
              <a:t>Snowball sampling</a:t>
            </a:r>
          </a:p>
          <a:p>
            <a:pPr lvl="1"/>
            <a:r>
              <a:rPr lang="en-GB" dirty="0" smtClean="0"/>
              <a:t>Asking people who have taken part in a survey to nominate others (pass the link on to their friends)</a:t>
            </a:r>
          </a:p>
          <a:p>
            <a:pPr lvl="1"/>
            <a:r>
              <a:rPr lang="en-GB" dirty="0" smtClean="0"/>
              <a:t>Often used when the population is difficult to identify, e.g. hackers</a:t>
            </a:r>
          </a:p>
          <a:p>
            <a:r>
              <a:rPr lang="en-GB" dirty="0" smtClean="0"/>
              <a:t>Quota sampling</a:t>
            </a:r>
          </a:p>
          <a:p>
            <a:pPr lvl="1"/>
            <a:r>
              <a:rPr lang="en-GB" dirty="0" smtClean="0"/>
              <a:t>The non-probabilistic version of stratified sampling</a:t>
            </a:r>
          </a:p>
          <a:p>
            <a:pPr lvl="1"/>
            <a:r>
              <a:rPr lang="en-GB" dirty="0" smtClean="0"/>
              <a:t>Divide subjects into strata then use convenience or snowball sampling on each stratum</a:t>
            </a:r>
          </a:p>
          <a:p>
            <a:r>
              <a:rPr lang="en-GB" dirty="0" smtClean="0"/>
              <a:t>Focus groups</a:t>
            </a:r>
          </a:p>
          <a:p>
            <a:pPr lvl="1"/>
            <a:r>
              <a:rPr lang="en-GB" dirty="0" smtClean="0"/>
              <a:t>Normally people known to the researcher</a:t>
            </a:r>
          </a:p>
          <a:p>
            <a:pPr lvl="1"/>
            <a:r>
              <a:rPr lang="en-GB" dirty="0" smtClean="0"/>
              <a:t>Often used in pilot studies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8</a:t>
            </a:fld>
            <a:endParaRPr lang="en-GB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Sample size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So how many people do you need to survey?</a:t>
            </a:r>
          </a:p>
          <a:p>
            <a:r>
              <a:rPr lang="en-GB" dirty="0" smtClean="0"/>
              <a:t>Surveying too few people leads to results that are not statistically significant (and therefore possibly wrong)</a:t>
            </a:r>
          </a:p>
          <a:p>
            <a:r>
              <a:rPr lang="en-GB" dirty="0" smtClean="0"/>
              <a:t>Sampling too few people from each stratum or cluster means that it is difficult to show significant differences between the different strata or clusters</a:t>
            </a:r>
          </a:p>
          <a:p>
            <a:r>
              <a:rPr lang="en-GB" dirty="0" smtClean="0"/>
              <a:t>Fortunately we can calculate this through some straightforward statistics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9</a:t>
            </a:fld>
            <a:endParaRPr lang="en-GB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Meanwhile, in the stats class…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 order to make any kind of statistical decision about a survey you need to have two hypotheses</a:t>
            </a:r>
          </a:p>
          <a:p>
            <a:endParaRPr lang="en-GB" dirty="0" smtClean="0"/>
          </a:p>
          <a:p>
            <a:r>
              <a:rPr lang="en-GB" dirty="0" smtClean="0"/>
              <a:t>The null hypothesis</a:t>
            </a:r>
          </a:p>
          <a:p>
            <a:pPr lvl="1"/>
            <a:r>
              <a:rPr lang="en-GB" dirty="0" smtClean="0"/>
              <a:t>This is the default position; there is NO difference between these two groups, or the change you’ve made has made no difference</a:t>
            </a:r>
          </a:p>
          <a:p>
            <a:pPr lvl="1"/>
            <a:endParaRPr lang="en-GB" dirty="0" smtClean="0"/>
          </a:p>
          <a:p>
            <a:r>
              <a:rPr lang="en-GB" dirty="0" smtClean="0"/>
              <a:t>The alternative hypothesis</a:t>
            </a:r>
          </a:p>
          <a:p>
            <a:pPr lvl="1"/>
            <a:r>
              <a:rPr lang="en-GB" dirty="0" smtClean="0"/>
              <a:t>This is the thing you want to show; there IS a difference between the groups, or the change you’ve made has had a significant effect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10</a:t>
            </a:fld>
            <a:endParaRPr lang="en-GB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Meanwhile, in the stats class…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There are two types of error you need to worry about</a:t>
            </a:r>
          </a:p>
          <a:p>
            <a:endParaRPr lang="en-GB" dirty="0" smtClean="0"/>
          </a:p>
          <a:p>
            <a:r>
              <a:rPr lang="en-GB" dirty="0" smtClean="0"/>
              <a:t>Type I errors</a:t>
            </a:r>
          </a:p>
          <a:p>
            <a:pPr lvl="1"/>
            <a:r>
              <a:rPr lang="en-GB" dirty="0" smtClean="0"/>
              <a:t>Falsely rejecting the null hypothesis</a:t>
            </a:r>
          </a:p>
          <a:p>
            <a:pPr lvl="1"/>
            <a:r>
              <a:rPr lang="en-GB" dirty="0" smtClean="0"/>
              <a:t>I.e. Saying that there is a difference between two groups when there is really no difference</a:t>
            </a:r>
          </a:p>
          <a:p>
            <a:endParaRPr lang="en-GB" dirty="0" smtClean="0"/>
          </a:p>
          <a:p>
            <a:r>
              <a:rPr lang="en-GB" dirty="0" smtClean="0"/>
              <a:t>Type II errors</a:t>
            </a:r>
          </a:p>
          <a:p>
            <a:pPr lvl="1"/>
            <a:r>
              <a:rPr lang="en-GB" dirty="0" smtClean="0"/>
              <a:t>Falsely accepting the null hypothesis</a:t>
            </a:r>
          </a:p>
          <a:p>
            <a:pPr lvl="1"/>
            <a:r>
              <a:rPr lang="en-GB" dirty="0" smtClean="0"/>
              <a:t>I.e. Saying that there is </a:t>
            </a:r>
            <a:r>
              <a:rPr lang="en-GB" i="1" dirty="0" smtClean="0"/>
              <a:t>no</a:t>
            </a:r>
            <a:r>
              <a:rPr lang="en-GB" dirty="0" smtClean="0"/>
              <a:t> difference between two groups when in reality there is a difference</a:t>
            </a:r>
          </a:p>
          <a:p>
            <a:pPr lvl="1" algn="r">
              <a:buNone/>
            </a:pPr>
            <a:endParaRPr lang="en-GB" dirty="0" smtClean="0"/>
          </a:p>
          <a:p>
            <a:pPr lvl="1" algn="r">
              <a:buNone/>
            </a:pPr>
            <a:endParaRPr lang="en-GB" dirty="0" smtClean="0"/>
          </a:p>
          <a:p>
            <a:pPr lvl="1" algn="r">
              <a:buNone/>
            </a:pPr>
            <a:r>
              <a:rPr lang="en-GB" dirty="0" smtClean="0"/>
              <a:t>And now back to Sample Size… 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11</a:t>
            </a:fld>
            <a:endParaRPr lang="en-GB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Sample size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42984"/>
            <a:ext cx="8472518" cy="5286412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The minimum sample size can be calculated based on four things</a:t>
            </a:r>
          </a:p>
          <a:p>
            <a:r>
              <a:rPr lang="en-GB" dirty="0" smtClean="0"/>
              <a:t>The </a:t>
            </a:r>
            <a:r>
              <a:rPr lang="en-GB" i="1" dirty="0" smtClean="0"/>
              <a:t>alpha</a:t>
            </a:r>
            <a:r>
              <a:rPr lang="en-GB" dirty="0" smtClean="0"/>
              <a:t> level</a:t>
            </a:r>
          </a:p>
          <a:p>
            <a:pPr lvl="1"/>
            <a:r>
              <a:rPr lang="en-GB" dirty="0" smtClean="0"/>
              <a:t>The probability of a Type I error</a:t>
            </a:r>
          </a:p>
          <a:p>
            <a:pPr lvl="1"/>
            <a:r>
              <a:rPr lang="en-GB" dirty="0" smtClean="0"/>
              <a:t>This is usually set at 0.05 (5%) or 0.01 (1%)</a:t>
            </a:r>
          </a:p>
          <a:p>
            <a:r>
              <a:rPr lang="en-GB" dirty="0" smtClean="0"/>
              <a:t>The </a:t>
            </a:r>
            <a:r>
              <a:rPr lang="en-GB" i="1" dirty="0" smtClean="0"/>
              <a:t>beta</a:t>
            </a:r>
            <a:r>
              <a:rPr lang="en-GB" dirty="0" smtClean="0"/>
              <a:t> level</a:t>
            </a:r>
          </a:p>
          <a:p>
            <a:pPr lvl="1"/>
            <a:r>
              <a:rPr lang="en-GB" dirty="0" smtClean="0"/>
              <a:t>The probability of a Type II error</a:t>
            </a:r>
          </a:p>
          <a:p>
            <a:pPr lvl="1"/>
            <a:r>
              <a:rPr lang="en-GB" dirty="0" smtClean="0"/>
              <a:t>This is normally set at 0.2</a:t>
            </a:r>
          </a:p>
          <a:p>
            <a:pPr lvl="1"/>
            <a:r>
              <a:rPr lang="en-GB" dirty="0" smtClean="0"/>
              <a:t>The </a:t>
            </a:r>
            <a:r>
              <a:rPr lang="en-GB" i="1" dirty="0" smtClean="0"/>
              <a:t>power</a:t>
            </a:r>
            <a:r>
              <a:rPr lang="en-GB" dirty="0" smtClean="0"/>
              <a:t> of a test is calculated as 1-</a:t>
            </a:r>
            <a:r>
              <a:rPr lang="en-GB" i="1" dirty="0" smtClean="0"/>
              <a:t>beta</a:t>
            </a:r>
            <a:r>
              <a:rPr lang="en-GB" dirty="0" smtClean="0"/>
              <a:t>; this is the probability of correctly accepting the alternate hypothesis (in this case 80%)</a:t>
            </a:r>
          </a:p>
          <a:p>
            <a:r>
              <a:rPr lang="en-GB" dirty="0" smtClean="0"/>
              <a:t>The effect size</a:t>
            </a:r>
          </a:p>
          <a:p>
            <a:pPr lvl="1"/>
            <a:r>
              <a:rPr lang="en-GB" dirty="0" smtClean="0"/>
              <a:t>How large is the difference between two groups?</a:t>
            </a:r>
          </a:p>
          <a:p>
            <a:r>
              <a:rPr lang="en-GB" dirty="0" smtClean="0"/>
              <a:t>The </a:t>
            </a:r>
            <a:r>
              <a:rPr lang="en-GB" i="1" dirty="0" smtClean="0"/>
              <a:t>variance</a:t>
            </a:r>
            <a:r>
              <a:rPr lang="en-GB" dirty="0" smtClean="0"/>
              <a:t> of the effect</a:t>
            </a:r>
          </a:p>
          <a:p>
            <a:pPr lvl="1"/>
            <a:r>
              <a:rPr lang="en-GB" dirty="0" smtClean="0"/>
              <a:t>How much do the data vary within a group?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12</a:t>
            </a:fld>
            <a:endParaRPr lang="en-GB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Sample size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42984"/>
            <a:ext cx="8472518" cy="5357850"/>
          </a:xfrm>
        </p:spPr>
        <p:txBody>
          <a:bodyPr>
            <a:normAutofit/>
          </a:bodyPr>
          <a:lstStyle/>
          <a:p>
            <a:r>
              <a:rPr lang="en-GB" dirty="0" smtClean="0"/>
              <a:t>You can define </a:t>
            </a:r>
            <a:r>
              <a:rPr lang="en-GB" i="1" dirty="0" smtClean="0"/>
              <a:t>alpha</a:t>
            </a:r>
            <a:r>
              <a:rPr lang="en-GB" dirty="0" smtClean="0"/>
              <a:t> and </a:t>
            </a:r>
            <a:r>
              <a:rPr lang="en-GB" i="1" dirty="0" smtClean="0"/>
              <a:t>beta</a:t>
            </a:r>
            <a:r>
              <a:rPr lang="en-GB" dirty="0" smtClean="0"/>
              <a:t> but the effect size and variance are what you expect to get as a result of doing the survey</a:t>
            </a:r>
          </a:p>
          <a:p>
            <a:r>
              <a:rPr lang="en-GB" dirty="0" smtClean="0"/>
              <a:t>Effect size and variance must therefore be estimated based upon previous studies, pilot surveys or expert opinion</a:t>
            </a:r>
          </a:p>
          <a:p>
            <a:r>
              <a:rPr lang="en-GB" dirty="0" smtClean="0"/>
              <a:t>If we assume a Normal distribution for the response variables, two groups with equal numbers in each group, and equal within-group variances then the minimum group sample size is</a:t>
            </a:r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We’ll look at this next lecture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13</a:t>
            </a:fld>
            <a:endParaRPr lang="en-GB"/>
          </a:p>
        </p:txBody>
      </p:sp>
      <p:graphicFrame>
        <p:nvGraphicFramePr>
          <p:cNvPr id="6" name="Object 5"/>
          <p:cNvGraphicFramePr>
            <a:graphicFrameLocks noChangeAspect="1"/>
          </p:cNvGraphicFramePr>
          <p:nvPr/>
        </p:nvGraphicFramePr>
        <p:xfrm>
          <a:off x="3643306" y="4857760"/>
          <a:ext cx="1774825" cy="10001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7" name="Equation" r:id="rId3" imgW="901440" imgH="507960" progId="Equation.3">
                  <p:embed/>
                </p:oleObj>
              </mc:Choice>
              <mc:Fallback>
                <p:oleObj name="Equation" r:id="rId3" imgW="901440" imgH="50796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643306" y="4857760"/>
                        <a:ext cx="1774825" cy="1000125"/>
                      </a:xfrm>
                      <a:prstGeom prst="rect">
                        <a:avLst/>
                      </a:prstGeom>
                      <a:solidFill>
                        <a:schemeClr val="tx1"/>
                      </a:solidFill>
                    </p:spPr>
                  </p:pic>
                </p:oleObj>
              </mc:Fallback>
            </mc:AlternateContent>
          </a:graphicData>
        </a:graphic>
      </p:graphicFrame>
      <p:sp>
        <p:nvSpPr>
          <p:cNvPr id="7" name="TextBox 6"/>
          <p:cNvSpPr txBox="1"/>
          <p:nvPr/>
        </p:nvSpPr>
        <p:spPr>
          <a:xfrm>
            <a:off x="5572132" y="4857760"/>
            <a:ext cx="3387146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z is the tail in the normal </a:t>
            </a:r>
          </a:p>
          <a:p>
            <a:r>
              <a:rPr lang="en-GB" dirty="0" smtClean="0"/>
              <a:t>distribution for </a:t>
            </a:r>
            <a:r>
              <a:rPr lang="el-GR" dirty="0" smtClean="0"/>
              <a:t>α</a:t>
            </a:r>
            <a:r>
              <a:rPr lang="en-GB" dirty="0" smtClean="0"/>
              <a:t> or </a:t>
            </a:r>
            <a:r>
              <a:rPr lang="el-GR" dirty="0" smtClean="0"/>
              <a:t>β</a:t>
            </a:r>
            <a:r>
              <a:rPr lang="en-GB" dirty="0" smtClean="0"/>
              <a:t>,</a:t>
            </a:r>
          </a:p>
          <a:p>
            <a:r>
              <a:rPr lang="en-GB" dirty="0" smtClean="0"/>
              <a:t>σ is the standard deviation of </a:t>
            </a:r>
          </a:p>
          <a:p>
            <a:r>
              <a:rPr lang="en-GB" dirty="0" smtClean="0"/>
              <a:t>the two groups, and the</a:t>
            </a:r>
          </a:p>
          <a:p>
            <a:r>
              <a:rPr lang="en-GB" dirty="0" smtClean="0"/>
              <a:t>difference in </a:t>
            </a:r>
            <a:r>
              <a:rPr lang="el-GR" dirty="0" smtClean="0"/>
              <a:t>μ</a:t>
            </a:r>
            <a:r>
              <a:rPr lang="en-GB" dirty="0" smtClean="0"/>
              <a:t> is the difference </a:t>
            </a:r>
          </a:p>
          <a:p>
            <a:r>
              <a:rPr lang="en-GB" dirty="0" smtClean="0"/>
              <a:t>in means</a:t>
            </a:r>
            <a:endParaRPr lang="en-GB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Why sample?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If the total population is less than 50, try to sample the entire population</a:t>
            </a:r>
          </a:p>
          <a:p>
            <a:r>
              <a:rPr lang="en-GB" dirty="0" smtClean="0"/>
              <a:t>If the population is large, we sample because</a:t>
            </a:r>
          </a:p>
          <a:p>
            <a:pPr lvl="1"/>
            <a:r>
              <a:rPr lang="en-GB" dirty="0" smtClean="0"/>
              <a:t>It is cheaper to survey a small group than a larger group</a:t>
            </a:r>
          </a:p>
          <a:p>
            <a:pPr lvl="1"/>
            <a:r>
              <a:rPr lang="en-GB" dirty="0" smtClean="0"/>
              <a:t>If it easier to do follow-up procedures for a small group than a larger group, particularly if you plan to follow up non-responses</a:t>
            </a:r>
          </a:p>
          <a:p>
            <a:r>
              <a:rPr lang="en-GB" dirty="0" smtClean="0"/>
              <a:t>If you plan to follow up the survey then you must identify the responses with a code so you can see who has responded and who hasn’t without losing anonymity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14</a:t>
            </a:fld>
            <a:endParaRPr lang="en-GB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Coming Soon…</a:t>
            </a:r>
            <a:endParaRPr lang="en-US" dirty="0"/>
          </a:p>
        </p:txBody>
      </p:sp>
      <p:sp>
        <p:nvSpPr>
          <p:cNvPr id="10035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Next lecture: Data analysis</a:t>
            </a:r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Homework: Read </a:t>
            </a:r>
          </a:p>
          <a:p>
            <a:pPr lvl="1">
              <a:buNone/>
            </a:pPr>
            <a:r>
              <a:rPr lang="en-GB" dirty="0" smtClean="0"/>
              <a:t>	</a:t>
            </a:r>
            <a:r>
              <a:rPr lang="en-GB" u="sng" dirty="0" smtClean="0">
                <a:hlinkClick r:id="rId3"/>
              </a:rPr>
              <a:t>Principles of survey research part 5: Populations and samples</a:t>
            </a:r>
            <a:endParaRPr lang="en-GB" dirty="0" smtClean="0"/>
          </a:p>
          <a:p>
            <a:pPr lvl="1">
              <a:buNone/>
            </a:pPr>
            <a:r>
              <a:rPr lang="en-GB" dirty="0" smtClean="0"/>
              <a:t>Barbara A. </a:t>
            </a:r>
            <a:r>
              <a:rPr lang="en-GB" dirty="0" err="1" smtClean="0"/>
              <a:t>Kitchenham</a:t>
            </a:r>
            <a:r>
              <a:rPr lang="en-GB" dirty="0" smtClean="0"/>
              <a:t>, Shari Lawrence </a:t>
            </a:r>
            <a:r>
              <a:rPr lang="en-GB" dirty="0" err="1" smtClean="0"/>
              <a:t>Pfleeger</a:t>
            </a:r>
            <a:endParaRPr lang="en-GB" dirty="0" smtClean="0"/>
          </a:p>
          <a:p>
            <a:pPr lvl="1">
              <a:buNone/>
            </a:pPr>
            <a:r>
              <a:rPr lang="en-GB" dirty="0" smtClean="0"/>
              <a:t>ACM </a:t>
            </a:r>
            <a:r>
              <a:rPr lang="en-GB" dirty="0" err="1" smtClean="0"/>
              <a:t>Sigsoft</a:t>
            </a:r>
            <a:r>
              <a:rPr lang="en-GB" dirty="0" smtClean="0"/>
              <a:t> Software Engineering Notes , vol. 27, no. 5, pp. 17-20</a:t>
            </a:r>
            <a:r>
              <a:rPr lang="en-GB" smtClean="0"/>
              <a:t>, </a:t>
            </a:r>
            <a:r>
              <a:rPr lang="en-GB" smtClean="0"/>
              <a:t>2002</a:t>
            </a:r>
            <a:endParaRPr lang="en-GB" dirty="0" smtClean="0"/>
          </a:p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B0CEF5-A40A-470B-BA13-25B297AB4A9C}" type="slidenum">
              <a:rPr lang="en-GB" smtClean="0"/>
              <a:pPr/>
              <a:t>15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chnic">
  <a:themeElements>
    <a:clrScheme name="Apex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Technic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echnic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12853</TotalTime>
  <Words>1267</Words>
  <Application>Microsoft Office PowerPoint</Application>
  <PresentationFormat>On-screen Show (4:3)</PresentationFormat>
  <Paragraphs>146</Paragraphs>
  <Slides>15</Slides>
  <Notes>2</Notes>
  <HiddenSlides>0</HiddenSlides>
  <MMClips>0</MMClips>
  <ScaleCrop>false</ScaleCrop>
  <HeadingPairs>
    <vt:vector size="6" baseType="variant"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7" baseType="lpstr">
      <vt:lpstr>Technic</vt:lpstr>
      <vt:lpstr>Equation</vt:lpstr>
      <vt:lpstr>Research &amp; Development Methods</vt:lpstr>
      <vt:lpstr>Introduction</vt:lpstr>
      <vt:lpstr>Samples and Populations</vt:lpstr>
      <vt:lpstr>Obtaining a valid sample</vt:lpstr>
      <vt:lpstr>Probabilistic sampling methods</vt:lpstr>
      <vt:lpstr>Probabilistic sampling methods</vt:lpstr>
      <vt:lpstr>Non-probabilistic sampling methods</vt:lpstr>
      <vt:lpstr>Non-probabilistic sampling methods</vt:lpstr>
      <vt:lpstr>Sample size</vt:lpstr>
      <vt:lpstr>Meanwhile, in the stats class…</vt:lpstr>
      <vt:lpstr>Meanwhile, in the stats class…</vt:lpstr>
      <vt:lpstr>Sample size</vt:lpstr>
      <vt:lpstr>Sample size</vt:lpstr>
      <vt:lpstr>Why sample?</vt:lpstr>
      <vt:lpstr>Coming Soon…</vt:lpstr>
    </vt:vector>
  </TitlesOfParts>
  <Company>University of Akureyri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Aims Objectives &amp; Lit Review</dc:title>
  <dc:subject>Data Representation</dc:subject>
  <dc:creator>Nik Whitehead</dc:creator>
  <cp:lastModifiedBy>Gareth</cp:lastModifiedBy>
  <cp:revision>1115</cp:revision>
  <dcterms:created xsi:type="dcterms:W3CDTF">2006-01-28T12:00:35Z</dcterms:created>
  <dcterms:modified xsi:type="dcterms:W3CDTF">2013-11-06T19:33:14Z</dcterms:modified>
</cp:coreProperties>
</file>