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39014400" cy="21945600"/>
  <p:notesSz cx="21482050" cy="32454850"/>
  <p:custDataLst>
    <p:tags r:id="rId7"/>
  </p:custDataLst>
  <p:defaultTextStyle>
    <a:defPPr>
      <a:defRPr lang="en-US"/>
    </a:defPPr>
    <a:lvl1pPr algn="l" rtl="0" fontAlgn="base">
      <a:spcBef>
        <a:spcPct val="0"/>
      </a:spcBef>
      <a:spcAft>
        <a:spcPct val="0"/>
      </a:spcAft>
      <a:defRPr sz="6200" kern="1200">
        <a:solidFill>
          <a:schemeClr val="tx1"/>
        </a:solidFill>
        <a:latin typeface="Arial" charset="0"/>
        <a:ea typeface="+mn-ea"/>
        <a:cs typeface="+mn-cs"/>
      </a:defRPr>
    </a:lvl1pPr>
    <a:lvl2pPr marL="457200" algn="l" rtl="0" fontAlgn="base">
      <a:spcBef>
        <a:spcPct val="0"/>
      </a:spcBef>
      <a:spcAft>
        <a:spcPct val="0"/>
      </a:spcAft>
      <a:defRPr sz="6200" kern="1200">
        <a:solidFill>
          <a:schemeClr val="tx1"/>
        </a:solidFill>
        <a:latin typeface="Arial" charset="0"/>
        <a:ea typeface="+mn-ea"/>
        <a:cs typeface="+mn-cs"/>
      </a:defRPr>
    </a:lvl2pPr>
    <a:lvl3pPr marL="914400" algn="l" rtl="0" fontAlgn="base">
      <a:spcBef>
        <a:spcPct val="0"/>
      </a:spcBef>
      <a:spcAft>
        <a:spcPct val="0"/>
      </a:spcAft>
      <a:defRPr sz="6200" kern="1200">
        <a:solidFill>
          <a:schemeClr val="tx1"/>
        </a:solidFill>
        <a:latin typeface="Arial" charset="0"/>
        <a:ea typeface="+mn-ea"/>
        <a:cs typeface="+mn-cs"/>
      </a:defRPr>
    </a:lvl3pPr>
    <a:lvl4pPr marL="1371600" algn="l" rtl="0" fontAlgn="base">
      <a:spcBef>
        <a:spcPct val="0"/>
      </a:spcBef>
      <a:spcAft>
        <a:spcPct val="0"/>
      </a:spcAft>
      <a:defRPr sz="6200" kern="1200">
        <a:solidFill>
          <a:schemeClr val="tx1"/>
        </a:solidFill>
        <a:latin typeface="Arial" charset="0"/>
        <a:ea typeface="+mn-ea"/>
        <a:cs typeface="+mn-cs"/>
      </a:defRPr>
    </a:lvl4pPr>
    <a:lvl5pPr marL="1828800" algn="l" rtl="0" fontAlgn="base">
      <a:spcBef>
        <a:spcPct val="0"/>
      </a:spcBef>
      <a:spcAft>
        <a:spcPct val="0"/>
      </a:spcAft>
      <a:defRPr sz="6200" kern="1200">
        <a:solidFill>
          <a:schemeClr val="tx1"/>
        </a:solidFill>
        <a:latin typeface="Arial" charset="0"/>
        <a:ea typeface="+mn-ea"/>
        <a:cs typeface="+mn-cs"/>
      </a:defRPr>
    </a:lvl5pPr>
    <a:lvl6pPr marL="2286000" algn="l" defTabSz="914400" rtl="0" eaLnBrk="1" latinLnBrk="0" hangingPunct="1">
      <a:defRPr sz="6200" kern="1200">
        <a:solidFill>
          <a:schemeClr val="tx1"/>
        </a:solidFill>
        <a:latin typeface="Arial" charset="0"/>
        <a:ea typeface="+mn-ea"/>
        <a:cs typeface="+mn-cs"/>
      </a:defRPr>
    </a:lvl6pPr>
    <a:lvl7pPr marL="2743200" algn="l" defTabSz="914400" rtl="0" eaLnBrk="1" latinLnBrk="0" hangingPunct="1">
      <a:defRPr sz="6200" kern="1200">
        <a:solidFill>
          <a:schemeClr val="tx1"/>
        </a:solidFill>
        <a:latin typeface="Arial" charset="0"/>
        <a:ea typeface="+mn-ea"/>
        <a:cs typeface="+mn-cs"/>
      </a:defRPr>
    </a:lvl7pPr>
    <a:lvl8pPr marL="3200400" algn="l" defTabSz="914400" rtl="0" eaLnBrk="1" latinLnBrk="0" hangingPunct="1">
      <a:defRPr sz="6200" kern="1200">
        <a:solidFill>
          <a:schemeClr val="tx1"/>
        </a:solidFill>
        <a:latin typeface="Arial" charset="0"/>
        <a:ea typeface="+mn-ea"/>
        <a:cs typeface="+mn-cs"/>
      </a:defRPr>
    </a:lvl8pPr>
    <a:lvl9pPr marL="3657600" algn="l" defTabSz="914400" rtl="0" eaLnBrk="1" latinLnBrk="0" hangingPunct="1">
      <a:defRPr sz="62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304" userDrawn="1">
          <p15:clr>
            <a:srgbClr val="A4A3A4"/>
          </p15:clr>
        </p15:guide>
        <p15:guide id="2" orient="horz" pos="13392" userDrawn="1">
          <p15:clr>
            <a:srgbClr val="A4A3A4"/>
          </p15:clr>
        </p15:guide>
        <p15:guide id="3" orient="horz" pos="651" userDrawn="1">
          <p15:clr>
            <a:srgbClr val="A4A3A4"/>
          </p15:clr>
        </p15:guide>
        <p15:guide id="4" orient="horz" pos="1728" userDrawn="1">
          <p15:clr>
            <a:srgbClr val="A4A3A4"/>
          </p15:clr>
        </p15:guide>
        <p15:guide id="5" orient="horz" pos="1296" userDrawn="1">
          <p15:clr>
            <a:srgbClr val="A4A3A4"/>
          </p15:clr>
        </p15:guide>
        <p15:guide id="6" pos="341" userDrawn="1">
          <p15:clr>
            <a:srgbClr val="A4A3A4"/>
          </p15:clr>
        </p15:guide>
        <p15:guide id="7" pos="17579" userDrawn="1">
          <p15:clr>
            <a:srgbClr val="A4A3A4"/>
          </p15:clr>
        </p15:guide>
        <p15:guide id="8" pos="9899" userDrawn="1">
          <p15:clr>
            <a:srgbClr val="A4A3A4"/>
          </p15:clr>
        </p15:guide>
        <p15:guide id="9" pos="5291" userDrawn="1">
          <p15:clr>
            <a:srgbClr val="A4A3A4"/>
          </p15:clr>
        </p15:guide>
        <p15:guide id="10" pos="10923" userDrawn="1">
          <p15:clr>
            <a:srgbClr val="A4A3A4"/>
          </p15:clr>
        </p15:guide>
        <p15:guide id="11" pos="4949" userDrawn="1">
          <p15:clr>
            <a:srgbClr val="A4A3A4"/>
          </p15:clr>
        </p15:guide>
        <p15:guide id="12" pos="24235" userDrawn="1">
          <p15:clr>
            <a:srgbClr val="A4A3A4"/>
          </p15:clr>
        </p15:guide>
        <p15:guide id="13" pos="1860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E8F00"/>
    <a:srgbClr val="008F00"/>
    <a:srgbClr val="206C49"/>
    <a:srgbClr val="009051"/>
    <a:srgbClr val="8EFA00"/>
    <a:srgbClr val="4D4F53"/>
    <a:srgbClr val="44697D"/>
    <a:srgbClr val="552600"/>
    <a:srgbClr val="BD4F19"/>
    <a:srgbClr val="4D4E5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2462" autoAdjust="0"/>
  </p:normalViewPr>
  <p:slideViewPr>
    <p:cSldViewPr>
      <p:cViewPr varScale="1">
        <p:scale>
          <a:sx n="35" d="100"/>
          <a:sy n="35" d="100"/>
        </p:scale>
        <p:origin x="1472" y="224"/>
      </p:cViewPr>
      <p:guideLst>
        <p:guide orient="horz" pos="2304"/>
        <p:guide orient="horz" pos="13392"/>
        <p:guide orient="horz" pos="651"/>
        <p:guide orient="horz" pos="1728"/>
        <p:guide orient="horz" pos="1296"/>
        <p:guide pos="341"/>
        <p:guide pos="17579"/>
        <p:guide pos="9899"/>
        <p:guide pos="5291"/>
        <p:guide pos="10923"/>
        <p:guide pos="4949"/>
        <p:guide pos="24235"/>
        <p:guide pos="18603"/>
      </p:guideLst>
    </p:cSldViewPr>
  </p:slideViewPr>
  <p:notesTextViewPr>
    <p:cViewPr>
      <p:scale>
        <a:sx n="100" d="100"/>
        <a:sy n="100" d="100"/>
      </p:scale>
      <p:origin x="0" y="0"/>
    </p:cViewPr>
  </p:notesTextViewPr>
  <p:gridSpacing cx="228600" cy="228600"/>
</p:viewPr>
</file>

<file path=ppt/_rels/presentation.xml.rels><?xml version="1.0" encoding="UTF-8" standalone="yes"?>
<Relationships xmlns="http://schemas.openxmlformats.org/package/2006/relationships"><Relationship Id="rId11" Type="http://schemas.openxmlformats.org/officeDocument/2006/relationships/tableStyles" Target="tableStyles.xml"/><Relationship Id="rId12" Type="http://schemas.microsoft.com/office/2015/10/relationships/revisionInfo" Target="revisionInfo.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notesMaster" Target="notesMasters/notesMaster1.xml"/><Relationship Id="rId7" Type="http://schemas.openxmlformats.org/officeDocument/2006/relationships/tags" Target="tags/tag1.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9309100" cy="1622425"/>
          </a:xfrm>
          <a:prstGeom prst="rect">
            <a:avLst/>
          </a:prstGeom>
          <a:noFill/>
          <a:ln w="9525">
            <a:noFill/>
            <a:miter lim="800000"/>
            <a:headEnd/>
            <a:tailEnd/>
          </a:ln>
          <a:effectLst/>
        </p:spPr>
        <p:txBody>
          <a:bodyPr vert="horz" wrap="square" lIns="308208" tIns="154104" rIns="308208" bIns="154104" numCol="1" anchor="t" anchorCtr="0" compatLnSpc="1">
            <a:prstTxWarp prst="textNoShape">
              <a:avLst/>
            </a:prstTxWarp>
          </a:bodyPr>
          <a:lstStyle>
            <a:lvl1pPr>
              <a:defRPr sz="4000"/>
            </a:lvl1pPr>
          </a:lstStyle>
          <a:p>
            <a:pPr>
              <a:defRPr/>
            </a:pPr>
            <a:endParaRPr lang="en-US"/>
          </a:p>
        </p:txBody>
      </p:sp>
      <p:sp>
        <p:nvSpPr>
          <p:cNvPr id="3075" name="Rectangle 3"/>
          <p:cNvSpPr>
            <a:spLocks noGrp="1" noChangeArrowheads="1"/>
          </p:cNvSpPr>
          <p:nvPr>
            <p:ph type="dt" idx="1"/>
          </p:nvPr>
        </p:nvSpPr>
        <p:spPr bwMode="auto">
          <a:xfrm>
            <a:off x="12168188" y="0"/>
            <a:ext cx="9309100" cy="1622425"/>
          </a:xfrm>
          <a:prstGeom prst="rect">
            <a:avLst/>
          </a:prstGeom>
          <a:noFill/>
          <a:ln w="9525">
            <a:noFill/>
            <a:miter lim="800000"/>
            <a:headEnd/>
            <a:tailEnd/>
          </a:ln>
          <a:effectLst/>
        </p:spPr>
        <p:txBody>
          <a:bodyPr vert="horz" wrap="square" lIns="308208" tIns="154104" rIns="308208" bIns="154104" numCol="1" anchor="t" anchorCtr="0" compatLnSpc="1">
            <a:prstTxWarp prst="textNoShape">
              <a:avLst/>
            </a:prstTxWarp>
          </a:bodyPr>
          <a:lstStyle>
            <a:lvl1pPr algn="r">
              <a:defRPr sz="4000"/>
            </a:lvl1pPr>
          </a:lstStyle>
          <a:p>
            <a:pPr>
              <a:defRPr/>
            </a:pPr>
            <a:endParaRPr lang="en-US"/>
          </a:p>
        </p:txBody>
      </p:sp>
      <p:sp>
        <p:nvSpPr>
          <p:cNvPr id="3076" name="Rectangle 4"/>
          <p:cNvSpPr>
            <a:spLocks noGrp="1" noRot="1" noChangeAspect="1" noChangeArrowheads="1" noTextEdit="1"/>
          </p:cNvSpPr>
          <p:nvPr>
            <p:ph type="sldImg" idx="2"/>
          </p:nvPr>
        </p:nvSpPr>
        <p:spPr bwMode="auto">
          <a:xfrm>
            <a:off x="-77788" y="2433638"/>
            <a:ext cx="21637626" cy="12171362"/>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2147888" y="15416213"/>
            <a:ext cx="17186275" cy="14605000"/>
          </a:xfrm>
          <a:prstGeom prst="rect">
            <a:avLst/>
          </a:prstGeom>
          <a:noFill/>
          <a:ln w="9525">
            <a:noFill/>
            <a:miter lim="800000"/>
            <a:headEnd/>
            <a:tailEnd/>
          </a:ln>
          <a:effectLst/>
        </p:spPr>
        <p:txBody>
          <a:bodyPr vert="horz" wrap="square" lIns="308208" tIns="154104" rIns="308208" bIns="154104"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8" name="Rectangle 6"/>
          <p:cNvSpPr>
            <a:spLocks noGrp="1" noChangeArrowheads="1"/>
          </p:cNvSpPr>
          <p:nvPr>
            <p:ph type="ftr" sz="quarter" idx="4"/>
          </p:nvPr>
        </p:nvSpPr>
        <p:spPr bwMode="auto">
          <a:xfrm>
            <a:off x="0" y="30826075"/>
            <a:ext cx="9309100" cy="1622425"/>
          </a:xfrm>
          <a:prstGeom prst="rect">
            <a:avLst/>
          </a:prstGeom>
          <a:noFill/>
          <a:ln w="9525">
            <a:noFill/>
            <a:miter lim="800000"/>
            <a:headEnd/>
            <a:tailEnd/>
          </a:ln>
          <a:effectLst/>
        </p:spPr>
        <p:txBody>
          <a:bodyPr vert="horz" wrap="square" lIns="308208" tIns="154104" rIns="308208" bIns="154104" numCol="1" anchor="b" anchorCtr="0" compatLnSpc="1">
            <a:prstTxWarp prst="textNoShape">
              <a:avLst/>
            </a:prstTxWarp>
          </a:bodyPr>
          <a:lstStyle>
            <a:lvl1pPr>
              <a:defRPr sz="4000"/>
            </a:lvl1pPr>
          </a:lstStyle>
          <a:p>
            <a:pPr>
              <a:defRPr/>
            </a:pPr>
            <a:endParaRPr lang="en-US"/>
          </a:p>
        </p:txBody>
      </p:sp>
      <p:sp>
        <p:nvSpPr>
          <p:cNvPr id="3079" name="Rectangle 7"/>
          <p:cNvSpPr>
            <a:spLocks noGrp="1" noChangeArrowheads="1"/>
          </p:cNvSpPr>
          <p:nvPr>
            <p:ph type="sldNum" sz="quarter" idx="5"/>
          </p:nvPr>
        </p:nvSpPr>
        <p:spPr bwMode="auto">
          <a:xfrm>
            <a:off x="12168188" y="30826075"/>
            <a:ext cx="9309100" cy="1622425"/>
          </a:xfrm>
          <a:prstGeom prst="rect">
            <a:avLst/>
          </a:prstGeom>
          <a:noFill/>
          <a:ln w="9525">
            <a:noFill/>
            <a:miter lim="800000"/>
            <a:headEnd/>
            <a:tailEnd/>
          </a:ln>
          <a:effectLst/>
        </p:spPr>
        <p:txBody>
          <a:bodyPr vert="horz" wrap="square" lIns="308208" tIns="154104" rIns="308208" bIns="154104" numCol="1" anchor="b" anchorCtr="0" compatLnSpc="1">
            <a:prstTxWarp prst="textNoShape">
              <a:avLst/>
            </a:prstTxWarp>
          </a:bodyPr>
          <a:lstStyle>
            <a:lvl1pPr algn="r">
              <a:defRPr sz="4000"/>
            </a:lvl1pPr>
          </a:lstStyle>
          <a:p>
            <a:pPr>
              <a:defRPr/>
            </a:pPr>
            <a:fld id="{732CF5D4-B7C8-45C4-8D0E-09F4306A9ED5}" type="slidenum">
              <a:rPr lang="en-US"/>
              <a:pPr>
                <a:defRPr/>
              </a:pPr>
              <a:t>‹#›</a:t>
            </a:fld>
            <a:endParaRPr lang="en-US"/>
          </a:p>
        </p:txBody>
      </p:sp>
    </p:spTree>
    <p:extLst>
      <p:ext uri="{BB962C8B-B14F-4D97-AF65-F5344CB8AC3E}">
        <p14:creationId xmlns:p14="http://schemas.microsoft.com/office/powerpoint/2010/main" val="23294973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p>
            <a:fld id="{99143535-7622-448E-875F-352F29DE87A9}" type="slidenum">
              <a:rPr lang="en-US" smtClean="0"/>
              <a:pPr/>
              <a:t>1</a:t>
            </a:fld>
            <a:endParaRPr lang="en-US"/>
          </a:p>
        </p:txBody>
      </p:sp>
      <p:sp>
        <p:nvSpPr>
          <p:cNvPr id="4099" name="Rectangle 2"/>
          <p:cNvSpPr>
            <a:spLocks noGrp="1" noRot="1" noChangeAspect="1" noChangeArrowheads="1" noTextEdit="1"/>
          </p:cNvSpPr>
          <p:nvPr>
            <p:ph type="sldImg"/>
          </p:nvPr>
        </p:nvSpPr>
        <p:spPr>
          <a:xfrm>
            <a:off x="-77788" y="2433638"/>
            <a:ext cx="21637626" cy="12171362"/>
          </a:xfrm>
          <a:ln/>
        </p:spPr>
      </p:sp>
      <p:sp>
        <p:nvSpPr>
          <p:cNvPr id="4100"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925705" y="6816725"/>
            <a:ext cx="33162992" cy="4705350"/>
          </a:xfrm>
        </p:spPr>
        <p:txBody>
          <a:bodyPr/>
          <a:lstStyle/>
          <a:p>
            <a:r>
              <a:rPr lang="en-US"/>
              <a:t>Click to edit Master title style</a:t>
            </a:r>
          </a:p>
        </p:txBody>
      </p:sp>
      <p:sp>
        <p:nvSpPr>
          <p:cNvPr id="3" name="Subtitle 2"/>
          <p:cNvSpPr>
            <a:spLocks noGrp="1"/>
          </p:cNvSpPr>
          <p:nvPr>
            <p:ph type="subTitle" idx="1"/>
          </p:nvPr>
        </p:nvSpPr>
        <p:spPr>
          <a:xfrm>
            <a:off x="5851409" y="12436475"/>
            <a:ext cx="27311585" cy="5607050"/>
          </a:xfrm>
        </p:spPr>
        <p:txBody>
          <a:bodyPr/>
          <a:lstStyle>
            <a:lvl1pPr marL="0" indent="0" algn="ctr">
              <a:buNone/>
              <a:defRPr/>
            </a:lvl1pPr>
            <a:lvl2pPr marL="541860" indent="0" algn="ctr">
              <a:buNone/>
              <a:defRPr/>
            </a:lvl2pPr>
            <a:lvl3pPr marL="1083720" indent="0" algn="ctr">
              <a:buNone/>
              <a:defRPr/>
            </a:lvl3pPr>
            <a:lvl4pPr marL="1625579" indent="0" algn="ctr">
              <a:buNone/>
              <a:defRPr/>
            </a:lvl4pPr>
            <a:lvl5pPr marL="2167439" indent="0" algn="ctr">
              <a:buNone/>
              <a:defRPr/>
            </a:lvl5pPr>
            <a:lvl6pPr marL="2709299" indent="0" algn="ctr">
              <a:buNone/>
              <a:defRPr/>
            </a:lvl6pPr>
            <a:lvl7pPr marL="3251159" indent="0" algn="ctr">
              <a:buNone/>
              <a:defRPr/>
            </a:lvl7pPr>
            <a:lvl8pPr marL="3793020" indent="0" algn="ctr">
              <a:buNone/>
              <a:defRPr/>
            </a:lvl8pPr>
            <a:lvl9pPr marL="4334880" indent="0" algn="ctr">
              <a:buNone/>
              <a:defRPr/>
            </a:lvl9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EF7427E-06C6-46DD-9332-4BE1D400F363}"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BFC443F-DAC6-47DA-A526-4E667510E975}"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081868" y="14101765"/>
            <a:ext cx="33162992" cy="4359275"/>
          </a:xfrm>
        </p:spPr>
        <p:txBody>
          <a:bodyPr anchor="t"/>
          <a:lstStyle>
            <a:lvl1pPr algn="l">
              <a:defRPr sz="4741" b="1" cap="all"/>
            </a:lvl1pPr>
          </a:lstStyle>
          <a:p>
            <a:r>
              <a:rPr lang="en-US"/>
              <a:t>Click to edit Master title style</a:t>
            </a:r>
          </a:p>
        </p:txBody>
      </p:sp>
      <p:sp>
        <p:nvSpPr>
          <p:cNvPr id="3" name="Text Placeholder 2"/>
          <p:cNvSpPr>
            <a:spLocks noGrp="1"/>
          </p:cNvSpPr>
          <p:nvPr>
            <p:ph type="body" idx="1"/>
          </p:nvPr>
        </p:nvSpPr>
        <p:spPr>
          <a:xfrm>
            <a:off x="3081868" y="9301163"/>
            <a:ext cx="33162992" cy="4800600"/>
          </a:xfrm>
        </p:spPr>
        <p:txBody>
          <a:bodyPr anchor="b"/>
          <a:lstStyle>
            <a:lvl1pPr marL="0" indent="0">
              <a:buNone/>
              <a:defRPr sz="2371"/>
            </a:lvl1pPr>
            <a:lvl2pPr marL="541860" indent="0">
              <a:buNone/>
              <a:defRPr sz="2133"/>
            </a:lvl2pPr>
            <a:lvl3pPr marL="1083720" indent="0">
              <a:buNone/>
              <a:defRPr sz="1896"/>
            </a:lvl3pPr>
            <a:lvl4pPr marL="1625579" indent="0">
              <a:buNone/>
              <a:defRPr sz="1659"/>
            </a:lvl4pPr>
            <a:lvl5pPr marL="2167439" indent="0">
              <a:buNone/>
              <a:defRPr sz="1659"/>
            </a:lvl5pPr>
            <a:lvl6pPr marL="2709299" indent="0">
              <a:buNone/>
              <a:defRPr sz="1659"/>
            </a:lvl6pPr>
            <a:lvl7pPr marL="3251159" indent="0">
              <a:buNone/>
              <a:defRPr sz="1659"/>
            </a:lvl7pPr>
            <a:lvl8pPr marL="3793020" indent="0">
              <a:buNone/>
              <a:defRPr sz="1659"/>
            </a:lvl8pPr>
            <a:lvl9pPr marL="4334880" indent="0">
              <a:buNone/>
              <a:defRPr sz="1659"/>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EEA39B8-875C-4937-AC9F-6B3EF30B4A4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51097" y="5121277"/>
            <a:ext cx="17465792" cy="14482763"/>
          </a:xfrm>
        </p:spPr>
        <p:txBody>
          <a:bodyPr/>
          <a:lstStyle>
            <a:lvl1pPr>
              <a:defRPr sz="3319"/>
            </a:lvl1pPr>
            <a:lvl2pPr>
              <a:defRPr sz="2844"/>
            </a:lvl2pPr>
            <a:lvl3pPr>
              <a:defRPr sz="2371"/>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9597513" y="5121277"/>
            <a:ext cx="17465793" cy="14482763"/>
          </a:xfrm>
        </p:spPr>
        <p:txBody>
          <a:bodyPr/>
          <a:lstStyle>
            <a:lvl1pPr>
              <a:defRPr sz="3319"/>
            </a:lvl1pPr>
            <a:lvl2pPr>
              <a:defRPr sz="2844"/>
            </a:lvl2pPr>
            <a:lvl3pPr>
              <a:defRPr sz="2371"/>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261482B-B536-49FE-BE5C-855D70BCE07D}"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951098" y="4911725"/>
            <a:ext cx="17238133" cy="2047875"/>
          </a:xfrm>
        </p:spPr>
        <p:txBody>
          <a:bodyPr anchor="b"/>
          <a:lstStyle>
            <a:lvl1pPr marL="0" indent="0">
              <a:buNone/>
              <a:defRPr sz="2844" b="1"/>
            </a:lvl1pPr>
            <a:lvl2pPr marL="541860" indent="0">
              <a:buNone/>
              <a:defRPr sz="2371" b="1"/>
            </a:lvl2pPr>
            <a:lvl3pPr marL="1083720" indent="0">
              <a:buNone/>
              <a:defRPr sz="2133" b="1"/>
            </a:lvl3pPr>
            <a:lvl4pPr marL="1625579" indent="0">
              <a:buNone/>
              <a:defRPr sz="1896" b="1"/>
            </a:lvl4pPr>
            <a:lvl5pPr marL="2167439" indent="0">
              <a:buNone/>
              <a:defRPr sz="1896" b="1"/>
            </a:lvl5pPr>
            <a:lvl6pPr marL="2709299" indent="0">
              <a:buNone/>
              <a:defRPr sz="1896" b="1"/>
            </a:lvl6pPr>
            <a:lvl7pPr marL="3251159" indent="0">
              <a:buNone/>
              <a:defRPr sz="1896" b="1"/>
            </a:lvl7pPr>
            <a:lvl8pPr marL="3793020" indent="0">
              <a:buNone/>
              <a:defRPr sz="1896" b="1"/>
            </a:lvl8pPr>
            <a:lvl9pPr marL="4334880" indent="0">
              <a:buNone/>
              <a:defRPr sz="1896" b="1"/>
            </a:lvl9pPr>
          </a:lstStyle>
          <a:p>
            <a:pPr lvl="0"/>
            <a:r>
              <a:rPr lang="en-US"/>
              <a:t>Click to edit Master text styles</a:t>
            </a:r>
          </a:p>
        </p:txBody>
      </p:sp>
      <p:sp>
        <p:nvSpPr>
          <p:cNvPr id="4" name="Content Placeholder 3"/>
          <p:cNvSpPr>
            <a:spLocks noGrp="1"/>
          </p:cNvSpPr>
          <p:nvPr>
            <p:ph sz="half" idx="2"/>
          </p:nvPr>
        </p:nvSpPr>
        <p:spPr>
          <a:xfrm>
            <a:off x="1951098" y="6959600"/>
            <a:ext cx="17238133" cy="12644438"/>
          </a:xfrm>
        </p:spPr>
        <p:txBody>
          <a:bodyPr/>
          <a:lstStyle>
            <a:lvl1pPr>
              <a:defRPr sz="2844"/>
            </a:lvl1pPr>
            <a:lvl2pPr>
              <a:defRPr sz="2371"/>
            </a:lvl2pPr>
            <a:lvl3pPr>
              <a:defRPr sz="2133"/>
            </a:lvl3pPr>
            <a:lvl4pPr>
              <a:defRPr sz="1896"/>
            </a:lvl4pPr>
            <a:lvl5pPr>
              <a:defRPr sz="1896"/>
            </a:lvl5pPr>
            <a:lvl6pPr>
              <a:defRPr sz="1896"/>
            </a:lvl6pPr>
            <a:lvl7pPr>
              <a:defRPr sz="1896"/>
            </a:lvl7pPr>
            <a:lvl8pPr>
              <a:defRPr sz="1896"/>
            </a:lvl8pPr>
            <a:lvl9pPr>
              <a:defRPr sz="189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9819525" y="4911725"/>
            <a:ext cx="17243779" cy="2047875"/>
          </a:xfrm>
        </p:spPr>
        <p:txBody>
          <a:bodyPr anchor="b"/>
          <a:lstStyle>
            <a:lvl1pPr marL="0" indent="0">
              <a:buNone/>
              <a:defRPr sz="2844" b="1"/>
            </a:lvl1pPr>
            <a:lvl2pPr marL="541860" indent="0">
              <a:buNone/>
              <a:defRPr sz="2371" b="1"/>
            </a:lvl2pPr>
            <a:lvl3pPr marL="1083720" indent="0">
              <a:buNone/>
              <a:defRPr sz="2133" b="1"/>
            </a:lvl3pPr>
            <a:lvl4pPr marL="1625579" indent="0">
              <a:buNone/>
              <a:defRPr sz="1896" b="1"/>
            </a:lvl4pPr>
            <a:lvl5pPr marL="2167439" indent="0">
              <a:buNone/>
              <a:defRPr sz="1896" b="1"/>
            </a:lvl5pPr>
            <a:lvl6pPr marL="2709299" indent="0">
              <a:buNone/>
              <a:defRPr sz="1896" b="1"/>
            </a:lvl6pPr>
            <a:lvl7pPr marL="3251159" indent="0">
              <a:buNone/>
              <a:defRPr sz="1896" b="1"/>
            </a:lvl7pPr>
            <a:lvl8pPr marL="3793020" indent="0">
              <a:buNone/>
              <a:defRPr sz="1896" b="1"/>
            </a:lvl8pPr>
            <a:lvl9pPr marL="4334880" indent="0">
              <a:buNone/>
              <a:defRPr sz="1896" b="1"/>
            </a:lvl9pPr>
          </a:lstStyle>
          <a:p>
            <a:pPr lvl="0"/>
            <a:r>
              <a:rPr lang="en-US"/>
              <a:t>Click to edit Master text styles</a:t>
            </a:r>
          </a:p>
        </p:txBody>
      </p:sp>
      <p:sp>
        <p:nvSpPr>
          <p:cNvPr id="6" name="Content Placeholder 5"/>
          <p:cNvSpPr>
            <a:spLocks noGrp="1"/>
          </p:cNvSpPr>
          <p:nvPr>
            <p:ph sz="quarter" idx="4"/>
          </p:nvPr>
        </p:nvSpPr>
        <p:spPr>
          <a:xfrm>
            <a:off x="19819525" y="6959600"/>
            <a:ext cx="17243779" cy="12644438"/>
          </a:xfrm>
        </p:spPr>
        <p:txBody>
          <a:bodyPr/>
          <a:lstStyle>
            <a:lvl1pPr>
              <a:defRPr sz="2844"/>
            </a:lvl1pPr>
            <a:lvl2pPr>
              <a:defRPr sz="2371"/>
            </a:lvl2pPr>
            <a:lvl3pPr>
              <a:defRPr sz="2133"/>
            </a:lvl3pPr>
            <a:lvl4pPr>
              <a:defRPr sz="1896"/>
            </a:lvl4pPr>
            <a:lvl5pPr>
              <a:defRPr sz="1896"/>
            </a:lvl5pPr>
            <a:lvl6pPr>
              <a:defRPr sz="1896"/>
            </a:lvl6pPr>
            <a:lvl7pPr>
              <a:defRPr sz="1896"/>
            </a:lvl7pPr>
            <a:lvl8pPr>
              <a:defRPr sz="1896"/>
            </a:lvl8pPr>
            <a:lvl9pPr>
              <a:defRPr sz="189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04056BB3-C47A-46E0-AD16-8723D6905C38}"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010C76B2-CCD0-4C17-9779-996D43CD82E9}"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2A163EBF-C1FD-482A-B0D7-4E5C154E9B01}"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51097" y="873127"/>
            <a:ext cx="12835467" cy="3719513"/>
          </a:xfrm>
        </p:spPr>
        <p:txBody>
          <a:bodyPr anchor="b"/>
          <a:lstStyle>
            <a:lvl1pPr algn="l">
              <a:defRPr sz="2371" b="1"/>
            </a:lvl1pPr>
          </a:lstStyle>
          <a:p>
            <a:r>
              <a:rPr lang="en-US"/>
              <a:t>Click to edit Master title style</a:t>
            </a:r>
          </a:p>
        </p:txBody>
      </p:sp>
      <p:sp>
        <p:nvSpPr>
          <p:cNvPr id="3" name="Content Placeholder 2"/>
          <p:cNvSpPr>
            <a:spLocks noGrp="1"/>
          </p:cNvSpPr>
          <p:nvPr>
            <p:ph idx="1"/>
          </p:nvPr>
        </p:nvSpPr>
        <p:spPr>
          <a:xfrm>
            <a:off x="15253171" y="873127"/>
            <a:ext cx="21810133" cy="18730913"/>
          </a:xfrm>
        </p:spPr>
        <p:txBody>
          <a:bodyPr/>
          <a:lstStyle>
            <a:lvl1pPr>
              <a:defRPr sz="3792"/>
            </a:lvl1pPr>
            <a:lvl2pPr>
              <a:defRPr sz="3319"/>
            </a:lvl2pPr>
            <a:lvl3pPr>
              <a:defRPr sz="2844"/>
            </a:lvl3pPr>
            <a:lvl4pPr>
              <a:defRPr sz="2371"/>
            </a:lvl4pPr>
            <a:lvl5pPr>
              <a:defRPr sz="2371"/>
            </a:lvl5pPr>
            <a:lvl6pPr>
              <a:defRPr sz="2371"/>
            </a:lvl6pPr>
            <a:lvl7pPr>
              <a:defRPr sz="2371"/>
            </a:lvl7pPr>
            <a:lvl8pPr>
              <a:defRPr sz="2371"/>
            </a:lvl8pPr>
            <a:lvl9pPr>
              <a:defRPr sz="237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51097" y="4592638"/>
            <a:ext cx="12835467" cy="15011400"/>
          </a:xfrm>
        </p:spPr>
        <p:txBody>
          <a:bodyPr/>
          <a:lstStyle>
            <a:lvl1pPr marL="0" indent="0">
              <a:buNone/>
              <a:defRPr sz="1659"/>
            </a:lvl1pPr>
            <a:lvl2pPr marL="541860" indent="0">
              <a:buNone/>
              <a:defRPr sz="1423"/>
            </a:lvl2pPr>
            <a:lvl3pPr marL="1083720" indent="0">
              <a:buNone/>
              <a:defRPr sz="1185"/>
            </a:lvl3pPr>
            <a:lvl4pPr marL="1625579" indent="0">
              <a:buNone/>
              <a:defRPr sz="1067"/>
            </a:lvl4pPr>
            <a:lvl5pPr marL="2167439" indent="0">
              <a:buNone/>
              <a:defRPr sz="1067"/>
            </a:lvl5pPr>
            <a:lvl6pPr marL="2709299" indent="0">
              <a:buNone/>
              <a:defRPr sz="1067"/>
            </a:lvl6pPr>
            <a:lvl7pPr marL="3251159" indent="0">
              <a:buNone/>
              <a:defRPr sz="1067"/>
            </a:lvl7pPr>
            <a:lvl8pPr marL="3793020" indent="0">
              <a:buNone/>
              <a:defRPr sz="1067"/>
            </a:lvl8pPr>
            <a:lvl9pPr marL="4334880" indent="0">
              <a:buNone/>
              <a:defRPr sz="1067"/>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976BF97-1FAB-4A9B-873E-A0025016BBF5}"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46341" y="15362240"/>
            <a:ext cx="23409392" cy="1812925"/>
          </a:xfrm>
        </p:spPr>
        <p:txBody>
          <a:bodyPr anchor="b"/>
          <a:lstStyle>
            <a:lvl1pPr algn="l">
              <a:defRPr sz="2371" b="1"/>
            </a:lvl1pPr>
          </a:lstStyle>
          <a:p>
            <a:r>
              <a:rPr lang="en-US"/>
              <a:t>Click to edit Master title style</a:t>
            </a:r>
          </a:p>
        </p:txBody>
      </p:sp>
      <p:sp>
        <p:nvSpPr>
          <p:cNvPr id="3" name="Picture Placeholder 2"/>
          <p:cNvSpPr>
            <a:spLocks noGrp="1"/>
          </p:cNvSpPr>
          <p:nvPr>
            <p:ph type="pic" idx="1"/>
          </p:nvPr>
        </p:nvSpPr>
        <p:spPr>
          <a:xfrm>
            <a:off x="7646341" y="1960563"/>
            <a:ext cx="23409392" cy="13168312"/>
          </a:xfrm>
        </p:spPr>
        <p:txBody>
          <a:bodyPr/>
          <a:lstStyle>
            <a:lvl1pPr marL="0" indent="0">
              <a:buNone/>
              <a:defRPr sz="3792"/>
            </a:lvl1pPr>
            <a:lvl2pPr marL="541860" indent="0">
              <a:buNone/>
              <a:defRPr sz="3319"/>
            </a:lvl2pPr>
            <a:lvl3pPr marL="1083720" indent="0">
              <a:buNone/>
              <a:defRPr sz="2844"/>
            </a:lvl3pPr>
            <a:lvl4pPr marL="1625579" indent="0">
              <a:buNone/>
              <a:defRPr sz="2371"/>
            </a:lvl4pPr>
            <a:lvl5pPr marL="2167439" indent="0">
              <a:buNone/>
              <a:defRPr sz="2371"/>
            </a:lvl5pPr>
            <a:lvl6pPr marL="2709299" indent="0">
              <a:buNone/>
              <a:defRPr sz="2371"/>
            </a:lvl6pPr>
            <a:lvl7pPr marL="3251159" indent="0">
              <a:buNone/>
              <a:defRPr sz="2371"/>
            </a:lvl7pPr>
            <a:lvl8pPr marL="3793020" indent="0">
              <a:buNone/>
              <a:defRPr sz="2371"/>
            </a:lvl8pPr>
            <a:lvl9pPr marL="4334880" indent="0">
              <a:buNone/>
              <a:defRPr sz="2371"/>
            </a:lvl9pPr>
          </a:lstStyle>
          <a:p>
            <a:pPr lvl="0"/>
            <a:endParaRPr lang="en-US" noProof="0"/>
          </a:p>
        </p:txBody>
      </p:sp>
      <p:sp>
        <p:nvSpPr>
          <p:cNvPr id="4" name="Text Placeholder 3"/>
          <p:cNvSpPr>
            <a:spLocks noGrp="1"/>
          </p:cNvSpPr>
          <p:nvPr>
            <p:ph type="body" sz="half" idx="2"/>
          </p:nvPr>
        </p:nvSpPr>
        <p:spPr>
          <a:xfrm>
            <a:off x="7646341" y="17175163"/>
            <a:ext cx="23409392" cy="2576512"/>
          </a:xfrm>
        </p:spPr>
        <p:txBody>
          <a:bodyPr/>
          <a:lstStyle>
            <a:lvl1pPr marL="0" indent="0">
              <a:buNone/>
              <a:defRPr sz="1659"/>
            </a:lvl1pPr>
            <a:lvl2pPr marL="541860" indent="0">
              <a:buNone/>
              <a:defRPr sz="1423"/>
            </a:lvl2pPr>
            <a:lvl3pPr marL="1083720" indent="0">
              <a:buNone/>
              <a:defRPr sz="1185"/>
            </a:lvl3pPr>
            <a:lvl4pPr marL="1625579" indent="0">
              <a:buNone/>
              <a:defRPr sz="1067"/>
            </a:lvl4pPr>
            <a:lvl5pPr marL="2167439" indent="0">
              <a:buNone/>
              <a:defRPr sz="1067"/>
            </a:lvl5pPr>
            <a:lvl6pPr marL="2709299" indent="0">
              <a:buNone/>
              <a:defRPr sz="1067"/>
            </a:lvl6pPr>
            <a:lvl7pPr marL="3251159" indent="0">
              <a:buNone/>
              <a:defRPr sz="1067"/>
            </a:lvl7pPr>
            <a:lvl8pPr marL="3793020" indent="0">
              <a:buNone/>
              <a:defRPr sz="1067"/>
            </a:lvl8pPr>
            <a:lvl9pPr marL="4334880" indent="0">
              <a:buNone/>
              <a:defRPr sz="1067"/>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0C19427-4BE0-4B92-9C38-D16C932BF390}"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D3A3DBA-DBF5-4307-927F-388F23F4385C}"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286192" y="879477"/>
            <a:ext cx="8777112" cy="187245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951098" y="879477"/>
            <a:ext cx="26154473" cy="187245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EC6CFC8-2042-4F85-846D-662E8295080A}"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951097" y="879475"/>
            <a:ext cx="35112208" cy="3657600"/>
          </a:xfrm>
          <a:prstGeom prst="rect">
            <a:avLst/>
          </a:prstGeom>
          <a:noFill/>
          <a:ln w="9525">
            <a:noFill/>
            <a:miter lim="800000"/>
            <a:headEnd/>
            <a:tailEnd/>
          </a:ln>
        </p:spPr>
        <p:txBody>
          <a:bodyPr vert="horz" wrap="square" lIns="313502" tIns="156751" rIns="313502" bIns="156751" numCol="1" anchor="ctr" anchorCtr="0" compatLnSpc="1">
            <a:prstTxWarp prst="textNoShape">
              <a:avLst/>
            </a:prstTxWarp>
          </a:bodyPr>
          <a:lstStyle/>
          <a:p>
            <a:pPr lvl="0"/>
            <a:r>
              <a:rPr lang="en-US"/>
              <a:t>Click to edit Master title style</a:t>
            </a:r>
          </a:p>
        </p:txBody>
      </p:sp>
      <p:sp>
        <p:nvSpPr>
          <p:cNvPr id="1027" name="Rectangle 3"/>
          <p:cNvSpPr>
            <a:spLocks noGrp="1" noChangeArrowheads="1"/>
          </p:cNvSpPr>
          <p:nvPr>
            <p:ph type="body" idx="1"/>
          </p:nvPr>
        </p:nvSpPr>
        <p:spPr bwMode="auto">
          <a:xfrm>
            <a:off x="1951097" y="5121277"/>
            <a:ext cx="35112208" cy="14482763"/>
          </a:xfrm>
          <a:prstGeom prst="rect">
            <a:avLst/>
          </a:prstGeom>
          <a:noFill/>
          <a:ln w="9525">
            <a:noFill/>
            <a:miter lim="800000"/>
            <a:headEnd/>
            <a:tailEnd/>
          </a:ln>
        </p:spPr>
        <p:txBody>
          <a:bodyPr vert="horz" wrap="square" lIns="313502" tIns="156751" rIns="313502" bIns="156751"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1951097" y="19985038"/>
            <a:ext cx="9102608" cy="1524000"/>
          </a:xfrm>
          <a:prstGeom prst="rect">
            <a:avLst/>
          </a:prstGeom>
          <a:noFill/>
          <a:ln w="9525">
            <a:noFill/>
            <a:miter lim="800000"/>
            <a:headEnd/>
            <a:tailEnd/>
          </a:ln>
          <a:effectLst/>
        </p:spPr>
        <p:txBody>
          <a:bodyPr vert="horz" wrap="square" lIns="313502" tIns="156751" rIns="313502" bIns="156751" numCol="1" anchor="t" anchorCtr="0" compatLnSpc="1">
            <a:prstTxWarp prst="textNoShape">
              <a:avLst/>
            </a:prstTxWarp>
          </a:bodyPr>
          <a:lstStyle>
            <a:lvl1pPr>
              <a:defRPr sz="5689"/>
            </a:lvl1pPr>
          </a:lstStyle>
          <a:p>
            <a:pPr>
              <a:defRPr/>
            </a:pPr>
            <a:endParaRPr lang="en-US"/>
          </a:p>
        </p:txBody>
      </p:sp>
      <p:sp>
        <p:nvSpPr>
          <p:cNvPr id="1029" name="Rectangle 5"/>
          <p:cNvSpPr>
            <a:spLocks noGrp="1" noChangeArrowheads="1"/>
          </p:cNvSpPr>
          <p:nvPr>
            <p:ph type="ftr" sz="quarter" idx="3"/>
          </p:nvPr>
        </p:nvSpPr>
        <p:spPr bwMode="auto">
          <a:xfrm>
            <a:off x="13330297" y="19985038"/>
            <a:ext cx="12353808" cy="1524000"/>
          </a:xfrm>
          <a:prstGeom prst="rect">
            <a:avLst/>
          </a:prstGeom>
          <a:noFill/>
          <a:ln w="9525">
            <a:noFill/>
            <a:miter lim="800000"/>
            <a:headEnd/>
            <a:tailEnd/>
          </a:ln>
          <a:effectLst/>
        </p:spPr>
        <p:txBody>
          <a:bodyPr vert="horz" wrap="square" lIns="313502" tIns="156751" rIns="313502" bIns="156751" numCol="1" anchor="t" anchorCtr="0" compatLnSpc="1">
            <a:prstTxWarp prst="textNoShape">
              <a:avLst/>
            </a:prstTxWarp>
          </a:bodyPr>
          <a:lstStyle>
            <a:lvl1pPr algn="ctr">
              <a:defRPr sz="5689"/>
            </a:lvl1pPr>
          </a:lstStyle>
          <a:p>
            <a:pPr>
              <a:defRPr/>
            </a:pPr>
            <a:endParaRPr lang="en-US"/>
          </a:p>
        </p:txBody>
      </p:sp>
      <p:sp>
        <p:nvSpPr>
          <p:cNvPr id="1030" name="Rectangle 6"/>
          <p:cNvSpPr>
            <a:spLocks noGrp="1" noChangeArrowheads="1"/>
          </p:cNvSpPr>
          <p:nvPr>
            <p:ph type="sldNum" sz="quarter" idx="4"/>
          </p:nvPr>
        </p:nvSpPr>
        <p:spPr bwMode="auto">
          <a:xfrm>
            <a:off x="27960697" y="19985038"/>
            <a:ext cx="9102608" cy="1524000"/>
          </a:xfrm>
          <a:prstGeom prst="rect">
            <a:avLst/>
          </a:prstGeom>
          <a:noFill/>
          <a:ln w="9525">
            <a:noFill/>
            <a:miter lim="800000"/>
            <a:headEnd/>
            <a:tailEnd/>
          </a:ln>
          <a:effectLst/>
        </p:spPr>
        <p:txBody>
          <a:bodyPr vert="horz" wrap="square" lIns="313502" tIns="156751" rIns="313502" bIns="156751" numCol="1" anchor="t" anchorCtr="0" compatLnSpc="1">
            <a:prstTxWarp prst="textNoShape">
              <a:avLst/>
            </a:prstTxWarp>
          </a:bodyPr>
          <a:lstStyle>
            <a:lvl1pPr algn="r">
              <a:defRPr sz="5689"/>
            </a:lvl1pPr>
          </a:lstStyle>
          <a:p>
            <a:pPr>
              <a:defRPr/>
            </a:pPr>
            <a:fld id="{797C3C77-EBE8-4FD2-83F4-B3D2BBFB647F}"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3715880" rtl="0" eaLnBrk="0" fontAlgn="base" hangingPunct="0">
        <a:spcBef>
          <a:spcPct val="0"/>
        </a:spcBef>
        <a:spcAft>
          <a:spcPct val="0"/>
        </a:spcAft>
        <a:defRPr sz="17896">
          <a:solidFill>
            <a:schemeClr val="tx2"/>
          </a:solidFill>
          <a:latin typeface="+mj-lt"/>
          <a:ea typeface="+mj-ea"/>
          <a:cs typeface="+mj-cs"/>
        </a:defRPr>
      </a:lvl1pPr>
      <a:lvl2pPr algn="ctr" defTabSz="3715880" rtl="0" eaLnBrk="0" fontAlgn="base" hangingPunct="0">
        <a:spcBef>
          <a:spcPct val="0"/>
        </a:spcBef>
        <a:spcAft>
          <a:spcPct val="0"/>
        </a:spcAft>
        <a:defRPr sz="17896">
          <a:solidFill>
            <a:schemeClr val="tx2"/>
          </a:solidFill>
          <a:latin typeface="Arial" charset="0"/>
        </a:defRPr>
      </a:lvl2pPr>
      <a:lvl3pPr algn="ctr" defTabSz="3715880" rtl="0" eaLnBrk="0" fontAlgn="base" hangingPunct="0">
        <a:spcBef>
          <a:spcPct val="0"/>
        </a:spcBef>
        <a:spcAft>
          <a:spcPct val="0"/>
        </a:spcAft>
        <a:defRPr sz="17896">
          <a:solidFill>
            <a:schemeClr val="tx2"/>
          </a:solidFill>
          <a:latin typeface="Arial" charset="0"/>
        </a:defRPr>
      </a:lvl3pPr>
      <a:lvl4pPr algn="ctr" defTabSz="3715880" rtl="0" eaLnBrk="0" fontAlgn="base" hangingPunct="0">
        <a:spcBef>
          <a:spcPct val="0"/>
        </a:spcBef>
        <a:spcAft>
          <a:spcPct val="0"/>
        </a:spcAft>
        <a:defRPr sz="17896">
          <a:solidFill>
            <a:schemeClr val="tx2"/>
          </a:solidFill>
          <a:latin typeface="Arial" charset="0"/>
        </a:defRPr>
      </a:lvl4pPr>
      <a:lvl5pPr algn="ctr" defTabSz="3715880" rtl="0" eaLnBrk="0" fontAlgn="base" hangingPunct="0">
        <a:spcBef>
          <a:spcPct val="0"/>
        </a:spcBef>
        <a:spcAft>
          <a:spcPct val="0"/>
        </a:spcAft>
        <a:defRPr sz="17896">
          <a:solidFill>
            <a:schemeClr val="tx2"/>
          </a:solidFill>
          <a:latin typeface="Arial" charset="0"/>
        </a:defRPr>
      </a:lvl5pPr>
      <a:lvl6pPr marL="541860" algn="ctr" defTabSz="3715880" rtl="0" fontAlgn="base">
        <a:spcBef>
          <a:spcPct val="0"/>
        </a:spcBef>
        <a:spcAft>
          <a:spcPct val="0"/>
        </a:spcAft>
        <a:defRPr sz="17896">
          <a:solidFill>
            <a:schemeClr val="tx2"/>
          </a:solidFill>
          <a:latin typeface="Arial" charset="0"/>
        </a:defRPr>
      </a:lvl6pPr>
      <a:lvl7pPr marL="1083720" algn="ctr" defTabSz="3715880" rtl="0" fontAlgn="base">
        <a:spcBef>
          <a:spcPct val="0"/>
        </a:spcBef>
        <a:spcAft>
          <a:spcPct val="0"/>
        </a:spcAft>
        <a:defRPr sz="17896">
          <a:solidFill>
            <a:schemeClr val="tx2"/>
          </a:solidFill>
          <a:latin typeface="Arial" charset="0"/>
        </a:defRPr>
      </a:lvl7pPr>
      <a:lvl8pPr marL="1625579" algn="ctr" defTabSz="3715880" rtl="0" fontAlgn="base">
        <a:spcBef>
          <a:spcPct val="0"/>
        </a:spcBef>
        <a:spcAft>
          <a:spcPct val="0"/>
        </a:spcAft>
        <a:defRPr sz="17896">
          <a:solidFill>
            <a:schemeClr val="tx2"/>
          </a:solidFill>
          <a:latin typeface="Arial" charset="0"/>
        </a:defRPr>
      </a:lvl8pPr>
      <a:lvl9pPr marL="2167439" algn="ctr" defTabSz="3715880" rtl="0" fontAlgn="base">
        <a:spcBef>
          <a:spcPct val="0"/>
        </a:spcBef>
        <a:spcAft>
          <a:spcPct val="0"/>
        </a:spcAft>
        <a:defRPr sz="17896">
          <a:solidFill>
            <a:schemeClr val="tx2"/>
          </a:solidFill>
          <a:latin typeface="Arial" charset="0"/>
        </a:defRPr>
      </a:lvl9pPr>
    </p:titleStyle>
    <p:bodyStyle>
      <a:lvl1pPr marL="1394161" indent="-1394161" algn="l" defTabSz="3715880" rtl="0" eaLnBrk="0" fontAlgn="base" hangingPunct="0">
        <a:spcBef>
          <a:spcPct val="20000"/>
        </a:spcBef>
        <a:spcAft>
          <a:spcPct val="0"/>
        </a:spcAft>
        <a:buChar char="•"/>
        <a:defRPr sz="13037">
          <a:solidFill>
            <a:schemeClr val="tx1"/>
          </a:solidFill>
          <a:latin typeface="+mn-lt"/>
          <a:ea typeface="+mn-ea"/>
          <a:cs typeface="+mn-cs"/>
        </a:defRPr>
      </a:lvl1pPr>
      <a:lvl2pPr marL="3019741" indent="-1162742" algn="l" defTabSz="3715880" rtl="0" eaLnBrk="0" fontAlgn="base" hangingPunct="0">
        <a:spcBef>
          <a:spcPct val="20000"/>
        </a:spcBef>
        <a:spcAft>
          <a:spcPct val="0"/>
        </a:spcAft>
        <a:buChar char="–"/>
        <a:defRPr sz="11377">
          <a:solidFill>
            <a:schemeClr val="tx1"/>
          </a:solidFill>
          <a:latin typeface="+mn-lt"/>
        </a:defRPr>
      </a:lvl2pPr>
      <a:lvl3pPr marL="4645320" indent="-929441" algn="l" defTabSz="3715880" rtl="0" eaLnBrk="0" fontAlgn="base" hangingPunct="0">
        <a:spcBef>
          <a:spcPct val="20000"/>
        </a:spcBef>
        <a:spcAft>
          <a:spcPct val="0"/>
        </a:spcAft>
        <a:buChar char="•"/>
        <a:defRPr sz="9718">
          <a:solidFill>
            <a:schemeClr val="tx1"/>
          </a:solidFill>
          <a:latin typeface="+mn-lt"/>
        </a:defRPr>
      </a:lvl3pPr>
      <a:lvl4pPr marL="6502319" indent="-929441" algn="l" defTabSz="3715880" rtl="0" eaLnBrk="0" fontAlgn="base" hangingPunct="0">
        <a:spcBef>
          <a:spcPct val="20000"/>
        </a:spcBef>
        <a:spcAft>
          <a:spcPct val="0"/>
        </a:spcAft>
        <a:buChar char="–"/>
        <a:defRPr sz="8177">
          <a:solidFill>
            <a:schemeClr val="tx1"/>
          </a:solidFill>
          <a:latin typeface="+mn-lt"/>
        </a:defRPr>
      </a:lvl4pPr>
      <a:lvl5pPr marL="8359318" indent="-927559" algn="l" defTabSz="3715880" rtl="0" eaLnBrk="0" fontAlgn="base" hangingPunct="0">
        <a:spcBef>
          <a:spcPct val="20000"/>
        </a:spcBef>
        <a:spcAft>
          <a:spcPct val="0"/>
        </a:spcAft>
        <a:buChar char="»"/>
        <a:defRPr sz="8177">
          <a:solidFill>
            <a:schemeClr val="tx1"/>
          </a:solidFill>
          <a:latin typeface="+mn-lt"/>
        </a:defRPr>
      </a:lvl5pPr>
      <a:lvl6pPr marL="8901179" indent="-927559" algn="l" defTabSz="3715880" rtl="0" fontAlgn="base">
        <a:spcBef>
          <a:spcPct val="20000"/>
        </a:spcBef>
        <a:spcAft>
          <a:spcPct val="0"/>
        </a:spcAft>
        <a:buChar char="»"/>
        <a:defRPr sz="8177">
          <a:solidFill>
            <a:schemeClr val="tx1"/>
          </a:solidFill>
          <a:latin typeface="+mn-lt"/>
        </a:defRPr>
      </a:lvl6pPr>
      <a:lvl7pPr marL="9443039" indent="-927559" algn="l" defTabSz="3715880" rtl="0" fontAlgn="base">
        <a:spcBef>
          <a:spcPct val="20000"/>
        </a:spcBef>
        <a:spcAft>
          <a:spcPct val="0"/>
        </a:spcAft>
        <a:buChar char="»"/>
        <a:defRPr sz="8177">
          <a:solidFill>
            <a:schemeClr val="tx1"/>
          </a:solidFill>
          <a:latin typeface="+mn-lt"/>
        </a:defRPr>
      </a:lvl7pPr>
      <a:lvl8pPr marL="9984898" indent="-927559" algn="l" defTabSz="3715880" rtl="0" fontAlgn="base">
        <a:spcBef>
          <a:spcPct val="20000"/>
        </a:spcBef>
        <a:spcAft>
          <a:spcPct val="0"/>
        </a:spcAft>
        <a:buChar char="»"/>
        <a:defRPr sz="8177">
          <a:solidFill>
            <a:schemeClr val="tx1"/>
          </a:solidFill>
          <a:latin typeface="+mn-lt"/>
        </a:defRPr>
      </a:lvl8pPr>
      <a:lvl9pPr marL="10526758" indent="-927559" algn="l" defTabSz="3715880" rtl="0" fontAlgn="base">
        <a:spcBef>
          <a:spcPct val="20000"/>
        </a:spcBef>
        <a:spcAft>
          <a:spcPct val="0"/>
        </a:spcAft>
        <a:buChar char="»"/>
        <a:defRPr sz="8177">
          <a:solidFill>
            <a:schemeClr val="tx1"/>
          </a:solidFill>
          <a:latin typeface="+mn-lt"/>
        </a:defRPr>
      </a:lvl9pPr>
    </p:bodyStyle>
    <p:otherStyle>
      <a:defPPr>
        <a:defRPr lang="en-US"/>
      </a:defPPr>
      <a:lvl1pPr marL="0" algn="l" defTabSz="1083720" rtl="0" eaLnBrk="1" latinLnBrk="0" hangingPunct="1">
        <a:defRPr sz="2133" kern="1200">
          <a:solidFill>
            <a:schemeClr val="tx1"/>
          </a:solidFill>
          <a:latin typeface="+mn-lt"/>
          <a:ea typeface="+mn-ea"/>
          <a:cs typeface="+mn-cs"/>
        </a:defRPr>
      </a:lvl1pPr>
      <a:lvl2pPr marL="541860" algn="l" defTabSz="1083720" rtl="0" eaLnBrk="1" latinLnBrk="0" hangingPunct="1">
        <a:defRPr sz="2133" kern="1200">
          <a:solidFill>
            <a:schemeClr val="tx1"/>
          </a:solidFill>
          <a:latin typeface="+mn-lt"/>
          <a:ea typeface="+mn-ea"/>
          <a:cs typeface="+mn-cs"/>
        </a:defRPr>
      </a:lvl2pPr>
      <a:lvl3pPr marL="1083720" algn="l" defTabSz="1083720" rtl="0" eaLnBrk="1" latinLnBrk="0" hangingPunct="1">
        <a:defRPr sz="2133" kern="1200">
          <a:solidFill>
            <a:schemeClr val="tx1"/>
          </a:solidFill>
          <a:latin typeface="+mn-lt"/>
          <a:ea typeface="+mn-ea"/>
          <a:cs typeface="+mn-cs"/>
        </a:defRPr>
      </a:lvl3pPr>
      <a:lvl4pPr marL="1625579" algn="l" defTabSz="1083720" rtl="0" eaLnBrk="1" latinLnBrk="0" hangingPunct="1">
        <a:defRPr sz="2133" kern="1200">
          <a:solidFill>
            <a:schemeClr val="tx1"/>
          </a:solidFill>
          <a:latin typeface="+mn-lt"/>
          <a:ea typeface="+mn-ea"/>
          <a:cs typeface="+mn-cs"/>
        </a:defRPr>
      </a:lvl4pPr>
      <a:lvl5pPr marL="2167439" algn="l" defTabSz="1083720" rtl="0" eaLnBrk="1" latinLnBrk="0" hangingPunct="1">
        <a:defRPr sz="2133" kern="1200">
          <a:solidFill>
            <a:schemeClr val="tx1"/>
          </a:solidFill>
          <a:latin typeface="+mn-lt"/>
          <a:ea typeface="+mn-ea"/>
          <a:cs typeface="+mn-cs"/>
        </a:defRPr>
      </a:lvl5pPr>
      <a:lvl6pPr marL="2709299" algn="l" defTabSz="1083720" rtl="0" eaLnBrk="1" latinLnBrk="0" hangingPunct="1">
        <a:defRPr sz="2133" kern="1200">
          <a:solidFill>
            <a:schemeClr val="tx1"/>
          </a:solidFill>
          <a:latin typeface="+mn-lt"/>
          <a:ea typeface="+mn-ea"/>
          <a:cs typeface="+mn-cs"/>
        </a:defRPr>
      </a:lvl6pPr>
      <a:lvl7pPr marL="3251159" algn="l" defTabSz="1083720" rtl="0" eaLnBrk="1" latinLnBrk="0" hangingPunct="1">
        <a:defRPr sz="2133" kern="1200">
          <a:solidFill>
            <a:schemeClr val="tx1"/>
          </a:solidFill>
          <a:latin typeface="+mn-lt"/>
          <a:ea typeface="+mn-ea"/>
          <a:cs typeface="+mn-cs"/>
        </a:defRPr>
      </a:lvl7pPr>
      <a:lvl8pPr marL="3793020" algn="l" defTabSz="1083720" rtl="0" eaLnBrk="1" latinLnBrk="0" hangingPunct="1">
        <a:defRPr sz="2133" kern="1200">
          <a:solidFill>
            <a:schemeClr val="tx1"/>
          </a:solidFill>
          <a:latin typeface="+mn-lt"/>
          <a:ea typeface="+mn-ea"/>
          <a:cs typeface="+mn-cs"/>
        </a:defRPr>
      </a:lvl8pPr>
      <a:lvl9pPr marL="4334880" algn="l" defTabSz="1083720" rtl="0" eaLnBrk="1" latinLnBrk="0" hangingPunct="1">
        <a:defRPr sz="213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tiff"/><Relationship Id="rId5" Type="http://schemas.openxmlformats.org/officeDocument/2006/relationships/image" Target="../media/image3.png"/><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39"/>
          <p:cNvSpPr txBox="1">
            <a:spLocks noChangeArrowheads="1"/>
          </p:cNvSpPr>
          <p:nvPr/>
        </p:nvSpPr>
        <p:spPr bwMode="auto">
          <a:xfrm>
            <a:off x="-9071" y="-82682"/>
            <a:ext cx="39023471" cy="3793067"/>
          </a:xfrm>
          <a:prstGeom prst="rect">
            <a:avLst/>
          </a:prstGeom>
          <a:solidFill>
            <a:srgbClr val="4E8F00"/>
          </a:solidFill>
          <a:ln w="12700">
            <a:noFill/>
            <a:miter lim="800000"/>
            <a:headEnd/>
            <a:tailEnd/>
          </a:ln>
        </p:spPr>
        <p:txBody>
          <a:bodyPr/>
          <a:lstStyle/>
          <a:p>
            <a:pPr algn="ctr" defTabSz="5945407"/>
            <a:endParaRPr lang="en-US" sz="4267" b="1" i="1">
              <a:solidFill>
                <a:schemeClr val="bg1"/>
              </a:solidFill>
              <a:latin typeface="Calibri" pitchFamily="34" charset="0"/>
              <a:cs typeface="Calibri" pitchFamily="34" charset="0"/>
            </a:endParaRPr>
          </a:p>
        </p:txBody>
      </p:sp>
      <p:sp>
        <p:nvSpPr>
          <p:cNvPr id="2058" name="TextBox 12"/>
          <p:cNvSpPr txBox="1">
            <a:spLocks noChangeArrowheads="1"/>
          </p:cNvSpPr>
          <p:nvPr/>
        </p:nvSpPr>
        <p:spPr bwMode="auto">
          <a:xfrm>
            <a:off x="-172707" y="2417870"/>
            <a:ext cx="39014400" cy="830997"/>
          </a:xfrm>
          <a:prstGeom prst="rect">
            <a:avLst/>
          </a:prstGeom>
          <a:noFill/>
          <a:ln w="9525">
            <a:noFill/>
            <a:miter lim="800000"/>
            <a:headEnd/>
            <a:tailEnd/>
          </a:ln>
        </p:spPr>
        <p:txBody>
          <a:bodyPr lIns="541867">
            <a:spAutoFit/>
          </a:bodyPr>
          <a:lstStyle/>
          <a:p>
            <a:r>
              <a:rPr lang="en-US" sz="4800" i="1" dirty="0">
                <a:solidFill>
                  <a:schemeClr val="bg1"/>
                </a:solidFill>
                <a:latin typeface="Calibri" pitchFamily="34" charset="0"/>
                <a:cs typeface="Calibri" pitchFamily="34" charset="0"/>
              </a:rPr>
              <a:t>Group discussion – Oxfam Education</a:t>
            </a:r>
          </a:p>
        </p:txBody>
      </p:sp>
      <p:sp>
        <p:nvSpPr>
          <p:cNvPr id="2061" name="TextBox 18"/>
          <p:cNvSpPr txBox="1">
            <a:spLocks noChangeArrowheads="1"/>
          </p:cNvSpPr>
          <p:nvPr/>
        </p:nvSpPr>
        <p:spPr bwMode="auto">
          <a:xfrm>
            <a:off x="-129164" y="1392628"/>
            <a:ext cx="39014400" cy="830997"/>
          </a:xfrm>
          <a:prstGeom prst="rect">
            <a:avLst/>
          </a:prstGeom>
          <a:noFill/>
          <a:ln w="9525">
            <a:noFill/>
            <a:miter lim="800000"/>
            <a:headEnd/>
            <a:tailEnd/>
          </a:ln>
        </p:spPr>
        <p:txBody>
          <a:bodyPr lIns="541867">
            <a:spAutoFit/>
          </a:bodyPr>
          <a:lstStyle/>
          <a:p>
            <a:r>
              <a:rPr lang="en-GB" sz="4800" dirty="0">
                <a:solidFill>
                  <a:schemeClr val="bg1"/>
                </a:solidFill>
              </a:rPr>
              <a:t>Monica Casley: 1500481 Caitlin Jones: 1500793 Rayner Killingback: 1500063 Lucy Edmunds: 1501388</a:t>
            </a:r>
            <a:r>
              <a:rPr lang="en-US" sz="4741" dirty="0">
                <a:solidFill>
                  <a:schemeClr val="bg1"/>
                </a:solidFill>
                <a:latin typeface="Calibri" pitchFamily="34" charset="0"/>
                <a:cs typeface="Calibri" pitchFamily="34" charset="0"/>
              </a:rPr>
              <a:t> </a:t>
            </a:r>
          </a:p>
        </p:txBody>
      </p:sp>
      <p:sp>
        <p:nvSpPr>
          <p:cNvPr id="2062" name="TextBox 19"/>
          <p:cNvSpPr txBox="1">
            <a:spLocks noChangeArrowheads="1"/>
          </p:cNvSpPr>
          <p:nvPr/>
        </p:nvSpPr>
        <p:spPr bwMode="auto">
          <a:xfrm>
            <a:off x="-129164" y="-142179"/>
            <a:ext cx="39014400" cy="1359176"/>
          </a:xfrm>
          <a:prstGeom prst="rect">
            <a:avLst/>
          </a:prstGeom>
          <a:noFill/>
          <a:ln w="9525">
            <a:noFill/>
            <a:miter lim="800000"/>
            <a:headEnd/>
            <a:tailEnd/>
          </a:ln>
        </p:spPr>
        <p:txBody>
          <a:bodyPr lIns="541867" tIns="216747">
            <a:spAutoFit/>
          </a:bodyPr>
          <a:lstStyle/>
          <a:p>
            <a:r>
              <a:rPr lang="en-US" sz="7110" dirty="0">
                <a:solidFill>
                  <a:schemeClr val="bg1"/>
                </a:solidFill>
                <a:latin typeface="Calibri" pitchFamily="34" charset="0"/>
                <a:cs typeface="Calibri" pitchFamily="34" charset="0"/>
              </a:rPr>
              <a:t>EAEC6010 - A Green Childhood: Sustainability in Early Childhood</a:t>
            </a:r>
          </a:p>
        </p:txBody>
      </p:sp>
      <p:sp>
        <p:nvSpPr>
          <p:cNvPr id="2063" name="TextBox 20"/>
          <p:cNvSpPr txBox="1">
            <a:spLocks noChangeArrowheads="1"/>
          </p:cNvSpPr>
          <p:nvPr/>
        </p:nvSpPr>
        <p:spPr bwMode="auto">
          <a:xfrm>
            <a:off x="-52965" y="21040888"/>
            <a:ext cx="39067365" cy="919364"/>
          </a:xfrm>
          <a:prstGeom prst="rect">
            <a:avLst/>
          </a:prstGeom>
          <a:solidFill>
            <a:srgbClr val="4E8F00"/>
          </a:solidFill>
          <a:ln w="9525">
            <a:noFill/>
            <a:miter lim="800000"/>
            <a:headEnd/>
            <a:tailEnd/>
          </a:ln>
        </p:spPr>
        <p:txBody>
          <a:bodyPr wrap="square" lIns="541867" tIns="108373" bIns="108373">
            <a:spAutoFit/>
          </a:bodyPr>
          <a:lstStyle>
            <a:defPPr>
              <a:defRPr lang="en-US"/>
            </a:defPPr>
            <a:lvl1pPr>
              <a:defRPr sz="3200" i="1">
                <a:solidFill>
                  <a:schemeClr val="bg1"/>
                </a:solidFill>
                <a:latin typeface="Calibri" pitchFamily="34" charset="0"/>
                <a:cs typeface="Calibri" pitchFamily="34" charset="0"/>
              </a:defRPr>
            </a:lvl1pPr>
          </a:lstStyle>
          <a:p>
            <a:pPr algn="ctr"/>
            <a:endParaRPr lang="en-US" sz="3792" dirty="0"/>
          </a:p>
        </p:txBody>
      </p:sp>
      <p:cxnSp>
        <p:nvCxnSpPr>
          <p:cNvPr id="2064" name="Straight Connector 22"/>
          <p:cNvCxnSpPr>
            <a:cxnSpLocks noChangeShapeType="1"/>
          </p:cNvCxnSpPr>
          <p:nvPr/>
        </p:nvCxnSpPr>
        <p:spPr bwMode="auto">
          <a:xfrm>
            <a:off x="322662" y="1216997"/>
            <a:ext cx="28989867" cy="0"/>
          </a:xfrm>
          <a:prstGeom prst="line">
            <a:avLst/>
          </a:prstGeom>
          <a:noFill/>
          <a:ln w="9525" algn="ctr">
            <a:solidFill>
              <a:schemeClr val="bg1"/>
            </a:solidFill>
            <a:round/>
            <a:headEnd/>
            <a:tailEnd/>
          </a:ln>
        </p:spPr>
      </p:cxnSp>
      <p:sp>
        <p:nvSpPr>
          <p:cNvPr id="38" name="Text Box 41"/>
          <p:cNvSpPr txBox="1">
            <a:spLocks noChangeArrowheads="1"/>
          </p:cNvSpPr>
          <p:nvPr/>
        </p:nvSpPr>
        <p:spPr bwMode="auto">
          <a:xfrm>
            <a:off x="16666464" y="4057692"/>
            <a:ext cx="9245600" cy="675891"/>
          </a:xfrm>
          <a:prstGeom prst="rect">
            <a:avLst/>
          </a:prstGeom>
          <a:solidFill>
            <a:srgbClr val="4E8F00"/>
          </a:solidFill>
          <a:ln w="12700">
            <a:noFill/>
            <a:miter lim="800000"/>
            <a:headEnd/>
            <a:tailEnd/>
          </a:ln>
        </p:spPr>
        <p:txBody>
          <a:bodyPr wrap="square" anchor="ctr">
            <a:spAutoFit/>
          </a:bodyPr>
          <a:lstStyle/>
          <a:p>
            <a:pPr algn="ctr" defTabSz="5945407"/>
            <a:r>
              <a:rPr lang="en-US" sz="3800" dirty="0" smtClean="0">
                <a:solidFill>
                  <a:schemeClr val="bg1"/>
                </a:solidFill>
                <a:latin typeface="Calibri" pitchFamily="34" charset="0"/>
                <a:cs typeface="Calibri" pitchFamily="34" charset="0"/>
              </a:rPr>
              <a:t>Opportunities and Resources</a:t>
            </a:r>
            <a:endParaRPr lang="en-US" sz="3800" dirty="0">
              <a:solidFill>
                <a:schemeClr val="bg1"/>
              </a:solidFill>
              <a:latin typeface="Calibri" pitchFamily="34" charset="0"/>
              <a:cs typeface="Calibri" pitchFamily="34" charset="0"/>
            </a:endParaRPr>
          </a:p>
        </p:txBody>
      </p:sp>
      <p:sp>
        <p:nvSpPr>
          <p:cNvPr id="39" name="Text Box 90"/>
          <p:cNvSpPr txBox="1">
            <a:spLocks noChangeArrowheads="1"/>
          </p:cNvSpPr>
          <p:nvPr/>
        </p:nvSpPr>
        <p:spPr bwMode="auto">
          <a:xfrm>
            <a:off x="16764000" y="4960570"/>
            <a:ext cx="21628102" cy="6278642"/>
          </a:xfrm>
          <a:prstGeom prst="rect">
            <a:avLst/>
          </a:prstGeom>
          <a:noFill/>
          <a:ln w="9525">
            <a:noFill/>
            <a:miter lim="800000"/>
            <a:headEnd/>
            <a:tailEnd/>
          </a:ln>
        </p:spPr>
        <p:txBody>
          <a:bodyPr wrap="square" lIns="0" tIns="0" rIns="0" bIns="0">
            <a:spAutoFit/>
          </a:bodyPr>
          <a:lstStyle/>
          <a:p>
            <a:pPr defTabSz="3715880">
              <a:spcBef>
                <a:spcPct val="50000"/>
              </a:spcBef>
            </a:pPr>
            <a:r>
              <a:rPr lang="en-US" sz="3400" dirty="0" smtClean="0">
                <a:latin typeface="Calibri" pitchFamily="34" charset="0"/>
                <a:cs typeface="Calibri" pitchFamily="34" charset="0"/>
              </a:rPr>
              <a:t>The Oxfam website provides a variety of resources and activities based on their work and campaigns (Oxfam , no date). There are positive and negatives to using online educational resources such as ease of access (MGH Institute of health professions, 2017), but there is a risk of being damaged and outdated (Littlejohn, 2003: Jarvis et al, 2016).</a:t>
            </a:r>
          </a:p>
          <a:p>
            <a:pPr defTabSz="3715880">
              <a:spcBef>
                <a:spcPct val="50000"/>
              </a:spcBef>
            </a:pPr>
            <a:r>
              <a:rPr lang="en-US" sz="3400" dirty="0" smtClean="0">
                <a:latin typeface="Calibri" pitchFamily="34" charset="0"/>
                <a:cs typeface="Calibri" pitchFamily="34" charset="0"/>
              </a:rPr>
              <a:t>There are activities available for children three to seven years old covering a variety of topics and studies in different countries and learning styles (Oxfam, no date). These resources encourage children to be curious and develop an understanding of the world which links to the Foundation Phase learning area Knowledge and Understanding of the World (Welsh Government, 2015 and ESDGC (Department for Children, Education, Lifelong Learning and Skills, 2008). </a:t>
            </a:r>
          </a:p>
          <a:p>
            <a:pPr defTabSz="3715880">
              <a:spcBef>
                <a:spcPct val="50000"/>
              </a:spcBef>
            </a:pPr>
            <a:r>
              <a:rPr lang="en-US" sz="3400" dirty="0" smtClean="0">
                <a:latin typeface="Calibri" pitchFamily="34" charset="0"/>
                <a:cs typeface="Calibri" pitchFamily="34" charset="0"/>
              </a:rPr>
              <a:t>Oxfam Education provide guest speaker services which discuss topics such as climate change and professional development workshops (Oxfam, no date). Guest speakers are a good teaching resource because it gives learners a different perspective, enhancing their learning experience (Kopp, 2015). The professional development workshops aim to support early years practitioners with their knowledge confidence of integrating sustainability into their setting (Oxfam, no date). </a:t>
            </a:r>
            <a:endParaRPr lang="en-US" sz="3400" dirty="0">
              <a:latin typeface="Calibri" pitchFamily="34" charset="0"/>
              <a:cs typeface="Calibri" pitchFamily="34" charset="0"/>
            </a:endParaRPr>
          </a:p>
        </p:txBody>
      </p:sp>
      <p:sp>
        <p:nvSpPr>
          <p:cNvPr id="43" name="Text Box 45"/>
          <p:cNvSpPr txBox="1">
            <a:spLocks noChangeArrowheads="1"/>
          </p:cNvSpPr>
          <p:nvPr/>
        </p:nvSpPr>
        <p:spPr bwMode="auto">
          <a:xfrm>
            <a:off x="322662" y="4057691"/>
            <a:ext cx="7313365" cy="675891"/>
          </a:xfrm>
          <a:prstGeom prst="rect">
            <a:avLst/>
          </a:prstGeom>
          <a:solidFill>
            <a:srgbClr val="4E8F00"/>
          </a:solidFill>
          <a:ln w="12700">
            <a:noFill/>
            <a:miter lim="800000"/>
            <a:headEnd/>
            <a:tailEnd/>
          </a:ln>
        </p:spPr>
        <p:txBody>
          <a:bodyPr wrap="square" anchor="ctr">
            <a:spAutoFit/>
          </a:bodyPr>
          <a:lstStyle>
            <a:defPPr>
              <a:defRPr lang="en-US"/>
            </a:defPPr>
            <a:lvl1pPr algn="ctr" defTabSz="5016500">
              <a:spcBef>
                <a:spcPct val="50000"/>
              </a:spcBef>
              <a:defRPr sz="3600">
                <a:solidFill>
                  <a:schemeClr val="bg1"/>
                </a:solidFill>
                <a:latin typeface="Calibri" pitchFamily="34" charset="0"/>
                <a:cs typeface="Calibri" pitchFamily="34" charset="0"/>
              </a:defRPr>
            </a:lvl1pPr>
          </a:lstStyle>
          <a:p>
            <a:pPr>
              <a:spcBef>
                <a:spcPts val="0"/>
              </a:spcBef>
            </a:pPr>
            <a:r>
              <a:rPr lang="en-US" sz="3800" dirty="0"/>
              <a:t>Oxfam Education</a:t>
            </a:r>
          </a:p>
        </p:txBody>
      </p:sp>
      <p:sp>
        <p:nvSpPr>
          <p:cNvPr id="45" name="Text Box 45"/>
          <p:cNvSpPr txBox="1">
            <a:spLocks noChangeArrowheads="1"/>
          </p:cNvSpPr>
          <p:nvPr/>
        </p:nvSpPr>
        <p:spPr bwMode="auto">
          <a:xfrm>
            <a:off x="16666464" y="11612289"/>
            <a:ext cx="7331056" cy="677108"/>
          </a:xfrm>
          <a:prstGeom prst="rect">
            <a:avLst/>
          </a:prstGeom>
          <a:solidFill>
            <a:srgbClr val="4E8F00"/>
          </a:solidFill>
          <a:ln w="12700">
            <a:noFill/>
            <a:miter lim="800000"/>
            <a:headEnd/>
            <a:tailEnd/>
          </a:ln>
        </p:spPr>
        <p:txBody>
          <a:bodyPr wrap="square" anchor="ctr">
            <a:spAutoFit/>
          </a:bodyPr>
          <a:lstStyle>
            <a:defPPr>
              <a:defRPr lang="en-US"/>
            </a:defPPr>
            <a:lvl1pPr algn="ctr" defTabSz="5016500">
              <a:spcBef>
                <a:spcPct val="50000"/>
              </a:spcBef>
              <a:defRPr sz="3600">
                <a:solidFill>
                  <a:schemeClr val="bg1"/>
                </a:solidFill>
                <a:latin typeface="Calibri" pitchFamily="34" charset="0"/>
                <a:cs typeface="Calibri" pitchFamily="34" charset="0"/>
              </a:defRPr>
            </a:lvl1pPr>
          </a:lstStyle>
          <a:p>
            <a:pPr>
              <a:spcBef>
                <a:spcPts val="0"/>
              </a:spcBef>
            </a:pPr>
            <a:r>
              <a:rPr lang="en-US" sz="3800" dirty="0" smtClean="0"/>
              <a:t>Practitioners involvement </a:t>
            </a:r>
            <a:endParaRPr lang="en-US" sz="3800" dirty="0"/>
          </a:p>
        </p:txBody>
      </p:sp>
      <p:sp>
        <p:nvSpPr>
          <p:cNvPr id="54" name="Text Box 41"/>
          <p:cNvSpPr txBox="1">
            <a:spLocks noChangeArrowheads="1"/>
          </p:cNvSpPr>
          <p:nvPr/>
        </p:nvSpPr>
        <p:spPr bwMode="auto">
          <a:xfrm>
            <a:off x="343615" y="11599440"/>
            <a:ext cx="15172267" cy="675891"/>
          </a:xfrm>
          <a:prstGeom prst="rect">
            <a:avLst/>
          </a:prstGeom>
          <a:solidFill>
            <a:srgbClr val="4E8F00"/>
          </a:solidFill>
          <a:ln w="12700">
            <a:noFill/>
            <a:miter lim="800000"/>
            <a:headEnd/>
            <a:tailEnd/>
          </a:ln>
        </p:spPr>
        <p:txBody>
          <a:bodyPr wrap="square" anchor="ctr">
            <a:spAutoFit/>
          </a:bodyPr>
          <a:lstStyle/>
          <a:p>
            <a:pPr algn="ctr" defTabSz="5945407"/>
            <a:r>
              <a:rPr lang="en-US" sz="3800" dirty="0">
                <a:solidFill>
                  <a:schemeClr val="bg1"/>
                </a:solidFill>
                <a:latin typeface="Calibri" pitchFamily="34" charset="0"/>
                <a:cs typeface="Calibri" pitchFamily="34" charset="0"/>
              </a:rPr>
              <a:t>Education for Sustainable Development and Global Citizenships (ESDGC)</a:t>
            </a:r>
          </a:p>
        </p:txBody>
      </p:sp>
      <p:sp>
        <p:nvSpPr>
          <p:cNvPr id="55" name="Text Box 90"/>
          <p:cNvSpPr txBox="1">
            <a:spLocks noChangeArrowheads="1"/>
          </p:cNvSpPr>
          <p:nvPr/>
        </p:nvSpPr>
        <p:spPr bwMode="auto">
          <a:xfrm>
            <a:off x="441152" y="12387238"/>
            <a:ext cx="15172267" cy="6278642"/>
          </a:xfrm>
          <a:prstGeom prst="rect">
            <a:avLst/>
          </a:prstGeom>
          <a:noFill/>
          <a:ln w="9525">
            <a:noFill/>
            <a:miter lim="800000"/>
            <a:headEnd/>
            <a:tailEnd/>
          </a:ln>
        </p:spPr>
        <p:txBody>
          <a:bodyPr wrap="square" lIns="0" tIns="0" rIns="0" bIns="0">
            <a:spAutoFit/>
          </a:bodyPr>
          <a:lstStyle/>
          <a:p>
            <a:pPr defTabSz="3715880">
              <a:spcBef>
                <a:spcPct val="50000"/>
              </a:spcBef>
            </a:pPr>
            <a:r>
              <a:rPr lang="en-US" sz="3400" dirty="0">
                <a:latin typeface="Calibri" pitchFamily="34" charset="0"/>
                <a:cs typeface="Calibri" pitchFamily="34" charset="0"/>
              </a:rPr>
              <a:t>The ESDGC is conducted on seven key issues; ‘the natural environment, consumption and waste, climate change, choices and decisions and health’ (Welsh Government, 2017).The ESDGC ensures that sustainability is voiced through schools within the Global Learning Programme Wales due to a 2014 ESTYN report making several improvements. These including making better links between in sustainability through mathematics and literacy classes (Global learning programme wales, 2017). Oxfam education have developed a curriculum guideline for practitioners to incorporate sustainable development. The three topics include ‘knowledge and understanding, skills and values and attitudes’ (Oxfam, 2015). The Foundation Phase expresses the needs of the community, people and the environment in order to stimulate the children’s abilities to ask questions, discover and admire the world around them (Department for children, education, lifelong learning and skills, 2008).</a:t>
            </a:r>
          </a:p>
        </p:txBody>
      </p:sp>
      <p:sp>
        <p:nvSpPr>
          <p:cNvPr id="56" name="Text Box 45"/>
          <p:cNvSpPr txBox="1">
            <a:spLocks noChangeArrowheads="1"/>
          </p:cNvSpPr>
          <p:nvPr/>
        </p:nvSpPr>
        <p:spPr bwMode="auto">
          <a:xfrm>
            <a:off x="16666464" y="16885538"/>
            <a:ext cx="16256000" cy="677108"/>
          </a:xfrm>
          <a:prstGeom prst="rect">
            <a:avLst/>
          </a:prstGeom>
          <a:solidFill>
            <a:srgbClr val="4E8F00"/>
          </a:solidFill>
          <a:ln w="12700">
            <a:noFill/>
            <a:miter lim="800000"/>
            <a:headEnd/>
            <a:tailEnd/>
          </a:ln>
        </p:spPr>
        <p:txBody>
          <a:bodyPr wrap="square" anchor="ctr">
            <a:spAutoFit/>
          </a:bodyPr>
          <a:lstStyle>
            <a:defPPr>
              <a:defRPr lang="en-US"/>
            </a:defPPr>
            <a:lvl1pPr algn="ctr" defTabSz="5016500">
              <a:spcBef>
                <a:spcPct val="50000"/>
              </a:spcBef>
              <a:defRPr sz="3600">
                <a:solidFill>
                  <a:schemeClr val="bg1"/>
                </a:solidFill>
                <a:latin typeface="Calibri" pitchFamily="34" charset="0"/>
                <a:cs typeface="Calibri" pitchFamily="34" charset="0"/>
              </a:defRPr>
            </a:lvl1pPr>
          </a:lstStyle>
          <a:p>
            <a:pPr algn="l">
              <a:spcBef>
                <a:spcPts val="0"/>
              </a:spcBef>
            </a:pPr>
            <a:r>
              <a:rPr lang="en-US" sz="3800" dirty="0"/>
              <a:t>United Nations Convention on the Rights of the Child (UNCRC) and Oxfam Policies</a:t>
            </a:r>
          </a:p>
        </p:txBody>
      </p:sp>
      <p:pic>
        <p:nvPicPr>
          <p:cNvPr id="59" name="Picture 5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07200" y="12527303"/>
            <a:ext cx="6502400" cy="1159823"/>
          </a:xfrm>
          <a:prstGeom prst="rect">
            <a:avLst/>
          </a:prstGeom>
        </p:spPr>
      </p:pic>
      <p:sp>
        <p:nvSpPr>
          <p:cNvPr id="60" name="Rectangle 59"/>
          <p:cNvSpPr/>
          <p:nvPr/>
        </p:nvSpPr>
        <p:spPr bwMode="auto">
          <a:xfrm>
            <a:off x="19507200" y="14141100"/>
            <a:ext cx="6502400" cy="1192107"/>
          </a:xfrm>
          <a:prstGeom prst="rect">
            <a:avLst/>
          </a:prstGeom>
          <a:noFill/>
          <a:ln w="9525" cap="flat" cmpd="sng" algn="ctr">
            <a:solidFill>
              <a:schemeClr val="bg1"/>
            </a:solidFill>
            <a:prstDash val="dash"/>
            <a:round/>
            <a:headEnd type="none" w="med" len="med"/>
            <a:tailEnd type="none" w="med" len="med"/>
          </a:ln>
          <a:effectLst/>
        </p:spPr>
        <p:txBody>
          <a:bodyPr vert="horz" wrap="square" lIns="108373" tIns="54187" rIns="108373" bIns="54187" numCol="1" rtlCol="0" anchor="ctr" anchorCtr="0" compatLnSpc="1">
            <a:prstTxWarp prst="textNoShape">
              <a:avLst/>
            </a:prstTxWarp>
          </a:bodyPr>
          <a:lstStyle>
            <a:defPPr>
              <a:defRPr lang="en-US"/>
            </a:defPPr>
            <a:lvl1pPr algn="l" rtl="0" fontAlgn="base">
              <a:spcBef>
                <a:spcPct val="0"/>
              </a:spcBef>
              <a:spcAft>
                <a:spcPct val="0"/>
              </a:spcAft>
              <a:defRPr sz="6200" kern="1200">
                <a:solidFill>
                  <a:schemeClr val="tx1"/>
                </a:solidFill>
                <a:latin typeface="Arial" charset="0"/>
                <a:ea typeface="+mn-ea"/>
                <a:cs typeface="+mn-cs"/>
              </a:defRPr>
            </a:lvl1pPr>
            <a:lvl2pPr marL="457200" algn="l" rtl="0" fontAlgn="base">
              <a:spcBef>
                <a:spcPct val="0"/>
              </a:spcBef>
              <a:spcAft>
                <a:spcPct val="0"/>
              </a:spcAft>
              <a:defRPr sz="6200" kern="1200">
                <a:solidFill>
                  <a:schemeClr val="tx1"/>
                </a:solidFill>
                <a:latin typeface="Arial" charset="0"/>
                <a:ea typeface="+mn-ea"/>
                <a:cs typeface="+mn-cs"/>
              </a:defRPr>
            </a:lvl2pPr>
            <a:lvl3pPr marL="914400" algn="l" rtl="0" fontAlgn="base">
              <a:spcBef>
                <a:spcPct val="0"/>
              </a:spcBef>
              <a:spcAft>
                <a:spcPct val="0"/>
              </a:spcAft>
              <a:defRPr sz="6200" kern="1200">
                <a:solidFill>
                  <a:schemeClr val="tx1"/>
                </a:solidFill>
                <a:latin typeface="Arial" charset="0"/>
                <a:ea typeface="+mn-ea"/>
                <a:cs typeface="+mn-cs"/>
              </a:defRPr>
            </a:lvl3pPr>
            <a:lvl4pPr marL="1371600" algn="l" rtl="0" fontAlgn="base">
              <a:spcBef>
                <a:spcPct val="0"/>
              </a:spcBef>
              <a:spcAft>
                <a:spcPct val="0"/>
              </a:spcAft>
              <a:defRPr sz="6200" kern="1200">
                <a:solidFill>
                  <a:schemeClr val="tx1"/>
                </a:solidFill>
                <a:latin typeface="Arial" charset="0"/>
                <a:ea typeface="+mn-ea"/>
                <a:cs typeface="+mn-cs"/>
              </a:defRPr>
            </a:lvl4pPr>
            <a:lvl5pPr marL="1828800" algn="l" rtl="0" fontAlgn="base">
              <a:spcBef>
                <a:spcPct val="0"/>
              </a:spcBef>
              <a:spcAft>
                <a:spcPct val="0"/>
              </a:spcAft>
              <a:defRPr sz="6200" kern="1200">
                <a:solidFill>
                  <a:schemeClr val="tx1"/>
                </a:solidFill>
                <a:latin typeface="Arial" charset="0"/>
                <a:ea typeface="+mn-ea"/>
                <a:cs typeface="+mn-cs"/>
              </a:defRPr>
            </a:lvl5pPr>
            <a:lvl6pPr marL="2286000" algn="l" defTabSz="914400" rtl="0" eaLnBrk="1" latinLnBrk="0" hangingPunct="1">
              <a:defRPr sz="6200" kern="1200">
                <a:solidFill>
                  <a:schemeClr val="tx1"/>
                </a:solidFill>
                <a:latin typeface="Arial" charset="0"/>
                <a:ea typeface="+mn-ea"/>
                <a:cs typeface="+mn-cs"/>
              </a:defRPr>
            </a:lvl6pPr>
            <a:lvl7pPr marL="2743200" algn="l" defTabSz="914400" rtl="0" eaLnBrk="1" latinLnBrk="0" hangingPunct="1">
              <a:defRPr sz="6200" kern="1200">
                <a:solidFill>
                  <a:schemeClr val="tx1"/>
                </a:solidFill>
                <a:latin typeface="Arial" charset="0"/>
                <a:ea typeface="+mn-ea"/>
                <a:cs typeface="+mn-cs"/>
              </a:defRPr>
            </a:lvl7pPr>
            <a:lvl8pPr marL="3200400" algn="l" defTabSz="914400" rtl="0" eaLnBrk="1" latinLnBrk="0" hangingPunct="1">
              <a:defRPr sz="6200" kern="1200">
                <a:solidFill>
                  <a:schemeClr val="tx1"/>
                </a:solidFill>
                <a:latin typeface="Arial" charset="0"/>
                <a:ea typeface="+mn-ea"/>
                <a:cs typeface="+mn-cs"/>
              </a:defRPr>
            </a:lvl8pPr>
            <a:lvl9pPr marL="3657600" algn="l" defTabSz="914400" rtl="0" eaLnBrk="1" latinLnBrk="0" hangingPunct="1">
              <a:defRPr sz="6200" kern="1200">
                <a:solidFill>
                  <a:schemeClr val="tx1"/>
                </a:solidFill>
                <a:latin typeface="Arial" charset="0"/>
                <a:ea typeface="+mn-ea"/>
                <a:cs typeface="+mn-cs"/>
              </a:defRPr>
            </a:lvl9pPr>
          </a:lstStyle>
          <a:p>
            <a:pPr algn="ctr" defTabSz="3715880"/>
            <a:r>
              <a:rPr lang="en-US" sz="2844" dirty="0">
                <a:solidFill>
                  <a:schemeClr val="bg1"/>
                </a:solidFill>
                <a:latin typeface="Calibri" pitchFamily="34" charset="0"/>
                <a:cs typeface="Calibri" pitchFamily="34" charset="0"/>
              </a:rPr>
              <a:t>Logo for secondary institution</a:t>
            </a:r>
            <a:br>
              <a:rPr lang="en-US" sz="2844" dirty="0">
                <a:solidFill>
                  <a:schemeClr val="bg1"/>
                </a:solidFill>
                <a:latin typeface="Calibri" pitchFamily="34" charset="0"/>
                <a:cs typeface="Calibri" pitchFamily="34" charset="0"/>
              </a:rPr>
            </a:br>
            <a:r>
              <a:rPr lang="en-US" sz="2844" dirty="0">
                <a:solidFill>
                  <a:schemeClr val="bg1"/>
                </a:solidFill>
                <a:latin typeface="Calibri" pitchFamily="34" charset="0"/>
                <a:cs typeface="Calibri" pitchFamily="34" charset="0"/>
              </a:rPr>
              <a:t>if appropriate</a:t>
            </a:r>
          </a:p>
        </p:txBody>
      </p:sp>
      <p:pic>
        <p:nvPicPr>
          <p:cNvPr id="6" name="Picture 5"/>
          <p:cNvPicPr>
            <a:picLocks noChangeAspect="1"/>
          </p:cNvPicPr>
          <p:nvPr/>
        </p:nvPicPr>
        <p:blipFill>
          <a:blip r:embed="rId4"/>
          <a:stretch>
            <a:fillRect/>
          </a:stretch>
        </p:blipFill>
        <p:spPr>
          <a:xfrm>
            <a:off x="343615" y="18858442"/>
            <a:ext cx="4990385" cy="1934766"/>
          </a:xfrm>
          <a:prstGeom prst="rect">
            <a:avLst/>
          </a:prstGeom>
        </p:spPr>
      </p:pic>
      <p:sp>
        <p:nvSpPr>
          <p:cNvPr id="2" name="TextBox 1"/>
          <p:cNvSpPr txBox="1"/>
          <p:nvPr/>
        </p:nvSpPr>
        <p:spPr>
          <a:xfrm>
            <a:off x="16651224" y="17708215"/>
            <a:ext cx="22175229" cy="3231654"/>
          </a:xfrm>
          <a:prstGeom prst="rect">
            <a:avLst/>
          </a:prstGeom>
          <a:noFill/>
        </p:spPr>
        <p:txBody>
          <a:bodyPr wrap="square" rtlCol="0">
            <a:spAutoFit/>
          </a:bodyPr>
          <a:lstStyle/>
          <a:p>
            <a:r>
              <a:rPr lang="en-GB" sz="3400" dirty="0">
                <a:latin typeface="Calibri" pitchFamily="34" charset="0"/>
                <a:cs typeface="Calibri" pitchFamily="34" charset="0"/>
              </a:rPr>
              <a:t>UNCRC is formed of 54 articles covering issues on economic, civil, social and cultural rights. Article 16- every child has the right to privacy and attacks. Oxfam  work together to protect children in Syria through providing food, water and shelter (Oxfam, no date). Article 6- every child has the right to survive. Oxfam work together with the Rohingya people to protect them from sexual violence, provide them with food and raise money and awareness (Oxfam, 2017).  Article 27- every child has the right to a standard of good living. Oxfam aims to meet this aim through the East African food crisis. Oxfam providing emergency food distributions , ensuring access to clean water and provide facilities for safe shelter (Oxfam, 2017). </a:t>
            </a:r>
          </a:p>
        </p:txBody>
      </p:sp>
      <p:sp>
        <p:nvSpPr>
          <p:cNvPr id="4" name="TextBox 3">
            <a:extLst>
              <a:ext uri="{FF2B5EF4-FFF2-40B4-BE49-F238E27FC236}">
                <a16:creationId xmlns="" xmlns:a16="http://schemas.microsoft.com/office/drawing/2014/main" id="{7CB97449-77AE-4ECC-8FC0-65F9CF917C18}"/>
              </a:ext>
            </a:extLst>
          </p:cNvPr>
          <p:cNvSpPr txBox="1"/>
          <p:nvPr/>
        </p:nvSpPr>
        <p:spPr>
          <a:xfrm>
            <a:off x="343615" y="4990356"/>
            <a:ext cx="15980957" cy="5847755"/>
          </a:xfrm>
          <a:prstGeom prst="rect">
            <a:avLst/>
          </a:prstGeom>
          <a:noFill/>
        </p:spPr>
        <p:txBody>
          <a:bodyPr wrap="square" rtlCol="0">
            <a:spAutoFit/>
          </a:bodyPr>
          <a:lstStyle/>
          <a:p>
            <a:r>
              <a:rPr lang="en-GB" sz="3400" dirty="0">
                <a:latin typeface="Calibri" panose="020F0502020204030204" pitchFamily="34" charset="0"/>
              </a:rPr>
              <a:t>Oxfam ‘believe young people are critical to building a just world without poverty’ (Oxfam Education, no date: 1). Oxfam education main principles are to provide a future for all young children that allows them to understand their environment within society to make changes and support critical thinkers (Oxfam, 2015).</a:t>
            </a:r>
          </a:p>
          <a:p>
            <a:r>
              <a:rPr lang="en-GB" sz="3400" dirty="0">
                <a:latin typeface="Calibri" panose="020F0502020204030204" pitchFamily="34" charset="0"/>
              </a:rPr>
              <a:t>Oxfam Curriculum for Global citizenship was first published in 1997, the organisation works closely with educators to review and update their guidance to be used by teachers and practitioners to inspire and develop discussions, problem solving and future thinkers (Oxfam, 2015). Throughout the curriculum the aim is to ensure that individual leaners are equipped to thinking critically And are able to understand the constantly adapting world, which will allow them to make choices in developing their values, skills and attitude to participate fully in globalising society and the economy (Oxfam, 2015).</a:t>
            </a:r>
          </a:p>
        </p:txBody>
      </p:sp>
      <p:sp>
        <p:nvSpPr>
          <p:cNvPr id="5" name="TextBox 4">
            <a:extLst>
              <a:ext uri="{FF2B5EF4-FFF2-40B4-BE49-F238E27FC236}">
                <a16:creationId xmlns="" xmlns:a16="http://schemas.microsoft.com/office/drawing/2014/main" id="{8E371EBE-643C-4D63-B90A-9EC5DA6B14FF}"/>
              </a:ext>
            </a:extLst>
          </p:cNvPr>
          <p:cNvSpPr txBox="1"/>
          <p:nvPr/>
        </p:nvSpPr>
        <p:spPr>
          <a:xfrm>
            <a:off x="16666465" y="12461876"/>
            <a:ext cx="21725637" cy="4278094"/>
          </a:xfrm>
          <a:prstGeom prst="rect">
            <a:avLst/>
          </a:prstGeom>
          <a:noFill/>
        </p:spPr>
        <p:txBody>
          <a:bodyPr wrap="square" rtlCol="0">
            <a:spAutoFit/>
          </a:bodyPr>
          <a:lstStyle/>
          <a:p>
            <a:r>
              <a:rPr lang="en-GB" sz="3400" dirty="0" err="1">
                <a:latin typeface="Calibri" panose="020F0502020204030204" pitchFamily="34" charset="0"/>
              </a:rPr>
              <a:t>Tinney</a:t>
            </a:r>
            <a:r>
              <a:rPr lang="en-GB" sz="3400" dirty="0">
                <a:latin typeface="Calibri" panose="020F0502020204030204" pitchFamily="34" charset="0"/>
              </a:rPr>
              <a:t> and Hirst (2018) stress the importance of integrating sustainable development as part of the curriculum and not an additional subject. Department for Education and Skills (2008) support </a:t>
            </a:r>
            <a:r>
              <a:rPr lang="en-GB" sz="3400" dirty="0" err="1">
                <a:latin typeface="Calibri" panose="020F0502020204030204" pitchFamily="34" charset="0"/>
              </a:rPr>
              <a:t>Tinney</a:t>
            </a:r>
            <a:r>
              <a:rPr lang="en-GB" sz="3400" dirty="0">
                <a:latin typeface="Calibri" panose="020F0502020204030204" pitchFamily="34" charset="0"/>
              </a:rPr>
              <a:t> and Hirst (2018) by arguing that sustainable development is taught across the framework and is not one subject alone. Within the Foundation Phase, there is emphasis on children learning holistically whilst building on pervious experiences and their personal understanding. Cottle and Alexander (2012) state that in order for practitioners to be able to provide the education within Early Years, they need to have an in depth understanding, thus leading to providing high quality of provision. The National Strategies Early Years (2009) synthesis with Cottle and Alexander (2012) by stressing the importance of practitioners who are skilled to enhance children’s education. </a:t>
            </a: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029141" y="637589"/>
            <a:ext cx="8139482" cy="1666788"/>
          </a:xfrm>
          <a:prstGeom prst="rect">
            <a:avLst/>
          </a:prstGeom>
        </p:spPr>
      </p:pic>
      <p:sp>
        <p:nvSpPr>
          <p:cNvPr id="8" name="TextBox 7"/>
          <p:cNvSpPr txBox="1"/>
          <p:nvPr/>
        </p:nvSpPr>
        <p:spPr>
          <a:xfrm>
            <a:off x="33436560" y="2432519"/>
            <a:ext cx="5389893" cy="646331"/>
          </a:xfrm>
          <a:prstGeom prst="rect">
            <a:avLst/>
          </a:prstGeom>
          <a:noFill/>
        </p:spPr>
        <p:txBody>
          <a:bodyPr wrap="square" rtlCol="0">
            <a:spAutoFit/>
          </a:bodyPr>
          <a:lstStyle/>
          <a:p>
            <a:r>
              <a:rPr lang="en-US" sz="3600" dirty="0" smtClean="0">
                <a:solidFill>
                  <a:schemeClr val="bg1"/>
                </a:solidFill>
                <a:latin typeface="Calibri" charset="0"/>
                <a:ea typeface="Calibri" charset="0"/>
                <a:cs typeface="Calibri" charset="0"/>
              </a:rPr>
              <a:t>(Source: Oxfam, no date)</a:t>
            </a:r>
            <a:endParaRPr lang="en-US" sz="3600" dirty="0">
              <a:solidFill>
                <a:schemeClr val="bg1"/>
              </a:solidFill>
              <a:latin typeface="Calibri" charset="0"/>
              <a:ea typeface="Calibri" charset="0"/>
              <a:cs typeface="Calibri" charset="0"/>
            </a:endParaRPr>
          </a:p>
        </p:txBody>
      </p:sp>
      <p:sp>
        <p:nvSpPr>
          <p:cNvPr id="27" name="TextBox 26"/>
          <p:cNvSpPr txBox="1"/>
          <p:nvPr/>
        </p:nvSpPr>
        <p:spPr>
          <a:xfrm>
            <a:off x="4561362" y="20146877"/>
            <a:ext cx="7545462" cy="646331"/>
          </a:xfrm>
          <a:prstGeom prst="rect">
            <a:avLst/>
          </a:prstGeom>
          <a:noFill/>
        </p:spPr>
        <p:txBody>
          <a:bodyPr wrap="square" rtlCol="0">
            <a:spAutoFit/>
          </a:bodyPr>
          <a:lstStyle/>
          <a:p>
            <a:r>
              <a:rPr lang="en-US" sz="3600" dirty="0" smtClean="0">
                <a:latin typeface="Calibri" charset="0"/>
                <a:ea typeface="Calibri" charset="0"/>
                <a:cs typeface="Calibri" charset="0"/>
              </a:rPr>
              <a:t>(Source: Oxfam America , 2017)</a:t>
            </a:r>
            <a:endParaRPr lang="en-US" sz="3600" dirty="0">
              <a:solidFill>
                <a:schemeClr val="bg1"/>
              </a:solidFill>
              <a:latin typeface="Calibri" charset="0"/>
              <a:ea typeface="Calibri" charset="0"/>
              <a:cs typeface="Calibri"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8E7E39C2-CAD0-4315-BC65-5EEBE6EEA432}"/>
              </a:ext>
            </a:extLst>
          </p:cNvPr>
          <p:cNvSpPr/>
          <p:nvPr/>
        </p:nvSpPr>
        <p:spPr>
          <a:xfrm>
            <a:off x="1447800" y="1143000"/>
            <a:ext cx="32689800" cy="18982569"/>
          </a:xfrm>
          <a:prstGeom prst="rect">
            <a:avLst/>
          </a:prstGeom>
        </p:spPr>
        <p:txBody>
          <a:bodyPr wrap="square">
            <a:spAutoFit/>
          </a:bodyPr>
          <a:lstStyle/>
          <a:p>
            <a:pPr algn="just">
              <a:lnSpc>
                <a:spcPct val="150000"/>
              </a:lnSpc>
              <a:spcAft>
                <a:spcPts val="800"/>
              </a:spcAft>
            </a:pPr>
            <a:r>
              <a:rPr lang="en-GB" sz="3600" u="sng" dirty="0">
                <a:latin typeface="Times New Roman" panose="02020603050405020304" pitchFamily="18" charset="0"/>
                <a:ea typeface="Calibri" panose="020F0502020204030204" pitchFamily="34" charset="0"/>
                <a:cs typeface="Times New Roman" panose="02020603050405020304" pitchFamily="18" charset="0"/>
              </a:rPr>
              <a:t>Reference List:</a:t>
            </a:r>
            <a:endParaRPr lang="en-GB" sz="3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Bandura, A. (1971) ‘Social Learning Theory’ http://www.jku.at/org/content/e54521/e54528/e54529/e178059/Bandura_SocialLearningTheory_ger.pdf [Accessed: 15</a:t>
            </a:r>
            <a:r>
              <a:rPr lang="en-GB" sz="36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3600" dirty="0">
                <a:latin typeface="Times New Roman" panose="02020603050405020304" pitchFamily="18" charset="0"/>
                <a:ea typeface="Calibri" panose="020F0502020204030204" pitchFamily="34" charset="0"/>
                <a:cs typeface="Times New Roman" panose="02020603050405020304" pitchFamily="18" charset="0"/>
              </a:rPr>
              <a:t> November 2017]. </a:t>
            </a:r>
          </a:p>
          <a:p>
            <a:pPr algn="just">
              <a:lnSpc>
                <a:spcPct val="150000"/>
              </a:lnSpc>
              <a:spcAft>
                <a:spcPts val="800"/>
              </a:spcAft>
            </a:pPr>
            <a:r>
              <a:rPr lang="en-GB" sz="3600" dirty="0" err="1">
                <a:latin typeface="Times New Roman" panose="02020603050405020304" pitchFamily="18" charset="0"/>
                <a:ea typeface="Calibri" panose="020F0502020204030204" pitchFamily="34" charset="0"/>
                <a:cs typeface="Times New Roman" panose="02020603050405020304" pitchFamily="18" charset="0"/>
              </a:rPr>
              <a:t>Bennell</a:t>
            </a:r>
            <a:r>
              <a:rPr lang="en-GB" sz="3600" dirty="0">
                <a:latin typeface="Times New Roman" panose="02020603050405020304" pitchFamily="18" charset="0"/>
                <a:ea typeface="Calibri" panose="020F0502020204030204" pitchFamily="34" charset="0"/>
                <a:cs typeface="Times New Roman" panose="02020603050405020304" pitchFamily="18" charset="0"/>
              </a:rPr>
              <a:t>, S. and </a:t>
            </a:r>
            <a:r>
              <a:rPr lang="en-GB" sz="3600" dirty="0" err="1">
                <a:latin typeface="Times New Roman" panose="02020603050405020304" pitchFamily="18" charset="0"/>
                <a:ea typeface="Calibri" panose="020F0502020204030204" pitchFamily="34" charset="0"/>
                <a:cs typeface="Times New Roman" panose="02020603050405020304" pitchFamily="18" charset="0"/>
              </a:rPr>
              <a:t>Norcliffe</a:t>
            </a:r>
            <a:r>
              <a:rPr lang="en-GB" sz="3600" dirty="0">
                <a:latin typeface="Times New Roman" panose="02020603050405020304" pitchFamily="18" charset="0"/>
                <a:ea typeface="Calibri" panose="020F0502020204030204" pitchFamily="34" charset="0"/>
                <a:cs typeface="Times New Roman" panose="02020603050405020304" pitchFamily="18" charset="0"/>
              </a:rPr>
              <a:t>, D. (2010) Education for Sustainable Development and Global Citizenship: A case study in policy formation. Educational Transactions forthcoming. Bangor: Bangor University. </a:t>
            </a:r>
          </a:p>
          <a:p>
            <a:pPr algn="just">
              <a:lnSpc>
                <a:spcPct val="150000"/>
              </a:lnSpc>
              <a:spcAft>
                <a:spcPts val="8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Boyd, D., Hirst, N. and Siraj-Blatchford, J. (2018) </a:t>
            </a:r>
            <a:r>
              <a:rPr lang="en-GB" sz="3600" i="1" dirty="0">
                <a:latin typeface="Times New Roman" panose="02020603050405020304" pitchFamily="18" charset="0"/>
                <a:ea typeface="Calibri" panose="020F0502020204030204" pitchFamily="34" charset="0"/>
                <a:cs typeface="Times New Roman" panose="02020603050405020304" pitchFamily="18" charset="0"/>
              </a:rPr>
              <a:t>Understanding Sustainability in Early Childhood Education. Case Studies and Approaches from Across the UK.</a:t>
            </a:r>
            <a:r>
              <a:rPr lang="en-GB" sz="3600" dirty="0">
                <a:latin typeface="Times New Roman" panose="02020603050405020304" pitchFamily="18" charset="0"/>
                <a:ea typeface="Calibri" panose="020F0502020204030204" pitchFamily="34" charset="0"/>
                <a:cs typeface="Times New Roman" panose="02020603050405020304" pitchFamily="18" charset="0"/>
              </a:rPr>
              <a:t> Oxon: Routledge.</a:t>
            </a:r>
          </a:p>
          <a:p>
            <a:pPr algn="just">
              <a:lnSpc>
                <a:spcPct val="150000"/>
              </a:lnSpc>
              <a:spcAft>
                <a:spcPts val="12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Cohen, L. and Waite-</a:t>
            </a:r>
            <a:r>
              <a:rPr lang="en-GB" sz="3600" dirty="0" err="1">
                <a:latin typeface="Times New Roman" panose="02020603050405020304" pitchFamily="18" charset="0"/>
                <a:ea typeface="Calibri" panose="020F0502020204030204" pitchFamily="34" charset="0"/>
                <a:cs typeface="Times New Roman" panose="02020603050405020304" pitchFamily="18" charset="0"/>
              </a:rPr>
              <a:t>Stupiansky</a:t>
            </a:r>
            <a:r>
              <a:rPr lang="en-GB" sz="3600" dirty="0">
                <a:latin typeface="Times New Roman" panose="02020603050405020304" pitchFamily="18" charset="0"/>
                <a:ea typeface="Calibri" panose="020F0502020204030204" pitchFamily="34" charset="0"/>
                <a:cs typeface="Times New Roman" panose="02020603050405020304" pitchFamily="18" charset="0"/>
              </a:rPr>
              <a:t>, S. (2017) </a:t>
            </a:r>
            <a:r>
              <a:rPr lang="en-GB" sz="3600" i="1" dirty="0">
                <a:latin typeface="Times New Roman" panose="02020603050405020304" pitchFamily="18" charset="0"/>
                <a:ea typeface="Calibri" panose="020F0502020204030204" pitchFamily="34" charset="0"/>
                <a:cs typeface="Times New Roman" panose="02020603050405020304" pitchFamily="18" charset="0"/>
              </a:rPr>
              <a:t>Theories of Early Childhood Education: Developmental, </a:t>
            </a:r>
            <a:r>
              <a:rPr lang="en-GB" sz="3600" i="1" dirty="0" err="1">
                <a:latin typeface="Times New Roman" panose="02020603050405020304" pitchFamily="18" charset="0"/>
                <a:ea typeface="Calibri" panose="020F0502020204030204" pitchFamily="34" charset="0"/>
                <a:cs typeface="Times New Roman" panose="02020603050405020304" pitchFamily="18" charset="0"/>
              </a:rPr>
              <a:t>Behaviorist</a:t>
            </a:r>
            <a:r>
              <a:rPr lang="en-GB" sz="3600" i="1" dirty="0">
                <a:latin typeface="Times New Roman" panose="02020603050405020304" pitchFamily="18" charset="0"/>
                <a:ea typeface="Calibri" panose="020F0502020204030204" pitchFamily="34" charset="0"/>
                <a:cs typeface="Times New Roman" panose="02020603050405020304" pitchFamily="18" charset="0"/>
              </a:rPr>
              <a:t> and Critical.</a:t>
            </a:r>
            <a:r>
              <a:rPr lang="en-GB" sz="3600" dirty="0">
                <a:latin typeface="Times New Roman" panose="02020603050405020304" pitchFamily="18" charset="0"/>
                <a:ea typeface="Calibri" panose="020F0502020204030204" pitchFamily="34" charset="0"/>
                <a:cs typeface="Times New Roman" panose="02020603050405020304" pitchFamily="18" charset="0"/>
              </a:rPr>
              <a:t> London: Routledge.</a:t>
            </a:r>
            <a:r>
              <a:rPr lang="en-GB" sz="3600" i="1" dirty="0">
                <a:latin typeface="Times New Roman" panose="02020603050405020304" pitchFamily="18" charset="0"/>
                <a:ea typeface="Calibri" panose="020F0502020204030204" pitchFamily="34" charset="0"/>
                <a:cs typeface="Times New Roman" panose="02020603050405020304" pitchFamily="18" charset="0"/>
              </a:rPr>
              <a:t> </a:t>
            </a:r>
            <a:endParaRPr lang="en-GB" sz="3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Collins, M. (2008) </a:t>
            </a:r>
            <a:r>
              <a:rPr lang="en-GB" sz="3600" i="1" dirty="0">
                <a:latin typeface="Times New Roman" panose="02020603050405020304" pitchFamily="18" charset="0"/>
                <a:ea typeface="Calibri" panose="020F0502020204030204" pitchFamily="34" charset="0"/>
                <a:cs typeface="Times New Roman" panose="02020603050405020304" pitchFamily="18" charset="0"/>
              </a:rPr>
              <a:t>Global Citizenship for young children.</a:t>
            </a:r>
            <a:r>
              <a:rPr lang="en-GB" sz="3600" dirty="0">
                <a:latin typeface="Times New Roman" panose="02020603050405020304" pitchFamily="18" charset="0"/>
                <a:ea typeface="Calibri" panose="020F0502020204030204" pitchFamily="34" charset="0"/>
                <a:cs typeface="Times New Roman" panose="02020603050405020304" pitchFamily="18" charset="0"/>
              </a:rPr>
              <a:t> London: SAGE Publications Ltd.</a:t>
            </a:r>
          </a:p>
          <a:p>
            <a:pPr algn="just">
              <a:lnSpc>
                <a:spcPct val="150000"/>
              </a:lnSpc>
              <a:spcAft>
                <a:spcPts val="8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Cottle, M. and Alexander, E. (2012) ‘Quality in early years settings: government, research and practitioners’ perspectives’, British Educational Research Journal, Volume, 38, Issue 4, August, pp. 635–654. [On-line]. Available at: http://onlinelibrary.wiley.com/doi/10.1080/01411926.2011.571661/abstract [Accessed: 15</a:t>
            </a:r>
            <a:r>
              <a:rPr lang="en-GB" sz="3600" baseline="30000" dirty="0">
                <a:latin typeface="Times New Roman" panose="02020603050405020304" pitchFamily="18" charset="0"/>
                <a:ea typeface="Calibri" panose="020F0502020204030204" pitchFamily="34" charset="0"/>
                <a:cs typeface="Times New Roman" panose="02020603050405020304" pitchFamily="18" charset="0"/>
              </a:rPr>
              <a:t>th </a:t>
            </a:r>
            <a:r>
              <a:rPr lang="en-GB" sz="3600" dirty="0">
                <a:latin typeface="Times New Roman" panose="02020603050405020304" pitchFamily="18" charset="0"/>
                <a:ea typeface="Calibri" panose="020F0502020204030204" pitchFamily="34" charset="0"/>
                <a:cs typeface="Times New Roman" panose="02020603050405020304" pitchFamily="18" charset="0"/>
              </a:rPr>
              <a:t>November 2017].</a:t>
            </a:r>
          </a:p>
          <a:p>
            <a:pPr algn="just">
              <a:lnSpc>
                <a:spcPct val="150000"/>
              </a:lnSpc>
              <a:spcAft>
                <a:spcPts val="8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Curtis, A and </a:t>
            </a:r>
            <a:r>
              <a:rPr lang="en-GB" sz="3600" dirty="0" err="1">
                <a:latin typeface="Times New Roman" panose="02020603050405020304" pitchFamily="18" charset="0"/>
                <a:ea typeface="Calibri" panose="020F0502020204030204" pitchFamily="34" charset="0"/>
                <a:cs typeface="Times New Roman" panose="02020603050405020304" pitchFamily="18" charset="0"/>
              </a:rPr>
              <a:t>O’Hagan,M</a:t>
            </a:r>
            <a:r>
              <a:rPr lang="en-GB" sz="3600" dirty="0">
                <a:latin typeface="Times New Roman" panose="02020603050405020304" pitchFamily="18" charset="0"/>
                <a:ea typeface="Calibri" panose="020F0502020204030204" pitchFamily="34" charset="0"/>
                <a:cs typeface="Times New Roman" panose="02020603050405020304" pitchFamily="18" charset="0"/>
              </a:rPr>
              <a:t>. (2003</a:t>
            </a:r>
            <a:r>
              <a:rPr lang="en-GB" sz="3600" i="1" dirty="0">
                <a:latin typeface="Times New Roman" panose="02020603050405020304" pitchFamily="18" charset="0"/>
                <a:ea typeface="Calibri" panose="020F0502020204030204" pitchFamily="34" charset="0"/>
                <a:cs typeface="Times New Roman" panose="02020603050405020304" pitchFamily="18" charset="0"/>
              </a:rPr>
              <a:t>) Care and education in early childhood. A students guide to theory and practice</a:t>
            </a:r>
            <a:r>
              <a:rPr lang="en-GB" sz="3600" dirty="0">
                <a:latin typeface="Times New Roman" panose="02020603050405020304" pitchFamily="18" charset="0"/>
                <a:ea typeface="Calibri" panose="020F0502020204030204" pitchFamily="34" charset="0"/>
                <a:cs typeface="Times New Roman" panose="02020603050405020304" pitchFamily="18" charset="0"/>
              </a:rPr>
              <a:t>. London: </a:t>
            </a:r>
            <a:r>
              <a:rPr lang="en-GB" sz="3600" dirty="0" err="1">
                <a:latin typeface="Times New Roman" panose="02020603050405020304" pitchFamily="18" charset="0"/>
                <a:ea typeface="Calibri" panose="020F0502020204030204" pitchFamily="34" charset="0"/>
                <a:cs typeface="Times New Roman" panose="02020603050405020304" pitchFamily="18" charset="0"/>
              </a:rPr>
              <a:t>Rouledgefalmer</a:t>
            </a:r>
            <a:r>
              <a:rPr lang="en-GB" sz="3600" dirty="0">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Daniel, G, R. </a:t>
            </a:r>
            <a:r>
              <a:rPr lang="en-GB" sz="3600" dirty="0" err="1">
                <a:latin typeface="Times New Roman" panose="02020603050405020304" pitchFamily="18" charset="0"/>
                <a:ea typeface="Calibri" panose="020F0502020204030204" pitchFamily="34" charset="0"/>
                <a:cs typeface="Times New Roman" panose="02020603050405020304" pitchFamily="18" charset="0"/>
              </a:rPr>
              <a:t>Auhl</a:t>
            </a:r>
            <a:r>
              <a:rPr lang="en-GB" sz="3600" dirty="0">
                <a:latin typeface="Times New Roman" panose="02020603050405020304" pitchFamily="18" charset="0"/>
                <a:ea typeface="Calibri" panose="020F0502020204030204" pitchFamily="34" charset="0"/>
                <a:cs typeface="Times New Roman" panose="02020603050405020304" pitchFamily="18" charset="0"/>
              </a:rPr>
              <a:t>, G. and Hastings, W. (2013) ‘Collaborative feedback and reflection for professional growth: Preparing first-year pre-service teachers for participation in the community of practice’, </a:t>
            </a:r>
            <a:r>
              <a:rPr lang="en-GB" sz="3600" i="1" dirty="0">
                <a:latin typeface="Times New Roman" panose="02020603050405020304" pitchFamily="18" charset="0"/>
                <a:ea typeface="Calibri" panose="020F0502020204030204" pitchFamily="34" charset="0"/>
                <a:cs typeface="Times New Roman" panose="02020603050405020304" pitchFamily="18" charset="0"/>
              </a:rPr>
              <a:t>Asia-Pacific Journal of Teacher Education</a:t>
            </a:r>
            <a:r>
              <a:rPr lang="en-GB" sz="3600" dirty="0">
                <a:latin typeface="Times New Roman" panose="02020603050405020304" pitchFamily="18" charset="0"/>
                <a:ea typeface="Calibri" panose="020F0502020204030204" pitchFamily="34" charset="0"/>
                <a:cs typeface="Times New Roman" panose="02020603050405020304" pitchFamily="18" charset="0"/>
              </a:rPr>
              <a:t>, Volume 41, pp. 159-173.</a:t>
            </a:r>
          </a:p>
          <a:p>
            <a:pPr algn="just">
              <a:lnSpc>
                <a:spcPct val="150000"/>
              </a:lnSpc>
              <a:spcAft>
                <a:spcPts val="8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Davis, J. (1998) ‘Young Children, environmental education and the future’, </a:t>
            </a:r>
            <a:r>
              <a:rPr lang="en-GB" sz="3600" i="1" dirty="0">
                <a:latin typeface="Times New Roman" panose="02020603050405020304" pitchFamily="18" charset="0"/>
                <a:ea typeface="Calibri" panose="020F0502020204030204" pitchFamily="34" charset="0"/>
                <a:cs typeface="Times New Roman" panose="02020603050405020304" pitchFamily="18" charset="0"/>
              </a:rPr>
              <a:t>Education and the Environment, </a:t>
            </a:r>
            <a:r>
              <a:rPr lang="en-GB" sz="3600" dirty="0">
                <a:latin typeface="Times New Roman" panose="02020603050405020304" pitchFamily="18" charset="0"/>
                <a:ea typeface="Calibri" panose="020F0502020204030204" pitchFamily="34" charset="0"/>
                <a:cs typeface="Times New Roman" panose="02020603050405020304" pitchFamily="18" charset="0"/>
              </a:rPr>
              <a:t>Volume 11, Issue 2, pp. 141-154.</a:t>
            </a:r>
          </a:p>
          <a:p>
            <a:pPr algn="just">
              <a:lnSpc>
                <a:spcPct val="150000"/>
              </a:lnSpc>
              <a:spcAft>
                <a:spcPts val="8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Davis, J. and Elliot, S. (2014) </a:t>
            </a:r>
            <a:r>
              <a:rPr lang="en-GB" sz="3600" i="1" dirty="0">
                <a:latin typeface="Times New Roman" panose="02020603050405020304" pitchFamily="18" charset="0"/>
                <a:ea typeface="Calibri" panose="020F0502020204030204" pitchFamily="34" charset="0"/>
                <a:cs typeface="Times New Roman" panose="02020603050405020304" pitchFamily="18" charset="0"/>
              </a:rPr>
              <a:t>Research in Early Childhood Education for Sustainability: International Perspectives and Provocations.</a:t>
            </a:r>
            <a:r>
              <a:rPr lang="en-GB" sz="3600" dirty="0">
                <a:latin typeface="Times New Roman" panose="02020603050405020304" pitchFamily="18" charset="0"/>
                <a:ea typeface="Calibri" panose="020F0502020204030204" pitchFamily="34" charset="0"/>
                <a:cs typeface="Times New Roman" panose="02020603050405020304" pitchFamily="18" charset="0"/>
              </a:rPr>
              <a:t> London: Routledge.</a:t>
            </a:r>
          </a:p>
          <a:p>
            <a:pPr algn="just">
              <a:lnSpc>
                <a:spcPct val="150000"/>
              </a:lnSpc>
              <a:spcAft>
                <a:spcPts val="8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Department for Children, Education, Lifelong Learning and Skills. (2008a) </a:t>
            </a:r>
            <a:r>
              <a:rPr lang="en-GB" sz="3600" i="1" dirty="0">
                <a:latin typeface="Times New Roman" panose="02020603050405020304" pitchFamily="18" charset="0"/>
                <a:ea typeface="Calibri" panose="020F0502020204030204" pitchFamily="34" charset="0"/>
                <a:cs typeface="Times New Roman" panose="02020603050405020304" pitchFamily="18" charset="0"/>
              </a:rPr>
              <a:t>Education for Sustainable Development and Global Citizenship: A Common Understanding for Schools.</a:t>
            </a:r>
            <a:r>
              <a:rPr lang="en-GB" sz="3600" dirty="0">
                <a:latin typeface="Times New Roman" panose="02020603050405020304" pitchFamily="18" charset="0"/>
                <a:ea typeface="Calibri" panose="020F0502020204030204" pitchFamily="34" charset="0"/>
                <a:cs typeface="Times New Roman" panose="02020603050405020304" pitchFamily="18" charset="0"/>
              </a:rPr>
              <a:t> Cardiff: Welsh Assembly Government.</a:t>
            </a:r>
            <a:r>
              <a:rPr lang="en-GB" sz="3600" i="1" dirty="0">
                <a:latin typeface="Times New Roman" panose="02020603050405020304" pitchFamily="18" charset="0"/>
                <a:ea typeface="Calibri" panose="020F0502020204030204" pitchFamily="34" charset="0"/>
                <a:cs typeface="Times New Roman" panose="02020603050405020304" pitchFamily="18" charset="0"/>
              </a:rPr>
              <a:t> </a:t>
            </a:r>
            <a:endParaRPr lang="en-GB" sz="36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Department for Children, Education, Lifelong Learning and Skills. (2008) </a:t>
            </a:r>
            <a:r>
              <a:rPr lang="en-GB" sz="3600" i="1" dirty="0">
                <a:latin typeface="Times New Roman" panose="02020603050405020304" pitchFamily="18" charset="0"/>
                <a:ea typeface="Calibri" panose="020F0502020204030204" pitchFamily="34" charset="0"/>
                <a:cs typeface="Times New Roman" panose="02020603050405020304" pitchFamily="18" charset="0"/>
              </a:rPr>
              <a:t>Knowledge and Understand of the World. </a:t>
            </a:r>
            <a:r>
              <a:rPr lang="en-GB" sz="3600" dirty="0">
                <a:latin typeface="Times New Roman" panose="02020603050405020304" pitchFamily="18" charset="0"/>
                <a:ea typeface="Calibri" panose="020F0502020204030204" pitchFamily="34" charset="0"/>
                <a:cs typeface="Times New Roman" panose="02020603050405020304" pitchFamily="18" charset="0"/>
              </a:rPr>
              <a:t>Cardiff: Welsh Assembly Government. </a:t>
            </a:r>
          </a:p>
          <a:p>
            <a:pPr algn="just">
              <a:lnSpc>
                <a:spcPct val="150000"/>
              </a:lnSpc>
              <a:spcAft>
                <a:spcPts val="800"/>
              </a:spcAft>
            </a:pPr>
            <a:r>
              <a:rPr lang="en-GB" sz="3600" dirty="0">
                <a:latin typeface="Times New Roman" panose="02020603050405020304" pitchFamily="18" charset="0"/>
                <a:ea typeface="Calibri" panose="020F0502020204030204" pitchFamily="34" charset="0"/>
                <a:cs typeface="Times New Roman" panose="02020603050405020304" pitchFamily="18" charset="0"/>
              </a:rPr>
              <a:t>Department for Education and Skills. (2015) </a:t>
            </a:r>
            <a:r>
              <a:rPr lang="en-GB" sz="3600" i="1" dirty="0">
                <a:latin typeface="Times New Roman" panose="02020603050405020304" pitchFamily="18" charset="0"/>
                <a:ea typeface="Calibri" panose="020F0502020204030204" pitchFamily="34" charset="0"/>
                <a:cs typeface="Times New Roman" panose="02020603050405020304" pitchFamily="18" charset="0"/>
              </a:rPr>
              <a:t>Foundation Phase Framework (Revised 2015). </a:t>
            </a:r>
            <a:r>
              <a:rPr lang="en-GB" sz="3600" dirty="0">
                <a:latin typeface="Times New Roman" panose="02020603050405020304" pitchFamily="18" charset="0"/>
                <a:ea typeface="Calibri" panose="020F0502020204030204" pitchFamily="34" charset="0"/>
                <a:cs typeface="Times New Roman" panose="02020603050405020304" pitchFamily="18" charset="0"/>
              </a:rPr>
              <a:t>Cardiff: Welsh Assembly Government. </a:t>
            </a:r>
          </a:p>
          <a:p>
            <a:pPr algn="just">
              <a:lnSpc>
                <a:spcPct val="150000"/>
              </a:lnSpc>
              <a:spcAft>
                <a:spcPts val="800"/>
              </a:spcAft>
            </a:pPr>
            <a:r>
              <a:rPr lang="en-GB" sz="3600" dirty="0" err="1">
                <a:latin typeface="Times New Roman" panose="02020603050405020304" pitchFamily="18" charset="0"/>
                <a:ea typeface="Calibri" panose="020F0502020204030204" pitchFamily="34" charset="0"/>
                <a:cs typeface="Times New Roman" panose="02020603050405020304" pitchFamily="18" charset="0"/>
              </a:rPr>
              <a:t>Duhn</a:t>
            </a:r>
            <a:r>
              <a:rPr lang="en-GB" sz="3600" dirty="0">
                <a:latin typeface="Times New Roman" panose="02020603050405020304" pitchFamily="18" charset="0"/>
                <a:ea typeface="Calibri" panose="020F0502020204030204" pitchFamily="34" charset="0"/>
                <a:cs typeface="Times New Roman" panose="02020603050405020304" pitchFamily="18" charset="0"/>
              </a:rPr>
              <a:t>, I. (2012) Making ‘place’ for ecological sustainability in early childhood education. </a:t>
            </a:r>
            <a:r>
              <a:rPr lang="en-GB" sz="3600" i="1" dirty="0">
                <a:latin typeface="Times New Roman" panose="02020603050405020304" pitchFamily="18" charset="0"/>
                <a:ea typeface="Calibri" panose="020F0502020204030204" pitchFamily="34" charset="0"/>
                <a:cs typeface="Times New Roman" panose="02020603050405020304" pitchFamily="18" charset="0"/>
              </a:rPr>
              <a:t>Environmental Education Research,</a:t>
            </a:r>
            <a:r>
              <a:rPr lang="en-GB" sz="3600" dirty="0">
                <a:latin typeface="Times New Roman" panose="02020603050405020304" pitchFamily="18" charset="0"/>
                <a:ea typeface="Calibri" panose="020F0502020204030204" pitchFamily="34" charset="0"/>
                <a:cs typeface="Times New Roman" panose="02020603050405020304" pitchFamily="18" charset="0"/>
              </a:rPr>
              <a:t> Volume 18, Issue 1, pp. 19-29.</a:t>
            </a:r>
            <a:endParaRPr lang="en-GB" sz="3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16685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810EEF7C-6E33-4F87-99CA-CB5065DE9182}"/>
              </a:ext>
            </a:extLst>
          </p:cNvPr>
          <p:cNvSpPr/>
          <p:nvPr/>
        </p:nvSpPr>
        <p:spPr>
          <a:xfrm>
            <a:off x="1219200" y="1371600"/>
            <a:ext cx="36347400" cy="18240891"/>
          </a:xfrm>
          <a:prstGeom prst="rect">
            <a:avLst/>
          </a:prstGeom>
        </p:spPr>
        <p:txBody>
          <a:bodyPr wrap="square">
            <a:spAutoFit/>
          </a:bodyPr>
          <a:lstStyle/>
          <a:p>
            <a:pPr algn="just">
              <a:lnSpc>
                <a:spcPct val="150000"/>
              </a:lnSpc>
              <a:spcAft>
                <a:spcPts val="12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Elliot, S. and Davis, J. (2009) </a:t>
            </a:r>
            <a:r>
              <a:rPr lang="en-US" sz="3200" dirty="0">
                <a:latin typeface="Times New Roman" panose="02020603050405020304" pitchFamily="18" charset="0"/>
                <a:ea typeface="Calibri" panose="020F0502020204030204" pitchFamily="34" charset="0"/>
                <a:cs typeface="Times New Roman" panose="02020603050405020304" pitchFamily="18" charset="0"/>
              </a:rPr>
              <a:t>Exploring the resistance: and Australian perspective on educating for sustainability in early childhood, </a:t>
            </a:r>
            <a:r>
              <a:rPr lang="en-US" sz="3200" i="1" dirty="0">
                <a:latin typeface="Times New Roman" panose="02020603050405020304" pitchFamily="18" charset="0"/>
                <a:ea typeface="Calibri" panose="020F0502020204030204" pitchFamily="34" charset="0"/>
                <a:cs typeface="Times New Roman" panose="02020603050405020304" pitchFamily="18" charset="0"/>
              </a:rPr>
              <a:t>International Journal of Early Childhood,</a:t>
            </a:r>
            <a:r>
              <a:rPr lang="en-US" sz="3200" dirty="0">
                <a:latin typeface="Times New Roman" panose="02020603050405020304" pitchFamily="18" charset="0"/>
                <a:ea typeface="Calibri" panose="020F0502020204030204" pitchFamily="34" charset="0"/>
                <a:cs typeface="Times New Roman" panose="02020603050405020304" pitchFamily="18" charset="0"/>
              </a:rPr>
              <a:t> Volume 41, Issue 2, pp. 65-77.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Global Learning Programme Wales. (2017) ‘Welcome to the Global Learning Programme Wales (GLP-W)’ http://glpw.globaldimension.org.uk/ [Accessed: 12</a:t>
            </a:r>
            <a:r>
              <a:rPr lang="en-GB" sz="3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3200" dirty="0">
                <a:latin typeface="Times New Roman" panose="02020603050405020304" pitchFamily="18" charset="0"/>
                <a:ea typeface="Calibri" panose="020F0502020204030204" pitchFamily="34" charset="0"/>
                <a:cs typeface="Times New Roman" panose="02020603050405020304" pitchFamily="18" charset="0"/>
              </a:rPr>
              <a:t> November 2017].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Gov. (no date) ‘Data protection’ https://www.gov.uk/data-protection [Accessed: 10</a:t>
            </a:r>
            <a:r>
              <a:rPr lang="en-GB" sz="3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3200" dirty="0">
                <a:latin typeface="Times New Roman" panose="02020603050405020304" pitchFamily="18" charset="0"/>
                <a:ea typeface="Calibri" panose="020F0502020204030204" pitchFamily="34" charset="0"/>
                <a:cs typeface="Times New Roman" panose="02020603050405020304" pitchFamily="18" charset="0"/>
              </a:rPr>
              <a:t> November 2017]. </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Jarvis, P., George, J., Holland, W. and Doherty, J. (2016) </a:t>
            </a:r>
            <a:r>
              <a:rPr lang="en-GB" sz="3200" i="1" dirty="0">
                <a:latin typeface="Times New Roman" panose="02020603050405020304" pitchFamily="18" charset="0"/>
                <a:ea typeface="Calibri" panose="020F0502020204030204" pitchFamily="34" charset="0"/>
                <a:cs typeface="Times New Roman" panose="02020603050405020304" pitchFamily="18" charset="0"/>
              </a:rPr>
              <a:t>The complete companion for teaching and leading practice in the early years. </a:t>
            </a:r>
            <a:r>
              <a:rPr lang="en-GB" sz="3200" dirty="0">
                <a:latin typeface="Times New Roman" panose="02020603050405020304" pitchFamily="18" charset="0"/>
                <a:ea typeface="Calibri" panose="020F0502020204030204" pitchFamily="34" charset="0"/>
                <a:cs typeface="Times New Roman" panose="02020603050405020304" pitchFamily="18" charset="0"/>
              </a:rPr>
              <a:t>(3</a:t>
            </a:r>
            <a:r>
              <a:rPr lang="en-GB" sz="3200" baseline="30000" dirty="0">
                <a:latin typeface="Times New Roman" panose="02020603050405020304" pitchFamily="18" charset="0"/>
                <a:ea typeface="Calibri" panose="020F0502020204030204" pitchFamily="34" charset="0"/>
                <a:cs typeface="Times New Roman" panose="02020603050405020304" pitchFamily="18" charset="0"/>
              </a:rPr>
              <a:t>rd</a:t>
            </a:r>
            <a:r>
              <a:rPr lang="en-GB" sz="3200" dirty="0">
                <a:latin typeface="Times New Roman" panose="02020603050405020304" pitchFamily="18" charset="0"/>
                <a:ea typeface="Calibri" panose="020F0502020204030204" pitchFamily="34" charset="0"/>
                <a:cs typeface="Times New Roman" panose="02020603050405020304" pitchFamily="18" charset="0"/>
              </a:rPr>
              <a:t> </a:t>
            </a:r>
            <a:r>
              <a:rPr lang="en-GB" sz="3200" dirty="0" err="1">
                <a:latin typeface="Times New Roman" panose="02020603050405020304" pitchFamily="18" charset="0"/>
                <a:ea typeface="Calibri" panose="020F0502020204030204" pitchFamily="34" charset="0"/>
                <a:cs typeface="Times New Roman" panose="02020603050405020304" pitchFamily="18" charset="0"/>
              </a:rPr>
              <a:t>ed</a:t>
            </a:r>
            <a:r>
              <a:rPr lang="en-GB" sz="3200" dirty="0">
                <a:latin typeface="Times New Roman" panose="02020603050405020304" pitchFamily="18" charset="0"/>
                <a:ea typeface="Calibri" panose="020F0502020204030204" pitchFamily="34" charset="0"/>
                <a:cs typeface="Times New Roman" panose="02020603050405020304" pitchFamily="18" charset="0"/>
              </a:rPr>
              <a:t>). London: Routledge.</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Johnston, J. and </a:t>
            </a:r>
            <a:r>
              <a:rPr lang="en-GB" sz="3200" dirty="0" err="1">
                <a:latin typeface="Times New Roman" panose="02020603050405020304" pitchFamily="18" charset="0"/>
                <a:ea typeface="Calibri" panose="020F0502020204030204" pitchFamily="34" charset="0"/>
                <a:cs typeface="Times New Roman" panose="02020603050405020304" pitchFamily="18" charset="0"/>
              </a:rPr>
              <a:t>Nahmad</a:t>
            </a:r>
            <a:r>
              <a:rPr lang="en-GB" sz="3200" dirty="0">
                <a:latin typeface="Times New Roman" panose="02020603050405020304" pitchFamily="18" charset="0"/>
                <a:ea typeface="Calibri" panose="020F0502020204030204" pitchFamily="34" charset="0"/>
                <a:cs typeface="Times New Roman" panose="02020603050405020304" pitchFamily="18" charset="0"/>
              </a:rPr>
              <a:t>-Williams (2009) </a:t>
            </a:r>
            <a:r>
              <a:rPr lang="en-GB" sz="3200" i="1" dirty="0">
                <a:latin typeface="Times New Roman" panose="02020603050405020304" pitchFamily="18" charset="0"/>
                <a:ea typeface="Calibri" panose="020F0502020204030204" pitchFamily="34" charset="0"/>
                <a:cs typeface="Times New Roman" panose="02020603050405020304" pitchFamily="18" charset="0"/>
              </a:rPr>
              <a:t>Early Childhood Studies</a:t>
            </a:r>
            <a:r>
              <a:rPr lang="en-GB" sz="3200" dirty="0">
                <a:latin typeface="Times New Roman" panose="02020603050405020304" pitchFamily="18" charset="0"/>
                <a:ea typeface="Calibri" panose="020F0502020204030204" pitchFamily="34" charset="0"/>
                <a:cs typeface="Times New Roman" panose="02020603050405020304" pitchFamily="18" charset="0"/>
              </a:rPr>
              <a:t>. England: Pearson Education Limited. </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Kopp, K. (2015) </a:t>
            </a:r>
            <a:r>
              <a:rPr lang="en-GB" sz="3200" i="1" dirty="0">
                <a:latin typeface="Times New Roman" panose="02020603050405020304" pitchFamily="18" charset="0"/>
                <a:ea typeface="Calibri" panose="020F0502020204030204" pitchFamily="34" charset="0"/>
                <a:cs typeface="Times New Roman" panose="02020603050405020304" pitchFamily="18" charset="0"/>
              </a:rPr>
              <a:t>Teaching Science Today. </a:t>
            </a:r>
            <a:r>
              <a:rPr lang="en-GB" sz="3200" dirty="0">
                <a:latin typeface="Times New Roman" panose="02020603050405020304" pitchFamily="18" charset="0"/>
                <a:ea typeface="Calibri" panose="020F0502020204030204" pitchFamily="34" charset="0"/>
                <a:cs typeface="Times New Roman" panose="02020603050405020304" pitchFamily="18" charset="0"/>
              </a:rPr>
              <a:t>(2</a:t>
            </a:r>
            <a:r>
              <a:rPr lang="en-GB" sz="3200" baseline="30000" dirty="0">
                <a:latin typeface="Times New Roman" panose="02020603050405020304" pitchFamily="18" charset="0"/>
                <a:ea typeface="Calibri" panose="020F0502020204030204" pitchFamily="34" charset="0"/>
                <a:cs typeface="Times New Roman" panose="02020603050405020304" pitchFamily="18" charset="0"/>
              </a:rPr>
              <a:t>nd</a:t>
            </a:r>
            <a:r>
              <a:rPr lang="en-GB" sz="3200" dirty="0">
                <a:latin typeface="Times New Roman" panose="02020603050405020304" pitchFamily="18" charset="0"/>
                <a:ea typeface="Calibri" panose="020F0502020204030204" pitchFamily="34" charset="0"/>
                <a:cs typeface="Times New Roman" panose="02020603050405020304" pitchFamily="18" charset="0"/>
              </a:rPr>
              <a:t> </a:t>
            </a:r>
            <a:r>
              <a:rPr lang="en-GB" sz="3200" dirty="0" err="1">
                <a:latin typeface="Times New Roman" panose="02020603050405020304" pitchFamily="18" charset="0"/>
                <a:ea typeface="Calibri" panose="020F0502020204030204" pitchFamily="34" charset="0"/>
                <a:cs typeface="Times New Roman" panose="02020603050405020304" pitchFamily="18" charset="0"/>
              </a:rPr>
              <a:t>ed</a:t>
            </a:r>
            <a:r>
              <a:rPr lang="en-GB" sz="3200" dirty="0">
                <a:latin typeface="Times New Roman" panose="02020603050405020304" pitchFamily="18" charset="0"/>
                <a:ea typeface="Calibri" panose="020F0502020204030204" pitchFamily="34" charset="0"/>
                <a:cs typeface="Times New Roman" panose="02020603050405020304" pitchFamily="18" charset="0"/>
              </a:rPr>
              <a:t>). California: Shell Education Publishing Inc. </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Littlejohn, A. (2003) </a:t>
            </a:r>
            <a:r>
              <a:rPr lang="en-GB" sz="3200" i="1" dirty="0">
                <a:latin typeface="Times New Roman" panose="02020603050405020304" pitchFamily="18" charset="0"/>
                <a:ea typeface="Calibri" panose="020F0502020204030204" pitchFamily="34" charset="0"/>
                <a:cs typeface="Times New Roman" panose="02020603050405020304" pitchFamily="18" charset="0"/>
              </a:rPr>
              <a:t>Reusing online resources: A sustainable approach to E-learning.</a:t>
            </a:r>
            <a:r>
              <a:rPr lang="en-GB" sz="3200" dirty="0">
                <a:latin typeface="Times New Roman" panose="02020603050405020304" pitchFamily="18" charset="0"/>
                <a:ea typeface="Calibri" panose="020F0502020204030204" pitchFamily="34" charset="0"/>
                <a:cs typeface="Times New Roman" panose="02020603050405020304" pitchFamily="18" charset="0"/>
              </a:rPr>
              <a:t> London: Kogan Page Limited.</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MGH Institute of Health Profession.  (2017) ‘Benefits and Challenges of Online Instruction’ https://www.mghihp.edu/faculty-staff-faculty-compass-teaching/benefits-and-challenges-online-instruction [Accessed: 14</a:t>
            </a:r>
            <a:r>
              <a:rPr lang="en-GB" sz="3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3200" dirty="0">
                <a:latin typeface="Times New Roman" panose="02020603050405020304" pitchFamily="18" charset="0"/>
                <a:ea typeface="Calibri" panose="020F0502020204030204" pitchFamily="34" charset="0"/>
                <a:cs typeface="Times New Roman" panose="02020603050405020304" pitchFamily="18" charset="0"/>
              </a:rPr>
              <a:t> November 2017].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Miller, L. and Cameron, C. (2014) </a:t>
            </a:r>
            <a:r>
              <a:rPr lang="en-GB" sz="3200" i="1" dirty="0">
                <a:latin typeface="Times New Roman" panose="02020603050405020304" pitchFamily="18" charset="0"/>
                <a:ea typeface="Calibri" panose="020F0502020204030204" pitchFamily="34" charset="0"/>
                <a:cs typeface="Times New Roman" panose="02020603050405020304" pitchFamily="18" charset="0"/>
              </a:rPr>
              <a:t>International Perspectives in the Early Year.</a:t>
            </a:r>
            <a:r>
              <a:rPr lang="en-GB" sz="3200" dirty="0">
                <a:latin typeface="Times New Roman" panose="02020603050405020304" pitchFamily="18" charset="0"/>
                <a:ea typeface="Calibri" panose="020F0502020204030204" pitchFamily="34" charset="0"/>
                <a:cs typeface="Times New Roman" panose="02020603050405020304" pitchFamily="18" charset="0"/>
              </a:rPr>
              <a:t> London: SAGE Publications Ltd. </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Nursery Resources. (2017) ‘Creating an Enabling Environment’ https://www.nurseryresources.org/articles/Creating-an-Enabling-Environment [Accessed: 18</a:t>
            </a:r>
            <a:r>
              <a:rPr lang="en-GB" sz="3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3200" dirty="0">
                <a:latin typeface="Times New Roman" panose="02020603050405020304" pitchFamily="18" charset="0"/>
                <a:ea typeface="Calibri" panose="020F0502020204030204" pitchFamily="34" charset="0"/>
                <a:cs typeface="Times New Roman" panose="02020603050405020304" pitchFamily="18" charset="0"/>
              </a:rPr>
              <a:t> November 2017].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Oxfam America. (2017) ‘Logos for print and digital use’ https://www.oxfamamerica.org/press/logos/ [Accessed: 17th November 2017].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Oxfam. (2017) ‘East Africa crisis appeal’ https://www.oxfam.org.uk/what-we-do/emergency-esponse/east-africa-food-crisis [Accessed: 13th November 2017].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Oxfam. (2015) ‘Education for Global Citizenship: A guide for schools’. https://www.oxfam.org.uk/education/resources/education-for-global-citizenship-a-guide-for-schools?pscid=ps_ggl_gr_DSA++Whole+Site&amp;gclid=EAIaIQobChMI093Wuui71wIVtxbTCh3DEQV9EAAYASAAEgLAvPD_BwE&amp;gclsrc=aw.ds&amp;dclid=CI6RkL3ou9cCFc2zUQodru0ECQ [Accessed: 13th November 2017].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Oxfam. (no date) ‘Our Food, Our World’ https://www.oxfam.org.uk/education/resources/our-food-our-world [Accessed 17</a:t>
            </a:r>
            <a:r>
              <a:rPr lang="en-GB" sz="3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3200" dirty="0">
                <a:latin typeface="Times New Roman" panose="02020603050405020304" pitchFamily="18" charset="0"/>
                <a:ea typeface="Calibri" panose="020F0502020204030204" pitchFamily="34" charset="0"/>
                <a:cs typeface="Times New Roman" panose="02020603050405020304" pitchFamily="18" charset="0"/>
              </a:rPr>
              <a:t> November 2017].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Oxfam. (2017) ‘How we use your personal details’ https://www.oxfam.org.uk/privacy-and-security [Accessed: 13th November 2017].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smtClean="0">
                <a:latin typeface="Times New Roman" panose="02020603050405020304" pitchFamily="18" charset="0"/>
                <a:ea typeface="Calibri" panose="020F0502020204030204" pitchFamily="34" charset="0"/>
                <a:cs typeface="Times New Roman" panose="02020603050405020304" pitchFamily="18" charset="0"/>
              </a:rPr>
              <a:t>Oxfam Education. (No date) ‘Syria a children’s crisis? Teacher’s notes and background information’ file:///C:/Users/Lucy/Downloads/</a:t>
            </a:r>
            <a:r>
              <a:rPr lang="en-GB" sz="3200" dirty="0" err="1" smtClean="0">
                <a:latin typeface="Times New Roman" panose="02020603050405020304" pitchFamily="18" charset="0"/>
                <a:ea typeface="Calibri" panose="020F0502020204030204" pitchFamily="34" charset="0"/>
                <a:cs typeface="Times New Roman" panose="02020603050405020304" pitchFamily="18" charset="0"/>
              </a:rPr>
              <a:t>Syria_teachers_notes.pdf</a:t>
            </a:r>
            <a:r>
              <a:rPr lang="en-GB" sz="3200" dirty="0" smtClean="0">
                <a:latin typeface="Times New Roman" panose="02020603050405020304" pitchFamily="18" charset="0"/>
                <a:ea typeface="Calibri" panose="020F0502020204030204" pitchFamily="34" charset="0"/>
                <a:cs typeface="Times New Roman" panose="02020603050405020304" pitchFamily="18" charset="0"/>
              </a:rPr>
              <a:t> [Accessed 12th November 2017].</a:t>
            </a:r>
            <a:endParaRPr lang="en-GB" sz="3200" dirty="0" smtClean="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smtClean="0">
                <a:latin typeface="Times New Roman" panose="02020603050405020304" pitchFamily="18" charset="0"/>
                <a:ea typeface="Calibri" panose="020F0502020204030204" pitchFamily="34" charset="0"/>
                <a:cs typeface="Times New Roman" panose="02020603050405020304" pitchFamily="18" charset="0"/>
              </a:rPr>
              <a:t>Oxfam</a:t>
            </a:r>
            <a:r>
              <a:rPr lang="en-GB" sz="3200" dirty="0">
                <a:latin typeface="Times New Roman" panose="02020603050405020304" pitchFamily="18" charset="0"/>
                <a:ea typeface="Calibri" panose="020F0502020204030204" pitchFamily="34" charset="0"/>
                <a:cs typeface="Times New Roman" panose="02020603050405020304" pitchFamily="18" charset="0"/>
              </a:rPr>
              <a:t>. (no date) ‘Professional Development for Teachers’ https://www.oxfam.org.uk/education/get-involved/inset-workshops-for-schools [Accessed 17</a:t>
            </a:r>
            <a:r>
              <a:rPr lang="en-GB" sz="3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3200" dirty="0">
                <a:latin typeface="Times New Roman" panose="02020603050405020304" pitchFamily="18" charset="0"/>
                <a:ea typeface="Calibri" panose="020F0502020204030204" pitchFamily="34" charset="0"/>
                <a:cs typeface="Times New Roman" panose="02020603050405020304" pitchFamily="18" charset="0"/>
              </a:rPr>
              <a:t> November 2017].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Oxfam (no date) ‘Resources’ https://www.oxfam.org.uk/education/resources [Accessed: 17</a:t>
            </a:r>
            <a:r>
              <a:rPr lang="en-GB" sz="3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3200" dirty="0">
                <a:latin typeface="Times New Roman" panose="02020603050405020304" pitchFamily="18" charset="0"/>
                <a:ea typeface="Calibri" panose="020F0502020204030204" pitchFamily="34" charset="0"/>
                <a:cs typeface="Times New Roman" panose="02020603050405020304" pitchFamily="18" charset="0"/>
              </a:rPr>
              <a:t> November 2017].</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3200" dirty="0" smtClean="0">
                <a:latin typeface="Times New Roman" panose="02020603050405020304" pitchFamily="18" charset="0"/>
                <a:ea typeface="Calibri" panose="020F0502020204030204" pitchFamily="34" charset="0"/>
                <a:cs typeface="Times New Roman" panose="02020603050405020304" pitchFamily="18" charset="0"/>
              </a:rPr>
              <a:t>Oxfam </a:t>
            </a:r>
            <a:r>
              <a:rPr lang="en-GB" sz="3200" dirty="0">
                <a:latin typeface="Times New Roman" panose="02020603050405020304" pitchFamily="18" charset="0"/>
                <a:ea typeface="Calibri" panose="020F0502020204030204" pitchFamily="34" charset="0"/>
                <a:cs typeface="Times New Roman" panose="02020603050405020304" pitchFamily="18" charset="0"/>
              </a:rPr>
              <a:t>Education. (no date) ‘Who are we?’ https://www.oxfam.org.uk/education/who-we-are [Accessed: 11</a:t>
            </a:r>
            <a:r>
              <a:rPr lang="en-GB" sz="3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3200" dirty="0">
                <a:latin typeface="Times New Roman" panose="02020603050405020304" pitchFamily="18" charset="0"/>
                <a:ea typeface="Calibri" panose="020F0502020204030204" pitchFamily="34" charset="0"/>
                <a:cs typeface="Times New Roman" panose="02020603050405020304" pitchFamily="18" charset="0"/>
              </a:rPr>
              <a:t> November 2017].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6978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10D124A5-35F1-4A29-BCCB-1557D37E218E}"/>
              </a:ext>
            </a:extLst>
          </p:cNvPr>
          <p:cNvSpPr/>
          <p:nvPr/>
        </p:nvSpPr>
        <p:spPr>
          <a:xfrm>
            <a:off x="1676400" y="1371600"/>
            <a:ext cx="34290000" cy="14664335"/>
          </a:xfrm>
          <a:prstGeom prst="rect">
            <a:avLst/>
          </a:prstGeom>
        </p:spPr>
        <p:txBody>
          <a:bodyPr wrap="square">
            <a:spAutoFit/>
          </a:bodyPr>
          <a:lstStyle/>
          <a:p>
            <a:pPr algn="just">
              <a:lnSpc>
                <a:spcPct val="150000"/>
              </a:lnSpc>
              <a:spcAft>
                <a:spcPts val="800"/>
              </a:spcAft>
            </a:pPr>
            <a:r>
              <a:rPr lang="en-GB" sz="4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Pearson, E. and </a:t>
            </a:r>
            <a:r>
              <a:rPr lang="en-GB" sz="40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Degotardi</a:t>
            </a:r>
            <a:r>
              <a:rPr lang="en-GB" sz="4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 (2009) ‘Education for sustainable development in early childhood education: A global solution to local concerns?’. </a:t>
            </a:r>
            <a:r>
              <a:rPr lang="en-GB" sz="4000" i="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International Journal of Early Childhood</a:t>
            </a:r>
            <a:r>
              <a:rPr lang="en-GB" sz="40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Volume 41, Issue 2, pp.97-111.</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000" dirty="0">
                <a:latin typeface="Times New Roman" panose="02020603050405020304" pitchFamily="18" charset="0"/>
                <a:ea typeface="Calibri" panose="020F0502020204030204" pitchFamily="34" charset="0"/>
                <a:cs typeface="Times New Roman" panose="02020603050405020304" pitchFamily="18" charset="0"/>
              </a:rPr>
              <a:t>Rogers, A. and Wilmot, E. (2011) </a:t>
            </a:r>
            <a:r>
              <a:rPr lang="en-GB" sz="4000" i="1" dirty="0">
                <a:latin typeface="Times New Roman" panose="02020603050405020304" pitchFamily="18" charset="0"/>
                <a:ea typeface="Calibri" panose="020F0502020204030204" pitchFamily="34" charset="0"/>
                <a:cs typeface="Times New Roman" panose="02020603050405020304" pitchFamily="18" charset="0"/>
              </a:rPr>
              <a:t>Inclusion and Diversity in the Early Years.</a:t>
            </a:r>
            <a:r>
              <a:rPr lang="en-GB" sz="4000" dirty="0">
                <a:latin typeface="Times New Roman" panose="02020603050405020304" pitchFamily="18" charset="0"/>
                <a:ea typeface="Calibri" panose="020F0502020204030204" pitchFamily="34" charset="0"/>
                <a:cs typeface="Times New Roman" panose="02020603050405020304" pitchFamily="18" charset="0"/>
              </a:rPr>
              <a:t> London: MA Education Ltd.</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000" dirty="0">
                <a:latin typeface="Times New Roman" panose="02020603050405020304" pitchFamily="18" charset="0"/>
                <a:ea typeface="Calibri" panose="020F0502020204030204" pitchFamily="34" charset="0"/>
                <a:cs typeface="Times New Roman" panose="02020603050405020304" pitchFamily="18" charset="0"/>
              </a:rPr>
              <a:t>Somerville, M. and Green, M. (2015) </a:t>
            </a:r>
            <a:r>
              <a:rPr lang="en-GB" sz="4000" i="1" dirty="0">
                <a:latin typeface="Times New Roman" panose="02020603050405020304" pitchFamily="18" charset="0"/>
                <a:ea typeface="Calibri" panose="020F0502020204030204" pitchFamily="34" charset="0"/>
                <a:cs typeface="Times New Roman" panose="02020603050405020304" pitchFamily="18" charset="0"/>
              </a:rPr>
              <a:t>Children, Place and Sustainability.</a:t>
            </a:r>
            <a:r>
              <a:rPr lang="en-GB" sz="4000" dirty="0">
                <a:latin typeface="Times New Roman" panose="02020603050405020304" pitchFamily="18" charset="0"/>
                <a:ea typeface="Calibri" panose="020F0502020204030204" pitchFamily="34" charset="0"/>
                <a:cs typeface="Times New Roman" panose="02020603050405020304" pitchFamily="18" charset="0"/>
              </a:rPr>
              <a:t> England: Palgrave Macmillan.</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000" dirty="0">
                <a:latin typeface="Times New Roman" panose="02020603050405020304" pitchFamily="18" charset="0"/>
                <a:ea typeface="Calibri" panose="020F0502020204030204" pitchFamily="34" charset="0"/>
                <a:cs typeface="Times New Roman" panose="02020603050405020304" pitchFamily="18" charset="0"/>
              </a:rPr>
              <a:t>The National Strategies Early Years. (2009) Learning, Playing and Interacting Good practice in the Early Years Foundation Stage’ https://www.keap.org.uk/documents/LearningPlayingInteracting.pdf [Accessed: 15</a:t>
            </a:r>
            <a:r>
              <a:rPr lang="en-GB" sz="40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000" dirty="0">
                <a:latin typeface="Times New Roman" panose="02020603050405020304" pitchFamily="18" charset="0"/>
                <a:ea typeface="Calibri" panose="020F0502020204030204" pitchFamily="34" charset="0"/>
                <a:cs typeface="Times New Roman" panose="02020603050405020304" pitchFamily="18" charset="0"/>
              </a:rPr>
              <a:t> November 2017].</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000" dirty="0">
                <a:latin typeface="Times New Roman" panose="02020603050405020304" pitchFamily="18" charset="0"/>
                <a:ea typeface="Calibri" panose="020F0502020204030204" pitchFamily="34" charset="0"/>
                <a:cs typeface="Times New Roman" panose="02020603050405020304" pitchFamily="18" charset="0"/>
              </a:rPr>
              <a:t>The United Nations Convention on the Rights of the child. (No date) ‘Convention on the rights of the child’ http://www.unicef.org.uk/wp-content/uploads/2010/05/UNCRC_united_nations_convention_on_the_rights_of_the_child.pdf [Accessed: 13</a:t>
            </a:r>
            <a:r>
              <a:rPr lang="en-GB" sz="40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000" dirty="0">
                <a:latin typeface="Times New Roman" panose="02020603050405020304" pitchFamily="18" charset="0"/>
                <a:ea typeface="Calibri" panose="020F0502020204030204" pitchFamily="34" charset="0"/>
                <a:cs typeface="Times New Roman" panose="02020603050405020304" pitchFamily="18" charset="0"/>
              </a:rPr>
              <a:t> November 2017]. </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000" dirty="0" err="1">
                <a:latin typeface="Times New Roman" panose="02020603050405020304" pitchFamily="18" charset="0"/>
                <a:ea typeface="Calibri" panose="020F0502020204030204" pitchFamily="34" charset="0"/>
                <a:cs typeface="Times New Roman" panose="02020603050405020304" pitchFamily="18" charset="0"/>
              </a:rPr>
              <a:t>Tinney</a:t>
            </a:r>
            <a:r>
              <a:rPr lang="en-GB" sz="4000" dirty="0">
                <a:latin typeface="Times New Roman" panose="02020603050405020304" pitchFamily="18" charset="0"/>
                <a:ea typeface="Calibri" panose="020F0502020204030204" pitchFamily="34" charset="0"/>
                <a:cs typeface="Times New Roman" panose="02020603050405020304" pitchFamily="18" charset="0"/>
              </a:rPr>
              <a:t>, G. and Hirst, N. (2018) ‘Early childhood for sustainability within Wales’ http://moodle.uwtsd.ac.uk/pluginfile.php/115747/mod_resource/content/1/EAEE5005TIN104.pdf [Accessed: 14</a:t>
            </a:r>
            <a:r>
              <a:rPr lang="en-GB" sz="40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000" dirty="0">
                <a:latin typeface="Times New Roman" panose="02020603050405020304" pitchFamily="18" charset="0"/>
                <a:ea typeface="Calibri" panose="020F0502020204030204" pitchFamily="34" charset="0"/>
                <a:cs typeface="Times New Roman" panose="02020603050405020304" pitchFamily="18" charset="0"/>
              </a:rPr>
              <a:t> November 2017]. </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000" dirty="0">
                <a:latin typeface="Times New Roman" panose="02020603050405020304" pitchFamily="18" charset="0"/>
                <a:ea typeface="Calibri" panose="020F0502020204030204" pitchFamily="34" charset="0"/>
                <a:cs typeface="Times New Roman" panose="02020603050405020304" pitchFamily="18" charset="0"/>
              </a:rPr>
              <a:t>UNICEF. (no date) ‘Our Rights’ https://www.unicef.org.uk/wp-content/uploads/2017/09/Our-rights_UNCRC.pdf [Accessed: 13</a:t>
            </a:r>
            <a:r>
              <a:rPr lang="en-GB" sz="40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000" dirty="0">
                <a:latin typeface="Times New Roman" panose="02020603050405020304" pitchFamily="18" charset="0"/>
                <a:ea typeface="Calibri" panose="020F0502020204030204" pitchFamily="34" charset="0"/>
                <a:cs typeface="Times New Roman" panose="02020603050405020304" pitchFamily="18" charset="0"/>
              </a:rPr>
              <a:t> November 2017]. </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000" dirty="0">
                <a:latin typeface="Times New Roman" panose="02020603050405020304" pitchFamily="18" charset="0"/>
                <a:ea typeface="Calibri" panose="020F0502020204030204" pitchFamily="34" charset="0"/>
                <a:cs typeface="Times New Roman" panose="02020603050405020304" pitchFamily="18" charset="0"/>
              </a:rPr>
              <a:t>WCVA. (2017) ‘The well-being of future generations Wales’ https://www.wcva.org.uk/what-we-do/the-future-generations-(wales)-act-all-you-need-to-know [Accessed: 14</a:t>
            </a:r>
            <a:r>
              <a:rPr lang="en-GB" sz="40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000" dirty="0">
                <a:latin typeface="Times New Roman" panose="02020603050405020304" pitchFamily="18" charset="0"/>
                <a:ea typeface="Calibri" panose="020F0502020204030204" pitchFamily="34" charset="0"/>
                <a:cs typeface="Times New Roman" panose="02020603050405020304" pitchFamily="18" charset="0"/>
              </a:rPr>
              <a:t> November 2017]. </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4000" dirty="0">
                <a:latin typeface="Times New Roman" panose="02020603050405020304" pitchFamily="18" charset="0"/>
                <a:ea typeface="Calibri" panose="020F0502020204030204" pitchFamily="34" charset="0"/>
                <a:cs typeface="Times New Roman" panose="02020603050405020304" pitchFamily="18" charset="0"/>
              </a:rPr>
              <a:t>Welsh Government. (2017) ‘Education for Sustainable Development and Global Citizenship’ http://gov.wales/topics/educationandskills/allsectorpolicies/europeanandinternational/sustainabledevelop/?lang=en [Accessed: 10</a:t>
            </a:r>
            <a:r>
              <a:rPr lang="en-GB" sz="40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4000" dirty="0">
                <a:latin typeface="Times New Roman" panose="02020603050405020304" pitchFamily="18" charset="0"/>
                <a:ea typeface="Calibri" panose="020F0502020204030204" pitchFamily="34" charset="0"/>
                <a:cs typeface="Times New Roman" panose="02020603050405020304" pitchFamily="18" charset="0"/>
              </a:rPr>
              <a:t> November 2017].</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1587342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9"/>
  <p:tag name="MMPROD_UIDATA" val="&lt;database version=&quot;7.0&quot;&gt;&lt;object type=&quot;1&quot; unique_id=&quot;10001&quot;&gt;&lt;object type=&quot;8&quot; unique_id=&quot;10002&quot;&gt;&lt;/object&gt;&lt;object type=&quot;2&quot; unique_id=&quot;10003&quot;&gt;&lt;object type=&quot;3&quot; unique_id=&quot;10004&quot;&gt;&lt;property id=&quot;20148&quot; value=&quot;5&quot;/&gt;&lt;property id=&quot;20300&quot; value=&quot;Slide 1&quot;/&gt;&lt;property id=&quot;20307&quot; value=&quot;256&quot;/&gt;&lt;/object&gt;&lt;/object&gt;&lt;/object&gt;&lt;/database&gt;"/>
  <p:tag name="SECTOMILLISECCONVERTED" val="1"/>
</p:tagLst>
</file>

<file path=ppt/theme/theme1.xml><?xml version="1.0" encoding="utf-8"?>
<a:theme xmlns:a="http://schemas.openxmlformats.org/drawingml/2006/main" name="Default Design">
  <a:themeElements>
    <a:clrScheme name="UTHealth">
      <a:dk1>
        <a:srgbClr val="000000"/>
      </a:dk1>
      <a:lt1>
        <a:srgbClr val="FFFFFF"/>
      </a:lt1>
      <a:dk2>
        <a:srgbClr val="000000"/>
      </a:dk2>
      <a:lt2>
        <a:srgbClr val="FFFFFF"/>
      </a:lt2>
      <a:accent1>
        <a:srgbClr val="BD4F19"/>
      </a:accent1>
      <a:accent2>
        <a:srgbClr val="4D4F53"/>
      </a:accent2>
      <a:accent3>
        <a:srgbClr val="44697D"/>
      </a:accent3>
      <a:accent4>
        <a:srgbClr val="206C49"/>
      </a:accent4>
      <a:accent5>
        <a:srgbClr val="412D5D"/>
      </a:accent5>
      <a:accent6>
        <a:srgbClr val="552600"/>
      </a:accent6>
      <a:hlink>
        <a:srgbClr val="0070C0"/>
      </a:hlink>
      <a:folHlink>
        <a:srgbClr val="0070C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3135313" rtl="0" eaLnBrk="1" fontAlgn="base" latinLnBrk="0" hangingPunct="1">
          <a:lnSpc>
            <a:spcPct val="100000"/>
          </a:lnSpc>
          <a:spcBef>
            <a:spcPct val="0"/>
          </a:spcBef>
          <a:spcAft>
            <a:spcPct val="0"/>
          </a:spcAft>
          <a:buClrTx/>
          <a:buSzTx/>
          <a:buFontTx/>
          <a:buNone/>
          <a:tabLst/>
          <a:defRPr kumimoji="0" lang="en-US" sz="62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3135313" rtl="0" eaLnBrk="1" fontAlgn="base" latinLnBrk="0" hangingPunct="1">
          <a:lnSpc>
            <a:spcPct val="100000"/>
          </a:lnSpc>
          <a:spcBef>
            <a:spcPct val="0"/>
          </a:spcBef>
          <a:spcAft>
            <a:spcPct val="0"/>
          </a:spcAft>
          <a:buClrTx/>
          <a:buSzTx/>
          <a:buFontTx/>
          <a:buNone/>
          <a:tabLst/>
          <a:defRPr kumimoji="0" lang="en-US" sz="62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2249</TotalTime>
  <Words>1453</Words>
  <Application>Microsoft Macintosh PowerPoint</Application>
  <PresentationFormat>Custom</PresentationFormat>
  <Paragraphs>63</Paragraphs>
  <Slides>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Calibri</vt:lpstr>
      <vt:lpstr>Times New Roman</vt:lpstr>
      <vt:lpstr>Arial</vt:lpstr>
      <vt:lpstr>Default Design</vt:lpstr>
      <vt:lpstr>PowerPoint Presentation</vt:lpstr>
      <vt:lpstr>PowerPoint Presentation</vt:lpstr>
      <vt:lpstr>PowerPoint Presentation</vt:lpstr>
      <vt:lpstr>PowerPoint Presentation</vt:lpstr>
    </vt:vector>
  </TitlesOfParts>
  <Company>Texas Woman's University</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UTHealth SON</dc:creator>
  <cp:lastModifiedBy>Microsoft Office User</cp:lastModifiedBy>
  <cp:revision>109</cp:revision>
  <dcterms:created xsi:type="dcterms:W3CDTF">2002-12-20T21:18:36Z</dcterms:created>
  <dcterms:modified xsi:type="dcterms:W3CDTF">2017-11-28T18:48:29Z</dcterms:modified>
</cp:coreProperties>
</file>