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61" r:id="rId1"/>
  </p:sldMasterIdLst>
  <p:notesMasterIdLst>
    <p:notesMasterId r:id="rId36"/>
  </p:notesMasterIdLst>
  <p:sldIdLst>
    <p:sldId id="808" r:id="rId2"/>
    <p:sldId id="813" r:id="rId3"/>
    <p:sldId id="658" r:id="rId4"/>
    <p:sldId id="600" r:id="rId5"/>
    <p:sldId id="724" r:id="rId6"/>
    <p:sldId id="725" r:id="rId7"/>
    <p:sldId id="601" r:id="rId8"/>
    <p:sldId id="605" r:id="rId9"/>
    <p:sldId id="707" r:id="rId10"/>
    <p:sldId id="708" r:id="rId11"/>
    <p:sldId id="789" r:id="rId12"/>
    <p:sldId id="715" r:id="rId13"/>
    <p:sldId id="584" r:id="rId14"/>
    <p:sldId id="603" r:id="rId15"/>
    <p:sldId id="583" r:id="rId16"/>
    <p:sldId id="411" r:id="rId17"/>
    <p:sldId id="806" r:id="rId18"/>
    <p:sldId id="627" r:id="rId19"/>
    <p:sldId id="552" r:id="rId20"/>
    <p:sldId id="638" r:id="rId21"/>
    <p:sldId id="585" r:id="rId22"/>
    <p:sldId id="684" r:id="rId23"/>
    <p:sldId id="687" r:id="rId24"/>
    <p:sldId id="647" r:id="rId25"/>
    <p:sldId id="671" r:id="rId26"/>
    <p:sldId id="628" r:id="rId27"/>
    <p:sldId id="693" r:id="rId28"/>
    <p:sldId id="576" r:id="rId29"/>
    <p:sldId id="688" r:id="rId30"/>
    <p:sldId id="668" r:id="rId31"/>
    <p:sldId id="669" r:id="rId32"/>
    <p:sldId id="812" r:id="rId33"/>
    <p:sldId id="815" r:id="rId34"/>
    <p:sldId id="606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D9BC"/>
    <a:srgbClr val="D97F82"/>
    <a:srgbClr val="DCFAE5"/>
    <a:srgbClr val="FFE3FF"/>
    <a:srgbClr val="E9E9E9"/>
    <a:srgbClr val="98E2FF"/>
    <a:srgbClr val="55C247"/>
    <a:srgbClr val="A6A6A6"/>
    <a:srgbClr val="7AE1C3"/>
    <a:srgbClr val="82ED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A068CA-D5A0-924C-85A4-8E17DDB89D78}" v="1" dt="2021-08-18T08:13:24.2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47"/>
    <p:restoredTop sz="63237" autoAdjust="0"/>
  </p:normalViewPr>
  <p:slideViewPr>
    <p:cSldViewPr snapToGrid="0" snapToObjects="1">
      <p:cViewPr varScale="1">
        <p:scale>
          <a:sx n="77" d="100"/>
          <a:sy n="77" d="100"/>
        </p:scale>
        <p:origin x="2128" y="192"/>
      </p:cViewPr>
      <p:guideLst/>
    </p:cSldViewPr>
  </p:slideViewPr>
  <p:notesTextViewPr>
    <p:cViewPr>
      <p:scale>
        <a:sx n="165" d="100"/>
        <a:sy n="165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Stevenson" userId="584473bf-3728-4e54-9c0f-882714159249" providerId="ADAL" clId="{0CA068CA-D5A0-924C-85A4-8E17DDB89D78}"/>
    <pc:docChg chg="undo custSel addSld delSld modSld">
      <pc:chgData name="Anna Stevenson" userId="584473bf-3728-4e54-9c0f-882714159249" providerId="ADAL" clId="{0CA068CA-D5A0-924C-85A4-8E17DDB89D78}" dt="2021-08-18T08:14:24.472" v="69" actId="20577"/>
      <pc:docMkLst>
        <pc:docMk/>
      </pc:docMkLst>
      <pc:sldChg chg="add del">
        <pc:chgData name="Anna Stevenson" userId="584473bf-3728-4e54-9c0f-882714159249" providerId="ADAL" clId="{0CA068CA-D5A0-924C-85A4-8E17DDB89D78}" dt="2021-08-18T08:14:19.364" v="63" actId="2696"/>
        <pc:sldMkLst>
          <pc:docMk/>
          <pc:sldMk cId="3018522558" sldId="314"/>
        </pc:sldMkLst>
      </pc:sldChg>
      <pc:sldChg chg="del">
        <pc:chgData name="Anna Stevenson" userId="584473bf-3728-4e54-9c0f-882714159249" providerId="ADAL" clId="{0CA068CA-D5A0-924C-85A4-8E17DDB89D78}" dt="2021-08-18T08:13:19.312" v="26" actId="2696"/>
        <pc:sldMkLst>
          <pc:docMk/>
          <pc:sldMk cId="2941210324" sldId="393"/>
        </pc:sldMkLst>
      </pc:sldChg>
      <pc:sldChg chg="modNotesTx">
        <pc:chgData name="Anna Stevenson" userId="584473bf-3728-4e54-9c0f-882714159249" providerId="ADAL" clId="{0CA068CA-D5A0-924C-85A4-8E17DDB89D78}" dt="2021-08-18T08:12:51.160" v="20" actId="20577"/>
        <pc:sldMkLst>
          <pc:docMk/>
          <pc:sldMk cId="3145015795" sldId="411"/>
        </pc:sldMkLst>
      </pc:sldChg>
      <pc:sldChg chg="modNotesTx">
        <pc:chgData name="Anna Stevenson" userId="584473bf-3728-4e54-9c0f-882714159249" providerId="ADAL" clId="{0CA068CA-D5A0-924C-85A4-8E17DDB89D78}" dt="2021-08-18T08:12:57.206" v="21" actId="20577"/>
        <pc:sldMkLst>
          <pc:docMk/>
          <pc:sldMk cId="1294675573" sldId="552"/>
        </pc:sldMkLst>
      </pc:sldChg>
      <pc:sldChg chg="modNotesTx">
        <pc:chgData name="Anna Stevenson" userId="584473bf-3728-4e54-9c0f-882714159249" providerId="ADAL" clId="{0CA068CA-D5A0-924C-85A4-8E17DDB89D78}" dt="2021-08-18T08:13:49.351" v="47" actId="20577"/>
        <pc:sldMkLst>
          <pc:docMk/>
          <pc:sldMk cId="4219148452" sldId="576"/>
        </pc:sldMkLst>
      </pc:sldChg>
      <pc:sldChg chg="modNotesTx">
        <pc:chgData name="Anna Stevenson" userId="584473bf-3728-4e54-9c0f-882714159249" providerId="ADAL" clId="{0CA068CA-D5A0-924C-85A4-8E17DDB89D78}" dt="2021-08-18T08:12:48.624" v="19" actId="20577"/>
        <pc:sldMkLst>
          <pc:docMk/>
          <pc:sldMk cId="1050437223" sldId="583"/>
        </pc:sldMkLst>
      </pc:sldChg>
      <pc:sldChg chg="modNotesTx">
        <pc:chgData name="Anna Stevenson" userId="584473bf-3728-4e54-9c0f-882714159249" providerId="ADAL" clId="{0CA068CA-D5A0-924C-85A4-8E17DDB89D78}" dt="2021-08-18T08:12:43.357" v="17" actId="20577"/>
        <pc:sldMkLst>
          <pc:docMk/>
          <pc:sldMk cId="1010120047" sldId="584"/>
        </pc:sldMkLst>
      </pc:sldChg>
      <pc:sldChg chg="modNotesTx">
        <pc:chgData name="Anna Stevenson" userId="584473bf-3728-4e54-9c0f-882714159249" providerId="ADAL" clId="{0CA068CA-D5A0-924C-85A4-8E17DDB89D78}" dt="2021-08-18T08:13:04.029" v="22" actId="20577"/>
        <pc:sldMkLst>
          <pc:docMk/>
          <pc:sldMk cId="3847180111" sldId="585"/>
        </pc:sldMkLst>
      </pc:sldChg>
      <pc:sldChg chg="modNotesTx">
        <pc:chgData name="Anna Stevenson" userId="584473bf-3728-4e54-9c0f-882714159249" providerId="ADAL" clId="{0CA068CA-D5A0-924C-85A4-8E17DDB89D78}" dt="2021-08-18T08:12:02.327" v="4" actId="20577"/>
        <pc:sldMkLst>
          <pc:docMk/>
          <pc:sldMk cId="2513750796" sldId="600"/>
        </pc:sldMkLst>
      </pc:sldChg>
      <pc:sldChg chg="modNotesTx">
        <pc:chgData name="Anna Stevenson" userId="584473bf-3728-4e54-9c0f-882714159249" providerId="ADAL" clId="{0CA068CA-D5A0-924C-85A4-8E17DDB89D78}" dt="2021-08-18T08:12:10.026" v="7" actId="20577"/>
        <pc:sldMkLst>
          <pc:docMk/>
          <pc:sldMk cId="2746644558" sldId="601"/>
        </pc:sldMkLst>
      </pc:sldChg>
      <pc:sldChg chg="modNotesTx">
        <pc:chgData name="Anna Stevenson" userId="584473bf-3728-4e54-9c0f-882714159249" providerId="ADAL" clId="{0CA068CA-D5A0-924C-85A4-8E17DDB89D78}" dt="2021-08-18T08:12:46.174" v="18" actId="20577"/>
        <pc:sldMkLst>
          <pc:docMk/>
          <pc:sldMk cId="2828925468" sldId="603"/>
        </pc:sldMkLst>
      </pc:sldChg>
      <pc:sldChg chg="modNotesTx">
        <pc:chgData name="Anna Stevenson" userId="584473bf-3728-4e54-9c0f-882714159249" providerId="ADAL" clId="{0CA068CA-D5A0-924C-85A4-8E17DDB89D78}" dt="2021-08-18T08:12:12.905" v="8" actId="20577"/>
        <pc:sldMkLst>
          <pc:docMk/>
          <pc:sldMk cId="1886226736" sldId="605"/>
        </pc:sldMkLst>
      </pc:sldChg>
      <pc:sldChg chg="add del modNotesTx">
        <pc:chgData name="Anna Stevenson" userId="584473bf-3728-4e54-9c0f-882714159249" providerId="ADAL" clId="{0CA068CA-D5A0-924C-85A4-8E17DDB89D78}" dt="2021-08-18T08:14:24.472" v="69" actId="20577"/>
        <pc:sldMkLst>
          <pc:docMk/>
          <pc:sldMk cId="957590770" sldId="606"/>
        </pc:sldMkLst>
      </pc:sldChg>
      <pc:sldChg chg="modNotesTx">
        <pc:chgData name="Anna Stevenson" userId="584473bf-3728-4e54-9c0f-882714159249" providerId="ADAL" clId="{0CA068CA-D5A0-924C-85A4-8E17DDB89D78}" dt="2021-08-18T08:13:21.308" v="27" actId="20577"/>
        <pc:sldMkLst>
          <pc:docMk/>
          <pc:sldMk cId="2711527944" sldId="628"/>
        </pc:sldMkLst>
      </pc:sldChg>
      <pc:sldChg chg="modNotesTx">
        <pc:chgData name="Anna Stevenson" userId="584473bf-3728-4e54-9c0f-882714159249" providerId="ADAL" clId="{0CA068CA-D5A0-924C-85A4-8E17DDB89D78}" dt="2021-08-18T08:13:14.058" v="25" actId="20577"/>
        <pc:sldMkLst>
          <pc:docMk/>
          <pc:sldMk cId="2740641227" sldId="647"/>
        </pc:sldMkLst>
      </pc:sldChg>
      <pc:sldChg chg="modNotesTx">
        <pc:chgData name="Anna Stevenson" userId="584473bf-3728-4e54-9c0f-882714159249" providerId="ADAL" clId="{0CA068CA-D5A0-924C-85A4-8E17DDB89D78}" dt="2021-08-18T08:11:59.757" v="3" actId="20577"/>
        <pc:sldMkLst>
          <pc:docMk/>
          <pc:sldMk cId="3570514160" sldId="658"/>
        </pc:sldMkLst>
      </pc:sldChg>
      <pc:sldChg chg="modNotesTx">
        <pc:chgData name="Anna Stevenson" userId="584473bf-3728-4e54-9c0f-882714159249" providerId="ADAL" clId="{0CA068CA-D5A0-924C-85A4-8E17DDB89D78}" dt="2021-08-18T08:13:54.194" v="49" actId="20577"/>
        <pc:sldMkLst>
          <pc:docMk/>
          <pc:sldMk cId="3236268375" sldId="668"/>
        </pc:sldMkLst>
      </pc:sldChg>
      <pc:sldChg chg="modNotesTx">
        <pc:chgData name="Anna Stevenson" userId="584473bf-3728-4e54-9c0f-882714159249" providerId="ADAL" clId="{0CA068CA-D5A0-924C-85A4-8E17DDB89D78}" dt="2021-08-18T08:14:05.887" v="58" actId="20577"/>
        <pc:sldMkLst>
          <pc:docMk/>
          <pc:sldMk cId="2051239325" sldId="669"/>
        </pc:sldMkLst>
      </pc:sldChg>
      <pc:sldChg chg="modNotesTx">
        <pc:chgData name="Anna Stevenson" userId="584473bf-3728-4e54-9c0f-882714159249" providerId="ADAL" clId="{0CA068CA-D5A0-924C-85A4-8E17DDB89D78}" dt="2021-08-18T08:13:07.291" v="23" actId="20577"/>
        <pc:sldMkLst>
          <pc:docMk/>
          <pc:sldMk cId="4256559339" sldId="684"/>
        </pc:sldMkLst>
      </pc:sldChg>
      <pc:sldChg chg="modNotesTx">
        <pc:chgData name="Anna Stevenson" userId="584473bf-3728-4e54-9c0f-882714159249" providerId="ADAL" clId="{0CA068CA-D5A0-924C-85A4-8E17DDB89D78}" dt="2021-08-18T08:13:11.139" v="24" actId="20577"/>
        <pc:sldMkLst>
          <pc:docMk/>
          <pc:sldMk cId="3538626949" sldId="687"/>
        </pc:sldMkLst>
      </pc:sldChg>
      <pc:sldChg chg="modNotesTx">
        <pc:chgData name="Anna Stevenson" userId="584473bf-3728-4e54-9c0f-882714159249" providerId="ADAL" clId="{0CA068CA-D5A0-924C-85A4-8E17DDB89D78}" dt="2021-08-18T08:13:51.498" v="48" actId="20577"/>
        <pc:sldMkLst>
          <pc:docMk/>
          <pc:sldMk cId="2520158225" sldId="688"/>
        </pc:sldMkLst>
      </pc:sldChg>
      <pc:sldChg chg="delSp modSp mod modAnim">
        <pc:chgData name="Anna Stevenson" userId="584473bf-3728-4e54-9c0f-882714159249" providerId="ADAL" clId="{0CA068CA-D5A0-924C-85A4-8E17DDB89D78}" dt="2021-08-18T08:13:43.139" v="45" actId="20577"/>
        <pc:sldMkLst>
          <pc:docMk/>
          <pc:sldMk cId="514032138" sldId="693"/>
        </pc:sldMkLst>
        <pc:spChg chg="mod">
          <ac:chgData name="Anna Stevenson" userId="584473bf-3728-4e54-9c0f-882714159249" providerId="ADAL" clId="{0CA068CA-D5A0-924C-85A4-8E17DDB89D78}" dt="2021-08-18T08:13:43.139" v="45" actId="20577"/>
          <ac:spMkLst>
            <pc:docMk/>
            <pc:sldMk cId="514032138" sldId="693"/>
            <ac:spMk id="3" creationId="{0A35A03F-25AC-3A40-AB01-57C5254E6759}"/>
          </ac:spMkLst>
        </pc:spChg>
        <pc:picChg chg="del">
          <ac:chgData name="Anna Stevenson" userId="584473bf-3728-4e54-9c0f-882714159249" providerId="ADAL" clId="{0CA068CA-D5A0-924C-85A4-8E17DDB89D78}" dt="2021-08-18T08:13:24.284" v="28" actId="478"/>
          <ac:picMkLst>
            <pc:docMk/>
            <pc:sldMk cId="514032138" sldId="693"/>
            <ac:picMk id="7" creationId="{43E61A05-0762-6547-98EB-6D6D56445258}"/>
          </ac:picMkLst>
        </pc:picChg>
      </pc:sldChg>
      <pc:sldChg chg="del">
        <pc:chgData name="Anna Stevenson" userId="584473bf-3728-4e54-9c0f-882714159249" providerId="ADAL" clId="{0CA068CA-D5A0-924C-85A4-8E17DDB89D78}" dt="2021-08-18T08:14:21.410" v="68" actId="2696"/>
        <pc:sldMkLst>
          <pc:docMk/>
          <pc:sldMk cId="3662824911" sldId="696"/>
        </pc:sldMkLst>
      </pc:sldChg>
      <pc:sldChg chg="del">
        <pc:chgData name="Anna Stevenson" userId="584473bf-3728-4e54-9c0f-882714159249" providerId="ADAL" clId="{0CA068CA-D5A0-924C-85A4-8E17DDB89D78}" dt="2021-08-18T08:14:20.913" v="67" actId="2696"/>
        <pc:sldMkLst>
          <pc:docMk/>
          <pc:sldMk cId="4196056718" sldId="697"/>
        </pc:sldMkLst>
      </pc:sldChg>
      <pc:sldChg chg="del">
        <pc:chgData name="Anna Stevenson" userId="584473bf-3728-4e54-9c0f-882714159249" providerId="ADAL" clId="{0CA068CA-D5A0-924C-85A4-8E17DDB89D78}" dt="2021-08-18T08:14:20.482" v="66" actId="2696"/>
        <pc:sldMkLst>
          <pc:docMk/>
          <pc:sldMk cId="1220404075" sldId="698"/>
        </pc:sldMkLst>
      </pc:sldChg>
      <pc:sldChg chg="del">
        <pc:chgData name="Anna Stevenson" userId="584473bf-3728-4e54-9c0f-882714159249" providerId="ADAL" clId="{0CA068CA-D5A0-924C-85A4-8E17DDB89D78}" dt="2021-08-18T08:14:20.100" v="65" actId="2696"/>
        <pc:sldMkLst>
          <pc:docMk/>
          <pc:sldMk cId="46092703" sldId="699"/>
        </pc:sldMkLst>
      </pc:sldChg>
      <pc:sldChg chg="del">
        <pc:chgData name="Anna Stevenson" userId="584473bf-3728-4e54-9c0f-882714159249" providerId="ADAL" clId="{0CA068CA-D5A0-924C-85A4-8E17DDB89D78}" dt="2021-08-18T08:14:19.763" v="64" actId="2696"/>
        <pc:sldMkLst>
          <pc:docMk/>
          <pc:sldMk cId="1510113024" sldId="700"/>
        </pc:sldMkLst>
      </pc:sldChg>
      <pc:sldChg chg="modSp mod modNotesTx">
        <pc:chgData name="Anna Stevenson" userId="584473bf-3728-4e54-9c0f-882714159249" providerId="ADAL" clId="{0CA068CA-D5A0-924C-85A4-8E17DDB89D78}" dt="2021-08-18T08:12:30.162" v="13" actId="2711"/>
        <pc:sldMkLst>
          <pc:docMk/>
          <pc:sldMk cId="1144477328" sldId="707"/>
        </pc:sldMkLst>
        <pc:spChg chg="mod">
          <ac:chgData name="Anna Stevenson" userId="584473bf-3728-4e54-9c0f-882714159249" providerId="ADAL" clId="{0CA068CA-D5A0-924C-85A4-8E17DDB89D78}" dt="2021-08-18T08:12:30.162" v="13" actId="2711"/>
          <ac:spMkLst>
            <pc:docMk/>
            <pc:sldMk cId="1144477328" sldId="707"/>
            <ac:spMk id="3" creationId="{DA3E913E-9639-FD4D-9699-31E021E6020A}"/>
          </ac:spMkLst>
        </pc:spChg>
      </pc:sldChg>
      <pc:sldChg chg="modNotesTx">
        <pc:chgData name="Anna Stevenson" userId="584473bf-3728-4e54-9c0f-882714159249" providerId="ADAL" clId="{0CA068CA-D5A0-924C-85A4-8E17DDB89D78}" dt="2021-08-18T08:12:34.605" v="14" actId="20577"/>
        <pc:sldMkLst>
          <pc:docMk/>
          <pc:sldMk cId="3192335030" sldId="708"/>
        </pc:sldMkLst>
      </pc:sldChg>
      <pc:sldChg chg="modNotesTx">
        <pc:chgData name="Anna Stevenson" userId="584473bf-3728-4e54-9c0f-882714159249" providerId="ADAL" clId="{0CA068CA-D5A0-924C-85A4-8E17DDB89D78}" dt="2021-08-18T08:12:40.759" v="16" actId="20577"/>
        <pc:sldMkLst>
          <pc:docMk/>
          <pc:sldMk cId="1559787984" sldId="715"/>
        </pc:sldMkLst>
      </pc:sldChg>
      <pc:sldChg chg="modNotesTx">
        <pc:chgData name="Anna Stevenson" userId="584473bf-3728-4e54-9c0f-882714159249" providerId="ADAL" clId="{0CA068CA-D5A0-924C-85A4-8E17DDB89D78}" dt="2021-08-18T08:12:05.386" v="5" actId="20577"/>
        <pc:sldMkLst>
          <pc:docMk/>
          <pc:sldMk cId="1375363065" sldId="724"/>
        </pc:sldMkLst>
      </pc:sldChg>
      <pc:sldChg chg="modNotesTx">
        <pc:chgData name="Anna Stevenson" userId="584473bf-3728-4e54-9c0f-882714159249" providerId="ADAL" clId="{0CA068CA-D5A0-924C-85A4-8E17DDB89D78}" dt="2021-08-18T08:12:08.021" v="6" actId="20577"/>
        <pc:sldMkLst>
          <pc:docMk/>
          <pc:sldMk cId="355286866" sldId="725"/>
        </pc:sldMkLst>
      </pc:sldChg>
      <pc:sldChg chg="modNotesTx">
        <pc:chgData name="Anna Stevenson" userId="584473bf-3728-4e54-9c0f-882714159249" providerId="ADAL" clId="{0CA068CA-D5A0-924C-85A4-8E17DDB89D78}" dt="2021-08-18T08:12:37.988" v="15" actId="20577"/>
        <pc:sldMkLst>
          <pc:docMk/>
          <pc:sldMk cId="1167826903" sldId="789"/>
        </pc:sldMkLst>
      </pc:sldChg>
      <pc:sldChg chg="modNotesTx">
        <pc:chgData name="Anna Stevenson" userId="584473bf-3728-4e54-9c0f-882714159249" providerId="ADAL" clId="{0CA068CA-D5A0-924C-85A4-8E17DDB89D78}" dt="2021-08-18T08:11:53.425" v="1" actId="20577"/>
        <pc:sldMkLst>
          <pc:docMk/>
          <pc:sldMk cId="3314968576" sldId="808"/>
        </pc:sldMkLst>
      </pc:sldChg>
      <pc:sldChg chg="del">
        <pc:chgData name="Anna Stevenson" userId="584473bf-3728-4e54-9c0f-882714159249" providerId="ADAL" clId="{0CA068CA-D5A0-924C-85A4-8E17DDB89D78}" dt="2021-08-18T08:11:46.301" v="0" actId="2696"/>
        <pc:sldMkLst>
          <pc:docMk/>
          <pc:sldMk cId="733203629" sldId="809"/>
        </pc:sldMkLst>
      </pc:sldChg>
      <pc:sldChg chg="del">
        <pc:chgData name="Anna Stevenson" userId="584473bf-3728-4e54-9c0f-882714159249" providerId="ADAL" clId="{0CA068CA-D5A0-924C-85A4-8E17DDB89D78}" dt="2021-08-18T08:13:46.811" v="46" actId="2696"/>
        <pc:sldMkLst>
          <pc:docMk/>
          <pc:sldMk cId="2871476493" sldId="811"/>
        </pc:sldMkLst>
      </pc:sldChg>
      <pc:sldChg chg="modNotesTx">
        <pc:chgData name="Anna Stevenson" userId="584473bf-3728-4e54-9c0f-882714159249" providerId="ADAL" clId="{0CA068CA-D5A0-924C-85A4-8E17DDB89D78}" dt="2021-08-18T08:11:56.868" v="2" actId="20577"/>
        <pc:sldMkLst>
          <pc:docMk/>
          <pc:sldMk cId="3711998701" sldId="813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084D3B-22FF-4A05-8C9E-3A1B3C30AF7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DEA175E-FCCE-4EBB-B9ED-890653AC7F8B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sz="17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rPr>
            <a:t>Paired t-tests </a:t>
          </a:r>
          <a:r>
            <a:rPr lang="en-GB" sz="1700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rPr>
            <a:t>assess differences between baseline and post-intervention scores on gross motor scores &amp; family co-participation data.</a:t>
          </a:r>
          <a:endParaRPr lang="en-US" sz="1700" dirty="0">
            <a:solidFill>
              <a:schemeClr val="tx1"/>
            </a:solidFill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E8F8E093-D48F-40BE-A3D1-F54B34B7909D}" type="parTrans" cxnId="{296B39EA-7404-4FBB-B851-00C6DB47753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C091CC4-B183-477D-B4CA-B76A6A02AED9}" type="sibTrans" cxnId="{296B39EA-7404-4FBB-B851-00C6DB477532}">
      <dgm:prSet/>
      <dgm:spPr>
        <a:solidFill>
          <a:schemeClr val="accent5">
            <a:lumMod val="75000"/>
            <a:alpha val="90000"/>
          </a:schemeClr>
        </a:solidFill>
      </dgm:spPr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E48033F-E264-4C25-947A-C76D2957718A}">
      <dgm:prSet custT="1"/>
      <dgm:spPr/>
      <dgm:t>
        <a:bodyPr/>
        <a:lstStyle/>
        <a:p>
          <a:r>
            <a:rPr lang="en-GB" sz="17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rPr>
            <a:t>Post-hoc t-test analyses </a:t>
          </a:r>
          <a:r>
            <a:rPr lang="en-GB" sz="1700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rPr>
            <a:t>- determine which sites demonstrated significant changes and which gross motor subtests may be significantly different</a:t>
          </a:r>
          <a:endParaRPr lang="en-US" sz="1700" dirty="0">
            <a:solidFill>
              <a:schemeClr val="tx1"/>
            </a:solidFill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48CBD23F-57CB-4D15-B0AD-AE0441857976}" type="parTrans" cxnId="{A16873E5-19B6-4049-87F5-F1F334950CD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615EAEF-9157-4F66-979A-6C25BB45788F}" type="sibTrans" cxnId="{A16873E5-19B6-4049-87F5-F1F334950CD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74E9425-4A7B-4E40-BE69-67917C52A176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sz="170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rPr>
            <a:t>Observations codes analysed &amp; Process evaluation/fidelity measures  </a:t>
          </a:r>
        </a:p>
      </dgm:t>
    </dgm:pt>
    <dgm:pt modelId="{6D7474DC-8CF5-470F-9387-38B07E2BD70E}" type="parTrans" cxnId="{7F40B8EE-0559-4171-9080-9189A051DB8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5FA2466-9E1A-4ADE-B408-E7AAD9B00FC3}" type="sibTrans" cxnId="{7F40B8EE-0559-4171-9080-9189A051DB8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11E5850-2A0D-7D4C-ADC3-1F364451D9EB}" type="pres">
      <dgm:prSet presAssocID="{8E084D3B-22FF-4A05-8C9E-3A1B3C30AF7C}" presName="outerComposite" presStyleCnt="0">
        <dgm:presLayoutVars>
          <dgm:chMax val="5"/>
          <dgm:dir/>
          <dgm:resizeHandles val="exact"/>
        </dgm:presLayoutVars>
      </dgm:prSet>
      <dgm:spPr/>
    </dgm:pt>
    <dgm:pt modelId="{B0788AD6-1B45-0A40-BED0-FF151C8BE44E}" type="pres">
      <dgm:prSet presAssocID="{8E084D3B-22FF-4A05-8C9E-3A1B3C30AF7C}" presName="dummyMaxCanvas" presStyleCnt="0">
        <dgm:presLayoutVars/>
      </dgm:prSet>
      <dgm:spPr/>
    </dgm:pt>
    <dgm:pt modelId="{9806DDDE-F095-D345-825A-FBA2A165F9A7}" type="pres">
      <dgm:prSet presAssocID="{8E084D3B-22FF-4A05-8C9E-3A1B3C30AF7C}" presName="ThreeNodes_1" presStyleLbl="node1" presStyleIdx="0" presStyleCnt="3">
        <dgm:presLayoutVars>
          <dgm:bulletEnabled val="1"/>
        </dgm:presLayoutVars>
      </dgm:prSet>
      <dgm:spPr/>
    </dgm:pt>
    <dgm:pt modelId="{BD236776-3824-8B4C-94EA-7907D6B504D6}" type="pres">
      <dgm:prSet presAssocID="{8E084D3B-22FF-4A05-8C9E-3A1B3C30AF7C}" presName="ThreeNodes_2" presStyleLbl="node1" presStyleIdx="1" presStyleCnt="3">
        <dgm:presLayoutVars>
          <dgm:bulletEnabled val="1"/>
        </dgm:presLayoutVars>
      </dgm:prSet>
      <dgm:spPr/>
    </dgm:pt>
    <dgm:pt modelId="{8D76CAC8-A354-EB4F-84B7-EC3CEE676C76}" type="pres">
      <dgm:prSet presAssocID="{8E084D3B-22FF-4A05-8C9E-3A1B3C30AF7C}" presName="ThreeNodes_3" presStyleLbl="node1" presStyleIdx="2" presStyleCnt="3">
        <dgm:presLayoutVars>
          <dgm:bulletEnabled val="1"/>
        </dgm:presLayoutVars>
      </dgm:prSet>
      <dgm:spPr/>
    </dgm:pt>
    <dgm:pt modelId="{0938E424-C2C6-C541-B1E6-CE88F6E60069}" type="pres">
      <dgm:prSet presAssocID="{8E084D3B-22FF-4A05-8C9E-3A1B3C30AF7C}" presName="ThreeConn_1-2" presStyleLbl="fgAccFollowNode1" presStyleIdx="0" presStyleCnt="2">
        <dgm:presLayoutVars>
          <dgm:bulletEnabled val="1"/>
        </dgm:presLayoutVars>
      </dgm:prSet>
      <dgm:spPr/>
    </dgm:pt>
    <dgm:pt modelId="{F130814C-C0CF-D547-869C-077599DFE6C6}" type="pres">
      <dgm:prSet presAssocID="{8E084D3B-22FF-4A05-8C9E-3A1B3C30AF7C}" presName="ThreeConn_2-3" presStyleLbl="fgAccFollowNode1" presStyleIdx="1" presStyleCnt="2">
        <dgm:presLayoutVars>
          <dgm:bulletEnabled val="1"/>
        </dgm:presLayoutVars>
      </dgm:prSet>
      <dgm:spPr/>
    </dgm:pt>
    <dgm:pt modelId="{E01BAD0B-0F7B-9346-962F-F6F256D5B06A}" type="pres">
      <dgm:prSet presAssocID="{8E084D3B-22FF-4A05-8C9E-3A1B3C30AF7C}" presName="ThreeNodes_1_text" presStyleLbl="node1" presStyleIdx="2" presStyleCnt="3">
        <dgm:presLayoutVars>
          <dgm:bulletEnabled val="1"/>
        </dgm:presLayoutVars>
      </dgm:prSet>
      <dgm:spPr/>
    </dgm:pt>
    <dgm:pt modelId="{B5136C1F-F74E-C44A-A4AC-FD298EC36FE3}" type="pres">
      <dgm:prSet presAssocID="{8E084D3B-22FF-4A05-8C9E-3A1B3C30AF7C}" presName="ThreeNodes_2_text" presStyleLbl="node1" presStyleIdx="2" presStyleCnt="3">
        <dgm:presLayoutVars>
          <dgm:bulletEnabled val="1"/>
        </dgm:presLayoutVars>
      </dgm:prSet>
      <dgm:spPr/>
    </dgm:pt>
    <dgm:pt modelId="{8B0FE95C-5ED0-DC4F-9ECC-9B11477B1E05}" type="pres">
      <dgm:prSet presAssocID="{8E084D3B-22FF-4A05-8C9E-3A1B3C30AF7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28D6157-71A5-4247-8071-061239836011}" type="presOf" srcId="{3C091CC4-B183-477D-B4CA-B76A6A02AED9}" destId="{0938E424-C2C6-C541-B1E6-CE88F6E60069}" srcOrd="0" destOrd="0" presId="urn:microsoft.com/office/officeart/2005/8/layout/vProcess5"/>
    <dgm:cxn modelId="{C1640667-A3D3-4443-B6FA-6EF8A88A51CB}" type="presOf" srcId="{C74E9425-4A7B-4E40-BE69-67917C52A176}" destId="{8D76CAC8-A354-EB4F-84B7-EC3CEE676C76}" srcOrd="0" destOrd="0" presId="urn:microsoft.com/office/officeart/2005/8/layout/vProcess5"/>
    <dgm:cxn modelId="{AD7DB46B-F8FD-C44D-A5DA-B793272E4E4E}" type="presOf" srcId="{C74E9425-4A7B-4E40-BE69-67917C52A176}" destId="{8B0FE95C-5ED0-DC4F-9ECC-9B11477B1E05}" srcOrd="1" destOrd="0" presId="urn:microsoft.com/office/officeart/2005/8/layout/vProcess5"/>
    <dgm:cxn modelId="{C189EFA7-208B-DA4D-AA60-87892A37B1FA}" type="presOf" srcId="{7DEA175E-FCCE-4EBB-B9ED-890653AC7F8B}" destId="{9806DDDE-F095-D345-825A-FBA2A165F9A7}" srcOrd="0" destOrd="0" presId="urn:microsoft.com/office/officeart/2005/8/layout/vProcess5"/>
    <dgm:cxn modelId="{14B0A8BE-A1A2-5F48-BD1F-C7939F114107}" type="presOf" srcId="{8E084D3B-22FF-4A05-8C9E-3A1B3C30AF7C}" destId="{011E5850-2A0D-7D4C-ADC3-1F364451D9EB}" srcOrd="0" destOrd="0" presId="urn:microsoft.com/office/officeart/2005/8/layout/vProcess5"/>
    <dgm:cxn modelId="{2D77D4D1-6BA9-BD48-8478-65AE0002EB5C}" type="presOf" srcId="{9E48033F-E264-4C25-947A-C76D2957718A}" destId="{B5136C1F-F74E-C44A-A4AC-FD298EC36FE3}" srcOrd="1" destOrd="0" presId="urn:microsoft.com/office/officeart/2005/8/layout/vProcess5"/>
    <dgm:cxn modelId="{5CA7DCD4-9299-DC4F-8966-04C876E26D75}" type="presOf" srcId="{9E48033F-E264-4C25-947A-C76D2957718A}" destId="{BD236776-3824-8B4C-94EA-7907D6B504D6}" srcOrd="0" destOrd="0" presId="urn:microsoft.com/office/officeart/2005/8/layout/vProcess5"/>
    <dgm:cxn modelId="{F0353CE3-7B55-5D4A-9140-F8EE79E8458D}" type="presOf" srcId="{1615EAEF-9157-4F66-979A-6C25BB45788F}" destId="{F130814C-C0CF-D547-869C-077599DFE6C6}" srcOrd="0" destOrd="0" presId="urn:microsoft.com/office/officeart/2005/8/layout/vProcess5"/>
    <dgm:cxn modelId="{A16873E5-19B6-4049-87F5-F1F334950CD3}" srcId="{8E084D3B-22FF-4A05-8C9E-3A1B3C30AF7C}" destId="{9E48033F-E264-4C25-947A-C76D2957718A}" srcOrd="1" destOrd="0" parTransId="{48CBD23F-57CB-4D15-B0AD-AE0441857976}" sibTransId="{1615EAEF-9157-4F66-979A-6C25BB45788F}"/>
    <dgm:cxn modelId="{1FB84EE6-58B3-404E-A0A7-A7F50F514226}" type="presOf" srcId="{7DEA175E-FCCE-4EBB-B9ED-890653AC7F8B}" destId="{E01BAD0B-0F7B-9346-962F-F6F256D5B06A}" srcOrd="1" destOrd="0" presId="urn:microsoft.com/office/officeart/2005/8/layout/vProcess5"/>
    <dgm:cxn modelId="{296B39EA-7404-4FBB-B851-00C6DB477532}" srcId="{8E084D3B-22FF-4A05-8C9E-3A1B3C30AF7C}" destId="{7DEA175E-FCCE-4EBB-B9ED-890653AC7F8B}" srcOrd="0" destOrd="0" parTransId="{E8F8E093-D48F-40BE-A3D1-F54B34B7909D}" sibTransId="{3C091CC4-B183-477D-B4CA-B76A6A02AED9}"/>
    <dgm:cxn modelId="{7F40B8EE-0559-4171-9080-9189A051DB87}" srcId="{8E084D3B-22FF-4A05-8C9E-3A1B3C30AF7C}" destId="{C74E9425-4A7B-4E40-BE69-67917C52A176}" srcOrd="2" destOrd="0" parTransId="{6D7474DC-8CF5-470F-9387-38B07E2BD70E}" sibTransId="{F5FA2466-9E1A-4ADE-B408-E7AAD9B00FC3}"/>
    <dgm:cxn modelId="{F72EBF14-19D6-A848-B526-42AF3BCF5147}" type="presParOf" srcId="{011E5850-2A0D-7D4C-ADC3-1F364451D9EB}" destId="{B0788AD6-1B45-0A40-BED0-FF151C8BE44E}" srcOrd="0" destOrd="0" presId="urn:microsoft.com/office/officeart/2005/8/layout/vProcess5"/>
    <dgm:cxn modelId="{3A86D7BB-BC7F-F942-BD11-307240D6C691}" type="presParOf" srcId="{011E5850-2A0D-7D4C-ADC3-1F364451D9EB}" destId="{9806DDDE-F095-D345-825A-FBA2A165F9A7}" srcOrd="1" destOrd="0" presId="urn:microsoft.com/office/officeart/2005/8/layout/vProcess5"/>
    <dgm:cxn modelId="{9F4A15E2-7C5D-B042-9258-2749B9B75116}" type="presParOf" srcId="{011E5850-2A0D-7D4C-ADC3-1F364451D9EB}" destId="{BD236776-3824-8B4C-94EA-7907D6B504D6}" srcOrd="2" destOrd="0" presId="urn:microsoft.com/office/officeart/2005/8/layout/vProcess5"/>
    <dgm:cxn modelId="{FAB81BB3-3DF1-5047-A789-536F77398870}" type="presParOf" srcId="{011E5850-2A0D-7D4C-ADC3-1F364451D9EB}" destId="{8D76CAC8-A354-EB4F-84B7-EC3CEE676C76}" srcOrd="3" destOrd="0" presId="urn:microsoft.com/office/officeart/2005/8/layout/vProcess5"/>
    <dgm:cxn modelId="{62398E5A-9729-6745-A6FB-E1F623E6808E}" type="presParOf" srcId="{011E5850-2A0D-7D4C-ADC3-1F364451D9EB}" destId="{0938E424-C2C6-C541-B1E6-CE88F6E60069}" srcOrd="4" destOrd="0" presId="urn:microsoft.com/office/officeart/2005/8/layout/vProcess5"/>
    <dgm:cxn modelId="{186C3B6D-BCC3-A04E-A35D-F0E6420004AD}" type="presParOf" srcId="{011E5850-2A0D-7D4C-ADC3-1F364451D9EB}" destId="{F130814C-C0CF-D547-869C-077599DFE6C6}" srcOrd="5" destOrd="0" presId="urn:microsoft.com/office/officeart/2005/8/layout/vProcess5"/>
    <dgm:cxn modelId="{B57467BE-9080-8348-A731-8F7E2A628E0B}" type="presParOf" srcId="{011E5850-2A0D-7D4C-ADC3-1F364451D9EB}" destId="{E01BAD0B-0F7B-9346-962F-F6F256D5B06A}" srcOrd="6" destOrd="0" presId="urn:microsoft.com/office/officeart/2005/8/layout/vProcess5"/>
    <dgm:cxn modelId="{B045549D-43FA-5B4C-9067-DAD8D0076618}" type="presParOf" srcId="{011E5850-2A0D-7D4C-ADC3-1F364451D9EB}" destId="{B5136C1F-F74E-C44A-A4AC-FD298EC36FE3}" srcOrd="7" destOrd="0" presId="urn:microsoft.com/office/officeart/2005/8/layout/vProcess5"/>
    <dgm:cxn modelId="{7D2C4656-4FE3-1D4D-B187-3D9FC2B2ED0A}" type="presParOf" srcId="{011E5850-2A0D-7D4C-ADC3-1F364451D9EB}" destId="{8B0FE95C-5ED0-DC4F-9ECC-9B11477B1E0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8ADBCD-0881-4A09-AE97-B41D10D460D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FF6676-63A4-42F0-8813-1F8DB9B1833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Observation descriptions </a:t>
          </a:r>
          <a:r>
            <a:rPr lang="en-GB" sz="1400" dirty="0">
              <a:latin typeface="Microsoft JhengHei" panose="020B0604030504040204" pitchFamily="34" charset="-120"/>
              <a:ea typeface="Microsoft JhengHei" panose="020B0604030504040204" pitchFamily="34" charset="-120"/>
              <a:sym typeface="Wingdings" panose="05000000000000000000" pitchFamily="2" charset="2"/>
            </a:rPr>
            <a:t></a:t>
          </a:r>
          <a:r>
            <a:rPr lang="en-GB" sz="14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 typed up and linked with the quantitative Noldus observation data</a:t>
          </a:r>
          <a:endParaRPr lang="en-US" sz="1400" dirty="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C526F011-D1F1-47B7-9065-4CE28946AFF3}" type="parTrans" cxnId="{68B3D4A0-9668-410B-BA6F-9AAF17990947}">
      <dgm:prSet/>
      <dgm:spPr/>
      <dgm:t>
        <a:bodyPr/>
        <a:lstStyle/>
        <a:p>
          <a:endParaRPr lang="en-US" sz="240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E5FE29E0-9479-4174-9BB1-980F1B83452F}" type="sibTrans" cxnId="{68B3D4A0-9668-410B-BA6F-9AAF17990947}">
      <dgm:prSet/>
      <dgm:spPr/>
      <dgm:t>
        <a:bodyPr/>
        <a:lstStyle/>
        <a:p>
          <a:pPr>
            <a:lnSpc>
              <a:spcPct val="100000"/>
            </a:lnSpc>
          </a:pPr>
          <a:endParaRPr lang="en-US" sz="240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10101B12-EC9F-4920-BEE6-2AD358F4F5F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Comments made alongside field notes within the reflective journal were the first stage of data analysis for this method of data collection and influenced future analysis</a:t>
          </a:r>
          <a:endParaRPr lang="en-US" sz="1400" dirty="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A20512A9-B4EE-4D32-85D5-DCE895CA9C84}" type="parTrans" cxnId="{FEA4B12C-A3DD-4F10-AC21-2CA99652A2F6}">
      <dgm:prSet/>
      <dgm:spPr/>
      <dgm:t>
        <a:bodyPr/>
        <a:lstStyle/>
        <a:p>
          <a:endParaRPr lang="en-US" sz="240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C5FF605A-2978-4541-A8BF-8B8BD01B7E0E}" type="sibTrans" cxnId="{FEA4B12C-A3DD-4F10-AC21-2CA99652A2F6}">
      <dgm:prSet/>
      <dgm:spPr/>
      <dgm:t>
        <a:bodyPr/>
        <a:lstStyle/>
        <a:p>
          <a:pPr>
            <a:lnSpc>
              <a:spcPct val="100000"/>
            </a:lnSpc>
          </a:pPr>
          <a:endParaRPr lang="en-US" sz="240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2C255774-DD81-436F-A71E-6EE76E81A57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Thematic analysis identifies important themes reflecting prominent views or experiences.</a:t>
          </a:r>
          <a:endParaRPr lang="en-US" sz="1400" dirty="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51E1EE60-4901-4884-B54E-6EE617A269A6}" type="parTrans" cxnId="{9BACD522-FEDA-4297-952A-AC5A76829630}">
      <dgm:prSet/>
      <dgm:spPr/>
      <dgm:t>
        <a:bodyPr/>
        <a:lstStyle/>
        <a:p>
          <a:endParaRPr lang="en-US" sz="240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6B91096F-0897-4452-A484-8EEE54EFBA1C}" type="sibTrans" cxnId="{9BACD522-FEDA-4297-952A-AC5A76829630}">
      <dgm:prSet/>
      <dgm:spPr/>
      <dgm:t>
        <a:bodyPr/>
        <a:lstStyle/>
        <a:p>
          <a:endParaRPr lang="en-US" sz="240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F313B07B-7443-42A7-AFA8-DA81F05ACB9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Interview and focus group audio recordings are transcribed Microsoft 365 which were then transferred into NVivo12 Wise-mapping software, supporting the ogranisaiton of themes (Maguire and Delahunt, 2017). </a:t>
          </a:r>
          <a:endParaRPr lang="en-US" sz="1400" dirty="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207C5404-1690-499A-A52A-D5DF2EEE5585}" type="parTrans" cxnId="{646FA613-6DE6-4E18-9A13-6F373ED4ADF5}">
      <dgm:prSet/>
      <dgm:spPr/>
      <dgm:t>
        <a:bodyPr/>
        <a:lstStyle/>
        <a:p>
          <a:endParaRPr lang="en-US" sz="240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CEFEF3EE-DE65-4393-B80D-2FFDA078C4EA}" type="sibTrans" cxnId="{646FA613-6DE6-4E18-9A13-6F373ED4ADF5}">
      <dgm:prSet/>
      <dgm:spPr/>
      <dgm:t>
        <a:bodyPr/>
        <a:lstStyle/>
        <a:p>
          <a:pPr>
            <a:lnSpc>
              <a:spcPct val="100000"/>
            </a:lnSpc>
          </a:pPr>
          <a:endParaRPr lang="en-US" sz="240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B5745F77-9EB2-4184-BFF2-D629EA9E2844}" type="pres">
      <dgm:prSet presAssocID="{D58ADBCD-0881-4A09-AE97-B41D10D460DB}" presName="root" presStyleCnt="0">
        <dgm:presLayoutVars>
          <dgm:dir/>
          <dgm:resizeHandles val="exact"/>
        </dgm:presLayoutVars>
      </dgm:prSet>
      <dgm:spPr/>
    </dgm:pt>
    <dgm:pt modelId="{910FBE9B-D814-4202-BDFA-3528A58C71DB}" type="pres">
      <dgm:prSet presAssocID="{D58ADBCD-0881-4A09-AE97-B41D10D460DB}" presName="container" presStyleCnt="0">
        <dgm:presLayoutVars>
          <dgm:dir/>
          <dgm:resizeHandles val="exact"/>
        </dgm:presLayoutVars>
      </dgm:prSet>
      <dgm:spPr/>
    </dgm:pt>
    <dgm:pt modelId="{526BEBC4-0A18-4D36-8334-10A4E4158CEF}" type="pres">
      <dgm:prSet presAssocID="{10101B12-EC9F-4920-BEE6-2AD358F4F5F2}" presName="compNode" presStyleCnt="0"/>
      <dgm:spPr/>
    </dgm:pt>
    <dgm:pt modelId="{7DEE816D-A0FC-4130-BCD4-E395D27FE61C}" type="pres">
      <dgm:prSet presAssocID="{10101B12-EC9F-4920-BEE6-2AD358F4F5F2}" presName="iconBgRect" presStyleLbl="bgShp" presStyleIdx="0" presStyleCnt="4"/>
      <dgm:spPr/>
    </dgm:pt>
    <dgm:pt modelId="{F7A3C553-0CA5-4703-8480-5B19A1E42A99}" type="pres">
      <dgm:prSet presAssocID="{10101B12-EC9F-4920-BEE6-2AD358F4F5F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721FAAF6-E6EA-4C88-AE92-6277D961B088}" type="pres">
      <dgm:prSet presAssocID="{10101B12-EC9F-4920-BEE6-2AD358F4F5F2}" presName="spaceRect" presStyleCnt="0"/>
      <dgm:spPr/>
    </dgm:pt>
    <dgm:pt modelId="{EBB69A34-00A8-4698-B9C2-5D307B1A80D7}" type="pres">
      <dgm:prSet presAssocID="{10101B12-EC9F-4920-BEE6-2AD358F4F5F2}" presName="textRect" presStyleLbl="revTx" presStyleIdx="0" presStyleCnt="4">
        <dgm:presLayoutVars>
          <dgm:chMax val="1"/>
          <dgm:chPref val="1"/>
        </dgm:presLayoutVars>
      </dgm:prSet>
      <dgm:spPr/>
    </dgm:pt>
    <dgm:pt modelId="{18139E46-D897-403B-9D31-6466860B1F33}" type="pres">
      <dgm:prSet presAssocID="{C5FF605A-2978-4541-A8BF-8B8BD01B7E0E}" presName="sibTrans" presStyleLbl="sibTrans2D1" presStyleIdx="0" presStyleCnt="0"/>
      <dgm:spPr/>
    </dgm:pt>
    <dgm:pt modelId="{D339E6D3-31A0-43CB-A2BB-C0221EDD6BF3}" type="pres">
      <dgm:prSet presAssocID="{04FF6676-63A4-42F0-8813-1F8DB9B1833F}" presName="compNode" presStyleCnt="0"/>
      <dgm:spPr/>
    </dgm:pt>
    <dgm:pt modelId="{FCA29707-45BC-4DBE-882F-601A2FE1CBD5}" type="pres">
      <dgm:prSet presAssocID="{04FF6676-63A4-42F0-8813-1F8DB9B1833F}" presName="iconBgRect" presStyleLbl="bgShp" presStyleIdx="1" presStyleCnt="4"/>
      <dgm:spPr/>
    </dgm:pt>
    <dgm:pt modelId="{678F8C9A-7066-4EB0-9AC8-8819B86D5BF2}" type="pres">
      <dgm:prSet presAssocID="{04FF6676-63A4-42F0-8813-1F8DB9B1833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BAFF1FBD-0984-4CA8-9BB0-995CD0837895}" type="pres">
      <dgm:prSet presAssocID="{04FF6676-63A4-42F0-8813-1F8DB9B1833F}" presName="spaceRect" presStyleCnt="0"/>
      <dgm:spPr/>
    </dgm:pt>
    <dgm:pt modelId="{EB00B239-DE73-4969-9CF0-736413F6F4FE}" type="pres">
      <dgm:prSet presAssocID="{04FF6676-63A4-42F0-8813-1F8DB9B1833F}" presName="textRect" presStyleLbl="revTx" presStyleIdx="1" presStyleCnt="4">
        <dgm:presLayoutVars>
          <dgm:chMax val="1"/>
          <dgm:chPref val="1"/>
        </dgm:presLayoutVars>
      </dgm:prSet>
      <dgm:spPr/>
    </dgm:pt>
    <dgm:pt modelId="{3B08C304-FFF8-4972-88C8-7CB6424D8332}" type="pres">
      <dgm:prSet presAssocID="{E5FE29E0-9479-4174-9BB1-980F1B83452F}" presName="sibTrans" presStyleLbl="sibTrans2D1" presStyleIdx="0" presStyleCnt="0"/>
      <dgm:spPr/>
    </dgm:pt>
    <dgm:pt modelId="{157B3FCB-97A2-4452-ABD2-F957C997969B}" type="pres">
      <dgm:prSet presAssocID="{F313B07B-7443-42A7-AFA8-DA81F05ACB9C}" presName="compNode" presStyleCnt="0"/>
      <dgm:spPr/>
    </dgm:pt>
    <dgm:pt modelId="{F655F149-28BC-4B9A-9ACE-199A500E45D8}" type="pres">
      <dgm:prSet presAssocID="{F313B07B-7443-42A7-AFA8-DA81F05ACB9C}" presName="iconBgRect" presStyleLbl="bgShp" presStyleIdx="2" presStyleCnt="4"/>
      <dgm:spPr/>
    </dgm:pt>
    <dgm:pt modelId="{7194ECE3-9BEF-4A3F-BE6A-ADC11624D1BE}" type="pres">
      <dgm:prSet presAssocID="{F313B07B-7443-42A7-AFA8-DA81F05ACB9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3AA8C563-05B5-492D-A3E4-B74AADB08AB6}" type="pres">
      <dgm:prSet presAssocID="{F313B07B-7443-42A7-AFA8-DA81F05ACB9C}" presName="spaceRect" presStyleCnt="0"/>
      <dgm:spPr/>
    </dgm:pt>
    <dgm:pt modelId="{A4B10855-3E25-4F0B-9432-E450556B088C}" type="pres">
      <dgm:prSet presAssocID="{F313B07B-7443-42A7-AFA8-DA81F05ACB9C}" presName="textRect" presStyleLbl="revTx" presStyleIdx="2" presStyleCnt="4">
        <dgm:presLayoutVars>
          <dgm:chMax val="1"/>
          <dgm:chPref val="1"/>
        </dgm:presLayoutVars>
      </dgm:prSet>
      <dgm:spPr/>
    </dgm:pt>
    <dgm:pt modelId="{EC97ED10-AC2D-F349-92C9-9A501D97927D}" type="pres">
      <dgm:prSet presAssocID="{CEFEF3EE-DE65-4393-B80D-2FFDA078C4EA}" presName="sibTrans" presStyleLbl="sibTrans2D1" presStyleIdx="0" presStyleCnt="0"/>
      <dgm:spPr/>
    </dgm:pt>
    <dgm:pt modelId="{AF705C4C-6178-48A6-9064-F5709211B44C}" type="pres">
      <dgm:prSet presAssocID="{2C255774-DD81-436F-A71E-6EE76E81A577}" presName="compNode" presStyleCnt="0"/>
      <dgm:spPr/>
    </dgm:pt>
    <dgm:pt modelId="{429634C1-6456-4663-9801-942AE473E59E}" type="pres">
      <dgm:prSet presAssocID="{2C255774-DD81-436F-A71E-6EE76E81A577}" presName="iconBgRect" presStyleLbl="bgShp" presStyleIdx="3" presStyleCnt="4"/>
      <dgm:spPr/>
    </dgm:pt>
    <dgm:pt modelId="{E97EA4C0-CB28-4408-A8B8-E6E8C1FF902D}" type="pres">
      <dgm:prSet presAssocID="{2C255774-DD81-436F-A71E-6EE76E81A57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1E7D59B7-DEE3-4C35-9A4B-6D1DF77D7D24}" type="pres">
      <dgm:prSet presAssocID="{2C255774-DD81-436F-A71E-6EE76E81A577}" presName="spaceRect" presStyleCnt="0"/>
      <dgm:spPr/>
    </dgm:pt>
    <dgm:pt modelId="{0AD8CC65-7EE0-4FEA-87FC-FDD0209A578A}" type="pres">
      <dgm:prSet presAssocID="{2C255774-DD81-436F-A71E-6EE76E81A57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46FA613-6DE6-4E18-9A13-6F373ED4ADF5}" srcId="{D58ADBCD-0881-4A09-AE97-B41D10D460DB}" destId="{F313B07B-7443-42A7-AFA8-DA81F05ACB9C}" srcOrd="2" destOrd="0" parTransId="{207C5404-1690-499A-A52A-D5DF2EEE5585}" sibTransId="{CEFEF3EE-DE65-4393-B80D-2FFDA078C4EA}"/>
    <dgm:cxn modelId="{9BACD522-FEDA-4297-952A-AC5A76829630}" srcId="{D58ADBCD-0881-4A09-AE97-B41D10D460DB}" destId="{2C255774-DD81-436F-A71E-6EE76E81A577}" srcOrd="3" destOrd="0" parTransId="{51E1EE60-4901-4884-B54E-6EE617A269A6}" sibTransId="{6B91096F-0897-4452-A484-8EEE54EFBA1C}"/>
    <dgm:cxn modelId="{FEA4B12C-A3DD-4F10-AC21-2CA99652A2F6}" srcId="{D58ADBCD-0881-4A09-AE97-B41D10D460DB}" destId="{10101B12-EC9F-4920-BEE6-2AD358F4F5F2}" srcOrd="0" destOrd="0" parTransId="{A20512A9-B4EE-4D32-85D5-DCE895CA9C84}" sibTransId="{C5FF605A-2978-4541-A8BF-8B8BD01B7E0E}"/>
    <dgm:cxn modelId="{FE388D3D-EE34-4C67-A691-9E8E6A7086FD}" type="presOf" srcId="{D58ADBCD-0881-4A09-AE97-B41D10D460DB}" destId="{B5745F77-9EB2-4184-BFF2-D629EA9E2844}" srcOrd="0" destOrd="0" presId="urn:microsoft.com/office/officeart/2018/2/layout/IconCircleList"/>
    <dgm:cxn modelId="{2127284E-4A72-5E45-9198-FAC8107C6E2A}" type="presOf" srcId="{10101B12-EC9F-4920-BEE6-2AD358F4F5F2}" destId="{EBB69A34-00A8-4698-B9C2-5D307B1A80D7}" srcOrd="0" destOrd="0" presId="urn:microsoft.com/office/officeart/2018/2/layout/IconCircleList"/>
    <dgm:cxn modelId="{1099E669-788B-AA41-9212-8E9E326847BC}" type="presOf" srcId="{04FF6676-63A4-42F0-8813-1F8DB9B1833F}" destId="{EB00B239-DE73-4969-9CF0-736413F6F4FE}" srcOrd="0" destOrd="0" presId="urn:microsoft.com/office/officeart/2018/2/layout/IconCircleList"/>
    <dgm:cxn modelId="{6681277B-4CC1-9147-A8A1-029DEC69997D}" type="presOf" srcId="{E5FE29E0-9479-4174-9BB1-980F1B83452F}" destId="{3B08C304-FFF8-4972-88C8-7CB6424D8332}" srcOrd="0" destOrd="0" presId="urn:microsoft.com/office/officeart/2018/2/layout/IconCircleList"/>
    <dgm:cxn modelId="{68B3D4A0-9668-410B-BA6F-9AAF17990947}" srcId="{D58ADBCD-0881-4A09-AE97-B41D10D460DB}" destId="{04FF6676-63A4-42F0-8813-1F8DB9B1833F}" srcOrd="1" destOrd="0" parTransId="{C526F011-D1F1-47B7-9065-4CE28946AFF3}" sibTransId="{E5FE29E0-9479-4174-9BB1-980F1B83452F}"/>
    <dgm:cxn modelId="{45229CA9-9F64-3848-8ABF-A885706E539A}" type="presOf" srcId="{2C255774-DD81-436F-A71E-6EE76E81A577}" destId="{0AD8CC65-7EE0-4FEA-87FC-FDD0209A578A}" srcOrd="0" destOrd="0" presId="urn:microsoft.com/office/officeart/2018/2/layout/IconCircleList"/>
    <dgm:cxn modelId="{CD5849B1-65DD-4248-8C37-D7238C0B8BF5}" type="presOf" srcId="{C5FF605A-2978-4541-A8BF-8B8BD01B7E0E}" destId="{18139E46-D897-403B-9D31-6466860B1F33}" srcOrd="0" destOrd="0" presId="urn:microsoft.com/office/officeart/2018/2/layout/IconCircleList"/>
    <dgm:cxn modelId="{126039B4-F81E-3D43-9009-E46F635A6F33}" type="presOf" srcId="{CEFEF3EE-DE65-4393-B80D-2FFDA078C4EA}" destId="{EC97ED10-AC2D-F349-92C9-9A501D97927D}" srcOrd="0" destOrd="0" presId="urn:microsoft.com/office/officeart/2018/2/layout/IconCircleList"/>
    <dgm:cxn modelId="{510A53EE-DBB1-814B-B441-CD8D0DAAE54D}" type="presOf" srcId="{F313B07B-7443-42A7-AFA8-DA81F05ACB9C}" destId="{A4B10855-3E25-4F0B-9432-E450556B088C}" srcOrd="0" destOrd="0" presId="urn:microsoft.com/office/officeart/2018/2/layout/IconCircleList"/>
    <dgm:cxn modelId="{0C873E03-1147-A743-AE13-E8FCF0A7A61C}" type="presParOf" srcId="{B5745F77-9EB2-4184-BFF2-D629EA9E2844}" destId="{910FBE9B-D814-4202-BDFA-3528A58C71DB}" srcOrd="0" destOrd="0" presId="urn:microsoft.com/office/officeart/2018/2/layout/IconCircleList"/>
    <dgm:cxn modelId="{F5C4F24C-16C4-BF4C-8DA1-AA8BC389A99B}" type="presParOf" srcId="{910FBE9B-D814-4202-BDFA-3528A58C71DB}" destId="{526BEBC4-0A18-4D36-8334-10A4E4158CEF}" srcOrd="0" destOrd="0" presId="urn:microsoft.com/office/officeart/2018/2/layout/IconCircleList"/>
    <dgm:cxn modelId="{004F7ADF-3980-B348-97BD-F150CEA115E2}" type="presParOf" srcId="{526BEBC4-0A18-4D36-8334-10A4E4158CEF}" destId="{7DEE816D-A0FC-4130-BCD4-E395D27FE61C}" srcOrd="0" destOrd="0" presId="urn:microsoft.com/office/officeart/2018/2/layout/IconCircleList"/>
    <dgm:cxn modelId="{9C3839ED-BA18-3F4B-BE2E-9E8FE3FE55E3}" type="presParOf" srcId="{526BEBC4-0A18-4D36-8334-10A4E4158CEF}" destId="{F7A3C553-0CA5-4703-8480-5B19A1E42A99}" srcOrd="1" destOrd="0" presId="urn:microsoft.com/office/officeart/2018/2/layout/IconCircleList"/>
    <dgm:cxn modelId="{48D2D6CB-EE94-FD42-96FF-3CB30CAA2044}" type="presParOf" srcId="{526BEBC4-0A18-4D36-8334-10A4E4158CEF}" destId="{721FAAF6-E6EA-4C88-AE92-6277D961B088}" srcOrd="2" destOrd="0" presId="urn:microsoft.com/office/officeart/2018/2/layout/IconCircleList"/>
    <dgm:cxn modelId="{35182726-8B84-0747-8105-4B44E5838E67}" type="presParOf" srcId="{526BEBC4-0A18-4D36-8334-10A4E4158CEF}" destId="{EBB69A34-00A8-4698-B9C2-5D307B1A80D7}" srcOrd="3" destOrd="0" presId="urn:microsoft.com/office/officeart/2018/2/layout/IconCircleList"/>
    <dgm:cxn modelId="{2CC320A1-A770-C949-ACE7-89905D971F6F}" type="presParOf" srcId="{910FBE9B-D814-4202-BDFA-3528A58C71DB}" destId="{18139E46-D897-403B-9D31-6466860B1F33}" srcOrd="1" destOrd="0" presId="urn:microsoft.com/office/officeart/2018/2/layout/IconCircleList"/>
    <dgm:cxn modelId="{A9882003-D5AF-F844-B808-1A959F1B64E7}" type="presParOf" srcId="{910FBE9B-D814-4202-BDFA-3528A58C71DB}" destId="{D339E6D3-31A0-43CB-A2BB-C0221EDD6BF3}" srcOrd="2" destOrd="0" presId="urn:microsoft.com/office/officeart/2018/2/layout/IconCircleList"/>
    <dgm:cxn modelId="{85D685C8-5CF2-4242-8B0E-B3E6D30D62E9}" type="presParOf" srcId="{D339E6D3-31A0-43CB-A2BB-C0221EDD6BF3}" destId="{FCA29707-45BC-4DBE-882F-601A2FE1CBD5}" srcOrd="0" destOrd="0" presId="urn:microsoft.com/office/officeart/2018/2/layout/IconCircleList"/>
    <dgm:cxn modelId="{170D46B3-0598-8349-B3D6-F09FF6738740}" type="presParOf" srcId="{D339E6D3-31A0-43CB-A2BB-C0221EDD6BF3}" destId="{678F8C9A-7066-4EB0-9AC8-8819B86D5BF2}" srcOrd="1" destOrd="0" presId="urn:microsoft.com/office/officeart/2018/2/layout/IconCircleList"/>
    <dgm:cxn modelId="{9A00BAD9-F233-F749-9A40-31D6D89E79F9}" type="presParOf" srcId="{D339E6D3-31A0-43CB-A2BB-C0221EDD6BF3}" destId="{BAFF1FBD-0984-4CA8-9BB0-995CD0837895}" srcOrd="2" destOrd="0" presId="urn:microsoft.com/office/officeart/2018/2/layout/IconCircleList"/>
    <dgm:cxn modelId="{A96D4870-841F-644A-AB83-D17B16492DE1}" type="presParOf" srcId="{D339E6D3-31A0-43CB-A2BB-C0221EDD6BF3}" destId="{EB00B239-DE73-4969-9CF0-736413F6F4FE}" srcOrd="3" destOrd="0" presId="urn:microsoft.com/office/officeart/2018/2/layout/IconCircleList"/>
    <dgm:cxn modelId="{047FDE68-616A-3E48-BD6D-77782BB43583}" type="presParOf" srcId="{910FBE9B-D814-4202-BDFA-3528A58C71DB}" destId="{3B08C304-FFF8-4972-88C8-7CB6424D8332}" srcOrd="3" destOrd="0" presId="urn:microsoft.com/office/officeart/2018/2/layout/IconCircleList"/>
    <dgm:cxn modelId="{B4AA0B2F-8755-7B46-8897-07FDE7558A94}" type="presParOf" srcId="{910FBE9B-D814-4202-BDFA-3528A58C71DB}" destId="{157B3FCB-97A2-4452-ABD2-F957C997969B}" srcOrd="4" destOrd="0" presId="urn:microsoft.com/office/officeart/2018/2/layout/IconCircleList"/>
    <dgm:cxn modelId="{778CFEE4-6EA0-5342-BDD8-D4A5E98C4393}" type="presParOf" srcId="{157B3FCB-97A2-4452-ABD2-F957C997969B}" destId="{F655F149-28BC-4B9A-9ACE-199A500E45D8}" srcOrd="0" destOrd="0" presId="urn:microsoft.com/office/officeart/2018/2/layout/IconCircleList"/>
    <dgm:cxn modelId="{36D8963F-8A0F-B742-96BE-C5BF616C73AC}" type="presParOf" srcId="{157B3FCB-97A2-4452-ABD2-F957C997969B}" destId="{7194ECE3-9BEF-4A3F-BE6A-ADC11624D1BE}" srcOrd="1" destOrd="0" presId="urn:microsoft.com/office/officeart/2018/2/layout/IconCircleList"/>
    <dgm:cxn modelId="{9752FF84-2E3D-6447-991B-1E551FCAA966}" type="presParOf" srcId="{157B3FCB-97A2-4452-ABD2-F957C997969B}" destId="{3AA8C563-05B5-492D-A3E4-B74AADB08AB6}" srcOrd="2" destOrd="0" presId="urn:microsoft.com/office/officeart/2018/2/layout/IconCircleList"/>
    <dgm:cxn modelId="{082E2AED-23B1-3F46-A595-D7586ED25CEA}" type="presParOf" srcId="{157B3FCB-97A2-4452-ABD2-F957C997969B}" destId="{A4B10855-3E25-4F0B-9432-E450556B088C}" srcOrd="3" destOrd="0" presId="urn:microsoft.com/office/officeart/2018/2/layout/IconCircleList"/>
    <dgm:cxn modelId="{85EEAC5C-A942-4B42-BF32-AC2AE3650848}" type="presParOf" srcId="{910FBE9B-D814-4202-BDFA-3528A58C71DB}" destId="{EC97ED10-AC2D-F349-92C9-9A501D97927D}" srcOrd="5" destOrd="0" presId="urn:microsoft.com/office/officeart/2018/2/layout/IconCircleList"/>
    <dgm:cxn modelId="{C031F5F9-7D2D-F34A-9004-00C582600338}" type="presParOf" srcId="{910FBE9B-D814-4202-BDFA-3528A58C71DB}" destId="{AF705C4C-6178-48A6-9064-F5709211B44C}" srcOrd="6" destOrd="0" presId="urn:microsoft.com/office/officeart/2018/2/layout/IconCircleList"/>
    <dgm:cxn modelId="{0E0BE5F1-9411-2644-81A6-7073360B8183}" type="presParOf" srcId="{AF705C4C-6178-48A6-9064-F5709211B44C}" destId="{429634C1-6456-4663-9801-942AE473E59E}" srcOrd="0" destOrd="0" presId="urn:microsoft.com/office/officeart/2018/2/layout/IconCircleList"/>
    <dgm:cxn modelId="{5B5A7F26-F2AD-1F43-B0BF-5A286A9DB057}" type="presParOf" srcId="{AF705C4C-6178-48A6-9064-F5709211B44C}" destId="{E97EA4C0-CB28-4408-A8B8-E6E8C1FF902D}" srcOrd="1" destOrd="0" presId="urn:microsoft.com/office/officeart/2018/2/layout/IconCircleList"/>
    <dgm:cxn modelId="{28DCF352-D545-1949-82AF-18EBDB708709}" type="presParOf" srcId="{AF705C4C-6178-48A6-9064-F5709211B44C}" destId="{1E7D59B7-DEE3-4C35-9A4B-6D1DF77D7D24}" srcOrd="2" destOrd="0" presId="urn:microsoft.com/office/officeart/2018/2/layout/IconCircleList"/>
    <dgm:cxn modelId="{05AE8B26-4B67-7147-ABF3-51BD8680A0B2}" type="presParOf" srcId="{AF705C4C-6178-48A6-9064-F5709211B44C}" destId="{0AD8CC65-7EE0-4FEA-87FC-FDD0209A578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06DDDE-F095-D345-825A-FBA2A165F9A7}">
      <dsp:nvSpPr>
        <dsp:cNvPr id="0" name=""/>
        <dsp:cNvSpPr/>
      </dsp:nvSpPr>
      <dsp:spPr>
        <a:xfrm>
          <a:off x="0" y="0"/>
          <a:ext cx="9288654" cy="1513045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rPr>
            <a:t>Paired t-tests </a:t>
          </a:r>
          <a:r>
            <a:rPr lang="en-GB" sz="1700" kern="1200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rPr>
            <a:t>assess differences between baseline and post-intervention scores on gross motor scores &amp; family co-participation data.</a:t>
          </a:r>
          <a:endParaRPr lang="en-US" sz="1700" kern="1200" dirty="0">
            <a:solidFill>
              <a:schemeClr val="tx1"/>
            </a:solidFill>
            <a:latin typeface="Microsoft JhengHei" panose="020B0604030504040204" pitchFamily="34" charset="-120"/>
            <a:ea typeface="Microsoft JhengHei" panose="020B0604030504040204" pitchFamily="34" charset="-120"/>
          </a:endParaRPr>
        </a:p>
      </dsp:txBody>
      <dsp:txXfrm>
        <a:off x="44316" y="44316"/>
        <a:ext cx="7655959" cy="1424413"/>
      </dsp:txXfrm>
    </dsp:sp>
    <dsp:sp modelId="{BD236776-3824-8B4C-94EA-7907D6B504D6}">
      <dsp:nvSpPr>
        <dsp:cNvPr id="0" name=""/>
        <dsp:cNvSpPr/>
      </dsp:nvSpPr>
      <dsp:spPr>
        <a:xfrm>
          <a:off x="819587" y="1765220"/>
          <a:ext cx="9288654" cy="15130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rPr>
            <a:t>Post-hoc t-test analyses </a:t>
          </a:r>
          <a:r>
            <a:rPr lang="en-GB" sz="1700" kern="1200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rPr>
            <a:t>- determine which sites demonstrated significant changes and which gross motor subtests may be significantly different</a:t>
          </a:r>
          <a:endParaRPr lang="en-US" sz="1700" kern="1200" dirty="0">
            <a:solidFill>
              <a:schemeClr val="tx1"/>
            </a:solidFill>
            <a:latin typeface="Microsoft JhengHei" panose="020B0604030504040204" pitchFamily="34" charset="-120"/>
            <a:ea typeface="Microsoft JhengHei" panose="020B0604030504040204" pitchFamily="34" charset="-120"/>
          </a:endParaRPr>
        </a:p>
      </dsp:txBody>
      <dsp:txXfrm>
        <a:off x="863903" y="1809536"/>
        <a:ext cx="7396955" cy="1424413"/>
      </dsp:txXfrm>
    </dsp:sp>
    <dsp:sp modelId="{8D76CAC8-A354-EB4F-84B7-EC3CEE676C76}">
      <dsp:nvSpPr>
        <dsp:cNvPr id="0" name=""/>
        <dsp:cNvSpPr/>
      </dsp:nvSpPr>
      <dsp:spPr>
        <a:xfrm>
          <a:off x="1639174" y="3530440"/>
          <a:ext cx="9288654" cy="1513045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rPr>
            <a:t>Observations codes analysed &amp; Process evaluation/fidelity measures  </a:t>
          </a:r>
        </a:p>
      </dsp:txBody>
      <dsp:txXfrm>
        <a:off x="1683490" y="3574756"/>
        <a:ext cx="7396955" cy="1424413"/>
      </dsp:txXfrm>
    </dsp:sp>
    <dsp:sp modelId="{0938E424-C2C6-C541-B1E6-CE88F6E60069}">
      <dsp:nvSpPr>
        <dsp:cNvPr id="0" name=""/>
        <dsp:cNvSpPr/>
      </dsp:nvSpPr>
      <dsp:spPr>
        <a:xfrm>
          <a:off x="8305174" y="1147393"/>
          <a:ext cx="983479" cy="98347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lumMod val="75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solidFill>
              <a:schemeClr val="tx1"/>
            </a:solidFill>
          </a:endParaRPr>
        </a:p>
      </dsp:txBody>
      <dsp:txXfrm>
        <a:off x="8526457" y="1147393"/>
        <a:ext cx="540913" cy="740068"/>
      </dsp:txXfrm>
    </dsp:sp>
    <dsp:sp modelId="{F130814C-C0CF-D547-869C-077599DFE6C6}">
      <dsp:nvSpPr>
        <dsp:cNvPr id="0" name=""/>
        <dsp:cNvSpPr/>
      </dsp:nvSpPr>
      <dsp:spPr>
        <a:xfrm>
          <a:off x="9124762" y="2902526"/>
          <a:ext cx="983479" cy="98347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solidFill>
              <a:schemeClr val="tx1"/>
            </a:solidFill>
          </a:endParaRPr>
        </a:p>
      </dsp:txBody>
      <dsp:txXfrm>
        <a:off x="9346045" y="2902526"/>
        <a:ext cx="540913" cy="7400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EE816D-A0FC-4130-BCD4-E395D27FE61C}">
      <dsp:nvSpPr>
        <dsp:cNvPr id="0" name=""/>
        <dsp:cNvSpPr/>
      </dsp:nvSpPr>
      <dsp:spPr>
        <a:xfrm>
          <a:off x="275696" y="518880"/>
          <a:ext cx="1368617" cy="13686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A3C553-0CA5-4703-8480-5B19A1E42A99}">
      <dsp:nvSpPr>
        <dsp:cNvPr id="0" name=""/>
        <dsp:cNvSpPr/>
      </dsp:nvSpPr>
      <dsp:spPr>
        <a:xfrm>
          <a:off x="563106" y="806290"/>
          <a:ext cx="793798" cy="7937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69A34-00A8-4698-B9C2-5D307B1A80D7}">
      <dsp:nvSpPr>
        <dsp:cNvPr id="0" name=""/>
        <dsp:cNvSpPr/>
      </dsp:nvSpPr>
      <dsp:spPr>
        <a:xfrm>
          <a:off x="1937589" y="518880"/>
          <a:ext cx="3226026" cy="1368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Comments made alongside field notes within the reflective journal were the first stage of data analysis for this method of data collection and influenced future analysis</a:t>
          </a:r>
          <a:endParaRPr lang="en-US" sz="1400" kern="1200" dirty="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sp:txBody>
      <dsp:txXfrm>
        <a:off x="1937589" y="518880"/>
        <a:ext cx="3226026" cy="1368617"/>
      </dsp:txXfrm>
    </dsp:sp>
    <dsp:sp modelId="{FCA29707-45BC-4DBE-882F-601A2FE1CBD5}">
      <dsp:nvSpPr>
        <dsp:cNvPr id="0" name=""/>
        <dsp:cNvSpPr/>
      </dsp:nvSpPr>
      <dsp:spPr>
        <a:xfrm>
          <a:off x="5725726" y="518880"/>
          <a:ext cx="1368617" cy="13686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8F8C9A-7066-4EB0-9AC8-8819B86D5BF2}">
      <dsp:nvSpPr>
        <dsp:cNvPr id="0" name=""/>
        <dsp:cNvSpPr/>
      </dsp:nvSpPr>
      <dsp:spPr>
        <a:xfrm>
          <a:off x="6013136" y="806290"/>
          <a:ext cx="793798" cy="7937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0B239-DE73-4969-9CF0-736413F6F4FE}">
      <dsp:nvSpPr>
        <dsp:cNvPr id="0" name=""/>
        <dsp:cNvSpPr/>
      </dsp:nvSpPr>
      <dsp:spPr>
        <a:xfrm>
          <a:off x="7387619" y="518880"/>
          <a:ext cx="3226026" cy="1368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Observation descriptions </a:t>
          </a:r>
          <a:r>
            <a:rPr lang="en-GB" sz="1400" kern="1200" dirty="0">
              <a:latin typeface="Microsoft JhengHei" panose="020B0604030504040204" pitchFamily="34" charset="-120"/>
              <a:ea typeface="Microsoft JhengHei" panose="020B0604030504040204" pitchFamily="34" charset="-120"/>
              <a:sym typeface="Wingdings" panose="05000000000000000000" pitchFamily="2" charset="2"/>
            </a:rPr>
            <a:t></a:t>
          </a:r>
          <a:r>
            <a:rPr lang="en-GB" sz="1400" kern="12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 typed up and linked with the quantitative Noldus observation data</a:t>
          </a:r>
          <a:endParaRPr lang="en-US" sz="1400" kern="1200" dirty="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sp:txBody>
      <dsp:txXfrm>
        <a:off x="7387619" y="518880"/>
        <a:ext cx="3226026" cy="1368617"/>
      </dsp:txXfrm>
    </dsp:sp>
    <dsp:sp modelId="{F655F149-28BC-4B9A-9ACE-199A500E45D8}">
      <dsp:nvSpPr>
        <dsp:cNvPr id="0" name=""/>
        <dsp:cNvSpPr/>
      </dsp:nvSpPr>
      <dsp:spPr>
        <a:xfrm>
          <a:off x="275696" y="2660689"/>
          <a:ext cx="1368617" cy="13686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94ECE3-9BEF-4A3F-BE6A-ADC11624D1BE}">
      <dsp:nvSpPr>
        <dsp:cNvPr id="0" name=""/>
        <dsp:cNvSpPr/>
      </dsp:nvSpPr>
      <dsp:spPr>
        <a:xfrm>
          <a:off x="563106" y="2948099"/>
          <a:ext cx="793798" cy="7937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10855-3E25-4F0B-9432-E450556B088C}">
      <dsp:nvSpPr>
        <dsp:cNvPr id="0" name=""/>
        <dsp:cNvSpPr/>
      </dsp:nvSpPr>
      <dsp:spPr>
        <a:xfrm>
          <a:off x="1937589" y="2660689"/>
          <a:ext cx="3226026" cy="1368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Interview and focus group audio recordings are transcribed Microsoft 365 which were then transferred into NVivo12 Wise-mapping software, supporting the ogranisaiton of themes (Maguire and Delahunt, 2017). </a:t>
          </a:r>
          <a:endParaRPr lang="en-US" sz="1400" kern="1200" dirty="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sp:txBody>
      <dsp:txXfrm>
        <a:off x="1937589" y="2660689"/>
        <a:ext cx="3226026" cy="1368617"/>
      </dsp:txXfrm>
    </dsp:sp>
    <dsp:sp modelId="{429634C1-6456-4663-9801-942AE473E59E}">
      <dsp:nvSpPr>
        <dsp:cNvPr id="0" name=""/>
        <dsp:cNvSpPr/>
      </dsp:nvSpPr>
      <dsp:spPr>
        <a:xfrm>
          <a:off x="5725726" y="2660689"/>
          <a:ext cx="1368617" cy="13686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7EA4C0-CB28-4408-A8B8-E6E8C1FF902D}">
      <dsp:nvSpPr>
        <dsp:cNvPr id="0" name=""/>
        <dsp:cNvSpPr/>
      </dsp:nvSpPr>
      <dsp:spPr>
        <a:xfrm>
          <a:off x="6013136" y="2948099"/>
          <a:ext cx="793798" cy="7937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8CC65-7EE0-4FEA-87FC-FDD0209A578A}">
      <dsp:nvSpPr>
        <dsp:cNvPr id="0" name=""/>
        <dsp:cNvSpPr/>
      </dsp:nvSpPr>
      <dsp:spPr>
        <a:xfrm>
          <a:off x="7387619" y="2660689"/>
          <a:ext cx="3226026" cy="1368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Thematic analysis identifies important themes reflecting prominent views or experiences.</a:t>
          </a:r>
          <a:endParaRPr lang="en-US" sz="1400" kern="1200" dirty="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sp:txBody>
      <dsp:txXfrm>
        <a:off x="7387619" y="2660689"/>
        <a:ext cx="3226026" cy="13686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99945B-05CC-6148-A5A5-3CEC40C84766}" type="datetimeFigureOut">
              <a:rPr lang="en-US" smtClean="0"/>
              <a:t>8/18/21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7C6268-6CA2-C549-9D05-56B87A0465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107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2627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21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fontAlgn="base">
              <a:lnSpc>
                <a:spcPct val="120000"/>
              </a:lnSpc>
              <a:buNone/>
            </a:pP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8200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ct val="100000"/>
              </a:lnSpc>
            </a:pPr>
            <a:endParaRPr lang="en-US" sz="105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170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3970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fontAlgn="base">
              <a:lnSpc>
                <a:spcPct val="120000"/>
              </a:lnSpc>
              <a:buNone/>
            </a:pP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9247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2863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4164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6489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8505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9073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7645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9149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8885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1668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8046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4700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6051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6570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2268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25780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8839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3757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0066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1174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21872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87973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66144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16574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7C6268-6CA2-C549-9D05-56B87A04656B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502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96A9F-356E-2847-8375-AA7156EE39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677977-B241-2D41-9A00-2C46B6FA71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3EA31D-45CB-0C48-9E73-BDCD329AB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2AB837-E411-7F4F-A9B3-5F3AA1FE6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F743D-A527-014D-95AB-A1F743784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990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28850-5239-8446-BE97-F81454F65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66063-CD7B-614A-8B09-891D29542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BC9FA-6812-734D-991A-FB11527D8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16F26E-3470-8E44-BDF5-B08FC69DF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20C4A-DD86-CA47-9F4C-F402B5C18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213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54923-94EC-394C-8BF5-D5D655FEA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8553B-2AEB-A24C-BA2B-D1355F1FA3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4F0A56-F303-4D4F-903E-305E6FE1C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C6CD9-34E9-FA49-8096-188D68202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69323-E507-A04D-849B-2AAEE4A46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092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5FE66-9CC1-4F48-BA16-94C26F550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D211B-35AC-8D48-A893-950BA737E2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EF102A-41F5-5A4B-8A56-1ED1970683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3D31B3-335A-F64E-AB6B-61B012F0C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BA9EBA-5BDA-ED40-8A5A-EC0343813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C6536-9460-0945-BFDE-8727ECE03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87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C0200-ED70-8B49-9C07-148820936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8C98AC-CF9A-D94F-9DE0-FE5BD26619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1BF10C-0431-D443-89B1-857E78AF86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DCA2D6-AC0E-DA4E-B41F-92799A7170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CC95EF-C379-0444-BE57-AF0801263D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43BEEF-8E58-CD4F-8F85-5EEFAA4B1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A83EFB-9F8E-B94C-AFEA-D6B9F55E2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9F61C7-6213-1445-8F92-00656747E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774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437D0-AB17-6740-9CB2-E076FFB4E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91CA82-B81F-2043-96B4-77E2A6D5E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B412D2-5B61-ED4C-8737-7063ABC38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26F57-1007-F643-95D2-45B873E8D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986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775C23-08F2-A64A-8DCF-CD8B05D1A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27D6C8-1690-4643-AEC2-3104899A2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8FE4C7-F75F-C442-BAEE-B79C40ABA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94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7B156-3567-E74D-AA66-72885F46A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A3DC6-25E3-3940-88AC-91ECC61C0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E480DF-57FB-374C-9DBA-ECA61841C9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9B6F13-CF48-6848-B363-7592645E1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F54DE1-7270-DA4C-8C36-50622F0FE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27EFDB-751A-784E-86DF-F8908A34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962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E57AF-111E-C947-B8F6-49D9F3A3A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7F8F33-FD5B-2349-9AF3-FBF9CFE5E5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8B8E5D-B5F1-564D-A3A8-AB6C42337B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7519D6-37A2-3E4F-BBB0-324AF7ED3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B86DF4-9375-1E4A-90AF-F60DCF1D2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90228-5D6C-5046-A20C-0CE9F3505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056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4CC9C-6260-0842-8580-A4FCCC61C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985FB9-FF60-5E4D-9C65-8C7403A468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E038A7-8D31-D446-A63D-432F9B8E6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9447D-AFFD-324D-B3B5-5012B76A7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34876-68AE-104B-B5D6-FB1EFFF0E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576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5F1647-3C26-4A45-9E4D-3337124840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445C28-547A-7841-8649-DA9897DCFC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2E261-4253-174D-9736-B2BC43FF6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61B6B-5CAC-774C-873D-D6FC83CBC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E6BB50-C196-9A47-B902-141A0BC1E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9165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09E91D1-3D06-4858-95EF-A32C1E33C3B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3"/>
            <a:ext cx="12192000" cy="68545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8570D4-77A4-4C78-AABE-617E72614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034" y="577971"/>
            <a:ext cx="9369904" cy="828136"/>
          </a:xfrm>
        </p:spPr>
        <p:txBody>
          <a:bodyPr anchor="t">
            <a:noAutofit/>
          </a:bodyPr>
          <a:lstStyle>
            <a:lvl1pPr algn="r">
              <a:defRPr sz="5400">
                <a:solidFill>
                  <a:schemeClr val="bg1"/>
                </a:solidFill>
                <a:latin typeface="Foco" panose="020B0504050202020203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5E7C8B-E163-42B6-8B42-4D7115D44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1" y="1656273"/>
            <a:ext cx="5766938" cy="4701396"/>
          </a:xfrm>
        </p:spPr>
        <p:txBody>
          <a:bodyPr/>
          <a:lstStyle>
            <a:lvl1pPr marL="228600" marR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600">
                <a:solidFill>
                  <a:schemeClr val="bg1"/>
                </a:solidFill>
                <a:latin typeface="Foco" panose="020B0504050202020203" pitchFamily="34" charset="0"/>
              </a:defRPr>
            </a:lvl1pPr>
            <a:lvl2pPr marL="685800" marR="0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400">
                <a:solidFill>
                  <a:schemeClr val="bg1"/>
                </a:solidFill>
              </a:defRPr>
            </a:lvl2pPr>
            <a:lvl3pPr marL="1143000" marR="0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200">
                <a:solidFill>
                  <a:schemeClr val="bg1"/>
                </a:solidFill>
              </a:defRPr>
            </a:lvl3pPr>
            <a:lvl4pPr marL="1600200" marR="0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000">
                <a:solidFill>
                  <a:schemeClr val="bg1"/>
                </a:solidFill>
              </a:defRPr>
            </a:lvl4pPr>
            <a:lvl5pPr marL="2057400" marR="0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000">
                <a:solidFill>
                  <a:schemeClr val="bg1"/>
                </a:solidFill>
              </a:defRPr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644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FEAE65-73B0-6A47-BD5A-434F0990A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B9812E-D42F-2346-8DF2-0194C0D006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BF7FB-EE43-654E-9D26-E45F797B9C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BD6D8-D190-F044-9A36-632DF26173BF}" type="datetimeFigureOut">
              <a:rPr lang="en-US" smtClean="0"/>
              <a:t>8/18/21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84E57-D9DA-0A49-9AA4-8F2D0B7143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607ED1-5ACD-474E-BF4C-1E1912414F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C21B7-169C-774A-A87E-46718EDCD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067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3963" r:id="rId2"/>
    <p:sldLayoutId id="2147483964" r:id="rId3"/>
    <p:sldLayoutId id="2147483965" r:id="rId4"/>
    <p:sldLayoutId id="2147483966" r:id="rId5"/>
    <p:sldLayoutId id="2147483967" r:id="rId6"/>
    <p:sldLayoutId id="2147483968" r:id="rId7"/>
    <p:sldLayoutId id="2147483969" r:id="rId8"/>
    <p:sldLayoutId id="2147483970" r:id="rId9"/>
    <p:sldLayoutId id="2147483971" r:id="rId10"/>
    <p:sldLayoutId id="2147483972" r:id="rId11"/>
    <p:sldLayoutId id="21474839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kess2.ac.uk/cy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openxmlformats.org/officeDocument/2006/relationships/image" Target="../media/image4.JPG"/><Relationship Id="rId10" Type="http://schemas.openxmlformats.org/officeDocument/2006/relationships/image" Target="../media/image8.png"/><Relationship Id="rId4" Type="http://schemas.openxmlformats.org/officeDocument/2006/relationships/image" Target="../media/image3.JP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6.jpeg"/><Relationship Id="rId7" Type="http://schemas.openxmlformats.org/officeDocument/2006/relationships/image" Target="../media/image19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microsoft.com/office/2007/relationships/hdphoto" Target="../media/hdphoto1.wdp"/><Relationship Id="rId4" Type="http://schemas.openxmlformats.org/officeDocument/2006/relationships/image" Target="../media/image17.png"/><Relationship Id="rId9" Type="http://schemas.openxmlformats.org/officeDocument/2006/relationships/image" Target="../media/image2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svg"/><Relationship Id="rId3" Type="http://schemas.openxmlformats.org/officeDocument/2006/relationships/image" Target="../media/image23.png"/><Relationship Id="rId7" Type="http://schemas.openxmlformats.org/officeDocument/2006/relationships/image" Target="../media/image26.jpeg"/><Relationship Id="rId12" Type="http://schemas.openxmlformats.org/officeDocument/2006/relationships/image" Target="../media/image31.png"/><Relationship Id="rId17" Type="http://schemas.openxmlformats.org/officeDocument/2006/relationships/image" Target="../media/image36.sv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11" Type="http://schemas.openxmlformats.org/officeDocument/2006/relationships/image" Target="../media/image30.svg"/><Relationship Id="rId5" Type="http://schemas.openxmlformats.org/officeDocument/2006/relationships/image" Target="../media/image24.jpeg"/><Relationship Id="rId15" Type="http://schemas.openxmlformats.org/officeDocument/2006/relationships/image" Target="../media/image34.svg"/><Relationship Id="rId10" Type="http://schemas.openxmlformats.org/officeDocument/2006/relationships/image" Target="../media/image29.png"/><Relationship Id="rId4" Type="http://schemas.microsoft.com/office/2007/relationships/hdphoto" Target="../media/hdphoto2.wdp"/><Relationship Id="rId9" Type="http://schemas.openxmlformats.org/officeDocument/2006/relationships/image" Target="../media/image28.svg"/><Relationship Id="rId1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microsoft.com/office/2007/relationships/hdphoto" Target="../media/hdphoto4.wdp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microsoft.com/office/2007/relationships/hdphoto" Target="../media/hdphoto3.wdp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sv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61.png"/><Relationship Id="rId3" Type="http://schemas.openxmlformats.org/officeDocument/2006/relationships/image" Target="../media/image55.png"/><Relationship Id="rId7" Type="http://schemas.openxmlformats.org/officeDocument/2006/relationships/image" Target="../media/image58.png"/><Relationship Id="rId12" Type="http://schemas.microsoft.com/office/2007/relationships/hdphoto" Target="../media/hdphoto7.wdp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jpg"/><Relationship Id="rId11" Type="http://schemas.openxmlformats.org/officeDocument/2006/relationships/image" Target="../media/image60.png"/><Relationship Id="rId5" Type="http://schemas.openxmlformats.org/officeDocument/2006/relationships/image" Target="../media/image56.png"/><Relationship Id="rId10" Type="http://schemas.microsoft.com/office/2007/relationships/hdphoto" Target="../media/hdphoto6.wdp"/><Relationship Id="rId4" Type="http://schemas.openxmlformats.org/officeDocument/2006/relationships/image" Target="../media/image5.png"/><Relationship Id="rId9" Type="http://schemas.openxmlformats.org/officeDocument/2006/relationships/image" Target="../media/image5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tif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tiff"/><Relationship Id="rId4" Type="http://schemas.openxmlformats.org/officeDocument/2006/relationships/image" Target="../media/image64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svg"/><Relationship Id="rId7" Type="http://schemas.openxmlformats.org/officeDocument/2006/relationships/image" Target="../media/image80.sv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png"/><Relationship Id="rId5" Type="http://schemas.openxmlformats.org/officeDocument/2006/relationships/image" Target="../media/image78.svg"/><Relationship Id="rId4" Type="http://schemas.openxmlformats.org/officeDocument/2006/relationships/image" Target="../media/image77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port, athletic game&#10;&#10;Description automatically generated">
            <a:extLst>
              <a:ext uri="{FF2B5EF4-FFF2-40B4-BE49-F238E27FC236}">
                <a16:creationId xmlns:a16="http://schemas.microsoft.com/office/drawing/2014/main" id="{681535EA-63B9-1D42-9BAB-3C4646106C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3805"/>
          <a:stretch/>
        </p:blipFill>
        <p:spPr>
          <a:xfrm>
            <a:off x="9263602" y="4440353"/>
            <a:ext cx="2405883" cy="2417647"/>
          </a:xfrm>
          <a:prstGeom prst="ellipse">
            <a:avLst/>
          </a:prstGeom>
          <a:ln>
            <a:noFill/>
          </a:ln>
          <a:effectLst>
            <a:softEdge rad="0"/>
          </a:effectLst>
        </p:spPr>
      </p:pic>
      <p:pic>
        <p:nvPicPr>
          <p:cNvPr id="7" name="Picture 6" descr="A picture containing indoor, wooden, wood&#10;&#10;Description automatically generated">
            <a:extLst>
              <a:ext uri="{FF2B5EF4-FFF2-40B4-BE49-F238E27FC236}">
                <a16:creationId xmlns:a16="http://schemas.microsoft.com/office/drawing/2014/main" id="{2D1CFE6E-CEA1-9B40-AAA0-11C1E64E56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593" t="10247" r="11481"/>
          <a:stretch/>
        </p:blipFill>
        <p:spPr>
          <a:xfrm rot="5400000">
            <a:off x="6035240" y="4419582"/>
            <a:ext cx="2413000" cy="2463836"/>
          </a:xfrm>
          <a:prstGeom prst="ellipse">
            <a:avLst/>
          </a:prstGeom>
          <a:ln>
            <a:noFill/>
          </a:ln>
          <a:effectLst>
            <a:softEdge rad="0"/>
          </a:effectLst>
        </p:spPr>
      </p:pic>
      <p:pic>
        <p:nvPicPr>
          <p:cNvPr id="9" name="Picture 8" descr="A picture containing sky, outdoor, mountain, nature&#10;&#10;Description automatically generated">
            <a:extLst>
              <a:ext uri="{FF2B5EF4-FFF2-40B4-BE49-F238E27FC236}">
                <a16:creationId xmlns:a16="http://schemas.microsoft.com/office/drawing/2014/main" id="{F75FE127-DF6A-864D-889B-215EDC438F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892"/>
          <a:stretch/>
        </p:blipFill>
        <p:spPr>
          <a:xfrm>
            <a:off x="2666999" y="4513942"/>
            <a:ext cx="2248444" cy="2242457"/>
          </a:xfrm>
          <a:prstGeom prst="ellipse">
            <a:avLst/>
          </a:prstGeom>
          <a:ln>
            <a:noFill/>
          </a:ln>
          <a:effectLst>
            <a:softEdge rad="0"/>
          </a:effectLst>
        </p:spPr>
      </p:pic>
      <p:pic>
        <p:nvPicPr>
          <p:cNvPr id="20" name="Picture 19" descr="Diagram&#10;&#10;Description automatically generated">
            <a:extLst>
              <a:ext uri="{FF2B5EF4-FFF2-40B4-BE49-F238E27FC236}">
                <a16:creationId xmlns:a16="http://schemas.microsoft.com/office/drawing/2014/main" id="{3F4DEFBD-8AF3-DF4B-B80C-6929090AAD0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95" r="68026" b="71086"/>
          <a:stretch/>
        </p:blipFill>
        <p:spPr>
          <a:xfrm>
            <a:off x="0" y="1"/>
            <a:ext cx="12192000" cy="1066800"/>
          </a:xfrm>
          <a:prstGeom prst="rect">
            <a:avLst/>
          </a:prstGeom>
        </p:spPr>
      </p:pic>
      <p:pic>
        <p:nvPicPr>
          <p:cNvPr id="17" name="Picture 2" descr="Wales Academy for Health and Physical Literacy – Supporting the Health &amp;  Wellbeing of a Nation. Yn Cefnogi Iechyd a Lles y Genedl">
            <a:extLst>
              <a:ext uri="{FF2B5EF4-FFF2-40B4-BE49-F238E27FC236}">
                <a16:creationId xmlns:a16="http://schemas.microsoft.com/office/drawing/2014/main" id="{10F65E21-5AA3-D14B-8AE6-53F829B5F2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35" y="63500"/>
            <a:ext cx="2690465" cy="85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KESS 2">
            <a:hlinkClick r:id="rId8"/>
            <a:extLst>
              <a:ext uri="{FF2B5EF4-FFF2-40B4-BE49-F238E27FC236}">
                <a16:creationId xmlns:a16="http://schemas.microsoft.com/office/drawing/2014/main" id="{CB17F701-CD18-164C-BC44-F46FAD173A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957"/>
          <a:stretch/>
        </p:blipFill>
        <p:spPr bwMode="auto">
          <a:xfrm>
            <a:off x="10083800" y="156031"/>
            <a:ext cx="1846922" cy="838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Diagram&#10;&#10;Description automatically generated">
            <a:extLst>
              <a:ext uri="{FF2B5EF4-FFF2-40B4-BE49-F238E27FC236}">
                <a16:creationId xmlns:a16="http://schemas.microsoft.com/office/drawing/2014/main" id="{E1127106-CAB7-F44E-BBBF-3605BD68C3F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1664" t="6952" r="6108" b="82278"/>
          <a:stretch/>
        </p:blipFill>
        <p:spPr>
          <a:xfrm>
            <a:off x="6192715" y="69667"/>
            <a:ext cx="3262121" cy="882833"/>
          </a:xfrm>
          <a:prstGeom prst="rect">
            <a:avLst/>
          </a:prstGeom>
        </p:spPr>
      </p:pic>
      <p:pic>
        <p:nvPicPr>
          <p:cNvPr id="21" name="Picture 2" descr="Foundation Diploma in Art and Design – Swansea College of Art">
            <a:extLst>
              <a:ext uri="{FF2B5EF4-FFF2-40B4-BE49-F238E27FC236}">
                <a16:creationId xmlns:a16="http://schemas.microsoft.com/office/drawing/2014/main" id="{29D833B9-99C2-6946-94D4-0AA6B39D4B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307"/>
          <a:stretch/>
        </p:blipFill>
        <p:spPr bwMode="auto">
          <a:xfrm>
            <a:off x="3309697" y="144428"/>
            <a:ext cx="2519603" cy="84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434BD579-9026-8A43-A54B-156D4784C5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1"/>
          <a:stretch>
            <a:fillRect/>
          </a:stretch>
        </p:blipFill>
        <p:spPr>
          <a:xfrm>
            <a:off x="0" y="1030515"/>
            <a:ext cx="12192000" cy="6176888"/>
          </a:xfrm>
        </p:spPr>
      </p:pic>
    </p:spTree>
    <p:extLst>
      <p:ext uri="{BB962C8B-B14F-4D97-AF65-F5344CB8AC3E}">
        <p14:creationId xmlns:p14="http://schemas.microsoft.com/office/powerpoint/2010/main" val="3314968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DBD669A-B3E5-CE46-9674-73413721F3CC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6EAC42-008A-834C-B8F0-A3ECD533EBF5}"/>
              </a:ext>
            </a:extLst>
          </p:cNvPr>
          <p:cNvSpPr/>
          <p:nvPr/>
        </p:nvSpPr>
        <p:spPr>
          <a:xfrm>
            <a:off x="424543" y="0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Presentation Overview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7" name="Double Wave 6">
            <a:extLst>
              <a:ext uri="{FF2B5EF4-FFF2-40B4-BE49-F238E27FC236}">
                <a16:creationId xmlns:a16="http://schemas.microsoft.com/office/drawing/2014/main" id="{6A5B2B5A-4B1A-894E-B9EA-579F13507E3D}"/>
              </a:ext>
            </a:extLst>
          </p:cNvPr>
          <p:cNvSpPr/>
          <p:nvPr/>
        </p:nvSpPr>
        <p:spPr>
          <a:xfrm>
            <a:off x="7104744" y="1045027"/>
            <a:ext cx="3510642" cy="896254"/>
          </a:xfrm>
          <a:prstGeom prst="doubleWave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PROBLEM – LITERATURE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CC252FB-7AD4-5146-93F0-287E061B2DFB}"/>
              </a:ext>
            </a:extLst>
          </p:cNvPr>
          <p:cNvSpPr/>
          <p:nvPr/>
        </p:nvSpPr>
        <p:spPr>
          <a:xfrm>
            <a:off x="7414986" y="2281821"/>
            <a:ext cx="2841171" cy="5551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THEORIES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67BBB9D-5C87-B949-9A16-52688F90818C}"/>
              </a:ext>
            </a:extLst>
          </p:cNvPr>
          <p:cNvSpPr/>
          <p:nvPr/>
        </p:nvSpPr>
        <p:spPr>
          <a:xfrm>
            <a:off x="7044872" y="3252028"/>
            <a:ext cx="3603171" cy="555172"/>
          </a:xfrm>
          <a:prstGeom prst="rect">
            <a:avLst/>
          </a:prstGeom>
          <a:solidFill>
            <a:srgbClr val="DCFAE5"/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RESEARCH QUESTIONS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0AAE78-56AB-9848-9927-1C70211B34C5}"/>
              </a:ext>
            </a:extLst>
          </p:cNvPr>
          <p:cNvSpPr/>
          <p:nvPr/>
        </p:nvSpPr>
        <p:spPr>
          <a:xfrm>
            <a:off x="7033986" y="4228527"/>
            <a:ext cx="3603171" cy="555172"/>
          </a:xfrm>
          <a:prstGeom prst="rect">
            <a:avLst/>
          </a:prstGeom>
          <a:solidFill>
            <a:srgbClr val="FFE3FF"/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RESEARCH DESIGN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5BEF0D-ABEB-084F-8BC0-0217C0D0DB11}"/>
              </a:ext>
            </a:extLst>
          </p:cNvPr>
          <p:cNvSpPr/>
          <p:nvPr/>
        </p:nvSpPr>
        <p:spPr>
          <a:xfrm>
            <a:off x="7039429" y="5166266"/>
            <a:ext cx="3603171" cy="5551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METHODOLOGY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2447E39-AFB7-A741-A778-02D124D90695}"/>
              </a:ext>
            </a:extLst>
          </p:cNvPr>
          <p:cNvSpPr/>
          <p:nvPr/>
        </p:nvSpPr>
        <p:spPr>
          <a:xfrm>
            <a:off x="7044872" y="6121126"/>
            <a:ext cx="3603171" cy="555172"/>
          </a:xfrm>
          <a:prstGeom prst="rect">
            <a:avLst/>
          </a:prstGeom>
          <a:solidFill>
            <a:srgbClr val="D97F82"/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METHODS/TOOLS</a:t>
            </a:r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D63DDAC3-6AD8-154E-BA24-CEFE8C0A8126}"/>
              </a:ext>
            </a:extLst>
          </p:cNvPr>
          <p:cNvSpPr/>
          <p:nvPr/>
        </p:nvSpPr>
        <p:spPr>
          <a:xfrm>
            <a:off x="8728157" y="1950336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own Arrow 14">
            <a:extLst>
              <a:ext uri="{FF2B5EF4-FFF2-40B4-BE49-F238E27FC236}">
                <a16:creationId xmlns:a16="http://schemas.microsoft.com/office/drawing/2014/main" id="{1E3879E9-4BB5-664B-A360-D4B140213193}"/>
              </a:ext>
            </a:extLst>
          </p:cNvPr>
          <p:cNvSpPr/>
          <p:nvPr/>
        </p:nvSpPr>
        <p:spPr>
          <a:xfrm>
            <a:off x="8731829" y="2906969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85F93355-2D93-8A43-B4BF-B97552221B5D}"/>
              </a:ext>
            </a:extLst>
          </p:cNvPr>
          <p:cNvSpPr/>
          <p:nvPr/>
        </p:nvSpPr>
        <p:spPr>
          <a:xfrm>
            <a:off x="8746518" y="3885632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Down Arrow 16">
            <a:extLst>
              <a:ext uri="{FF2B5EF4-FFF2-40B4-BE49-F238E27FC236}">
                <a16:creationId xmlns:a16="http://schemas.microsoft.com/office/drawing/2014/main" id="{51216C04-A4A0-1E4D-9E0C-39A0381B9C81}"/>
              </a:ext>
            </a:extLst>
          </p:cNvPr>
          <p:cNvSpPr/>
          <p:nvPr/>
        </p:nvSpPr>
        <p:spPr>
          <a:xfrm>
            <a:off x="8772224" y="4847772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Down Arrow 17">
            <a:extLst>
              <a:ext uri="{FF2B5EF4-FFF2-40B4-BE49-F238E27FC236}">
                <a16:creationId xmlns:a16="http://schemas.microsoft.com/office/drawing/2014/main" id="{0D3E5351-4554-4043-9F3F-C4F74673F60D}"/>
              </a:ext>
            </a:extLst>
          </p:cNvPr>
          <p:cNvSpPr/>
          <p:nvPr/>
        </p:nvSpPr>
        <p:spPr>
          <a:xfrm>
            <a:off x="8792421" y="5790602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998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2" descr="The Child And A Pile Of Books Stock Photo - Image of childhood, letter:  24103518">
            <a:extLst>
              <a:ext uri="{FF2B5EF4-FFF2-40B4-BE49-F238E27FC236}">
                <a16:creationId xmlns:a16="http://schemas.microsoft.com/office/drawing/2014/main" id="{9A054987-E5F6-4243-8040-05005B2B77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75" r="13622" b="-3"/>
          <a:stretch/>
        </p:blipFill>
        <p:spPr bwMode="auto">
          <a:xfrm>
            <a:off x="3881108" y="2372048"/>
            <a:ext cx="2782551" cy="2782551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BA3DF2-2FF4-A24A-8E5C-40751ECCC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1381" y="5298252"/>
            <a:ext cx="4632960" cy="16168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000" b="1" kern="12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It is predicted that this generation of children will be the first, ever, to have shorter lives than their parents</a:t>
            </a:r>
            <a:br>
              <a:rPr lang="en-US" sz="2000" b="1" kern="12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br>
              <a:rPr lang="en-US" sz="105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en-US" sz="1600" b="1" kern="12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(Gray, 2014) </a:t>
            </a:r>
            <a:endParaRPr lang="en-US" sz="2400" b="1" kern="1200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5128" name="Picture 8" descr="The Battle">
            <a:extLst>
              <a:ext uri="{FF2B5EF4-FFF2-40B4-BE49-F238E27FC236}">
                <a16:creationId xmlns:a16="http://schemas.microsoft.com/office/drawing/2014/main" id="{B606D77B-4CB8-0E46-B49C-5B27DB1372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8" r="6402" b="-1"/>
          <a:stretch/>
        </p:blipFill>
        <p:spPr bwMode="auto">
          <a:xfrm>
            <a:off x="580367" y="865414"/>
            <a:ext cx="3645467" cy="2128639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God Doesn't Use Bubble Wrap | The Sharp End">
            <a:extLst>
              <a:ext uri="{FF2B5EF4-FFF2-40B4-BE49-F238E27FC236}">
                <a16:creationId xmlns:a16="http://schemas.microsoft.com/office/drawing/2014/main" id="{B461CD7C-2F89-A640-80C3-D4456F7ED1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853"/>
          <a:stretch/>
        </p:blipFill>
        <p:spPr bwMode="auto">
          <a:xfrm>
            <a:off x="20" y="3658849"/>
            <a:ext cx="2495530" cy="3199149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indy&amp;Will 1Pcs Plastic Baby/Kids Stroller/Pram/Pushchair Ipad/Tablet  Holder/Stand/Bracket---Convenient for Listening Song and Watching TV,  Black: Amazon.co.uk: Baby">
            <a:extLst>
              <a:ext uri="{FF2B5EF4-FFF2-40B4-BE49-F238E27FC236}">
                <a16:creationId xmlns:a16="http://schemas.microsoft.com/office/drawing/2014/main" id="{A65AB567-461A-3042-B735-E1CD8CA6C8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6" r="-4" b="9382"/>
          <a:stretch/>
        </p:blipFill>
        <p:spPr bwMode="auto">
          <a:xfrm>
            <a:off x="9353550" y="914400"/>
            <a:ext cx="2838449" cy="2934404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Kids and coronavirus: Is it safe to take them to playgrounds? Can you hire  a babysitter? - Vox">
            <a:extLst>
              <a:ext uri="{FF2B5EF4-FFF2-40B4-BE49-F238E27FC236}">
                <a16:creationId xmlns:a16="http://schemas.microsoft.com/office/drawing/2014/main" id="{EA76A414-A54A-A345-B1FD-F0448C9F5F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8" r="30284"/>
          <a:stretch/>
        </p:blipFill>
        <p:spPr bwMode="auto">
          <a:xfrm>
            <a:off x="9429750" y="4136848"/>
            <a:ext cx="2762250" cy="2721152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17FE6DE-27E4-674B-BFE3-578FB2816720}"/>
              </a:ext>
            </a:extLst>
          </p:cNvPr>
          <p:cNvSpPr/>
          <p:nvPr/>
        </p:nvSpPr>
        <p:spPr>
          <a:xfrm>
            <a:off x="4577080" y="1059976"/>
            <a:ext cx="4206240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In Wales, levels of sedentary behaviour among young people are some of the poorest globally</a:t>
            </a:r>
          </a:p>
          <a:p>
            <a:pPr algn="ctr"/>
            <a:endParaRPr lang="en-GB" sz="10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r>
              <a:rPr lang="en-GB" sz="16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(Active Healthy Kids Wales Report, 2018)</a:t>
            </a:r>
            <a:endParaRPr lang="en-US" sz="16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7913B8-3AF1-FA47-91A1-B5A479C9479E}"/>
              </a:ext>
            </a:extLst>
          </p:cNvPr>
          <p:cNvSpPr/>
          <p:nvPr/>
        </p:nvSpPr>
        <p:spPr>
          <a:xfrm>
            <a:off x="6780200" y="3456380"/>
            <a:ext cx="3411550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Over a quarter of children in Wales are overweight or obese  </a:t>
            </a:r>
            <a:r>
              <a:rPr lang="en-GB" sz="16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(Public Health Wales Observatory, 2019)</a:t>
            </a:r>
          </a:p>
          <a:p>
            <a:pPr algn="ctr"/>
            <a:endParaRPr lang="en-GB" sz="10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F0BC4D-9CF0-5145-A48C-BE9E614A07C8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ABFBD7-5F94-414B-B29D-E87FAD93B68B}"/>
              </a:ext>
            </a:extLst>
          </p:cNvPr>
          <p:cNvSpPr/>
          <p:nvPr/>
        </p:nvSpPr>
        <p:spPr>
          <a:xfrm>
            <a:off x="0" y="0"/>
            <a:ext cx="12192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Problem</a:t>
            </a:r>
            <a:r>
              <a:rPr lang="en-GB" sz="32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5496D1-BDB3-3D4F-8357-3BFBE211CE9B}"/>
              </a:ext>
            </a:extLst>
          </p:cNvPr>
          <p:cNvSpPr/>
          <p:nvPr/>
        </p:nvSpPr>
        <p:spPr>
          <a:xfrm>
            <a:off x="1776859" y="3301484"/>
            <a:ext cx="2204591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GB" sz="2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Poor school readiness</a:t>
            </a:r>
          </a:p>
          <a:p>
            <a:pPr lvl="0" algn="ctr">
              <a:defRPr/>
            </a:pPr>
            <a:endParaRPr lang="en-GB" sz="10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lvl="0" algn="ctr">
              <a:defRPr/>
            </a:pPr>
            <a:r>
              <a:rPr lang="en-GB" sz="2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(McCoy et al., 2016)</a:t>
            </a:r>
            <a:endParaRPr lang="en-GB" sz="20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0514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grass, photo, posing, little&#10;&#10;Description automatically generated">
            <a:extLst>
              <a:ext uri="{FF2B5EF4-FFF2-40B4-BE49-F238E27FC236}">
                <a16:creationId xmlns:a16="http://schemas.microsoft.com/office/drawing/2014/main" id="{5BA6356C-92B1-2640-8BD5-8C962E92B5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6232" y="1074861"/>
            <a:ext cx="5351767" cy="3011444"/>
          </a:xfrm>
          <a:prstGeom prst="rect">
            <a:avLst/>
          </a:prstGeom>
          <a:effectLst>
            <a:softEdge rad="508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B50212F-9DC4-1646-8FBB-266798B07729}"/>
              </a:ext>
            </a:extLst>
          </p:cNvPr>
          <p:cNvSpPr/>
          <p:nvPr/>
        </p:nvSpPr>
        <p:spPr>
          <a:xfrm>
            <a:off x="6792159" y="3431173"/>
            <a:ext cx="2430753" cy="7059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ED633B2-8E02-4343-82B7-4DEFF3F76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017" y="1208635"/>
            <a:ext cx="5983726" cy="564936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US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The motivation, confidence, physical competence, knowledge and understanding to value and take responsibility for engagement in physical activities for life </a:t>
            </a:r>
            <a:r>
              <a:rPr lang="en-US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 </a:t>
            </a: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20000"/>
              </a:lnSpc>
            </a:pP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Elaborated in behaviours suggestive of making progress on a physical literacy journey. </a:t>
            </a:r>
          </a:p>
          <a:p>
            <a:pPr>
              <a:lnSpc>
                <a:spcPct val="120000"/>
              </a:lnSpc>
            </a:pP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This journey is a continuing process occurring throughout the life course, beginning in early years </a:t>
            </a:r>
          </a:p>
          <a:p>
            <a:pPr marL="0" indent="0">
              <a:lnSpc>
                <a:spcPct val="120000"/>
              </a:lnSpc>
              <a:buNone/>
            </a:pPr>
            <a:endParaRPr lang="en-US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1C0EF4E-4019-5A43-9C27-05D1E5EA19AF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E9AE13-8313-0449-9E37-082638B1DDBF}"/>
              </a:ext>
            </a:extLst>
          </p:cNvPr>
          <p:cNvSpPr/>
          <p:nvPr/>
        </p:nvSpPr>
        <p:spPr>
          <a:xfrm>
            <a:off x="424543" y="0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Physical Literacy Approach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49C934D-F07F-8A4E-BD57-4CFE92697D6B}"/>
              </a:ext>
            </a:extLst>
          </p:cNvPr>
          <p:cNvSpPr/>
          <p:nvPr/>
        </p:nvSpPr>
        <p:spPr>
          <a:xfrm>
            <a:off x="6377214" y="3943397"/>
            <a:ext cx="44958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Physical literacy is a concept developed from a philosophical study of monism, existentialism and phenomenology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426C44-A39F-784C-8497-D9B76554BC44}"/>
              </a:ext>
            </a:extLst>
          </p:cNvPr>
          <p:cNvSpPr/>
          <p:nvPr/>
        </p:nvSpPr>
        <p:spPr>
          <a:xfrm>
            <a:off x="6451602" y="5495550"/>
            <a:ext cx="5740398" cy="11668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Physical literacy recognises the value of embodied engagement to human development (Whitehead et al., 2018). </a:t>
            </a:r>
            <a:endParaRPr lang="en-US" sz="20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13750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oddler Swinging Upside Down High-Res Stock Photo - Getty Images">
            <a:extLst>
              <a:ext uri="{FF2B5EF4-FFF2-40B4-BE49-F238E27FC236}">
                <a16:creationId xmlns:a16="http://schemas.microsoft.com/office/drawing/2014/main" id="{4065978A-1A79-8D4E-B650-FDDF6FC43F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" r="39087" b="2122"/>
          <a:stretch/>
        </p:blipFill>
        <p:spPr bwMode="auto">
          <a:xfrm>
            <a:off x="2808427" y="4154324"/>
            <a:ext cx="2113620" cy="2284891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icture containing grass, outdoor, child, playing&#10;&#10;Description automatically generated">
            <a:extLst>
              <a:ext uri="{FF2B5EF4-FFF2-40B4-BE49-F238E27FC236}">
                <a16:creationId xmlns:a16="http://schemas.microsoft.com/office/drawing/2014/main" id="{6A3E9B2B-1BAD-5D45-819D-5F50A58B8B8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t="4478" r="15138" b="5995"/>
          <a:stretch/>
        </p:blipFill>
        <p:spPr>
          <a:xfrm>
            <a:off x="5020283" y="4147047"/>
            <a:ext cx="2165093" cy="2284124"/>
          </a:xfrm>
          <a:prstGeom prst="rect">
            <a:avLst/>
          </a:prstGeom>
          <a:effectLst>
            <a:softEdge rad="1016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" name="Graphic 9" descr="Head with gears">
            <a:extLst>
              <a:ext uri="{FF2B5EF4-FFF2-40B4-BE49-F238E27FC236}">
                <a16:creationId xmlns:a16="http://schemas.microsoft.com/office/drawing/2014/main" id="{9C610D2B-5983-CB4D-8F55-4AC42C5DDD2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948809" y="4183837"/>
            <a:ext cx="2398391" cy="2398391"/>
          </a:xfrm>
          <a:prstGeom prst="rect">
            <a:avLst/>
          </a:prstGeom>
        </p:spPr>
      </p:pic>
      <p:pic>
        <p:nvPicPr>
          <p:cNvPr id="11" name="Graphic 10" descr="Squiggle">
            <a:extLst>
              <a:ext uri="{FF2B5EF4-FFF2-40B4-BE49-F238E27FC236}">
                <a16:creationId xmlns:a16="http://schemas.microsoft.com/office/drawing/2014/main" id="{08FA527E-1717-A942-B552-9BDB7659E51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5400000" flipH="1">
            <a:off x="5744501" y="981251"/>
            <a:ext cx="548603" cy="546031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CCA9450-15EF-B940-BDB5-D6897771B460}"/>
              </a:ext>
            </a:extLst>
          </p:cNvPr>
          <p:cNvSpPr/>
          <p:nvPr/>
        </p:nvSpPr>
        <p:spPr>
          <a:xfrm>
            <a:off x="725714" y="1012130"/>
            <a:ext cx="1078774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r>
              <a:rPr lang="en-US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MOTOR COMPETENCE is consistently recognised as a key component which in the early years lays the foundations for physical literacy </a:t>
            </a:r>
          </a:p>
          <a:p>
            <a:pPr fontAlgn="base"/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 fontAlgn="base"/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Movement and play during early childhood enables children to </a:t>
            </a: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discover their bodies and discover their sense of balance and proprioception</a:t>
            </a: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 fontAlgn="base"/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AB7135-18A4-2946-A8D9-97411FC19F9B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DA8F9B-929C-E745-85EE-332BD34324CA}"/>
              </a:ext>
            </a:extLst>
          </p:cNvPr>
          <p:cNvSpPr/>
          <p:nvPr/>
        </p:nvSpPr>
        <p:spPr>
          <a:xfrm>
            <a:off x="424543" y="0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Physical Literacy Approach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36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5F0BC4D-9CF0-5145-A48C-BE9E614A07C8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ABFBD7-5F94-414B-B29D-E87FAD93B68B}"/>
              </a:ext>
            </a:extLst>
          </p:cNvPr>
          <p:cNvSpPr/>
          <p:nvPr/>
        </p:nvSpPr>
        <p:spPr>
          <a:xfrm>
            <a:off x="0" y="0"/>
            <a:ext cx="12192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Motor Development </a:t>
            </a:r>
            <a:r>
              <a:rPr lang="en-GB" sz="32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37E84E3-5C6F-E14D-969A-17A523F67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272" y="914400"/>
            <a:ext cx="10354128" cy="5943600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With an emphasis on the importance of movement from a physical literacy outlook, children</a:t>
            </a:r>
            <a:r>
              <a:rPr lang="en-GB" sz="2400" dirty="0">
                <a:ea typeface="Microsoft JhengHei" panose="020B0604030504040204" pitchFamily="34" charset="-120"/>
              </a:rPr>
              <a:t>’</a:t>
            </a: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 motor development is crucial in their likelihood to have a physically active life (Whitehead and Almond, 2013). </a:t>
            </a:r>
          </a:p>
          <a:p>
            <a:pPr>
              <a:lnSpc>
                <a:spcPct val="100000"/>
              </a:lnSpc>
            </a:pP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Delicate balancing act (Adolph et al., 2003) </a:t>
            </a:r>
          </a:p>
          <a:p>
            <a:pPr>
              <a:lnSpc>
                <a:spcPct val="100000"/>
              </a:lnSpc>
            </a:pP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 recent definition  included within the Dictionary of Sport Psychology (</a:t>
            </a:r>
            <a:r>
              <a:rPr lang="en-GB" sz="2400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Hackfort</a:t>
            </a: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et al., 2019) refers to motor development as the… </a:t>
            </a:r>
            <a:r>
              <a:rPr lang="en-GB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Emergence, acquisition and mastery of motor skills which are occurring across the lifespan.</a:t>
            </a:r>
          </a:p>
        </p:txBody>
      </p:sp>
      <p:pic>
        <p:nvPicPr>
          <p:cNvPr id="9" name="Picture 8" descr="3D rendering of shapes in different colours and are stacked">
            <a:extLst>
              <a:ext uri="{FF2B5EF4-FFF2-40B4-BE49-F238E27FC236}">
                <a16:creationId xmlns:a16="http://schemas.microsoft.com/office/drawing/2014/main" id="{0B8B1935-77C8-964D-A9B2-0B21F1D742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553" r="22541"/>
          <a:stretch/>
        </p:blipFill>
        <p:spPr>
          <a:xfrm>
            <a:off x="9448799" y="2598058"/>
            <a:ext cx="2459887" cy="2451103"/>
          </a:xfrm>
          <a:prstGeom prst="ellipse">
            <a:avLst/>
          </a:prstGeom>
          <a:ln>
            <a:noFill/>
          </a:ln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355286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aby Blocks Png - Baby Blocks Clipart Png Transparent PNG - 600x567 - Free  Download on NicePNG">
            <a:extLst>
              <a:ext uri="{FF2B5EF4-FFF2-40B4-BE49-F238E27FC236}">
                <a16:creationId xmlns:a16="http://schemas.microsoft.com/office/drawing/2014/main" id="{4F0DD150-A96A-2446-B171-2A01BC8257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2" b="93509" l="10000" r="90000">
                        <a14:foregroundMark x1="35854" y1="14838" x2="35854" y2="14838"/>
                        <a14:foregroundMark x1="26463" y1="93509" x2="26463" y2="935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037" t="5032" r="11548" b="4151"/>
          <a:stretch/>
        </p:blipFill>
        <p:spPr bwMode="auto">
          <a:xfrm>
            <a:off x="1483742" y="1673533"/>
            <a:ext cx="4468483" cy="413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0EE0ABE-1B03-5742-9369-728C7F147B04}"/>
              </a:ext>
            </a:extLst>
          </p:cNvPr>
          <p:cNvSpPr txBox="1">
            <a:spLocks/>
          </p:cNvSpPr>
          <p:nvPr/>
        </p:nvSpPr>
        <p:spPr>
          <a:xfrm>
            <a:off x="1526236" y="4665845"/>
            <a:ext cx="1838065" cy="541506"/>
          </a:xfrm>
          <a:prstGeom prst="rect">
            <a:avLst/>
          </a:prstGeom>
          <a:solidFill>
            <a:schemeClr val="bg1">
              <a:alpha val="42000"/>
            </a:schemeClr>
          </a:solidFill>
          <a:ln w="19050">
            <a:noFill/>
          </a:ln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US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Locomotor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CB2040D-E287-7B42-B0A9-101096289222}"/>
              </a:ext>
            </a:extLst>
          </p:cNvPr>
          <p:cNvSpPr txBox="1">
            <a:spLocks/>
          </p:cNvSpPr>
          <p:nvPr/>
        </p:nvSpPr>
        <p:spPr>
          <a:xfrm>
            <a:off x="3536826" y="4184199"/>
            <a:ext cx="2355983" cy="541506"/>
          </a:xfrm>
          <a:prstGeom prst="rect">
            <a:avLst/>
          </a:prstGeom>
          <a:solidFill>
            <a:schemeClr val="bg1">
              <a:alpha val="42000"/>
            </a:schemeClr>
          </a:solidFill>
          <a:ln w="19050">
            <a:noFill/>
          </a:ln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US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Object Control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EF5504C-7614-1C42-B3FA-C1E4A86FD12D}"/>
              </a:ext>
            </a:extLst>
          </p:cNvPr>
          <p:cNvSpPr txBox="1">
            <a:spLocks/>
          </p:cNvSpPr>
          <p:nvPr/>
        </p:nvSpPr>
        <p:spPr>
          <a:xfrm>
            <a:off x="2244418" y="2703463"/>
            <a:ext cx="1413181" cy="496434"/>
          </a:xfrm>
          <a:prstGeom prst="rect">
            <a:avLst/>
          </a:prstGeom>
          <a:solidFill>
            <a:schemeClr val="bg1">
              <a:alpha val="42000"/>
            </a:schemeClr>
          </a:solidFill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US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Stability</a:t>
            </a:r>
          </a:p>
        </p:txBody>
      </p:sp>
      <p:pic>
        <p:nvPicPr>
          <p:cNvPr id="8" name="Picture 16" descr="Help for Clumsy Kids | Parents">
            <a:extLst>
              <a:ext uri="{FF2B5EF4-FFF2-40B4-BE49-F238E27FC236}">
                <a16:creationId xmlns:a16="http://schemas.microsoft.com/office/drawing/2014/main" id="{041BDAAC-BFA5-824F-9BAE-561CE898EC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8" t="-1" r="3477" b="13248"/>
          <a:stretch/>
        </p:blipFill>
        <p:spPr bwMode="auto">
          <a:xfrm>
            <a:off x="250111" y="2036363"/>
            <a:ext cx="1716623" cy="1669923"/>
          </a:xfrm>
          <a:prstGeom prst="ellipse">
            <a:avLst/>
          </a:prstGeom>
          <a:ln>
            <a:noFill/>
          </a:ln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NHM Readers Recommend: Clubs running over the summer for 3 year olds -  NorthHantsMum">
            <a:extLst>
              <a:ext uri="{FF2B5EF4-FFF2-40B4-BE49-F238E27FC236}">
                <a16:creationId xmlns:a16="http://schemas.microsoft.com/office/drawing/2014/main" id="{F75629C0-1F9D-3340-A319-45C64D5871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48" r="14746" b="-2"/>
          <a:stretch/>
        </p:blipFill>
        <p:spPr bwMode="auto">
          <a:xfrm>
            <a:off x="0" y="5228629"/>
            <a:ext cx="1714962" cy="1629371"/>
          </a:xfrm>
          <a:prstGeom prst="ellipse">
            <a:avLst/>
          </a:prstGeom>
          <a:ln>
            <a:noFill/>
          </a:ln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oastal Family Day Care - Physical Activities">
            <a:extLst>
              <a:ext uri="{FF2B5EF4-FFF2-40B4-BE49-F238E27FC236}">
                <a16:creationId xmlns:a16="http://schemas.microsoft.com/office/drawing/2014/main" id="{E21472CC-8B7A-4643-8651-4D345C8CCC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" t="-113" r="-1189" b="381"/>
          <a:stretch/>
        </p:blipFill>
        <p:spPr bwMode="auto">
          <a:xfrm>
            <a:off x="5278891" y="5118718"/>
            <a:ext cx="1607573" cy="159263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CB719B72-CBED-6A4B-A810-ED9C81AF22BB}"/>
              </a:ext>
            </a:extLst>
          </p:cNvPr>
          <p:cNvSpPr txBox="1">
            <a:spLocks/>
          </p:cNvSpPr>
          <p:nvPr/>
        </p:nvSpPr>
        <p:spPr>
          <a:xfrm>
            <a:off x="2133189" y="1069042"/>
            <a:ext cx="8190100" cy="6258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US" sz="28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FMS: Fundamental/Foundational Motor Skills</a:t>
            </a:r>
            <a:endParaRPr lang="en-US" sz="3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AF1B21C-26B0-5D44-817B-34E5D231E5E2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6D9D767-5F58-4C4E-A37B-5B821B848FDB}"/>
              </a:ext>
            </a:extLst>
          </p:cNvPr>
          <p:cNvSpPr/>
          <p:nvPr/>
        </p:nvSpPr>
        <p:spPr>
          <a:xfrm>
            <a:off x="424543" y="0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Motor Competence &amp; FMS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3247AD8-9ECB-DC45-B77E-5561E147E951}"/>
              </a:ext>
            </a:extLst>
          </p:cNvPr>
          <p:cNvSpPr txBox="1">
            <a:spLocks/>
          </p:cNvSpPr>
          <p:nvPr/>
        </p:nvSpPr>
        <p:spPr>
          <a:xfrm>
            <a:off x="7918791" y="3314482"/>
            <a:ext cx="4138044" cy="10852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Mastery of FMS link to </a:t>
            </a:r>
            <a:r>
              <a:rPr lang="en-US" sz="16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cognitive</a:t>
            </a:r>
            <a:r>
              <a:rPr lang="en-US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and </a:t>
            </a:r>
            <a:r>
              <a:rPr lang="en-US" sz="16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psychological domains</a:t>
            </a:r>
            <a:r>
              <a:rPr lang="en-US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(</a:t>
            </a:r>
            <a:r>
              <a:rPr lang="en-US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Van der Fels et al., 2015; Iverson, 2010)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endParaRPr lang="en-US" sz="16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782B404-800B-4F4F-A7F8-D7FE0DEF9528}"/>
              </a:ext>
            </a:extLst>
          </p:cNvPr>
          <p:cNvSpPr/>
          <p:nvPr/>
        </p:nvSpPr>
        <p:spPr>
          <a:xfrm>
            <a:off x="4327494" y="1996257"/>
            <a:ext cx="26599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Building blocks for more advanced movement skills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729F51B-FCC6-3440-AD5A-AAC6338682B2}"/>
              </a:ext>
            </a:extLst>
          </p:cNvPr>
          <p:cNvSpPr/>
          <p:nvPr/>
        </p:nvSpPr>
        <p:spPr>
          <a:xfrm>
            <a:off x="7937842" y="1895663"/>
            <a:ext cx="413804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FMS competency provides greater opportunity for children to engage in a variety of physical activities, games, and sport (Clark, 2005)</a:t>
            </a:r>
            <a:endParaRPr lang="en-US" sz="16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21" name="Graphic 20" descr="Right Brain">
            <a:extLst>
              <a:ext uri="{FF2B5EF4-FFF2-40B4-BE49-F238E27FC236}">
                <a16:creationId xmlns:a16="http://schemas.microsoft.com/office/drawing/2014/main" id="{D3E7812C-8BB9-F04B-8214-BE1EA822093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128847" y="3293327"/>
            <a:ext cx="789128" cy="789128"/>
          </a:xfrm>
          <a:prstGeom prst="rect">
            <a:avLst/>
          </a:prstGeom>
        </p:spPr>
      </p:pic>
      <p:pic>
        <p:nvPicPr>
          <p:cNvPr id="22" name="Graphic 21" descr="Baseball">
            <a:extLst>
              <a:ext uri="{FF2B5EF4-FFF2-40B4-BE49-F238E27FC236}">
                <a16:creationId xmlns:a16="http://schemas.microsoft.com/office/drawing/2014/main" id="{E9333381-354A-DC46-A277-7BFA0EDA39F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134703" y="2107543"/>
            <a:ext cx="377205" cy="377205"/>
          </a:xfrm>
          <a:prstGeom prst="rect">
            <a:avLst/>
          </a:prstGeom>
        </p:spPr>
      </p:pic>
      <p:pic>
        <p:nvPicPr>
          <p:cNvPr id="23" name="Graphic 22" descr="Hurdle">
            <a:extLst>
              <a:ext uri="{FF2B5EF4-FFF2-40B4-BE49-F238E27FC236}">
                <a16:creationId xmlns:a16="http://schemas.microsoft.com/office/drawing/2014/main" id="{D46BC97E-1302-DB40-87C5-DB9101FD886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536219" y="2728739"/>
            <a:ext cx="377205" cy="377205"/>
          </a:xfrm>
          <a:prstGeom prst="rect">
            <a:avLst/>
          </a:prstGeom>
        </p:spPr>
      </p:pic>
      <p:pic>
        <p:nvPicPr>
          <p:cNvPr id="24" name="Graphic 23" descr="Football">
            <a:extLst>
              <a:ext uri="{FF2B5EF4-FFF2-40B4-BE49-F238E27FC236}">
                <a16:creationId xmlns:a16="http://schemas.microsoft.com/office/drawing/2014/main" id="{2C7C7DC8-D517-5A41-9E0B-AACE9DD3645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7338682" y="2463270"/>
            <a:ext cx="377205" cy="377205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4FCDB9F6-B9CF-6B44-9959-ADB601EB566D}"/>
              </a:ext>
            </a:extLst>
          </p:cNvPr>
          <p:cNvSpPr/>
          <p:nvPr/>
        </p:nvSpPr>
        <p:spPr>
          <a:xfrm>
            <a:off x="3574587" y="5388917"/>
            <a:ext cx="17910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Gallahue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Ozmun, &amp; Goodway, 2012)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9469A4F-A270-AA42-BD2F-1C9AF2E8A2A3}"/>
              </a:ext>
            </a:extLst>
          </p:cNvPr>
          <p:cNvSpPr/>
          <p:nvPr/>
        </p:nvSpPr>
        <p:spPr>
          <a:xfrm>
            <a:off x="7919357" y="4470150"/>
            <a:ext cx="386987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Motor competence is associated with various positive health outcomes: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Physical activity participation (Robinson et al.,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Perceived physical competence (Barnet et al., 2016)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Weight status, and physical fitness (</a:t>
            </a:r>
            <a:r>
              <a:rPr lang="en-GB" sz="1600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Lubans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et al., 2010).</a:t>
            </a:r>
            <a:endParaRPr lang="en-US" sz="1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4" name="Graphic 3" descr="Good Inventory with solid fill">
            <a:extLst>
              <a:ext uri="{FF2B5EF4-FFF2-40B4-BE49-F238E27FC236}">
                <a16:creationId xmlns:a16="http://schemas.microsoft.com/office/drawing/2014/main" id="{DCBF2EC8-37F8-DA40-89EF-D6B4AC47374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151914" y="4490357"/>
            <a:ext cx="772886" cy="77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644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59EAFE-CC97-5F40-9778-358463AC39B9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36A4911-432E-B846-810A-A1EFA6EA6121}"/>
              </a:ext>
            </a:extLst>
          </p:cNvPr>
          <p:cNvSpPr/>
          <p:nvPr/>
        </p:nvSpPr>
        <p:spPr>
          <a:xfrm>
            <a:off x="424543" y="0"/>
            <a:ext cx="113320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Motor Development Models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84C4E87D-E357-7845-83C4-9F644C795E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909" y="2361653"/>
            <a:ext cx="6905316" cy="4023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DA42F4A-D0ED-4341-B715-29E69633EF83}"/>
              </a:ext>
            </a:extLst>
          </p:cNvPr>
          <p:cNvSpPr/>
          <p:nvPr/>
        </p:nvSpPr>
        <p:spPr>
          <a:xfrm>
            <a:off x="4387526" y="2350687"/>
            <a:ext cx="2890158" cy="3847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Hulteen et al. (2018)</a:t>
            </a:r>
            <a:endParaRPr lang="en-US" sz="19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1B4FC1-C2FF-234D-B3B8-FEAA548AB86E}"/>
              </a:ext>
            </a:extLst>
          </p:cNvPr>
          <p:cNvSpPr/>
          <p:nvPr/>
        </p:nvSpPr>
        <p:spPr>
          <a:xfrm>
            <a:off x="4639316" y="2249715"/>
            <a:ext cx="7233369" cy="423123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3EB7DB2-6436-7640-BD6C-76C69895E898}"/>
              </a:ext>
            </a:extLst>
          </p:cNvPr>
          <p:cNvSpPr/>
          <p:nvPr/>
        </p:nvSpPr>
        <p:spPr>
          <a:xfrm>
            <a:off x="124229" y="1017951"/>
            <a:ext cx="4375200" cy="3495991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diagram&#10;&#10;Description automatically generated">
            <a:extLst>
              <a:ext uri="{FF2B5EF4-FFF2-40B4-BE49-F238E27FC236}">
                <a16:creationId xmlns:a16="http://schemas.microsoft.com/office/drawing/2014/main" id="{17F38767-ACF2-E24B-8E5B-77CD436E0B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307" t="24063" r="3734" b="3928"/>
          <a:stretch/>
        </p:blipFill>
        <p:spPr>
          <a:xfrm>
            <a:off x="878114" y="1707678"/>
            <a:ext cx="3536466" cy="2646607"/>
          </a:xfrm>
          <a:prstGeom prst="rect">
            <a:avLst/>
          </a:prstGeom>
        </p:spPr>
      </p:pic>
      <p:pic>
        <p:nvPicPr>
          <p:cNvPr id="18" name="Picture 17" descr="A picture containing diagram&#10;&#10;Description automatically generated">
            <a:extLst>
              <a:ext uri="{FF2B5EF4-FFF2-40B4-BE49-F238E27FC236}">
                <a16:creationId xmlns:a16="http://schemas.microsoft.com/office/drawing/2014/main" id="{024EB359-06A0-A443-B959-ADF0E4413B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4147" b="71135"/>
          <a:stretch/>
        </p:blipFill>
        <p:spPr>
          <a:xfrm>
            <a:off x="174536" y="1414021"/>
            <a:ext cx="1596489" cy="90826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04FCB08-66B0-1449-8B34-A06FA7A3A2B2}"/>
              </a:ext>
            </a:extLst>
          </p:cNvPr>
          <p:cNvSpPr/>
          <p:nvPr/>
        </p:nvSpPr>
        <p:spPr>
          <a:xfrm>
            <a:off x="305503" y="1060816"/>
            <a:ext cx="3247696" cy="384721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Clark and Metcalfe (2002)</a:t>
            </a:r>
          </a:p>
        </p:txBody>
      </p:sp>
    </p:spTree>
    <p:extLst>
      <p:ext uri="{BB962C8B-B14F-4D97-AF65-F5344CB8AC3E}">
        <p14:creationId xmlns:p14="http://schemas.microsoft.com/office/powerpoint/2010/main" val="1886226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NHM Readers Recommend: Clubs running over the summer for 3 year olds -  NorthHantsMum">
            <a:extLst>
              <a:ext uri="{FF2B5EF4-FFF2-40B4-BE49-F238E27FC236}">
                <a16:creationId xmlns:a16="http://schemas.microsoft.com/office/drawing/2014/main" id="{A4C06573-C84B-644B-AFB1-3B957712D0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46" r="18844"/>
          <a:stretch/>
        </p:blipFill>
        <p:spPr bwMode="auto">
          <a:xfrm>
            <a:off x="0" y="1224653"/>
            <a:ext cx="5024306" cy="5633347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E913E-9639-FD4D-9699-31E021E60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7557" y="1120991"/>
            <a:ext cx="6825343" cy="5176157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Pre-school aged children between 2-5 years are at an ideal window of opportunity for FMS development as cognitive development occurs rapidly during these years (Malina, Couchard and Bar-or, 2004)</a:t>
            </a:r>
          </a:p>
          <a:p>
            <a:pPr>
              <a:lnSpc>
                <a:spcPct val="100000"/>
              </a:lnSpc>
            </a:pP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defRPr/>
            </a:pPr>
            <a:r>
              <a:rPr lang="en-US" sz="240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High perceived competence - they think they can do everything!</a:t>
            </a:r>
          </a:p>
          <a:p>
            <a:pPr>
              <a:lnSpc>
                <a:spcPct val="110000"/>
              </a:lnSpc>
              <a:spcAft>
                <a:spcPts val="600"/>
              </a:spcAft>
              <a:defRPr/>
            </a:pPr>
            <a:r>
              <a:rPr lang="en-US" sz="240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They aren</a:t>
            </a:r>
            <a:r>
              <a:rPr lang="en-US" sz="2400" dirty="0">
                <a:solidFill>
                  <a:srgbClr val="000000"/>
                </a:solidFill>
                <a:ea typeface="Microsoft JhengHei" panose="020B0604030504040204" pitchFamily="34" charset="-120"/>
              </a:rPr>
              <a:t>’</a:t>
            </a:r>
            <a:r>
              <a:rPr lang="en-US" sz="240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 able to accurately judge their physical competence</a:t>
            </a:r>
          </a:p>
          <a:p>
            <a:pPr>
              <a:lnSpc>
                <a:spcPct val="100000"/>
              </a:lnSpc>
            </a:pP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7E7317C-F21D-B64C-B1CF-5561330E6C7E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0D386F5-ACF6-C84C-99E6-FCA7E7C54BF2}"/>
              </a:ext>
            </a:extLst>
          </p:cNvPr>
          <p:cNvSpPr/>
          <p:nvPr/>
        </p:nvSpPr>
        <p:spPr>
          <a:xfrm>
            <a:off x="424543" y="0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Window of Opportunity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477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Play, pedagogy and curriculum in contemporary theory and practice -  University of Wollongong – UOW">
            <a:extLst>
              <a:ext uri="{FF2B5EF4-FFF2-40B4-BE49-F238E27FC236}">
                <a16:creationId xmlns:a16="http://schemas.microsoft.com/office/drawing/2014/main" id="{172BE380-619A-7A44-9AB0-520F8E6199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9"/>
          <a:stretch/>
        </p:blipFill>
        <p:spPr bwMode="auto"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096BD-0C35-CB4D-9BF7-2F5CF5DB4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144" y="3593115"/>
            <a:ext cx="11023595" cy="3105150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Physical literacy recognises the value of embodied engagement to human development (Whitehead et al., 2018) </a:t>
            </a: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  <a:sym typeface="Wingdings" pitchFamily="2" charset="2"/>
              </a:rPr>
              <a:t> </a:t>
            </a: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Importance on movement and play. 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Play is an essential part of early childhood, which enables children to discover their bodies, sense of balance and proprioception as well as movement capabilities (Goodway et al., 2019). 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Increasing emphasis on </a:t>
            </a:r>
            <a:r>
              <a:rPr lang="en-GB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play and age-appropriateness in pedagogy </a:t>
            </a: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for early years (Wall et al., 2015).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The series of adaptive responses within play enhances sensory integration (Ayres, 2005).</a:t>
            </a:r>
          </a:p>
        </p:txBody>
      </p:sp>
    </p:spTree>
    <p:extLst>
      <p:ext uri="{BB962C8B-B14F-4D97-AF65-F5344CB8AC3E}">
        <p14:creationId xmlns:p14="http://schemas.microsoft.com/office/powerpoint/2010/main" val="3192335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When Twins Don't Meet Their Milestones: One Twin Mom's Story - Twiniversity">
            <a:extLst>
              <a:ext uri="{FF2B5EF4-FFF2-40B4-BE49-F238E27FC236}">
                <a16:creationId xmlns:a16="http://schemas.microsoft.com/office/drawing/2014/main" id="{F9005831-4197-7E4C-8F22-D399FE158A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78" r="26170" b="1612"/>
          <a:stretch/>
        </p:blipFill>
        <p:spPr bwMode="auto">
          <a:xfrm>
            <a:off x="7130254" y="1402348"/>
            <a:ext cx="5061746" cy="4004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125E706-66F2-2743-8B90-53D8AB529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945" y="-329582"/>
            <a:ext cx="9627672" cy="1124712"/>
          </a:xfrm>
        </p:spPr>
        <p:txBody>
          <a:bodyPr anchor="b"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How Motor Development theories have evolved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87F85-5608-BB4D-B49D-68753F4BB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494" y="1469571"/>
            <a:ext cx="7667533" cy="5148285"/>
          </a:xfrm>
        </p:spPr>
        <p:txBody>
          <a:bodyPr anchor="t"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32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Dynamic Systems Theory </a:t>
            </a:r>
            <a:r>
              <a:rPr lang="en-US" sz="32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now dominates the field of motor development</a:t>
            </a:r>
          </a:p>
          <a:p>
            <a:pPr>
              <a:lnSpc>
                <a:spcPct val="120000"/>
              </a:lnSpc>
            </a:pPr>
            <a:r>
              <a:rPr lang="en-US" sz="32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The word </a:t>
            </a:r>
            <a:r>
              <a:rPr lang="en-US" sz="3200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dynamic</a:t>
            </a:r>
            <a:r>
              <a:rPr lang="en-US" sz="32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suggests that development is not necessarily smooth and individuals develop uniquely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Solely free play is not an appropriate way for young children to become competent movers (Brian et al., 2016; Foulkes et al., 2017)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Specific instructions and developmentally appropriate learning opportunities for motor skill acquisition (Robinson and Goodway, 2009).</a:t>
            </a:r>
            <a:endParaRPr lang="en-US" sz="32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B7FE08-C0A0-DE42-8593-C1A109077740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7DFE46B-CA03-8F42-84DE-7DA9D96BD03C}"/>
              </a:ext>
            </a:extLst>
          </p:cNvPr>
          <p:cNvSpPr/>
          <p:nvPr/>
        </p:nvSpPr>
        <p:spPr>
          <a:xfrm>
            <a:off x="187476" y="0"/>
            <a:ext cx="113320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Dynamic Systems Theory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7826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59B56-62B1-FF48-862D-4AD0F1C1E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452" y="2357388"/>
            <a:ext cx="3693306" cy="390858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Calibri" panose="020F0502020204030204" pitchFamily="34" charset="0"/>
              </a:rPr>
              <a:t>Factors which influence movement and affect skill performance are defined as constraints (Newell, 1986) </a:t>
            </a:r>
          </a:p>
          <a:p>
            <a:pPr marL="0" indent="0">
              <a:buNone/>
            </a:pP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  <a:cs typeface="Calibri" panose="020F0502020204030204" pitchFamily="34" charset="0"/>
            </a:endParaRPr>
          </a:p>
        </p:txBody>
      </p:sp>
      <p:pic>
        <p:nvPicPr>
          <p:cNvPr id="11" name="Picture 10" descr="Shape&#10;&#10;Description automatically generated">
            <a:extLst>
              <a:ext uri="{FF2B5EF4-FFF2-40B4-BE49-F238E27FC236}">
                <a16:creationId xmlns:a16="http://schemas.microsoft.com/office/drawing/2014/main" id="{A530AF11-59E6-5A48-801C-D6017CE02B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2390" y="2072763"/>
            <a:ext cx="7399610" cy="334832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29DFE1D-6F75-AC40-A6BF-DD4761A09C8D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A83248-34C8-1045-897E-D9934041FF91}"/>
              </a:ext>
            </a:extLst>
          </p:cNvPr>
          <p:cNvSpPr/>
          <p:nvPr/>
        </p:nvSpPr>
        <p:spPr>
          <a:xfrm>
            <a:off x="424543" y="0"/>
            <a:ext cx="113320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Constraints in FMS development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9787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>
            <a:extLst>
              <a:ext uri="{FF2B5EF4-FFF2-40B4-BE49-F238E27FC236}">
                <a16:creationId xmlns:a16="http://schemas.microsoft.com/office/drawing/2014/main" id="{A7B99C23-F50B-1541-9E67-EE1D170F0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1789" y="4514776"/>
            <a:ext cx="1682759" cy="2170287"/>
          </a:xfrm>
          <a:prstGeom prst="rect">
            <a:avLst/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>
            <a:extLst>
              <a:ext uri="{FF2B5EF4-FFF2-40B4-BE49-F238E27FC236}">
                <a16:creationId xmlns:a16="http://schemas.microsoft.com/office/drawing/2014/main" id="{6A03D991-4420-664B-A6BB-0658628ECF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9485" y="2502698"/>
            <a:ext cx="2280246" cy="1729060"/>
          </a:xfrm>
          <a:prstGeom prst="rect">
            <a:avLst/>
          </a:prstGeom>
          <a:ln>
            <a:noFill/>
          </a:ln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219D3F4-6752-B74F-B820-100D725DC405}"/>
              </a:ext>
            </a:extLst>
          </p:cNvPr>
          <p:cNvSpPr/>
          <p:nvPr/>
        </p:nvSpPr>
        <p:spPr>
          <a:xfrm>
            <a:off x="221647" y="1393221"/>
            <a:ext cx="9730427" cy="2277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sz="8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endParaRPr lang="en-GB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 to support motor competence of disadvantaged pre-schoolers</a:t>
            </a:r>
          </a:p>
          <a:p>
            <a:pPr fontAlgn="base"/>
            <a:endParaRPr lang="en-GB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Underpinned by 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Dynamic Systems Theory 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Thelen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1989)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r>
              <a:rPr lang="en-GB" sz="2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Newell’s Constraints Perspective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(Newell, 1986)</a:t>
            </a:r>
          </a:p>
          <a:p>
            <a:pPr fontAlgn="base"/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Programme resulted in significantly better Object Control and for locomotor skills than comparison group</a:t>
            </a:r>
            <a:endParaRPr lang="en-GB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908ABA-49A4-2145-8DC6-EDFAC83A097B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F38B063-57F2-E745-9354-461B0374E80A}"/>
              </a:ext>
            </a:extLst>
          </p:cNvPr>
          <p:cNvSpPr/>
          <p:nvPr/>
        </p:nvSpPr>
        <p:spPr>
          <a:xfrm>
            <a:off x="424543" y="0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SKIP…. &amp; SKIP Cymru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9E76AC-5675-4B4C-8FCA-47ED17E38DF5}"/>
              </a:ext>
            </a:extLst>
          </p:cNvPr>
          <p:cNvSpPr/>
          <p:nvPr/>
        </p:nvSpPr>
        <p:spPr>
          <a:xfrm>
            <a:off x="273257" y="4611231"/>
            <a:ext cx="804579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US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GB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800" dirty="0"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fontAlgn="base"/>
            <a:endParaRPr lang="en-US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94EAE7A-74F0-B045-ABE2-74530F1F3269}"/>
              </a:ext>
            </a:extLst>
          </p:cNvPr>
          <p:cNvSpPr/>
          <p:nvPr/>
        </p:nvSpPr>
        <p:spPr>
          <a:xfrm>
            <a:off x="63795" y="1000989"/>
            <a:ext cx="12192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en-GB" sz="2400" b="1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Successful Kinaesthetic Instructions for pre-schoolers (SKIP) </a:t>
            </a:r>
            <a:r>
              <a:rPr lang="en-GB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(Goodway et al., 2003;2015)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79C9605-7588-DF48-AE1F-62E3E165907B}"/>
              </a:ext>
            </a:extLst>
          </p:cNvPr>
          <p:cNvSpPr/>
          <p:nvPr/>
        </p:nvSpPr>
        <p:spPr>
          <a:xfrm>
            <a:off x="21265" y="3972839"/>
            <a:ext cx="59882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en-GB" sz="2800" b="1" dirty="0">
                <a:solidFill>
                  <a:srgbClr val="FF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SKIP Cymru </a:t>
            </a:r>
            <a:r>
              <a:rPr lang="en-GB" sz="2000" b="1" dirty="0">
                <a:solidFill>
                  <a:srgbClr val="FF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(Wainwright et al., 2018)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E1073D5-1C31-B840-B3E6-DA259CF6E289}"/>
              </a:ext>
            </a:extLst>
          </p:cNvPr>
          <p:cNvSpPr/>
          <p:nvPr/>
        </p:nvSpPr>
        <p:spPr>
          <a:xfrm>
            <a:off x="212651" y="4436632"/>
            <a:ext cx="9654363" cy="22929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fontAlgn="base">
              <a:buFont typeface="Arial" panose="020B0604020202020204" pitchFamily="34" charset="0"/>
              <a:buChar char="•"/>
            </a:pPr>
            <a:endParaRPr lang="en-GB" sz="9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 programme for Foundation Phase staff</a:t>
            </a:r>
            <a:r>
              <a:rPr lang="en-US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endParaRPr lang="en-GB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to FP children not developing object control skills 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endParaRPr lang="en-GB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Parental engagement sessions and parent bags</a:t>
            </a:r>
            <a:r>
              <a:rPr lang="en-US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Recommendation from the National Assembly for Wales Health, Social Care and Sport Committee</a:t>
            </a:r>
            <a:endParaRPr lang="en-US" sz="2200" dirty="0">
              <a:solidFill>
                <a:srgbClr val="000000"/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01200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BFACC98-6506-CC4B-9E46-514D8E2338A5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1E8B2C1-34A8-F74F-9B0E-3D49C588886F}"/>
              </a:ext>
            </a:extLst>
          </p:cNvPr>
          <p:cNvSpPr/>
          <p:nvPr/>
        </p:nvSpPr>
        <p:spPr>
          <a:xfrm>
            <a:off x="424543" y="0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Parental / Family Engagement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6" name="Picture 2" descr="What Tiger Woods' first-ever TV appearance (at age 2!) really taught us">
            <a:extLst>
              <a:ext uri="{FF2B5EF4-FFF2-40B4-BE49-F238E27FC236}">
                <a16:creationId xmlns:a16="http://schemas.microsoft.com/office/drawing/2014/main" id="{88DE89B9-CD3C-8143-9258-50FFD10774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48"/>
          <a:stretch/>
        </p:blipFill>
        <p:spPr bwMode="auto">
          <a:xfrm>
            <a:off x="6100357" y="4330982"/>
            <a:ext cx="2042975" cy="20353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Why do Children Imitate Adults? - Exploring your mind">
            <a:extLst>
              <a:ext uri="{FF2B5EF4-FFF2-40B4-BE49-F238E27FC236}">
                <a16:creationId xmlns:a16="http://schemas.microsoft.com/office/drawing/2014/main" id="{D1C2E4D8-FCD4-4643-AC45-2319A3E1F9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15" r="17934" b="-2"/>
          <a:stretch/>
        </p:blipFill>
        <p:spPr bwMode="auto">
          <a:xfrm>
            <a:off x="189782" y="4401381"/>
            <a:ext cx="2013876" cy="1930409"/>
          </a:xfrm>
          <a:custGeom>
            <a:avLst/>
            <a:gdLst/>
            <a:ahLst/>
            <a:cxnLst/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Bootstrap Business: Tackling An Unsafe Neighbourhood: 5 Tips">
            <a:extLst>
              <a:ext uri="{FF2B5EF4-FFF2-40B4-BE49-F238E27FC236}">
                <a16:creationId xmlns:a16="http://schemas.microsoft.com/office/drawing/2014/main" id="{FA731544-8645-A642-AAB3-17359F26CA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92" r="6344"/>
          <a:stretch/>
        </p:blipFill>
        <p:spPr bwMode="auto">
          <a:xfrm>
            <a:off x="6055739" y="1433423"/>
            <a:ext cx="2070339" cy="206890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5">
            <a:extLst>
              <a:ext uri="{FF2B5EF4-FFF2-40B4-BE49-F238E27FC236}">
                <a16:creationId xmlns:a16="http://schemas.microsoft.com/office/drawing/2014/main" id="{01D71ECF-ADA1-A246-B0CC-9836B16A25E1}"/>
              </a:ext>
            </a:extLst>
          </p:cNvPr>
          <p:cNvSpPr txBox="1">
            <a:spLocks/>
          </p:cNvSpPr>
          <p:nvPr/>
        </p:nvSpPr>
        <p:spPr>
          <a:xfrm>
            <a:off x="8131182" y="3867311"/>
            <a:ext cx="3721512" cy="60530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GB" sz="29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Early Specialisation</a:t>
            </a:r>
          </a:p>
        </p:txBody>
      </p:sp>
      <p:sp>
        <p:nvSpPr>
          <p:cNvPr id="12" name="Title 5">
            <a:extLst>
              <a:ext uri="{FF2B5EF4-FFF2-40B4-BE49-F238E27FC236}">
                <a16:creationId xmlns:a16="http://schemas.microsoft.com/office/drawing/2014/main" id="{C4AD7157-90A5-7142-9736-F0A6F94759D1}"/>
              </a:ext>
            </a:extLst>
          </p:cNvPr>
          <p:cNvSpPr txBox="1">
            <a:spLocks/>
          </p:cNvSpPr>
          <p:nvPr/>
        </p:nvSpPr>
        <p:spPr>
          <a:xfrm>
            <a:off x="2230778" y="1150601"/>
            <a:ext cx="3721512" cy="60530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GB" sz="2900" b="1" dirty="0">
                <a:solidFill>
                  <a:srgbClr val="FF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Parental Influence</a:t>
            </a:r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17070BAD-7C57-EE4D-8628-FA838EF2F51D}"/>
              </a:ext>
            </a:extLst>
          </p:cNvPr>
          <p:cNvSpPr txBox="1">
            <a:spLocks/>
          </p:cNvSpPr>
          <p:nvPr/>
        </p:nvSpPr>
        <p:spPr>
          <a:xfrm>
            <a:off x="8056419" y="1192400"/>
            <a:ext cx="3721512" cy="60530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GB" sz="29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Home Environment</a:t>
            </a:r>
          </a:p>
        </p:txBody>
      </p:sp>
      <p:pic>
        <p:nvPicPr>
          <p:cNvPr id="4100" name="Picture 4" descr="Ball play - Toddler | Playgroup WA">
            <a:extLst>
              <a:ext uri="{FF2B5EF4-FFF2-40B4-BE49-F238E27FC236}">
                <a16:creationId xmlns:a16="http://schemas.microsoft.com/office/drawing/2014/main" id="{DD645319-94C6-ED47-9EBE-1C76FC4C73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" t="403" r="13830" b="-498"/>
          <a:stretch/>
        </p:blipFill>
        <p:spPr bwMode="auto">
          <a:xfrm>
            <a:off x="172526" y="1466490"/>
            <a:ext cx="2038119" cy="200132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A98507D-D50C-1D46-B5B8-B23654223839}"/>
              </a:ext>
            </a:extLst>
          </p:cNvPr>
          <p:cNvSpPr/>
          <p:nvPr/>
        </p:nvSpPr>
        <p:spPr>
          <a:xfrm>
            <a:off x="8022562" y="1909127"/>
            <a:ext cx="389338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Unsafe neighbourhoods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appropriate toys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(Barnet et al., 2016)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DF33D33-AA37-BD48-B1C0-9694EAF38515}"/>
              </a:ext>
            </a:extLst>
          </p:cNvPr>
          <p:cNvSpPr/>
          <p:nvPr/>
        </p:nvSpPr>
        <p:spPr>
          <a:xfrm>
            <a:off x="8022563" y="4511427"/>
            <a:ext cx="411767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Problems with long term growth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(Goodway &amp; Robinson, 2015) </a:t>
            </a: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risk of injury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(Bell et al., 2016)</a:t>
            </a: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Decreased participation in PA in adulthood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(Russell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Limle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2013). </a:t>
            </a:r>
          </a:p>
          <a:p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5030CEC-AED4-CF40-9AF7-D6DC988D62CB}"/>
              </a:ext>
            </a:extLst>
          </p:cNvPr>
          <p:cNvSpPr/>
          <p:nvPr/>
        </p:nvSpPr>
        <p:spPr>
          <a:xfrm>
            <a:off x="2156605" y="4376803"/>
            <a:ext cx="3985404" cy="23544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time and motivation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(Rhodes &amp; Lim, 2018) </a:t>
            </a: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Demanding work hours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(Rhodes &amp; Lim, 2018)</a:t>
            </a: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Minimising risks in children’s play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Weirsma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2000)</a:t>
            </a:r>
          </a:p>
          <a:p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88B1D7B-0590-2D4B-BF8A-EDC43305A1EB}"/>
              </a:ext>
            </a:extLst>
          </p:cNvPr>
          <p:cNvSpPr/>
          <p:nvPr/>
        </p:nvSpPr>
        <p:spPr>
          <a:xfrm>
            <a:off x="2139351" y="1843068"/>
            <a:ext cx="4157932" cy="14003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Maximises PA behaviour in children </a:t>
            </a:r>
            <a:r>
              <a:rPr lang="en-GB" sz="1600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(Redbold et al., 2016)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Encourages reciprocal reinforcement </a:t>
            </a:r>
            <a:r>
              <a:rPr lang="en-GB" sz="1600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(Rhodes et al., 2015)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302F832-9964-4F44-89E6-57C4C99ED857}"/>
              </a:ext>
            </a:extLst>
          </p:cNvPr>
          <p:cNvSpPr/>
          <p:nvPr/>
        </p:nvSpPr>
        <p:spPr>
          <a:xfrm>
            <a:off x="0" y="1156741"/>
            <a:ext cx="135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Co-activity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426B66-154D-2249-9F03-8C9E1FA9759E}"/>
              </a:ext>
            </a:extLst>
          </p:cNvPr>
          <p:cNvSpPr/>
          <p:nvPr/>
        </p:nvSpPr>
        <p:spPr>
          <a:xfrm>
            <a:off x="0" y="4055219"/>
            <a:ext cx="3546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Reduced Parent Involvement…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289254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EF9CEA23-B91D-4B45-A0D2-1F120D4B8A90}"/>
              </a:ext>
            </a:extLst>
          </p:cNvPr>
          <p:cNvSpPr/>
          <p:nvPr/>
        </p:nvSpPr>
        <p:spPr>
          <a:xfrm>
            <a:off x="1585912" y="4868964"/>
            <a:ext cx="9115425" cy="1803302"/>
          </a:xfrm>
          <a:prstGeom prst="roundRect">
            <a:avLst>
              <a:gd name="adj" fmla="val 8556"/>
            </a:avLst>
          </a:prstGeom>
          <a:solidFill>
            <a:srgbClr val="DDE8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1F2BA38-7971-7144-8C04-CDD992FA87EA}"/>
              </a:ext>
            </a:extLst>
          </p:cNvPr>
          <p:cNvSpPr/>
          <p:nvPr/>
        </p:nvSpPr>
        <p:spPr>
          <a:xfrm>
            <a:off x="1919352" y="5103674"/>
            <a:ext cx="537817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6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43FC84E-BCA3-DD47-9C59-E582711B4BFD}"/>
              </a:ext>
            </a:extLst>
          </p:cNvPr>
          <p:cNvSpPr txBox="1">
            <a:spLocks/>
          </p:cNvSpPr>
          <p:nvPr/>
        </p:nvSpPr>
        <p:spPr>
          <a:xfrm>
            <a:off x="6023113" y="1097981"/>
            <a:ext cx="6042991" cy="4922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With Parent Involvement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519AEB3-82D1-5C43-B77F-D35D48A297F7}"/>
              </a:ext>
            </a:extLst>
          </p:cNvPr>
          <p:cNvSpPr/>
          <p:nvPr/>
        </p:nvSpPr>
        <p:spPr>
          <a:xfrm>
            <a:off x="2122185" y="1830390"/>
            <a:ext cx="47169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endParaRPr lang="en-GB" sz="16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659ED5D-F2F0-FF4A-A88A-56BFA3AAA535}"/>
              </a:ext>
            </a:extLst>
          </p:cNvPr>
          <p:cNvSpPr/>
          <p:nvPr/>
        </p:nvSpPr>
        <p:spPr>
          <a:xfrm>
            <a:off x="1688781" y="4984061"/>
            <a:ext cx="896969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Interventions improve children's movement skills beyond what can occur in free play</a:t>
            </a:r>
          </a:p>
          <a:p>
            <a:r>
              <a:rPr lang="en-GB" sz="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Involving parents may confer similar dose to a longer programme</a:t>
            </a:r>
          </a:p>
          <a:p>
            <a:pPr marL="171450" indent="-171450">
              <a:buFont typeface="Wingdings" pitchFamily="2" charset="2"/>
              <a:buChar char="v"/>
            </a:pPr>
            <a:endParaRPr lang="en-GB" sz="6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Importance of incentives given to parents to take part in PA with their children        e.g. take home equipment </a:t>
            </a:r>
          </a:p>
          <a:p>
            <a:endParaRPr lang="en-GB" sz="6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EDBE96D6-BBDF-4F4A-B6AE-CA400D3B1F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2802841"/>
              </p:ext>
            </p:extLst>
          </p:nvPr>
        </p:nvGraphicFramePr>
        <p:xfrm>
          <a:off x="5904380" y="1672223"/>
          <a:ext cx="6141845" cy="28862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2109">
                  <a:extLst>
                    <a:ext uri="{9D8B030D-6E8A-4147-A177-3AD203B41FA5}">
                      <a16:colId xmlns:a16="http://schemas.microsoft.com/office/drawing/2014/main" val="2588875003"/>
                    </a:ext>
                  </a:extLst>
                </a:gridCol>
                <a:gridCol w="5029736">
                  <a:extLst>
                    <a:ext uri="{9D8B030D-6E8A-4147-A177-3AD203B41FA5}">
                      <a16:colId xmlns:a16="http://schemas.microsoft.com/office/drawing/2014/main" val="2596637471"/>
                    </a:ext>
                  </a:extLst>
                </a:gridCol>
              </a:tblGrid>
              <a:tr h="102437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Bedard et al. (2017)</a:t>
                      </a:r>
                    </a:p>
                    <a:p>
                      <a:endParaRPr lang="en-US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5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Active participation from parents in the intervention – practiced FMS together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5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Significant increase in motor competence compared to control group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4563682"/>
                  </a:ext>
                </a:extLst>
              </a:tr>
              <a:tr h="128605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Bellows (2013)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5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Developmentally appropriate equipment – activity scarves, balls, bean bags in the intervention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5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CD sent home to practice at home (low parent involvement)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5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Significant increases in gross motor skills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6760899"/>
                  </a:ext>
                </a:extLst>
              </a:tr>
              <a:tr h="55738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Zhou et al. (2014)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5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Implemented a family event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5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Significant improvement in motor skills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1136858"/>
                  </a:ext>
                </a:extLst>
              </a:tr>
            </a:tbl>
          </a:graphicData>
        </a:graphic>
      </p:graphicFrame>
      <p:sp>
        <p:nvSpPr>
          <p:cNvPr id="27" name="Rectangle 26">
            <a:extLst>
              <a:ext uri="{FF2B5EF4-FFF2-40B4-BE49-F238E27FC236}">
                <a16:creationId xmlns:a16="http://schemas.microsoft.com/office/drawing/2014/main" id="{9285DDEA-EB8E-8047-96A0-E1494AC70B15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56B325C-AB4E-8443-8ED7-2C0E3890CEA0}"/>
              </a:ext>
            </a:extLst>
          </p:cNvPr>
          <p:cNvSpPr/>
          <p:nvPr/>
        </p:nvSpPr>
        <p:spPr>
          <a:xfrm>
            <a:off x="424543" y="0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Previous Interventions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C0AE0B3-CEFF-7F49-86B4-33C9162DC7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096093"/>
              </p:ext>
            </p:extLst>
          </p:nvPr>
        </p:nvGraphicFramePr>
        <p:xfrm>
          <a:off x="208972" y="1683409"/>
          <a:ext cx="5378432" cy="28727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6598">
                  <a:extLst>
                    <a:ext uri="{9D8B030D-6E8A-4147-A177-3AD203B41FA5}">
                      <a16:colId xmlns:a16="http://schemas.microsoft.com/office/drawing/2014/main" val="347591779"/>
                    </a:ext>
                  </a:extLst>
                </a:gridCol>
                <a:gridCol w="4231834">
                  <a:extLst>
                    <a:ext uri="{9D8B030D-6E8A-4147-A177-3AD203B41FA5}">
                      <a16:colId xmlns:a16="http://schemas.microsoft.com/office/drawing/2014/main" val="14533305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Robinson &amp; Goodway (2009)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5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Young children with well-equipped free play time do not significantly improve their FMS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5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Only in the instructed condition are significant improvements in FMS seen.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48151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Bardid et al. (2017)</a:t>
                      </a:r>
                    </a:p>
                    <a:p>
                      <a:endParaRPr lang="en-US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55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Coaches should have sufficient knowledge to select the most valuable content and ensure all or relevant FMS are covered in the sessions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26725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Veldman et al. (2017)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5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Successful in improving ball skills in pre-schoolers, sustained overtime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6128849"/>
                  </a:ext>
                </a:extLst>
              </a:tr>
            </a:tbl>
          </a:graphicData>
        </a:graphic>
      </p:graphicFrame>
      <p:sp>
        <p:nvSpPr>
          <p:cNvPr id="14" name="Title 1">
            <a:extLst>
              <a:ext uri="{FF2B5EF4-FFF2-40B4-BE49-F238E27FC236}">
                <a16:creationId xmlns:a16="http://schemas.microsoft.com/office/drawing/2014/main" id="{F3638212-5E01-6C48-B69E-1A8354717F9D}"/>
              </a:ext>
            </a:extLst>
          </p:cNvPr>
          <p:cNvSpPr txBox="1">
            <a:spLocks/>
          </p:cNvSpPr>
          <p:nvPr/>
        </p:nvSpPr>
        <p:spPr>
          <a:xfrm>
            <a:off x="198782" y="1079554"/>
            <a:ext cx="5426766" cy="5305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Motor programme Interventions</a:t>
            </a:r>
          </a:p>
        </p:txBody>
      </p:sp>
    </p:spTree>
    <p:extLst>
      <p:ext uri="{BB962C8B-B14F-4D97-AF65-F5344CB8AC3E}">
        <p14:creationId xmlns:p14="http://schemas.microsoft.com/office/powerpoint/2010/main" val="10504372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3A2D51AE-DF65-CB4B-8C37-18BD8326C2E7}"/>
              </a:ext>
            </a:extLst>
          </p:cNvPr>
          <p:cNvSpPr txBox="1"/>
          <p:nvPr/>
        </p:nvSpPr>
        <p:spPr>
          <a:xfrm>
            <a:off x="12115800" y="33214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C7E774F-880E-ED4F-82C1-E62751EE60BF}"/>
              </a:ext>
            </a:extLst>
          </p:cNvPr>
          <p:cNvSpPr/>
          <p:nvPr/>
        </p:nvSpPr>
        <p:spPr>
          <a:xfrm>
            <a:off x="3167972" y="1888763"/>
            <a:ext cx="59310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highlight>
                  <a:srgbClr val="C4E7FF"/>
                </a:highlight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Socialisation Model of Child Behaviour (SMCB) </a:t>
            </a:r>
            <a:r>
              <a:rPr lang="en-GB" b="1" dirty="0">
                <a:highlight>
                  <a:srgbClr val="C4E7FF"/>
                </a:highlight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(Taylor et al., 1994)</a:t>
            </a:r>
            <a:endParaRPr lang="en-US" dirty="0">
              <a:highlight>
                <a:srgbClr val="C4E7FF"/>
              </a:highlight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260681A-1752-BF43-899B-078B6AC2AC5A}"/>
              </a:ext>
            </a:extLst>
          </p:cNvPr>
          <p:cNvSpPr txBox="1">
            <a:spLocks/>
          </p:cNvSpPr>
          <p:nvPr/>
        </p:nvSpPr>
        <p:spPr>
          <a:xfrm>
            <a:off x="838200" y="665018"/>
            <a:ext cx="10515600" cy="55119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GB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069A0419-5DE3-B44D-94EA-309999611DA6}"/>
              </a:ext>
            </a:extLst>
          </p:cNvPr>
          <p:cNvSpPr txBox="1">
            <a:spLocks/>
          </p:cNvSpPr>
          <p:nvPr/>
        </p:nvSpPr>
        <p:spPr>
          <a:xfrm>
            <a:off x="297870" y="4527262"/>
            <a:ext cx="10515600" cy="1153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">
            <a:extLst>
              <a:ext uri="{FF2B5EF4-FFF2-40B4-BE49-F238E27FC236}">
                <a16:creationId xmlns:a16="http://schemas.microsoft.com/office/drawing/2014/main" id="{AC5FAF6A-91A3-8A41-91ED-9C2609C806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816" b="37624"/>
          <a:stretch/>
        </p:blipFill>
        <p:spPr bwMode="auto">
          <a:xfrm>
            <a:off x="9130795" y="4352790"/>
            <a:ext cx="3061205" cy="190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3EFC9F3-F76B-E34B-82E7-BF162ECC8A95}"/>
              </a:ext>
            </a:extLst>
          </p:cNvPr>
          <p:cNvSpPr/>
          <p:nvPr/>
        </p:nvSpPr>
        <p:spPr>
          <a:xfrm>
            <a:off x="9285688" y="6273225"/>
            <a:ext cx="276869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Bandura</a:t>
            </a:r>
            <a:r>
              <a:rPr lang="en-GB" sz="1600" b="1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’</a:t>
            </a:r>
            <a:r>
              <a:rPr lang="en-GB" sz="1600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s</a:t>
            </a:r>
            <a:r>
              <a:rPr lang="en-GB" sz="1600" b="1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Social Cognitive Theory</a:t>
            </a:r>
            <a:endParaRPr lang="en-US" sz="12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19" name="Picture 1">
            <a:extLst>
              <a:ext uri="{FF2B5EF4-FFF2-40B4-BE49-F238E27FC236}">
                <a16:creationId xmlns:a16="http://schemas.microsoft.com/office/drawing/2014/main" id="{CD78A422-CA37-604F-9B38-DF9B68B4DC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969" y="2806147"/>
            <a:ext cx="6399019" cy="2896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7EE95CF-DC52-7D48-AE28-59CA8819FED8}"/>
              </a:ext>
            </a:extLst>
          </p:cNvPr>
          <p:cNvSpPr/>
          <p:nvPr/>
        </p:nvSpPr>
        <p:spPr>
          <a:xfrm>
            <a:off x="6868201" y="4227226"/>
            <a:ext cx="2275797" cy="404735"/>
          </a:xfrm>
          <a:prstGeom prst="rect">
            <a:avLst/>
          </a:prstGeom>
          <a:solidFill>
            <a:srgbClr val="FF85F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22" name="Picture 2" descr="Urie Brofenbrenner's Ecological Systems Theory &quot;Think about this in  relation to your own life. Usin… | Ecological systems theory, Ecological  systems, Systems theory">
            <a:extLst>
              <a:ext uri="{FF2B5EF4-FFF2-40B4-BE49-F238E27FC236}">
                <a16:creationId xmlns:a16="http://schemas.microsoft.com/office/drawing/2014/main" id="{CE6A8891-EF3A-9946-9E02-94EED6F38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49" y="1103965"/>
            <a:ext cx="2716081" cy="240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2419E3C-5BD4-7A4D-86FF-2448EE834D04}"/>
              </a:ext>
            </a:extLst>
          </p:cNvPr>
          <p:cNvSpPr/>
          <p:nvPr/>
        </p:nvSpPr>
        <p:spPr>
          <a:xfrm>
            <a:off x="-115602" y="3499761"/>
            <a:ext cx="297872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Ecological Systems Theory</a:t>
            </a:r>
          </a:p>
          <a:p>
            <a:pPr algn="ctr"/>
            <a:r>
              <a:rPr lang="en-GB" sz="16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(Bronfenbrenner, 2005)</a:t>
            </a:r>
            <a:endParaRPr lang="en-US" sz="12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98E8D2-75F0-CD4B-8AB2-6F283B80F8E5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E6DD650-31D8-9C49-AD64-9E992FC7D5F4}"/>
              </a:ext>
            </a:extLst>
          </p:cNvPr>
          <p:cNvSpPr/>
          <p:nvPr/>
        </p:nvSpPr>
        <p:spPr>
          <a:xfrm>
            <a:off x="0" y="123985"/>
            <a:ext cx="12191999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Using theory to develop health behaviour interventions </a:t>
            </a:r>
            <a:endParaRPr lang="en-GB" sz="20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4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481C15-8917-6941-BDEB-2549A2184B73}"/>
              </a:ext>
            </a:extLst>
          </p:cNvPr>
          <p:cNvSpPr/>
          <p:nvPr/>
        </p:nvSpPr>
        <p:spPr>
          <a:xfrm>
            <a:off x="2426756" y="923350"/>
            <a:ext cx="993371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…provides structure for better understanding correlates of behaviour (Reimers, 2018)</a:t>
            </a:r>
          </a:p>
        </p:txBody>
      </p:sp>
    </p:spTree>
    <p:extLst>
      <p:ext uri="{BB962C8B-B14F-4D97-AF65-F5344CB8AC3E}">
        <p14:creationId xmlns:p14="http://schemas.microsoft.com/office/powerpoint/2010/main" val="31450157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ouble Wave 3">
            <a:extLst>
              <a:ext uri="{FF2B5EF4-FFF2-40B4-BE49-F238E27FC236}">
                <a16:creationId xmlns:a16="http://schemas.microsoft.com/office/drawing/2014/main" id="{C98B570C-15D4-5B46-96C0-2F3166666549}"/>
              </a:ext>
            </a:extLst>
          </p:cNvPr>
          <p:cNvSpPr/>
          <p:nvPr/>
        </p:nvSpPr>
        <p:spPr>
          <a:xfrm>
            <a:off x="4114801" y="1045027"/>
            <a:ext cx="3510642" cy="896254"/>
          </a:xfrm>
          <a:prstGeom prst="doubleWave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PROBLEM? – LITERATURE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4F2EB53-4DB8-A34A-BC69-6784802B516C}"/>
              </a:ext>
            </a:extLst>
          </p:cNvPr>
          <p:cNvSpPr/>
          <p:nvPr/>
        </p:nvSpPr>
        <p:spPr>
          <a:xfrm>
            <a:off x="4425043" y="2281821"/>
            <a:ext cx="2841171" cy="5551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THEORIES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5EA6E01-09C0-4545-BEE3-6D774AAE00DD}"/>
              </a:ext>
            </a:extLst>
          </p:cNvPr>
          <p:cNvSpPr/>
          <p:nvPr/>
        </p:nvSpPr>
        <p:spPr>
          <a:xfrm>
            <a:off x="4054929" y="3252028"/>
            <a:ext cx="3603171" cy="555172"/>
          </a:xfrm>
          <a:prstGeom prst="rect">
            <a:avLst/>
          </a:prstGeom>
          <a:solidFill>
            <a:srgbClr val="DCFAE5"/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RESEARCH QUESTIONS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85A4E38-CF80-A245-98E2-99D20F3C08BB}"/>
              </a:ext>
            </a:extLst>
          </p:cNvPr>
          <p:cNvSpPr/>
          <p:nvPr/>
        </p:nvSpPr>
        <p:spPr>
          <a:xfrm>
            <a:off x="4044043" y="4228527"/>
            <a:ext cx="3603171" cy="555172"/>
          </a:xfrm>
          <a:prstGeom prst="rect">
            <a:avLst/>
          </a:prstGeom>
          <a:solidFill>
            <a:srgbClr val="FFE3FF"/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RESEARCH DESIGN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A7B92C2-458A-4242-9600-E534DFEFC46A}"/>
              </a:ext>
            </a:extLst>
          </p:cNvPr>
          <p:cNvSpPr/>
          <p:nvPr/>
        </p:nvSpPr>
        <p:spPr>
          <a:xfrm>
            <a:off x="4049486" y="5166266"/>
            <a:ext cx="3603171" cy="5551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METHODOLOGY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8D08CEF-1EED-E442-9539-D184A5EDE9F6}"/>
              </a:ext>
            </a:extLst>
          </p:cNvPr>
          <p:cNvSpPr/>
          <p:nvPr/>
        </p:nvSpPr>
        <p:spPr>
          <a:xfrm>
            <a:off x="4054929" y="6121126"/>
            <a:ext cx="3603171" cy="555172"/>
          </a:xfrm>
          <a:prstGeom prst="rect">
            <a:avLst/>
          </a:prstGeom>
          <a:solidFill>
            <a:srgbClr val="D97F82">
              <a:alpha val="40000"/>
            </a:srgb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METHODS/TOOLS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9AA0116-92C6-A94C-B874-542B23876BBB}"/>
              </a:ext>
            </a:extLst>
          </p:cNvPr>
          <p:cNvSpPr/>
          <p:nvPr/>
        </p:nvSpPr>
        <p:spPr>
          <a:xfrm rot="20475732">
            <a:off x="8176260" y="3406499"/>
            <a:ext cx="1398815" cy="555172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Alignment </a:t>
            </a:r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id="{5D563034-CC0D-EE4A-A21A-6F276BD9633A}"/>
              </a:ext>
            </a:extLst>
          </p:cNvPr>
          <p:cNvSpPr/>
          <p:nvPr/>
        </p:nvSpPr>
        <p:spPr>
          <a:xfrm>
            <a:off x="5738214" y="1950336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16E052E2-8D3F-FB4D-BD4C-B5BA771D51E8}"/>
              </a:ext>
            </a:extLst>
          </p:cNvPr>
          <p:cNvSpPr/>
          <p:nvPr/>
        </p:nvSpPr>
        <p:spPr>
          <a:xfrm>
            <a:off x="5741886" y="2906969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own Arrow 14">
            <a:extLst>
              <a:ext uri="{FF2B5EF4-FFF2-40B4-BE49-F238E27FC236}">
                <a16:creationId xmlns:a16="http://schemas.microsoft.com/office/drawing/2014/main" id="{DAFAF203-95B7-9A49-9ECA-8DDE60072872}"/>
              </a:ext>
            </a:extLst>
          </p:cNvPr>
          <p:cNvSpPr/>
          <p:nvPr/>
        </p:nvSpPr>
        <p:spPr>
          <a:xfrm>
            <a:off x="5756575" y="3885632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9A56EA4E-2DA6-6F46-B77A-C3E5254E3DA9}"/>
              </a:ext>
            </a:extLst>
          </p:cNvPr>
          <p:cNvSpPr/>
          <p:nvPr/>
        </p:nvSpPr>
        <p:spPr>
          <a:xfrm>
            <a:off x="5782281" y="4847772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Down Arrow 16">
            <a:extLst>
              <a:ext uri="{FF2B5EF4-FFF2-40B4-BE49-F238E27FC236}">
                <a16:creationId xmlns:a16="http://schemas.microsoft.com/office/drawing/2014/main" id="{0652B2F3-5D85-BA43-BF6C-F73B49DD72C2}"/>
              </a:ext>
            </a:extLst>
          </p:cNvPr>
          <p:cNvSpPr/>
          <p:nvPr/>
        </p:nvSpPr>
        <p:spPr>
          <a:xfrm>
            <a:off x="5802478" y="5790602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urved Right Arrow 19">
            <a:extLst>
              <a:ext uri="{FF2B5EF4-FFF2-40B4-BE49-F238E27FC236}">
                <a16:creationId xmlns:a16="http://schemas.microsoft.com/office/drawing/2014/main" id="{CAB13A45-C8DF-314C-91B5-B05D5414D292}"/>
              </a:ext>
            </a:extLst>
          </p:cNvPr>
          <p:cNvSpPr/>
          <p:nvPr/>
        </p:nvSpPr>
        <p:spPr>
          <a:xfrm>
            <a:off x="3063240" y="1418770"/>
            <a:ext cx="777240" cy="5006340"/>
          </a:xfrm>
          <a:prstGeom prst="curvedRight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Up-down Arrow 20">
            <a:extLst>
              <a:ext uri="{FF2B5EF4-FFF2-40B4-BE49-F238E27FC236}">
                <a16:creationId xmlns:a16="http://schemas.microsoft.com/office/drawing/2014/main" id="{38AEA6B8-5498-AB45-958B-A53C4E9E1BC8}"/>
              </a:ext>
            </a:extLst>
          </p:cNvPr>
          <p:cNvSpPr/>
          <p:nvPr/>
        </p:nvSpPr>
        <p:spPr>
          <a:xfrm>
            <a:off x="8001000" y="1418770"/>
            <a:ext cx="320040" cy="4823460"/>
          </a:xfrm>
          <a:prstGeom prst="up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7D53BC4-0230-E44B-805D-436395504CFF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8805118-89C2-EF46-B853-1DB667026166}"/>
              </a:ext>
            </a:extLst>
          </p:cNvPr>
          <p:cNvSpPr/>
          <p:nvPr/>
        </p:nvSpPr>
        <p:spPr>
          <a:xfrm>
            <a:off x="0" y="123985"/>
            <a:ext cx="12191999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Alignment</a:t>
            </a:r>
            <a:endParaRPr lang="en-GB" sz="20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4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6584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BAE3A2E-1E78-E246-A3F5-936B3F99235F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6DC524E-6BBD-E148-9116-A3E496ADDE54}"/>
              </a:ext>
            </a:extLst>
          </p:cNvPr>
          <p:cNvSpPr/>
          <p:nvPr/>
        </p:nvSpPr>
        <p:spPr>
          <a:xfrm>
            <a:off x="424543" y="0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Research Question &amp; Aims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D59A469-B2D4-B644-A218-3B2B4A58C2EA}"/>
              </a:ext>
            </a:extLst>
          </p:cNvPr>
          <p:cNvSpPr/>
          <p:nvPr/>
        </p:nvSpPr>
        <p:spPr>
          <a:xfrm>
            <a:off x="469900" y="1239788"/>
            <a:ext cx="11430000" cy="13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How does the Footie Families programme change family PA behaviours and develop young children</a:t>
            </a:r>
            <a:r>
              <a:rPr lang="en-US" sz="2800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’</a:t>
            </a:r>
            <a:r>
              <a:rPr 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 physical competence?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601FC24-79EC-FC44-82D7-04834C49C8F4}"/>
              </a:ext>
            </a:extLst>
          </p:cNvPr>
          <p:cNvSpPr/>
          <p:nvPr/>
        </p:nvSpPr>
        <p:spPr>
          <a:xfrm>
            <a:off x="457995" y="2886519"/>
            <a:ext cx="5358605" cy="2667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sz="24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Aims</a:t>
            </a:r>
            <a:endParaRPr lang="en-US" sz="5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Assess the effectiveness of Footie Families on preschoolers…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Physical competence: Motor Skills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Co-participation in physical activity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0E6DBD3-9BF2-3E4B-B1E2-565F29160E80}"/>
              </a:ext>
            </a:extLst>
          </p:cNvPr>
          <p:cNvSpPr/>
          <p:nvPr/>
        </p:nvSpPr>
        <p:spPr>
          <a:xfrm>
            <a:off x="5918200" y="2728793"/>
            <a:ext cx="5880100" cy="4129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sz="24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Objectives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To inform programme development…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Explore parent and child interactions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Explore coaches</a:t>
            </a:r>
            <a:r>
              <a:rPr lang="en-US" sz="2000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’ </a:t>
            </a: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experience, knowledge and understanding following the training and following the delivery of the Footie Families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Evaluate parent</a:t>
            </a:r>
            <a:r>
              <a:rPr lang="en-US" sz="2000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’</a:t>
            </a: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 experience of the programme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44AD7DC-ECD6-ED44-9D4F-68F9AD65F856}"/>
              </a:ext>
            </a:extLst>
          </p:cNvPr>
          <p:cNvSpPr/>
          <p:nvPr/>
        </p:nvSpPr>
        <p:spPr>
          <a:xfrm>
            <a:off x="250543" y="1345660"/>
            <a:ext cx="7168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RQ</a:t>
            </a:r>
            <a:endParaRPr lang="en-US" sz="28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0324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A8D38-58B4-D845-AD82-46DE7E2DF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103" y="245993"/>
            <a:ext cx="11687907" cy="65034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endParaRPr lang="en-US" sz="3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44951A7-7713-D947-892D-DB67DDA17BCE}"/>
              </a:ext>
            </a:extLst>
          </p:cNvPr>
          <p:cNvSpPr txBox="1">
            <a:spLocks/>
          </p:cNvSpPr>
          <p:nvPr/>
        </p:nvSpPr>
        <p:spPr>
          <a:xfrm>
            <a:off x="119921" y="0"/>
            <a:ext cx="11931401" cy="9486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60000"/>
              </a:lnSpc>
            </a:pPr>
            <a:r>
              <a:rPr lang="en-GB" sz="36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Research Paradigm</a:t>
            </a:r>
            <a:r>
              <a:rPr lang="en-GB" sz="3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: Pragmatism with Interpretivist perspective</a:t>
            </a:r>
            <a:endParaRPr lang="en-US" sz="3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12" name="Graphic 11" descr="Squiggle">
            <a:extLst>
              <a:ext uri="{FF2B5EF4-FFF2-40B4-BE49-F238E27FC236}">
                <a16:creationId xmlns:a16="http://schemas.microsoft.com/office/drawing/2014/main" id="{E86A8361-D8EA-344C-B57E-2E7D94240C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5212602">
            <a:off x="5178815" y="-3691771"/>
            <a:ext cx="1392525" cy="12762168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968304-B0EE-7D47-9DEB-36C73B8507C8}"/>
              </a:ext>
            </a:extLst>
          </p:cNvPr>
          <p:cNvSpPr/>
          <p:nvPr/>
        </p:nvSpPr>
        <p:spPr>
          <a:xfrm>
            <a:off x="874009" y="1008735"/>
            <a:ext cx="10387959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i="1" dirty="0">
                <a:solidFill>
                  <a:schemeClr val="tx1">
                    <a:lumMod val="75000"/>
                    <a:lumOff val="25000"/>
                  </a:scheme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Pragmatism</a:t>
            </a:r>
          </a:p>
          <a:p>
            <a:endParaRPr lang="en-GB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Places the research questions at the centre of inquiry</a:t>
            </a:r>
          </a:p>
          <a:p>
            <a:endParaRPr lang="en-GB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Supports integration of qualitative and quantitative methods to seek comprehensive answers to research questions (</a:t>
            </a:r>
            <a:r>
              <a:rPr lang="en-GB" dirty="0" err="1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Cresswell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and </a:t>
            </a:r>
            <a:r>
              <a:rPr lang="en-GB" dirty="0" err="1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Planno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Clark, 2007)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Explore and describes </a:t>
            </a:r>
            <a:r>
              <a:rPr lang="en-US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particpants</a:t>
            </a: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perspectives of intervention and study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3C8C8F7-98EF-3346-AB33-58C72C12CA39}"/>
              </a:ext>
            </a:extLst>
          </p:cNvPr>
          <p:cNvSpPr/>
          <p:nvPr/>
        </p:nvSpPr>
        <p:spPr>
          <a:xfrm>
            <a:off x="876940" y="4136843"/>
            <a:ext cx="10387959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i="1" dirty="0">
                <a:solidFill>
                  <a:srgbClr val="00B0F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Weaving an </a:t>
            </a:r>
            <a:r>
              <a:rPr lang="en-GB" sz="2400" b="1" i="1" dirty="0">
                <a:solidFill>
                  <a:srgbClr val="00B0F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interpretivist</a:t>
            </a:r>
            <a:r>
              <a:rPr lang="en-GB" sz="2400" i="1" dirty="0">
                <a:solidFill>
                  <a:srgbClr val="00B0F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perspective…</a:t>
            </a:r>
          </a:p>
          <a:p>
            <a:endParaRPr lang="en-GB" b="1" dirty="0">
              <a:solidFill>
                <a:srgbClr val="222222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Views the researcher</a:t>
            </a:r>
            <a:r>
              <a:rPr lang="en-GB" dirty="0">
                <a:solidFill>
                  <a:srgbClr val="222222"/>
                </a:solidFill>
                <a:ea typeface="Microsoft JhengHei" panose="020B0604030504040204" pitchFamily="34" charset="-120"/>
                <a:cs typeface="Arial" panose="020B0604020202020204" pitchFamily="34" charset="0"/>
              </a:rPr>
              <a:t>’</a:t>
            </a:r>
            <a:r>
              <a:rPr lang="en-GB" dirty="0">
                <a:solidFill>
                  <a:srgbClr val="222222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</a:t>
            </a:r>
            <a:r>
              <a:rPr lang="en-GB" dirty="0">
                <a:solidFill>
                  <a:srgbClr val="222222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subjectivity as something used actively and creatively throughout the research process rather than it being a problem of bias.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>
              <a:solidFill>
                <a:srgbClr val="222222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Understanding and reporting appropriate preconceptions through reflexive processing - reflective journal (Cohen and Crabtree (2008),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4675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6B61C-3C31-664F-A80D-695422493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112" y="182563"/>
            <a:ext cx="11926888" cy="101758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Pragmatists</a:t>
            </a:r>
            <a:r>
              <a:rPr lang="en-US" sz="4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sz="2000" b="1" dirty="0">
                <a:latin typeface="Microsoft JhengHei" panose="020B0604030504040204" pitchFamily="34" charset="-120"/>
                <a:ea typeface="Microsoft JhengHei" panose="020B0604030504040204" pitchFamily="34" charset="-120"/>
                <a:sym typeface="Wingdings" pitchFamily="2" charset="2"/>
              </a:rPr>
              <a:t></a:t>
            </a:r>
            <a:r>
              <a:rPr lang="en-US" sz="4000" b="1" dirty="0">
                <a:latin typeface="Microsoft JhengHei" panose="020B0604030504040204" pitchFamily="34" charset="-120"/>
                <a:ea typeface="Microsoft JhengHei" panose="020B0604030504040204" pitchFamily="34" charset="-120"/>
                <a:sym typeface="Wingdings" pitchFamily="2" charset="2"/>
              </a:rPr>
              <a:t> </a:t>
            </a:r>
            <a:r>
              <a:rPr lang="en-US" sz="3200" b="1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problem solvers, outcome seekers… doers!</a:t>
            </a:r>
            <a:endParaRPr lang="en-US" sz="4000" b="1" i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76904E58-8374-5E47-B1FC-25A1FDED7A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4067974"/>
              </p:ext>
            </p:extLst>
          </p:nvPr>
        </p:nvGraphicFramePr>
        <p:xfrm>
          <a:off x="447919" y="2436811"/>
          <a:ext cx="11308862" cy="369252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68582">
                  <a:extLst>
                    <a:ext uri="{9D8B030D-6E8A-4147-A177-3AD203B41FA5}">
                      <a16:colId xmlns:a16="http://schemas.microsoft.com/office/drawing/2014/main" val="268766051"/>
                    </a:ext>
                  </a:extLst>
                </a:gridCol>
                <a:gridCol w="4317264">
                  <a:extLst>
                    <a:ext uri="{9D8B030D-6E8A-4147-A177-3AD203B41FA5}">
                      <a16:colId xmlns:a16="http://schemas.microsoft.com/office/drawing/2014/main" val="3356407890"/>
                    </a:ext>
                  </a:extLst>
                </a:gridCol>
                <a:gridCol w="2311508">
                  <a:extLst>
                    <a:ext uri="{9D8B030D-6E8A-4147-A177-3AD203B41FA5}">
                      <a16:colId xmlns:a16="http://schemas.microsoft.com/office/drawing/2014/main" val="482567902"/>
                    </a:ext>
                  </a:extLst>
                </a:gridCol>
                <a:gridCol w="2311508">
                  <a:extLst>
                    <a:ext uri="{9D8B030D-6E8A-4147-A177-3AD203B41FA5}">
                      <a16:colId xmlns:a16="http://schemas.microsoft.com/office/drawing/2014/main" val="3150579127"/>
                    </a:ext>
                  </a:extLst>
                </a:gridCol>
              </a:tblGrid>
              <a:tr h="55650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4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Ontology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4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Epistemology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4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24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Axiology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846646"/>
                  </a:ext>
                </a:extLst>
              </a:tr>
              <a:tr h="313601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Reality is the practical effects of ideas...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US" sz="1800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Reality is the practical consequences of ideas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Ways of thinking which lead to pragmatic solutions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US" sz="1800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Solve problems and inform future practices through: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Searching for practical meaning of knowledge in certain contexts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Using theories that enable successful action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Focusing on problems, practices and relevance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Mixed methods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US" sz="1800" dirty="0"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Range of methods to fit research problem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Emphasis on practical 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Value</a:t>
                      </a: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 driven research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Research which is initiated and sustained by researcher</a:t>
                      </a:r>
                      <a:r>
                        <a:rPr lang="en-US" sz="1800" dirty="0">
                          <a:latin typeface="+mn-lt"/>
                          <a:ea typeface="Microsoft JhengHei" panose="020B0604030504040204" pitchFamily="34" charset="-120"/>
                        </a:rPr>
                        <a:t>’</a:t>
                      </a:r>
                      <a:r>
                        <a:rPr lang="en-US" sz="1800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s doubts and beliefs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The researcher is reflexive!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7288247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5E547BFD-296A-9941-B613-4F8185E417CA}"/>
              </a:ext>
            </a:extLst>
          </p:cNvPr>
          <p:cNvSpPr/>
          <p:nvPr/>
        </p:nvSpPr>
        <p:spPr>
          <a:xfrm>
            <a:off x="1290638" y="1493878"/>
            <a:ext cx="100250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 pragmatic approach would place its emphasis on </a:t>
            </a:r>
            <a:r>
              <a:rPr lang="en-US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shared meanings </a:t>
            </a: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and </a:t>
            </a:r>
            <a:r>
              <a:rPr lang="en-US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joint action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501425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FCBCE43-9386-A54D-9A9D-16E72E127A50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5FE878F-80BC-0F4B-AF3F-70D66E460C56}"/>
              </a:ext>
            </a:extLst>
          </p:cNvPr>
          <p:cNvSpPr/>
          <p:nvPr/>
        </p:nvSpPr>
        <p:spPr>
          <a:xfrm>
            <a:off x="424543" y="29028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Mixed methods pre-post design 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E6FDAE7E-FCBF-D64C-A42E-C7749E91C3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5" t="9645" r="26226"/>
          <a:stretch/>
        </p:blipFill>
        <p:spPr>
          <a:xfrm>
            <a:off x="2778878" y="2542257"/>
            <a:ext cx="2203658" cy="1260824"/>
          </a:xfrm>
          <a:prstGeom prst="rect">
            <a:avLst/>
          </a:prstGeom>
        </p:spPr>
      </p:pic>
      <p:pic>
        <p:nvPicPr>
          <p:cNvPr id="18" name="Picture 17" descr="Diagram&#10;&#10;Description automatically generated">
            <a:extLst>
              <a:ext uri="{FF2B5EF4-FFF2-40B4-BE49-F238E27FC236}">
                <a16:creationId xmlns:a16="http://schemas.microsoft.com/office/drawing/2014/main" id="{B269CC62-DD00-F04E-86C9-5F713D8F60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492" t="9471" r="26226"/>
          <a:stretch/>
        </p:blipFill>
        <p:spPr>
          <a:xfrm>
            <a:off x="4979706" y="2538156"/>
            <a:ext cx="310046" cy="1263243"/>
          </a:xfrm>
          <a:prstGeom prst="rect">
            <a:avLst/>
          </a:prstGeom>
        </p:spPr>
      </p:pic>
      <p:pic>
        <p:nvPicPr>
          <p:cNvPr id="19" name="Picture 18" descr="Diagram&#10;&#10;Description automatically generated">
            <a:extLst>
              <a:ext uri="{FF2B5EF4-FFF2-40B4-BE49-F238E27FC236}">
                <a16:creationId xmlns:a16="http://schemas.microsoft.com/office/drawing/2014/main" id="{7D6A7FD0-56D2-C545-B3FE-2DF7DA7CF2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492" t="48108" r="30844" b="3005"/>
          <a:stretch/>
        </p:blipFill>
        <p:spPr>
          <a:xfrm rot="5400000">
            <a:off x="3916502" y="2652495"/>
            <a:ext cx="235584" cy="251266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68E85CD-2723-7A46-B95E-9F6DBBC0F244}"/>
              </a:ext>
            </a:extLst>
          </p:cNvPr>
          <p:cNvSpPr/>
          <p:nvPr/>
        </p:nvSpPr>
        <p:spPr>
          <a:xfrm>
            <a:off x="2748349" y="3796996"/>
            <a:ext cx="2013320" cy="2419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735DA84-DFDC-3846-BD74-94B307BD06BB}"/>
              </a:ext>
            </a:extLst>
          </p:cNvPr>
          <p:cNvSpPr/>
          <p:nvPr/>
        </p:nvSpPr>
        <p:spPr>
          <a:xfrm>
            <a:off x="2671123" y="2510138"/>
            <a:ext cx="2013320" cy="2419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69FFC9-EA56-6142-ADEA-76F7D276CCC8}"/>
              </a:ext>
            </a:extLst>
          </p:cNvPr>
          <p:cNvSpPr/>
          <p:nvPr/>
        </p:nvSpPr>
        <p:spPr>
          <a:xfrm rot="3163730">
            <a:off x="4513393" y="2443560"/>
            <a:ext cx="1302692" cy="5262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B8B2B0F-21F1-284A-A4A9-32C50FB15464}"/>
              </a:ext>
            </a:extLst>
          </p:cNvPr>
          <p:cNvSpPr/>
          <p:nvPr/>
        </p:nvSpPr>
        <p:spPr>
          <a:xfrm rot="18255761">
            <a:off x="4750085" y="3507029"/>
            <a:ext cx="1036923" cy="51359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7D47327-5950-5543-8090-6BDE7E8DF656}"/>
              </a:ext>
            </a:extLst>
          </p:cNvPr>
          <p:cNvSpPr/>
          <p:nvPr/>
        </p:nvSpPr>
        <p:spPr>
          <a:xfrm>
            <a:off x="674321" y="2219536"/>
            <a:ext cx="1866900" cy="4507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5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IN" b="1" dirty="0">
                <a:highlight>
                  <a:srgbClr val="C4E7FF"/>
                </a:highlight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Footie Families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E8EEAC7-5C95-1A41-B85B-07684DA05496}"/>
              </a:ext>
            </a:extLst>
          </p:cNvPr>
          <p:cNvSpPr/>
          <p:nvPr/>
        </p:nvSpPr>
        <p:spPr>
          <a:xfrm>
            <a:off x="718900" y="2649050"/>
            <a:ext cx="2184400" cy="12166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4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IN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Training</a:t>
            </a:r>
          </a:p>
          <a:p>
            <a:pPr>
              <a:lnSpc>
                <a:spcPct val="110000"/>
              </a:lnSpc>
            </a:pPr>
            <a:r>
              <a:rPr lang="en-IN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FG Coaches</a:t>
            </a:r>
          </a:p>
          <a:p>
            <a:pPr>
              <a:lnSpc>
                <a:spcPct val="110000"/>
              </a:lnSpc>
            </a:pPr>
            <a:r>
              <a:rPr lang="en-IN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Interview parents</a:t>
            </a:r>
          </a:p>
          <a:p>
            <a:pPr>
              <a:lnSpc>
                <a:spcPct val="110000"/>
              </a:lnSpc>
            </a:pPr>
            <a:r>
              <a:rPr lang="en-IN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Pre-test children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35C7200-070C-324F-A09D-A555B6BCFB32}"/>
              </a:ext>
            </a:extLst>
          </p:cNvPr>
          <p:cNvSpPr/>
          <p:nvPr/>
        </p:nvSpPr>
        <p:spPr>
          <a:xfrm>
            <a:off x="7104866" y="2553365"/>
            <a:ext cx="2516275" cy="147431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6D2B81B9-0311-D641-B59E-72B86BE1FA1C}"/>
              </a:ext>
            </a:extLst>
          </p:cNvPr>
          <p:cNvSpPr/>
          <p:nvPr/>
        </p:nvSpPr>
        <p:spPr>
          <a:xfrm>
            <a:off x="7097113" y="3851280"/>
            <a:ext cx="2013320" cy="2419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CDD2870-DE4A-D44C-98DF-1E07F2DE0B3B}"/>
              </a:ext>
            </a:extLst>
          </p:cNvPr>
          <p:cNvSpPr/>
          <p:nvPr/>
        </p:nvSpPr>
        <p:spPr>
          <a:xfrm>
            <a:off x="7019887" y="2358103"/>
            <a:ext cx="2013320" cy="3432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B99D47E-43A5-7C4F-9866-44C48A97AFCD}"/>
              </a:ext>
            </a:extLst>
          </p:cNvPr>
          <p:cNvSpPr/>
          <p:nvPr/>
        </p:nvSpPr>
        <p:spPr>
          <a:xfrm rot="3163730">
            <a:off x="8916789" y="2497844"/>
            <a:ext cx="1302692" cy="5262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BC8EDDE5-9293-874B-B6BB-0F90C0451FCE}"/>
              </a:ext>
            </a:extLst>
          </p:cNvPr>
          <p:cNvSpPr/>
          <p:nvPr/>
        </p:nvSpPr>
        <p:spPr>
          <a:xfrm rot="18255761">
            <a:off x="9129945" y="3490713"/>
            <a:ext cx="1036923" cy="51359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2643331-117C-6142-ABBC-4CA0DDA02DC4}"/>
              </a:ext>
            </a:extLst>
          </p:cNvPr>
          <p:cNvSpPr/>
          <p:nvPr/>
        </p:nvSpPr>
        <p:spPr>
          <a:xfrm>
            <a:off x="5197660" y="2810165"/>
            <a:ext cx="2159000" cy="94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4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IN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Interview Coaches </a:t>
            </a:r>
          </a:p>
          <a:p>
            <a:pPr>
              <a:lnSpc>
                <a:spcPct val="110000"/>
              </a:lnSpc>
            </a:pPr>
            <a:r>
              <a:rPr lang="en-IN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Interview Parents</a:t>
            </a:r>
          </a:p>
          <a:p>
            <a:pPr>
              <a:lnSpc>
                <a:spcPct val="110000"/>
              </a:lnSpc>
            </a:pPr>
            <a:r>
              <a:rPr lang="en-IN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Post-test children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4E5B859-8848-5F40-A872-D3EC2F57DD52}"/>
              </a:ext>
            </a:extLst>
          </p:cNvPr>
          <p:cNvSpPr/>
          <p:nvPr/>
        </p:nvSpPr>
        <p:spPr>
          <a:xfrm>
            <a:off x="2321550" y="3700749"/>
            <a:ext cx="2656572" cy="372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4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IN" sz="14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Noldus Observations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C9E0474-7745-F34F-B172-D7344BBB3A9C}"/>
              </a:ext>
            </a:extLst>
          </p:cNvPr>
          <p:cNvSpPr/>
          <p:nvPr/>
        </p:nvSpPr>
        <p:spPr>
          <a:xfrm>
            <a:off x="9553055" y="2808577"/>
            <a:ext cx="2184400" cy="94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4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IN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Interview Coaches </a:t>
            </a:r>
          </a:p>
          <a:p>
            <a:pPr>
              <a:lnSpc>
                <a:spcPct val="110000"/>
              </a:lnSpc>
            </a:pPr>
            <a:r>
              <a:rPr lang="en-IN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Interview Parents</a:t>
            </a:r>
          </a:p>
          <a:p>
            <a:pPr>
              <a:lnSpc>
                <a:spcPct val="110000"/>
              </a:lnSpc>
            </a:pPr>
            <a:r>
              <a:rPr lang="en-IN" sz="1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Post-test children</a:t>
            </a:r>
          </a:p>
        </p:txBody>
      </p:sp>
      <p:sp>
        <p:nvSpPr>
          <p:cNvPr id="50" name="Rounded Rectangle 49">
            <a:extLst>
              <a:ext uri="{FF2B5EF4-FFF2-40B4-BE49-F238E27FC236}">
                <a16:creationId xmlns:a16="http://schemas.microsoft.com/office/drawing/2014/main" id="{E2E27212-8C0A-7941-BF04-39DB1DC1CBC6}"/>
              </a:ext>
            </a:extLst>
          </p:cNvPr>
          <p:cNvSpPr/>
          <p:nvPr/>
        </p:nvSpPr>
        <p:spPr>
          <a:xfrm>
            <a:off x="764366" y="1596631"/>
            <a:ext cx="1863983" cy="388165"/>
          </a:xfrm>
          <a:prstGeom prst="roundRect">
            <a:avLst/>
          </a:prstGeom>
          <a:solidFill>
            <a:srgbClr val="A6A6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ounded Rectangle 50">
            <a:extLst>
              <a:ext uri="{FF2B5EF4-FFF2-40B4-BE49-F238E27FC236}">
                <a16:creationId xmlns:a16="http://schemas.microsoft.com/office/drawing/2014/main" id="{F95458CB-0607-9647-B3CB-474803927674}"/>
              </a:ext>
            </a:extLst>
          </p:cNvPr>
          <p:cNvSpPr/>
          <p:nvPr/>
        </p:nvSpPr>
        <p:spPr>
          <a:xfrm>
            <a:off x="2769884" y="1590279"/>
            <a:ext cx="4180115" cy="394518"/>
          </a:xfrm>
          <a:prstGeom prst="roundRect">
            <a:avLst/>
          </a:prstGeom>
          <a:solidFill>
            <a:srgbClr val="A6A6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ounded Rectangle 51">
            <a:extLst>
              <a:ext uri="{FF2B5EF4-FFF2-40B4-BE49-F238E27FC236}">
                <a16:creationId xmlns:a16="http://schemas.microsoft.com/office/drawing/2014/main" id="{4C73DF3C-90A4-9749-BC82-DBBA3B2FAD65}"/>
              </a:ext>
            </a:extLst>
          </p:cNvPr>
          <p:cNvSpPr/>
          <p:nvPr/>
        </p:nvSpPr>
        <p:spPr>
          <a:xfrm>
            <a:off x="7087321" y="1587979"/>
            <a:ext cx="4213275" cy="396818"/>
          </a:xfrm>
          <a:prstGeom prst="roundRect">
            <a:avLst/>
          </a:prstGeom>
          <a:solidFill>
            <a:srgbClr val="A6A6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5014EB5-1237-BA45-B19A-2C073F3B172A}"/>
              </a:ext>
            </a:extLst>
          </p:cNvPr>
          <p:cNvSpPr/>
          <p:nvPr/>
        </p:nvSpPr>
        <p:spPr>
          <a:xfrm>
            <a:off x="741688" y="1520981"/>
            <a:ext cx="1857974" cy="513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30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IN" sz="24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PHASE 1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CC993F42-193C-F44B-870F-2AF5DD452DD4}"/>
              </a:ext>
            </a:extLst>
          </p:cNvPr>
          <p:cNvSpPr/>
          <p:nvPr/>
        </p:nvSpPr>
        <p:spPr>
          <a:xfrm>
            <a:off x="2783724" y="1525099"/>
            <a:ext cx="1857974" cy="513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30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IN" sz="24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PHASE 2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CF0D6DD-8BEB-B648-B5A5-12A71EF8057E}"/>
              </a:ext>
            </a:extLst>
          </p:cNvPr>
          <p:cNvSpPr/>
          <p:nvPr/>
        </p:nvSpPr>
        <p:spPr>
          <a:xfrm>
            <a:off x="7115944" y="1511965"/>
            <a:ext cx="1860498" cy="513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30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IN" sz="24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PHASE 3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72A10D0-CE59-1440-ADE1-D3627D447065}"/>
              </a:ext>
            </a:extLst>
          </p:cNvPr>
          <p:cNvGrpSpPr/>
          <p:nvPr/>
        </p:nvGrpSpPr>
        <p:grpSpPr>
          <a:xfrm>
            <a:off x="693207" y="4503004"/>
            <a:ext cx="11079172" cy="2134591"/>
            <a:chOff x="693207" y="4414104"/>
            <a:chExt cx="11079172" cy="2134591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FF5D38B-0B09-C348-980B-69440655C490}"/>
                </a:ext>
              </a:extLst>
            </p:cNvPr>
            <p:cNvSpPr/>
            <p:nvPr/>
          </p:nvSpPr>
          <p:spPr>
            <a:xfrm>
              <a:off x="2775767" y="4752038"/>
              <a:ext cx="2516275" cy="1474311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198E9C31-2674-4847-BFEF-D7C517FA800D}"/>
                </a:ext>
              </a:extLst>
            </p:cNvPr>
            <p:cNvSpPr/>
            <p:nvPr/>
          </p:nvSpPr>
          <p:spPr>
            <a:xfrm>
              <a:off x="2768014" y="6049953"/>
              <a:ext cx="2013320" cy="24192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EE54D09-1E14-B749-96E9-53465FFD50B6}"/>
                </a:ext>
              </a:extLst>
            </p:cNvPr>
            <p:cNvSpPr/>
            <p:nvPr/>
          </p:nvSpPr>
          <p:spPr>
            <a:xfrm>
              <a:off x="2690788" y="4661756"/>
              <a:ext cx="2013320" cy="34326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C9A7897-FD3C-364B-9003-AD4F61FD459C}"/>
                </a:ext>
              </a:extLst>
            </p:cNvPr>
            <p:cNvSpPr/>
            <p:nvPr/>
          </p:nvSpPr>
          <p:spPr>
            <a:xfrm rot="3163730">
              <a:off x="4607022" y="4802337"/>
              <a:ext cx="1302692" cy="52622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F6BEC316-67BD-734F-8F34-6E0AA38AF7DE}"/>
                </a:ext>
              </a:extLst>
            </p:cNvPr>
            <p:cNvSpPr/>
            <p:nvPr/>
          </p:nvSpPr>
          <p:spPr>
            <a:xfrm rot="18255761">
              <a:off x="4722682" y="5773434"/>
              <a:ext cx="1036923" cy="51359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9" name="Picture 28" descr="Diagram&#10;&#10;Description automatically generated">
              <a:extLst>
                <a:ext uri="{FF2B5EF4-FFF2-40B4-BE49-F238E27FC236}">
                  <a16:creationId xmlns:a16="http://schemas.microsoft.com/office/drawing/2014/main" id="{C5AA0878-FBB3-5940-9847-912052B956A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695" t="9645" r="26226"/>
            <a:stretch/>
          </p:blipFill>
          <p:spPr>
            <a:xfrm>
              <a:off x="7130837" y="4767282"/>
              <a:ext cx="2203658" cy="1260824"/>
            </a:xfrm>
            <a:prstGeom prst="rect">
              <a:avLst/>
            </a:prstGeom>
          </p:spPr>
        </p:pic>
        <p:pic>
          <p:nvPicPr>
            <p:cNvPr id="30" name="Picture 29" descr="Diagram&#10;&#10;Description automatically generated">
              <a:extLst>
                <a:ext uri="{FF2B5EF4-FFF2-40B4-BE49-F238E27FC236}">
                  <a16:creationId xmlns:a16="http://schemas.microsoft.com/office/drawing/2014/main" id="{D3EE2EE3-814D-8D45-B3E2-BF431A9B6DD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63492" t="9471" r="26226"/>
            <a:stretch/>
          </p:blipFill>
          <p:spPr>
            <a:xfrm>
              <a:off x="9331665" y="4763181"/>
              <a:ext cx="310046" cy="1263243"/>
            </a:xfrm>
            <a:prstGeom prst="rect">
              <a:avLst/>
            </a:prstGeom>
          </p:spPr>
        </p:pic>
        <p:pic>
          <p:nvPicPr>
            <p:cNvPr id="31" name="Picture 30" descr="Diagram&#10;&#10;Description automatically generated">
              <a:extLst>
                <a:ext uri="{FF2B5EF4-FFF2-40B4-BE49-F238E27FC236}">
                  <a16:creationId xmlns:a16="http://schemas.microsoft.com/office/drawing/2014/main" id="{108D0E5F-2EF8-5149-B04E-1903BA079F0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63492" t="48108" r="30844" b="3005"/>
            <a:stretch/>
          </p:blipFill>
          <p:spPr>
            <a:xfrm rot="5400000">
              <a:off x="8268461" y="4877520"/>
              <a:ext cx="235584" cy="2512664"/>
            </a:xfrm>
            <a:prstGeom prst="rect">
              <a:avLst/>
            </a:prstGeom>
          </p:spPr>
        </p:pic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BA87B276-EB1D-5346-8BC7-F84C247BA54B}"/>
                </a:ext>
              </a:extLst>
            </p:cNvPr>
            <p:cNvSpPr/>
            <p:nvPr/>
          </p:nvSpPr>
          <p:spPr>
            <a:xfrm>
              <a:off x="7100308" y="6022021"/>
              <a:ext cx="2013320" cy="24192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07139F7-1CCB-7B43-955B-E8CCD4F5BAD0}"/>
                </a:ext>
              </a:extLst>
            </p:cNvPr>
            <p:cNvSpPr/>
            <p:nvPr/>
          </p:nvSpPr>
          <p:spPr>
            <a:xfrm>
              <a:off x="7023082" y="4735163"/>
              <a:ext cx="2013320" cy="24192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3C94DA6F-CB25-1D42-8CE8-4B5CCCDA2800}"/>
                </a:ext>
              </a:extLst>
            </p:cNvPr>
            <p:cNvSpPr/>
            <p:nvPr/>
          </p:nvSpPr>
          <p:spPr>
            <a:xfrm rot="3163730">
              <a:off x="8953604" y="4817269"/>
              <a:ext cx="1302692" cy="52622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2D045587-95C9-2D44-B1C5-A01B149DE685}"/>
                </a:ext>
              </a:extLst>
            </p:cNvPr>
            <p:cNvSpPr/>
            <p:nvPr/>
          </p:nvSpPr>
          <p:spPr>
            <a:xfrm rot="18255761">
              <a:off x="9102044" y="5769370"/>
              <a:ext cx="1036923" cy="51359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0DFB780F-CE32-E34B-B1B7-26A115319F5C}"/>
                </a:ext>
              </a:extLst>
            </p:cNvPr>
            <p:cNvSpPr/>
            <p:nvPr/>
          </p:nvSpPr>
          <p:spPr>
            <a:xfrm>
              <a:off x="693207" y="4512640"/>
              <a:ext cx="1948242" cy="4507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endParaRPr lang="en-US" sz="5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endParaRPr>
            </a:p>
            <a:p>
              <a:pPr algn="ctr">
                <a:lnSpc>
                  <a:spcPct val="110000"/>
                </a:lnSpc>
              </a:pPr>
              <a:r>
                <a:rPr lang="en-IN" b="1" dirty="0">
                  <a:highlight>
                    <a:srgbClr val="E9E9E9"/>
                  </a:highlight>
                  <a:latin typeface="Microsoft JhengHei" panose="020B0604030504040204" pitchFamily="34" charset="-120"/>
                  <a:ea typeface="Microsoft JhengHei" panose="020B0604030504040204" pitchFamily="34" charset="-120"/>
                  <a:cs typeface="Arial" panose="020B0604020202020204" pitchFamily="34" charset="0"/>
                </a:rPr>
                <a:t>Waitlist Control</a:t>
              </a:r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7B77568F-9080-5C40-9C4C-1D62E32E6DA0}"/>
                </a:ext>
              </a:extLst>
            </p:cNvPr>
            <p:cNvSpPr/>
            <p:nvPr/>
          </p:nvSpPr>
          <p:spPr>
            <a:xfrm>
              <a:off x="729110" y="5346974"/>
              <a:ext cx="2082800" cy="3425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lang="en-IN" sz="1600" dirty="0">
                  <a:latin typeface="Microsoft JhengHei" panose="020B0604030504040204" pitchFamily="34" charset="-120"/>
                  <a:ea typeface="Microsoft JhengHei" panose="020B0604030504040204" pitchFamily="34" charset="-120"/>
                  <a:cs typeface="Arial" panose="020B0604020202020204" pitchFamily="34" charset="0"/>
                </a:rPr>
                <a:t>Pre-test children</a:t>
              </a:r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ECB84554-017A-DE43-B781-A5BD8255AAF1}"/>
                </a:ext>
              </a:extLst>
            </p:cNvPr>
            <p:cNvSpPr/>
            <p:nvPr/>
          </p:nvSpPr>
          <p:spPr>
            <a:xfrm>
              <a:off x="5232457" y="5305914"/>
              <a:ext cx="2171700" cy="40408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endParaRPr lang="en-US" sz="4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endParaRPr>
            </a:p>
            <a:p>
              <a:pPr>
                <a:lnSpc>
                  <a:spcPct val="110000"/>
                </a:lnSpc>
              </a:pPr>
              <a:r>
                <a:rPr lang="en-IN" sz="1600" dirty="0">
                  <a:latin typeface="Microsoft JhengHei" panose="020B0604030504040204" pitchFamily="34" charset="-120"/>
                  <a:ea typeface="Microsoft JhengHei" panose="020B0604030504040204" pitchFamily="34" charset="-120"/>
                  <a:cs typeface="Arial" panose="020B0604020202020204" pitchFamily="34" charset="0"/>
                </a:rPr>
                <a:t>Post-test children</a:t>
              </a:r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1F565E0A-8439-D94C-911B-71F0FFC44766}"/>
                </a:ext>
              </a:extLst>
            </p:cNvPr>
            <p:cNvSpPr/>
            <p:nvPr/>
          </p:nvSpPr>
          <p:spPr>
            <a:xfrm>
              <a:off x="9587979" y="5321574"/>
              <a:ext cx="2184400" cy="40408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endParaRPr lang="en-US" sz="4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endParaRPr>
            </a:p>
            <a:p>
              <a:pPr>
                <a:lnSpc>
                  <a:spcPct val="110000"/>
                </a:lnSpc>
              </a:pPr>
              <a:r>
                <a:rPr lang="en-IN" sz="1600" dirty="0">
                  <a:latin typeface="Microsoft JhengHei" panose="020B0604030504040204" pitchFamily="34" charset="-120"/>
                  <a:ea typeface="Microsoft JhengHei" panose="020B0604030504040204" pitchFamily="34" charset="-120"/>
                  <a:cs typeface="Arial" panose="020B0604020202020204" pitchFamily="34" charset="0"/>
                </a:rPr>
                <a:t>Post-test 2</a:t>
              </a:r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29C64F28-F9F4-404A-8B60-F6283AFA5D13}"/>
                </a:ext>
              </a:extLst>
            </p:cNvPr>
            <p:cNvSpPr/>
            <p:nvPr/>
          </p:nvSpPr>
          <p:spPr>
            <a:xfrm>
              <a:off x="2800250" y="5035877"/>
              <a:ext cx="1940011" cy="32618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endParaRPr lang="en-US" sz="3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endParaRPr>
            </a:p>
            <a:p>
              <a:pPr algn="ctr">
                <a:lnSpc>
                  <a:spcPct val="110000"/>
                </a:lnSpc>
              </a:pPr>
              <a:r>
                <a:rPr lang="en-IN" sz="1200" dirty="0">
                  <a:latin typeface="Microsoft JhengHei" panose="020B0604030504040204" pitchFamily="34" charset="-120"/>
                  <a:ea typeface="Microsoft JhengHei" panose="020B0604030504040204" pitchFamily="34" charset="-120"/>
                  <a:cs typeface="Arial" panose="020B0604020202020204" pitchFamily="34" charset="0"/>
                </a:rPr>
                <a:t>No intervention 8 weeks</a:t>
              </a:r>
            </a:p>
          </p:txBody>
        </p:sp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B2C8E8DC-4F7A-254E-B577-A579CD4B2811}"/>
              </a:ext>
            </a:extLst>
          </p:cNvPr>
          <p:cNvSpPr/>
          <p:nvPr/>
        </p:nvSpPr>
        <p:spPr>
          <a:xfrm>
            <a:off x="2759318" y="2420482"/>
            <a:ext cx="1956487" cy="3261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3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IN" sz="12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Footie Families 8 weeks</a:t>
            </a:r>
          </a:p>
        </p:txBody>
      </p:sp>
    </p:spTree>
    <p:extLst>
      <p:ext uri="{BB962C8B-B14F-4D97-AF65-F5344CB8AC3E}">
        <p14:creationId xmlns:p14="http://schemas.microsoft.com/office/powerpoint/2010/main" val="384718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02C4C9-909E-6048-B3F7-385D317FB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350" y="139485"/>
            <a:ext cx="5863450" cy="137934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Why mixed methods? 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51877C86-46B8-C040-AAF1-083737353C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763" y="1461213"/>
            <a:ext cx="5990894" cy="5396787"/>
          </a:xfrm>
          <a:noFill/>
          <a:ln>
            <a:noFill/>
          </a:ln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No single evaluation technique can fully explain how programmes operate in the real world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Strengths of both quantitative and qualitative research approaches </a:t>
            </a: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to capture intended outcomes 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Explore questions about the complex nature of the phenomenon from the participants view and the relationship between measurable variables (Williams, 2007)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Offers in-depth understanding to a research problem which require a holistic picture (Murphy and Dingwall, 2003)</a:t>
            </a:r>
          </a:p>
        </p:txBody>
      </p:sp>
      <p:pic>
        <p:nvPicPr>
          <p:cNvPr id="21" name="Picture 4" descr="White bulbs with a yellow one standing out">
            <a:extLst>
              <a:ext uri="{FF2B5EF4-FFF2-40B4-BE49-F238E27FC236}">
                <a16:creationId xmlns:a16="http://schemas.microsoft.com/office/drawing/2014/main" id="{6C4C1E45-898B-40F8-A4A7-0EBF698BC3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46" r="28916" b="-1"/>
          <a:stretch/>
        </p:blipFill>
        <p:spPr>
          <a:xfrm>
            <a:off x="6229206" y="0"/>
            <a:ext cx="5962795" cy="6858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92C7C0B-BF50-B941-A978-40B2BAED5FB2}"/>
              </a:ext>
            </a:extLst>
          </p:cNvPr>
          <p:cNvSpPr txBox="1"/>
          <p:nvPr/>
        </p:nvSpPr>
        <p:spPr>
          <a:xfrm>
            <a:off x="7282153" y="2874480"/>
            <a:ext cx="3210200" cy="523220"/>
          </a:xfrm>
          <a:prstGeom prst="rect">
            <a:avLst/>
          </a:prstGeom>
          <a:solidFill>
            <a:srgbClr val="98E2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QUANT - </a:t>
            </a:r>
            <a:r>
              <a:rPr lang="en-US" sz="2800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Breadth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4A91C62-2CF9-9944-9E94-5079ECF800EF}"/>
              </a:ext>
            </a:extLst>
          </p:cNvPr>
          <p:cNvSpPr txBox="1"/>
          <p:nvPr/>
        </p:nvSpPr>
        <p:spPr>
          <a:xfrm>
            <a:off x="6906470" y="3599177"/>
            <a:ext cx="3678872" cy="584775"/>
          </a:xfrm>
          <a:prstGeom prst="rect">
            <a:avLst/>
          </a:prstGeom>
          <a:solidFill>
            <a:srgbClr val="98E2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How many... How much </a:t>
            </a:r>
          </a:p>
          <a:p>
            <a:r>
              <a:rPr lang="en-US" sz="1600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Are changes statistically significant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B657B03-52C0-F94A-9297-F867E327D646}"/>
              </a:ext>
            </a:extLst>
          </p:cNvPr>
          <p:cNvSpPr txBox="1"/>
          <p:nvPr/>
        </p:nvSpPr>
        <p:spPr>
          <a:xfrm>
            <a:off x="7927991" y="4851461"/>
            <a:ext cx="2703845" cy="523220"/>
          </a:xfrm>
          <a:prstGeom prst="rect">
            <a:avLst/>
          </a:prstGeom>
          <a:solidFill>
            <a:srgbClr val="FFE3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QUAL  - </a:t>
            </a:r>
            <a:r>
              <a:rPr lang="en-US" sz="2800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Depth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81254DA-C6C8-4A4C-A536-FCFA17169A05}"/>
              </a:ext>
            </a:extLst>
          </p:cNvPr>
          <p:cNvSpPr txBox="1"/>
          <p:nvPr/>
        </p:nvSpPr>
        <p:spPr>
          <a:xfrm>
            <a:off x="7584216" y="5593708"/>
            <a:ext cx="4411471" cy="646331"/>
          </a:xfrm>
          <a:prstGeom prst="rect">
            <a:avLst/>
          </a:prstGeom>
          <a:solidFill>
            <a:srgbClr val="FFE3FF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How were changes experienced by individuals… </a:t>
            </a:r>
            <a:r>
              <a:rPr lang="en-US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What actually happened?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7B6E25E-3761-0144-8725-562CB2535D54}"/>
              </a:ext>
            </a:extLst>
          </p:cNvPr>
          <p:cNvSpPr txBox="1"/>
          <p:nvPr/>
        </p:nvSpPr>
        <p:spPr>
          <a:xfrm>
            <a:off x="8718175" y="4164182"/>
            <a:ext cx="3657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+</a:t>
            </a:r>
            <a:endParaRPr lang="en-US" sz="4000" i="1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565593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9A92F-8F91-9D43-9636-B05749ACC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88" y="1267685"/>
            <a:ext cx="11064498" cy="559031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US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Which stage of the evaluation is mixed methods used?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Evaluation, data collection &amp; triangulation</a:t>
            </a:r>
          </a:p>
          <a:p>
            <a:pPr marL="0" indent="0">
              <a:lnSpc>
                <a:spcPct val="120000"/>
              </a:lnSpc>
              <a:buNone/>
            </a:pPr>
            <a:endParaRPr lang="en-US" sz="8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20000"/>
              </a:lnSpc>
            </a:pPr>
            <a:r>
              <a:rPr lang="en-US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Which approach is dominant?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Will it be predominantly qual or quant?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Which would have greatest weight?</a:t>
            </a:r>
          </a:p>
          <a:p>
            <a:pPr marL="0" indent="0">
              <a:lnSpc>
                <a:spcPct val="120000"/>
              </a:lnSpc>
              <a:buNone/>
            </a:pPr>
            <a:endParaRPr lang="en-US" sz="8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20000"/>
              </a:lnSpc>
            </a:pPr>
            <a:r>
              <a:rPr lang="en-GB" sz="24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How do I meaningfully combine the data</a:t>
            </a:r>
            <a:endParaRPr lang="en-GB" sz="14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Triangulation… Complementarity… Expansion </a:t>
            </a:r>
          </a:p>
          <a:p>
            <a:pPr marL="0" indent="0">
              <a:lnSpc>
                <a:spcPct val="120000"/>
              </a:lnSpc>
              <a:buNone/>
            </a:pPr>
            <a:endParaRPr lang="en-US" sz="8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20000"/>
              </a:lnSpc>
            </a:pPr>
            <a:r>
              <a:rPr lang="en-US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Is the design sequential or concurrent?</a:t>
            </a:r>
            <a:endParaRPr lang="en-US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1ACCED-DF3B-1C40-8049-F34615579AE5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76AA8F3-8934-3B43-B73D-070C643D9F84}"/>
              </a:ext>
            </a:extLst>
          </p:cNvPr>
          <p:cNvSpPr/>
          <p:nvPr/>
        </p:nvSpPr>
        <p:spPr>
          <a:xfrm>
            <a:off x="424543" y="123986"/>
            <a:ext cx="11332028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Key decisions when deciding on the design</a:t>
            </a: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11" name="Picture 10" descr="Question mark on green pastel background">
            <a:extLst>
              <a:ext uri="{FF2B5EF4-FFF2-40B4-BE49-F238E27FC236}">
                <a16:creationId xmlns:a16="http://schemas.microsoft.com/office/drawing/2014/main" id="{61972053-46BB-A048-9F23-F25CDD3515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920"/>
          <a:stretch/>
        </p:blipFill>
        <p:spPr>
          <a:xfrm>
            <a:off x="7804261" y="1785257"/>
            <a:ext cx="4184538" cy="4180115"/>
          </a:xfrm>
          <a:prstGeom prst="ellipse">
            <a:avLst/>
          </a:prstGeom>
          <a:ln>
            <a:noFill/>
          </a:ln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35386269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E7D75-5402-0549-897A-BD76863BC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344" y="1613127"/>
            <a:ext cx="6400800" cy="488993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Allows for merging and comparing results which were generally collected at the same time.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Qualitative and qualitive data is </a:t>
            </a: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analysed separately yet </a:t>
            </a:r>
            <a:r>
              <a:rPr lang="en-GB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concurrently</a:t>
            </a: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and merged during interpretation (Creswell 2011).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Triangulation contributes to increasing research validity through convergence of various sources of information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Allows researchers to be more confident of their results (Plano Clark and Creswell, 2007). </a:t>
            </a:r>
          </a:p>
          <a:p>
            <a:pPr>
              <a:lnSpc>
                <a:spcPct val="100000"/>
              </a:lnSpc>
            </a:pP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02BACBF-A35B-9644-A3AE-70CF25E77472}"/>
              </a:ext>
            </a:extLst>
          </p:cNvPr>
          <p:cNvGrpSpPr/>
          <p:nvPr/>
        </p:nvGrpSpPr>
        <p:grpSpPr>
          <a:xfrm>
            <a:off x="7155542" y="1670950"/>
            <a:ext cx="4778229" cy="4718507"/>
            <a:chOff x="7978391" y="1482264"/>
            <a:chExt cx="4027952" cy="4718507"/>
          </a:xfrm>
        </p:grpSpPr>
        <p:sp>
          <p:nvSpPr>
            <p:cNvPr id="7" name="Title 1">
              <a:extLst>
                <a:ext uri="{FF2B5EF4-FFF2-40B4-BE49-F238E27FC236}">
                  <a16:creationId xmlns:a16="http://schemas.microsoft.com/office/drawing/2014/main" id="{AF0CB056-72D6-8440-B3F0-CD03E095D0DC}"/>
                </a:ext>
              </a:extLst>
            </p:cNvPr>
            <p:cNvSpPr txBox="1">
              <a:spLocks/>
            </p:cNvSpPr>
            <p:nvPr/>
          </p:nvSpPr>
          <p:spPr>
            <a:xfrm>
              <a:off x="7982572" y="1482264"/>
              <a:ext cx="3995737" cy="1325563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</a:pPr>
              <a:r>
                <a:rPr lang="en-US" sz="3600" dirty="0">
                  <a:latin typeface="Microsoft JhengHei" panose="020B0604030504040204" pitchFamily="34" charset="-120"/>
                  <a:ea typeface="Microsoft JhengHei" panose="020B0604030504040204" pitchFamily="34" charset="-120"/>
                </a:rPr>
                <a:t>Challenges</a:t>
              </a:r>
            </a:p>
          </p:txBody>
        </p:sp>
        <p:sp>
          <p:nvSpPr>
            <p:cNvPr id="8" name="Content Placeholder 2">
              <a:extLst>
                <a:ext uri="{FF2B5EF4-FFF2-40B4-BE49-F238E27FC236}">
                  <a16:creationId xmlns:a16="http://schemas.microsoft.com/office/drawing/2014/main" id="{DACC2BEC-305D-E848-837A-CA67C076FF82}"/>
                </a:ext>
              </a:extLst>
            </p:cNvPr>
            <p:cNvSpPr txBox="1">
              <a:spLocks/>
            </p:cNvSpPr>
            <p:nvPr/>
          </p:nvSpPr>
          <p:spPr>
            <a:xfrm>
              <a:off x="8159262" y="2782211"/>
              <a:ext cx="3847081" cy="317976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GB" sz="2000" dirty="0">
                  <a:latin typeface="Microsoft JhengHei" panose="020B0604030504040204" pitchFamily="34" charset="-120"/>
                  <a:ea typeface="Microsoft JhengHei" panose="020B0604030504040204" pitchFamily="34" charset="-120"/>
                </a:rPr>
                <a:t>Using each method in a significant way</a:t>
              </a:r>
            </a:p>
            <a:p>
              <a:pPr>
                <a:lnSpc>
                  <a:spcPct val="120000"/>
                </a:lnSpc>
              </a:pPr>
              <a:r>
                <a:rPr lang="en-GB" sz="2000" dirty="0">
                  <a:latin typeface="Microsoft JhengHei" panose="020B0604030504040204" pitchFamily="34" charset="-120"/>
                  <a:ea typeface="Microsoft JhengHei" panose="020B0604030504040204" pitchFamily="34" charset="-120"/>
                </a:rPr>
                <a:t>Matching approach to overall research purpose</a:t>
              </a:r>
            </a:p>
            <a:p>
              <a:pPr>
                <a:lnSpc>
                  <a:spcPct val="120000"/>
                </a:lnSpc>
              </a:pPr>
              <a:r>
                <a:rPr lang="en-US" sz="2000" dirty="0">
                  <a:latin typeface="Microsoft JhengHei" panose="020B0604030504040204" pitchFamily="34" charset="-120"/>
                  <a:ea typeface="Microsoft JhengHei" panose="020B0604030504040204" pitchFamily="34" charset="-120"/>
                </a:rPr>
                <a:t>Challenge is finding appropriate strategies to analyse and synthesize the results in a meaningful way </a:t>
              </a:r>
              <a:endPara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endParaRPr>
            </a:p>
            <a:p>
              <a:pPr>
                <a:lnSpc>
                  <a:spcPct val="120000"/>
                </a:lnSpc>
              </a:pPr>
              <a:r>
                <a:rPr lang="en-GB" sz="2000" dirty="0">
                  <a:latin typeface="Microsoft JhengHei" panose="020B0604030504040204" pitchFamily="34" charset="-120"/>
                  <a:ea typeface="Microsoft JhengHei" panose="020B0604030504040204" pitchFamily="34" charset="-120"/>
                </a:rPr>
                <a:t>Time consuming </a:t>
              </a:r>
            </a:p>
          </p:txBody>
        </p:sp>
        <p:sp>
          <p:nvSpPr>
            <p:cNvPr id="9" name="Rounded Rectangle 8">
              <a:extLst>
                <a:ext uri="{FF2B5EF4-FFF2-40B4-BE49-F238E27FC236}">
                  <a16:creationId xmlns:a16="http://schemas.microsoft.com/office/drawing/2014/main" id="{C5854471-3E33-6B4B-9E55-EE5260E32CE5}"/>
                </a:ext>
              </a:extLst>
            </p:cNvPr>
            <p:cNvSpPr/>
            <p:nvPr/>
          </p:nvSpPr>
          <p:spPr>
            <a:xfrm>
              <a:off x="7978391" y="1700209"/>
              <a:ext cx="3980247" cy="4500562"/>
            </a:xfrm>
            <a:prstGeom prst="roundRect">
              <a:avLst/>
            </a:prstGeom>
            <a:noFill/>
            <a:ln w="3810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689D9DD8-71BD-9342-A08B-03707EA255F3}"/>
              </a:ext>
            </a:extLst>
          </p:cNvPr>
          <p:cNvSpPr/>
          <p:nvPr/>
        </p:nvSpPr>
        <p:spPr>
          <a:xfrm>
            <a:off x="9573844" y="1194470"/>
            <a:ext cx="19322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(Creswell, 2015) 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D45D5A-5D68-E849-A4D6-3EB8A2037A09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436A76B-92A0-C940-A9EE-DC7BB3D8D89B}"/>
              </a:ext>
            </a:extLst>
          </p:cNvPr>
          <p:cNvSpPr/>
          <p:nvPr/>
        </p:nvSpPr>
        <p:spPr>
          <a:xfrm>
            <a:off x="424543" y="123986"/>
            <a:ext cx="11332028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Convergence model of a triangulation design</a:t>
            </a:r>
            <a:endParaRPr lang="en-GB" sz="24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0641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B243787-6C8D-344C-A562-9F98C69E1B3F}"/>
              </a:ext>
            </a:extLst>
          </p:cNvPr>
          <p:cNvSpPr/>
          <p:nvPr/>
        </p:nvSpPr>
        <p:spPr>
          <a:xfrm>
            <a:off x="4343400" y="4588009"/>
            <a:ext cx="3362009" cy="9233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Cross data comparison, convergence and interpretation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35BC50-6A06-D84B-825B-FBF58C88E10D}"/>
              </a:ext>
            </a:extLst>
          </p:cNvPr>
          <p:cNvSpPr/>
          <p:nvPr/>
        </p:nvSpPr>
        <p:spPr>
          <a:xfrm>
            <a:off x="177800" y="1887367"/>
            <a:ext cx="5232400" cy="33855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Co-activity Questionnaire 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  <a:sym typeface="Wingdings" pitchFamily="2" charset="2"/>
              </a:rPr>
              <a:t>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BASELINE &amp; POST</a:t>
            </a:r>
            <a:endParaRPr lang="en-US" sz="1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21926E-A508-8D47-BFC4-4123CC5C1FFE}"/>
              </a:ext>
            </a:extLst>
          </p:cNvPr>
          <p:cNvSpPr/>
          <p:nvPr/>
        </p:nvSpPr>
        <p:spPr>
          <a:xfrm>
            <a:off x="177800" y="2226505"/>
            <a:ext cx="5232400" cy="33855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Observations 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  <a:sym typeface="Wingdings" pitchFamily="2" charset="2"/>
              </a:rPr>
              <a:t>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BASELINE &amp; POST</a:t>
            </a:r>
            <a:endParaRPr lang="en-US" sz="1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DB9C01-BBDE-E740-A4D3-706431F5E77D}"/>
              </a:ext>
            </a:extLst>
          </p:cNvPr>
          <p:cNvSpPr/>
          <p:nvPr/>
        </p:nvSpPr>
        <p:spPr>
          <a:xfrm>
            <a:off x="177800" y="1552688"/>
            <a:ext cx="5232400" cy="33855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MOTOR SKILLS 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  <a:sym typeface="Wingdings" pitchFamily="2" charset="2"/>
              </a:rPr>
              <a:t>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BASELINE &amp; POST</a:t>
            </a:r>
            <a:endParaRPr lang="en-US" sz="1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50A8E3D-1B6B-674D-A941-561D8BE7519B}"/>
              </a:ext>
            </a:extLst>
          </p:cNvPr>
          <p:cNvSpPr/>
          <p:nvPr/>
        </p:nvSpPr>
        <p:spPr>
          <a:xfrm>
            <a:off x="6756400" y="1883598"/>
            <a:ext cx="5232400" cy="33855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Parent Interviews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  <a:sym typeface="Wingdings" pitchFamily="2" charset="2"/>
              </a:rPr>
              <a:t>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POST</a:t>
            </a:r>
            <a:endParaRPr lang="en-US" sz="1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504D89-5384-FB41-B77C-19B09159AB4F}"/>
              </a:ext>
            </a:extLst>
          </p:cNvPr>
          <p:cNvSpPr/>
          <p:nvPr/>
        </p:nvSpPr>
        <p:spPr>
          <a:xfrm>
            <a:off x="6756400" y="2222435"/>
            <a:ext cx="5232400" cy="33855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Observations 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  <a:sym typeface="Wingdings" pitchFamily="2" charset="2"/>
              </a:rPr>
              <a:t>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BASELINE &amp; POST</a:t>
            </a:r>
            <a:endParaRPr lang="en-US" sz="1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2A792E-B3BD-3F49-B768-EE722BD86B67}"/>
              </a:ext>
            </a:extLst>
          </p:cNvPr>
          <p:cNvSpPr/>
          <p:nvPr/>
        </p:nvSpPr>
        <p:spPr>
          <a:xfrm>
            <a:off x="6756400" y="1544761"/>
            <a:ext cx="5232400" cy="33855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FOCUS GROUP 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  <a:sym typeface="Wingdings" pitchFamily="2" charset="2"/>
              </a:rPr>
              <a:t> PRE</a:t>
            </a:r>
            <a:endParaRPr lang="en-US" sz="1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ED392C-A0B1-8C48-9531-CFFF65D24A3F}"/>
              </a:ext>
            </a:extLst>
          </p:cNvPr>
          <p:cNvSpPr/>
          <p:nvPr/>
        </p:nvSpPr>
        <p:spPr>
          <a:xfrm>
            <a:off x="6756400" y="2561272"/>
            <a:ext cx="5232400" cy="33855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Fidelity measures</a:t>
            </a:r>
            <a:endParaRPr lang="en-US" sz="1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0A65F30-9296-0D4C-AEF4-7475220A96FA}"/>
              </a:ext>
            </a:extLst>
          </p:cNvPr>
          <p:cNvSpPr/>
          <p:nvPr/>
        </p:nvSpPr>
        <p:spPr>
          <a:xfrm>
            <a:off x="1912588" y="6104873"/>
            <a:ext cx="8394700" cy="36933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LINK TO RESEARCH QUESTIONS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urved Left Arrow 1">
            <a:extLst>
              <a:ext uri="{FF2B5EF4-FFF2-40B4-BE49-F238E27FC236}">
                <a16:creationId xmlns:a16="http://schemas.microsoft.com/office/drawing/2014/main" id="{74668F9C-C088-754A-9D2C-6A073BC4A412}"/>
              </a:ext>
            </a:extLst>
          </p:cNvPr>
          <p:cNvSpPr/>
          <p:nvPr/>
        </p:nvSpPr>
        <p:spPr>
          <a:xfrm>
            <a:off x="7829550" y="4610754"/>
            <a:ext cx="790572" cy="1051860"/>
          </a:xfrm>
          <a:prstGeom prst="curvedLeftArrow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Curved Left Arrow 13">
            <a:extLst>
              <a:ext uri="{FF2B5EF4-FFF2-40B4-BE49-F238E27FC236}">
                <a16:creationId xmlns:a16="http://schemas.microsoft.com/office/drawing/2014/main" id="{2AA98620-4697-6B43-81F1-DEE903F8B200}"/>
              </a:ext>
            </a:extLst>
          </p:cNvPr>
          <p:cNvSpPr/>
          <p:nvPr/>
        </p:nvSpPr>
        <p:spPr>
          <a:xfrm flipH="1">
            <a:off x="3443285" y="4634566"/>
            <a:ext cx="781050" cy="1051860"/>
          </a:xfrm>
          <a:prstGeom prst="curvedLeftArrow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Down Arrow 14">
            <a:extLst>
              <a:ext uri="{FF2B5EF4-FFF2-40B4-BE49-F238E27FC236}">
                <a16:creationId xmlns:a16="http://schemas.microsoft.com/office/drawing/2014/main" id="{77185A3C-4EA8-204D-B09F-A9644CDD0741}"/>
              </a:ext>
            </a:extLst>
          </p:cNvPr>
          <p:cNvSpPr/>
          <p:nvPr/>
        </p:nvSpPr>
        <p:spPr>
          <a:xfrm>
            <a:off x="5914656" y="5618245"/>
            <a:ext cx="393700" cy="456210"/>
          </a:xfrm>
          <a:prstGeom prst="downArrow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50238F2-07A0-8F42-AE1C-A463AC1C374E}"/>
              </a:ext>
            </a:extLst>
          </p:cNvPr>
          <p:cNvSpPr/>
          <p:nvPr/>
        </p:nvSpPr>
        <p:spPr>
          <a:xfrm>
            <a:off x="3505200" y="907185"/>
            <a:ext cx="2463800" cy="64633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Quantitative data collection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5669200-61CF-B04B-AD08-BC96F36BF057}"/>
              </a:ext>
            </a:extLst>
          </p:cNvPr>
          <p:cNvSpPr/>
          <p:nvPr/>
        </p:nvSpPr>
        <p:spPr>
          <a:xfrm>
            <a:off x="3505200" y="3520194"/>
            <a:ext cx="2476500" cy="64633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Quantitative data analysis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24A3272-9A3C-6444-A5D6-5A87CD0685F2}"/>
              </a:ext>
            </a:extLst>
          </p:cNvPr>
          <p:cNvSpPr/>
          <p:nvPr/>
        </p:nvSpPr>
        <p:spPr>
          <a:xfrm>
            <a:off x="6223000" y="887786"/>
            <a:ext cx="2463800" cy="64633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Quantitative data collection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8E15B-A365-9344-9898-2569065B9675}"/>
              </a:ext>
            </a:extLst>
          </p:cNvPr>
          <p:cNvSpPr/>
          <p:nvPr/>
        </p:nvSpPr>
        <p:spPr>
          <a:xfrm>
            <a:off x="6261100" y="3520194"/>
            <a:ext cx="2476500" cy="64633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Quantitative data analysis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C1843F1-9C42-4845-A2F0-9B51D4500B24}"/>
              </a:ext>
            </a:extLst>
          </p:cNvPr>
          <p:cNvSpPr/>
          <p:nvPr/>
        </p:nvSpPr>
        <p:spPr>
          <a:xfrm>
            <a:off x="1751969" y="3530697"/>
            <a:ext cx="1754606" cy="1200329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Descriptive data </a:t>
            </a:r>
          </a:p>
          <a:p>
            <a:pPr algn="ctr"/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Pre-post comparisons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C62EF74-E4D9-BA47-9261-1214A45FAECD}"/>
              </a:ext>
            </a:extLst>
          </p:cNvPr>
          <p:cNvSpPr/>
          <p:nvPr/>
        </p:nvSpPr>
        <p:spPr>
          <a:xfrm>
            <a:off x="8737381" y="3533153"/>
            <a:ext cx="1754606" cy="9233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Thematic Analysis – </a:t>
            </a:r>
          </a:p>
          <a:p>
            <a:pPr algn="ctr"/>
            <a:r>
              <a:rPr lang="en-GB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Nvivo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</a:p>
        </p:txBody>
      </p:sp>
      <p:sp>
        <p:nvSpPr>
          <p:cNvPr id="27" name="Down Arrow 26">
            <a:extLst>
              <a:ext uri="{FF2B5EF4-FFF2-40B4-BE49-F238E27FC236}">
                <a16:creationId xmlns:a16="http://schemas.microsoft.com/office/drawing/2014/main" id="{C0D0EFC6-758C-0946-98D3-89C71BC135A9}"/>
              </a:ext>
            </a:extLst>
          </p:cNvPr>
          <p:cNvSpPr/>
          <p:nvPr/>
        </p:nvSpPr>
        <p:spPr>
          <a:xfrm>
            <a:off x="5298430" y="3032594"/>
            <a:ext cx="393700" cy="456210"/>
          </a:xfrm>
          <a:prstGeom prst="downArrow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Down Arrow 27">
            <a:extLst>
              <a:ext uri="{FF2B5EF4-FFF2-40B4-BE49-F238E27FC236}">
                <a16:creationId xmlns:a16="http://schemas.microsoft.com/office/drawing/2014/main" id="{AA603600-4023-8B48-8700-884CC3AEFC60}"/>
              </a:ext>
            </a:extLst>
          </p:cNvPr>
          <p:cNvSpPr/>
          <p:nvPr/>
        </p:nvSpPr>
        <p:spPr>
          <a:xfrm>
            <a:off x="6524255" y="3020737"/>
            <a:ext cx="393700" cy="456210"/>
          </a:xfrm>
          <a:prstGeom prst="downArrow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95C8B69-7312-D54E-8CCF-25659DC4AA3D}"/>
              </a:ext>
            </a:extLst>
          </p:cNvPr>
          <p:cNvSpPr/>
          <p:nvPr/>
        </p:nvSpPr>
        <p:spPr>
          <a:xfrm rot="10800000">
            <a:off x="0" y="-7257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57C0EF-647A-5D42-82C4-29629764BAA7}"/>
              </a:ext>
            </a:extLst>
          </p:cNvPr>
          <p:cNvSpPr/>
          <p:nvPr/>
        </p:nvSpPr>
        <p:spPr>
          <a:xfrm>
            <a:off x="424543" y="123986"/>
            <a:ext cx="113320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Flowchart of convergent mixed methods design</a:t>
            </a:r>
            <a:endParaRPr lang="en-GB" sz="20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1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5473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A98597ED-110D-1142-A033-D2DA294B301F}"/>
              </a:ext>
            </a:extLst>
          </p:cNvPr>
          <p:cNvSpPr/>
          <p:nvPr/>
        </p:nvSpPr>
        <p:spPr>
          <a:xfrm>
            <a:off x="0" y="1710612"/>
            <a:ext cx="2942897" cy="972153"/>
          </a:xfrm>
          <a:prstGeom prst="roundRect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6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Two Day Training Workshop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Physical literacy theory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Working with parents</a:t>
            </a:r>
            <a:endParaRPr lang="en-US" sz="14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r>
              <a:rPr lang="en-US" sz="1100" b="1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</a:p>
          <a:p>
            <a:pPr algn="ctr"/>
            <a:endParaRPr lang="en-US" sz="11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09C6B17-2EB5-A643-9099-F3E15D987F77}"/>
              </a:ext>
            </a:extLst>
          </p:cNvPr>
          <p:cNvSpPr/>
          <p:nvPr/>
        </p:nvSpPr>
        <p:spPr>
          <a:xfrm>
            <a:off x="874064" y="1350725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b="1" dirty="0">
                <a:highlight>
                  <a:srgbClr val="D4FAFF"/>
                </a:highlight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Training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CBB39C2-A7C6-FB41-9A30-4950BB50B4A6}"/>
              </a:ext>
            </a:extLst>
          </p:cNvPr>
          <p:cNvGrpSpPr/>
          <p:nvPr/>
        </p:nvGrpSpPr>
        <p:grpSpPr>
          <a:xfrm>
            <a:off x="618806" y="5684819"/>
            <a:ext cx="1755136" cy="787112"/>
            <a:chOff x="124465" y="5532408"/>
            <a:chExt cx="1755136" cy="787112"/>
          </a:xfrm>
        </p:grpSpPr>
        <p:pic>
          <p:nvPicPr>
            <p:cNvPr id="32" name="Picture 31" descr="A picture containing diagram&#10;&#10;Description automatically generated">
              <a:extLst>
                <a:ext uri="{FF2B5EF4-FFF2-40B4-BE49-F238E27FC236}">
                  <a16:creationId xmlns:a16="http://schemas.microsoft.com/office/drawing/2014/main" id="{D08A12F6-7075-6546-93CC-7E028F200C6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31890" r="67294" b="26087"/>
            <a:stretch/>
          </p:blipFill>
          <p:spPr>
            <a:xfrm>
              <a:off x="124465" y="5532408"/>
              <a:ext cx="871215" cy="787112"/>
            </a:xfrm>
            <a:prstGeom prst="rect">
              <a:avLst/>
            </a:prstGeom>
          </p:spPr>
        </p:pic>
        <p:pic>
          <p:nvPicPr>
            <p:cNvPr id="31" name="Picture 30" descr="Diagram&#10;&#10;Description automatically generated">
              <a:extLst>
                <a:ext uri="{FF2B5EF4-FFF2-40B4-BE49-F238E27FC236}">
                  <a16:creationId xmlns:a16="http://schemas.microsoft.com/office/drawing/2014/main" id="{CC3913E1-6E34-2C47-8333-29571A54237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337" t="41037" r="72823" b="32444"/>
            <a:stretch/>
          </p:blipFill>
          <p:spPr>
            <a:xfrm>
              <a:off x="883921" y="5673770"/>
              <a:ext cx="995680" cy="645749"/>
            </a:xfrm>
            <a:prstGeom prst="rect">
              <a:avLst/>
            </a:prstGeom>
          </p:spPr>
        </p:pic>
        <p:pic>
          <p:nvPicPr>
            <p:cNvPr id="25" name="Picture 24" descr="Graphical user interface, diagram&#10;&#10;Description automatically generated">
              <a:extLst>
                <a:ext uri="{FF2B5EF4-FFF2-40B4-BE49-F238E27FC236}">
                  <a16:creationId xmlns:a16="http://schemas.microsoft.com/office/drawing/2014/main" id="{B845DAC2-5965-2143-871C-3576877B12E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944" t="70811" r="80630" b="10320"/>
            <a:stretch/>
          </p:blipFill>
          <p:spPr>
            <a:xfrm>
              <a:off x="162560" y="5792993"/>
              <a:ext cx="650240" cy="516368"/>
            </a:xfrm>
            <a:prstGeom prst="rect">
              <a:avLst/>
            </a:prstGeom>
          </p:spPr>
        </p:pic>
        <p:pic>
          <p:nvPicPr>
            <p:cNvPr id="33" name="Picture 32" descr="A picture containing diagram&#10;&#10;Description automatically generated">
              <a:extLst>
                <a:ext uri="{FF2B5EF4-FFF2-40B4-BE49-F238E27FC236}">
                  <a16:creationId xmlns:a16="http://schemas.microsoft.com/office/drawing/2014/main" id="{1ABFDCBA-65E2-1643-8049-DD393C584E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776" t="16816" r="67294" b="60588"/>
            <a:stretch/>
          </p:blipFill>
          <p:spPr>
            <a:xfrm>
              <a:off x="947110" y="5532408"/>
              <a:ext cx="931652" cy="143774"/>
            </a:xfrm>
            <a:prstGeom prst="rect">
              <a:avLst/>
            </a:prstGeom>
          </p:spPr>
        </p:pic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9DDEC77F-EF20-3145-9A7A-83D2E82CD918}"/>
              </a:ext>
            </a:extLst>
          </p:cNvPr>
          <p:cNvSpPr/>
          <p:nvPr/>
        </p:nvSpPr>
        <p:spPr>
          <a:xfrm>
            <a:off x="276316" y="4794313"/>
            <a:ext cx="23871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b="1" dirty="0">
                <a:highlight>
                  <a:srgbClr val="FFF9E9"/>
                </a:highlight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Coaches Equipment</a:t>
            </a:r>
          </a:p>
        </p:txBody>
      </p:sp>
      <p:pic>
        <p:nvPicPr>
          <p:cNvPr id="34" name="Picture 33" descr="A picture containing indoor, computer, computer, table&#10;&#10;Description automatically generated">
            <a:extLst>
              <a:ext uri="{FF2B5EF4-FFF2-40B4-BE49-F238E27FC236}">
                <a16:creationId xmlns:a16="http://schemas.microsoft.com/office/drawing/2014/main" id="{727B1B76-83F0-C34B-94C5-397C5F210BF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0158" r="1" b="28127"/>
          <a:stretch/>
        </p:blipFill>
        <p:spPr>
          <a:xfrm>
            <a:off x="2238702" y="2492458"/>
            <a:ext cx="960743" cy="1196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58A966B6-E8AA-1143-ADFB-08A995F584F4}"/>
              </a:ext>
            </a:extLst>
          </p:cNvPr>
          <p:cNvSpPr/>
          <p:nvPr/>
        </p:nvSpPr>
        <p:spPr>
          <a:xfrm>
            <a:off x="-42040" y="3532514"/>
            <a:ext cx="3237185" cy="1488831"/>
          </a:xfrm>
          <a:prstGeom prst="roundRect">
            <a:avLst/>
          </a:prstGeom>
          <a:noFill/>
          <a:ln w="412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Dynamical Systems theory- Constraints based approach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Developmental stages of FMS </a:t>
            </a:r>
          </a:p>
          <a:p>
            <a:endParaRPr lang="en-GB" sz="1600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7B9F5A1-EAF0-ED49-840B-572FB8014E0A}"/>
              </a:ext>
            </a:extLst>
          </p:cNvPr>
          <p:cNvSpPr/>
          <p:nvPr/>
        </p:nvSpPr>
        <p:spPr>
          <a:xfrm>
            <a:off x="910935" y="3180426"/>
            <a:ext cx="962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b="1" dirty="0">
                <a:highlight>
                  <a:srgbClr val="FFE3FF"/>
                </a:highlight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Theory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9CEEB22-6E90-D749-B8F6-4D5369E7083C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779E419-6AD0-9042-BC56-AA04831B0549}"/>
              </a:ext>
            </a:extLst>
          </p:cNvPr>
          <p:cNvSpPr/>
          <p:nvPr/>
        </p:nvSpPr>
        <p:spPr>
          <a:xfrm>
            <a:off x="391885" y="32658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Footie Families Intervention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58930BC4-034D-5441-9DC1-3C2A13C93880}"/>
              </a:ext>
            </a:extLst>
          </p:cNvPr>
          <p:cNvSpPr/>
          <p:nvPr/>
        </p:nvSpPr>
        <p:spPr>
          <a:xfrm>
            <a:off x="9170132" y="3625697"/>
            <a:ext cx="1540275" cy="615951"/>
          </a:xfrm>
          <a:prstGeom prst="roundRect">
            <a:avLst/>
          </a:prstGeom>
          <a:noFill/>
          <a:ln w="412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IN" sz="12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Developmentally appropriate equipment</a:t>
            </a:r>
            <a:endParaRPr lang="en-US" sz="12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B7BFA885-FA4C-C04C-94D1-6FDA8067B7D3}"/>
              </a:ext>
            </a:extLst>
          </p:cNvPr>
          <p:cNvSpPr/>
          <p:nvPr/>
        </p:nvSpPr>
        <p:spPr>
          <a:xfrm>
            <a:off x="9104641" y="2814740"/>
            <a:ext cx="30873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b="1" dirty="0">
                <a:highlight>
                  <a:srgbClr val="FFE3FF"/>
                </a:highlight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Take-home Equipment Bag &amp; Booklet 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5795152-4D7E-DC40-8EB0-979575BA79ED}"/>
              </a:ext>
            </a:extLst>
          </p:cNvPr>
          <p:cNvSpPr/>
          <p:nvPr/>
        </p:nvSpPr>
        <p:spPr>
          <a:xfrm>
            <a:off x="9308691" y="5916338"/>
            <a:ext cx="268011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  <a:sym typeface="Wingdings" pitchFamily="2" charset="2"/>
              </a:rPr>
              <a:t></a:t>
            </a:r>
            <a:r>
              <a:rPr lang="en-GB" sz="1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YouTube short clips and live sessions on zoom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CCABB37-04E9-E94D-BA4E-2E809CE25CEA}"/>
              </a:ext>
            </a:extLst>
          </p:cNvPr>
          <p:cNvSpPr/>
          <p:nvPr/>
        </p:nvSpPr>
        <p:spPr>
          <a:xfrm>
            <a:off x="9638081" y="5497949"/>
            <a:ext cx="19960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b="1" dirty="0">
                <a:highlight>
                  <a:srgbClr val="C4E7FF"/>
                </a:highlight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Online Activities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5753D5A-3F37-7C48-A524-3DF917710618}"/>
              </a:ext>
            </a:extLst>
          </p:cNvPr>
          <p:cNvSpPr/>
          <p:nvPr/>
        </p:nvSpPr>
        <p:spPr>
          <a:xfrm>
            <a:off x="9413972" y="1072849"/>
            <a:ext cx="23871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>
                <a:highlight>
                  <a:srgbClr val="DCFAE5"/>
                </a:highlight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Parent Engagement</a:t>
            </a:r>
          </a:p>
        </p:txBody>
      </p:sp>
      <p:pic>
        <p:nvPicPr>
          <p:cNvPr id="44" name="Picture 43" descr="Diagram&#10;&#10;Description automatically generated">
            <a:extLst>
              <a:ext uri="{FF2B5EF4-FFF2-40B4-BE49-F238E27FC236}">
                <a16:creationId xmlns:a16="http://schemas.microsoft.com/office/drawing/2014/main" id="{4BAA36B4-E022-CA4A-98A2-B7811CD8AF6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47" b="89920" l="7991" r="89993">
                        <a14:foregroundMark x1="10007" y1="65119" x2="10007" y2="65119"/>
                        <a14:foregroundMark x1="7991" y1="72281" x2="7991" y2="72281"/>
                        <a14:foregroundMark x1="9261" y1="71353" x2="9261" y2="71353"/>
                        <a14:foregroundMark x1="21210" y1="71883" x2="21210" y2="71883"/>
                        <a14:foregroundMark x1="19716" y1="69496" x2="19716" y2="69496"/>
                        <a14:foregroundMark x1="19417" y1="68966" x2="19417" y2="68966"/>
                        <a14:foregroundMark x1="9335" y1="70424" x2="9335" y2="70424"/>
                        <a14:foregroundMark x1="9634" y1="70424" x2="9634" y2="70424"/>
                        <a14:foregroundMark x1="9559" y1="70292" x2="9559" y2="70292"/>
                        <a14:foregroundMark x1="9783" y1="70159" x2="9783" y2="70159"/>
                        <a14:foregroundMark x1="8663" y1="71618" x2="8663" y2="71618"/>
                        <a14:foregroundMark x1="9933" y1="69761" x2="9933" y2="69761"/>
                        <a14:foregroundMark x1="19940" y1="69761" x2="19940" y2="69761"/>
                        <a14:foregroundMark x1="20090" y1="70159" x2="20090" y2="70159"/>
                        <a14:foregroundMark x1="16355" y1="88329" x2="16355" y2="88329"/>
                        <a14:foregroundMark x1="16281" y1="87931" x2="16281" y2="87931"/>
                        <a14:foregroundMark x1="16131" y1="86737" x2="16131" y2="86737"/>
                        <a14:foregroundMark x1="13592" y1="87931" x2="13592" y2="87931"/>
                        <a14:foregroundMark x1="12995" y1="86472" x2="12995" y2="86472"/>
                        <a14:foregroundMark x1="16580" y1="86870" x2="16580" y2="86870"/>
                        <a14:foregroundMark x1="20314" y1="70822" x2="20314" y2="70822"/>
                        <a14:backgroundMark x1="8290" y1="49602" x2="8290" y2="49602"/>
                        <a14:backgroundMark x1="9709" y1="49204" x2="9709" y2="49204"/>
                        <a14:backgroundMark x1="11352" y1="49204" x2="11352" y2="49204"/>
                        <a14:backgroundMark x1="12845" y1="49072" x2="12845" y2="49072"/>
                        <a14:backgroundMark x1="13966" y1="49072" x2="13966" y2="49072"/>
                        <a14:backgroundMark x1="15385" y1="49337" x2="15385" y2="49337"/>
                        <a14:backgroundMark x1="17326" y1="49469" x2="17326" y2="49469"/>
                        <a14:backgroundMark x1="18372" y1="49469" x2="18372" y2="49469"/>
                        <a14:backgroundMark x1="19567" y1="49602" x2="19567" y2="49602"/>
                        <a14:backgroundMark x1="20687" y1="50928" x2="20687" y2="50928"/>
                        <a14:backgroundMark x1="21359" y1="52520" x2="21359" y2="52520"/>
                        <a14:backgroundMark x1="21509" y1="56631" x2="21509" y2="56631"/>
                        <a14:backgroundMark x1="21583" y1="51061" x2="21583" y2="51061"/>
                        <a14:backgroundMark x1="22031" y1="51989" x2="22031" y2="51989"/>
                        <a14:backgroundMark x1="22629" y1="51857" x2="22629" y2="51857"/>
                        <a14:backgroundMark x1="22704" y1="49867" x2="22704" y2="49867"/>
                        <a14:backgroundMark x1="7916" y1="51857" x2="7916" y2="51857"/>
                        <a14:backgroundMark x1="20015" y1="60345" x2="20015" y2="60345"/>
                        <a14:backgroundMark x1="19193" y1="70955" x2="19193" y2="70955"/>
                      </a14:backgroundRemoval>
                    </a14:imgEffect>
                  </a14:imgLayer>
                </a14:imgProps>
              </a:ext>
            </a:extLst>
          </a:blip>
          <a:srcRect l="5880" t="47139" r="76850" b="8434"/>
          <a:stretch/>
        </p:blipFill>
        <p:spPr>
          <a:xfrm>
            <a:off x="9851518" y="1410016"/>
            <a:ext cx="869003" cy="1258883"/>
          </a:xfrm>
          <a:prstGeom prst="rect">
            <a:avLst/>
          </a:prstGeom>
        </p:spPr>
      </p:pic>
      <p:pic>
        <p:nvPicPr>
          <p:cNvPr id="45" name="Picture 44" descr="A picture containing shape&#10;&#10;Description automatically generated">
            <a:extLst>
              <a:ext uri="{FF2B5EF4-FFF2-40B4-BE49-F238E27FC236}">
                <a16:creationId xmlns:a16="http://schemas.microsoft.com/office/drawing/2014/main" id="{677ED045-024B-7949-83CA-2741ACF131F0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955" b="89819" l="21709" r="71363">
                        <a14:foregroundMark x1="39261" y1="77828" x2="39261" y2="77828"/>
                        <a14:foregroundMark x1="38799" y1="76923" x2="38799" y2="76923"/>
                        <a14:foregroundMark x1="39492" y1="76923" x2="39492" y2="76923"/>
                        <a14:foregroundMark x1="45727" y1="76923" x2="45727" y2="76923"/>
                        <a14:foregroundMark x1="46651" y1="77602" x2="46651" y2="77602"/>
                        <a14:foregroundMark x1="46651" y1="75566" x2="46651" y2="75566"/>
                        <a14:foregroundMark x1="47113" y1="80769" x2="47113" y2="80769"/>
                        <a14:foregroundMark x1="66282" y1="39140" x2="66282" y2="39140"/>
                        <a14:foregroundMark x1="65820" y1="37104" x2="65820" y2="37104"/>
                        <a14:foregroundMark x1="71363" y1="37104" x2="71363" y2="37104"/>
                        <a14:foregroundMark x1="66975" y1="33937" x2="66975" y2="33937"/>
                        <a14:foregroundMark x1="67436" y1="33937" x2="67436" y2="33937"/>
                        <a14:foregroundMark x1="67206" y1="35747" x2="67206" y2="35747"/>
                        <a14:foregroundMark x1="67898" y1="37104" x2="67898" y2="37104"/>
                        <a14:foregroundMark x1="67898" y1="38914" x2="67898" y2="38914"/>
                        <a14:foregroundMark x1="68129" y1="39140" x2="68129" y2="39140"/>
                        <a14:foregroundMark x1="68360" y1="39367" x2="68360" y2="39367"/>
                        <a14:foregroundMark x1="66744" y1="36878" x2="66744" y2="36878"/>
                        <a14:foregroundMark x1="67436" y1="35294" x2="67436" y2="35294"/>
                        <a14:foregroundMark x1="67206" y1="33937" x2="67206" y2="33937"/>
                        <a14:foregroundMark x1="68360" y1="33937" x2="68360" y2="33937"/>
                      </a14:backgroundRemoval>
                    </a14:imgEffect>
                  </a14:imgLayer>
                </a14:imgProps>
              </a:ext>
            </a:extLst>
          </a:blip>
          <a:srcRect l="22689" t="17856" r="24393" b="10715"/>
          <a:stretch/>
        </p:blipFill>
        <p:spPr>
          <a:xfrm flipH="1">
            <a:off x="10714479" y="1807674"/>
            <a:ext cx="575821" cy="877131"/>
          </a:xfrm>
          <a:prstGeom prst="rect">
            <a:avLst/>
          </a:prstGeom>
        </p:spPr>
      </p:pic>
      <p:pic>
        <p:nvPicPr>
          <p:cNvPr id="46" name="Picture 2" descr="MonActif on Twitter: &amp;quot;Wythnos gwych o pel droed a&amp;#39;r teulu draw yn Llangefni  a Porthaethwy wythnos yma! 👌👍⚽️ Great first week of Footie Families at  Llangefni &amp;amp; Menai Bridge this week! @angleseycouncil @">
            <a:extLst>
              <a:ext uri="{FF2B5EF4-FFF2-40B4-BE49-F238E27FC236}">
                <a16:creationId xmlns:a16="http://schemas.microsoft.com/office/drawing/2014/main" id="{0AEC0CBA-B8AA-F44F-9F44-7A3B3964A3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852" b="98667" l="5917" r="65917">
                        <a14:foregroundMark x1="9333" y1="79556" x2="9333" y2="79556"/>
                        <a14:foregroundMark x1="5917" y1="85037" x2="5917" y2="85037"/>
                        <a14:foregroundMark x1="25500" y1="88296" x2="25500" y2="88296"/>
                        <a14:foregroundMark x1="26583" y1="71704" x2="26750" y2="86222"/>
                        <a14:foregroundMark x1="26750" y1="86222" x2="28167" y2="92593"/>
                        <a14:foregroundMark x1="45083" y1="74963" x2="56750" y2="92593"/>
                        <a14:foregroundMark x1="56750" y1="92593" x2="64667" y2="94519"/>
                        <a14:foregroundMark x1="21167" y1="77778" x2="29583" y2="74667"/>
                        <a14:foregroundMark x1="29583" y1="74667" x2="32750" y2="76000"/>
                        <a14:foregroundMark x1="25000" y1="70222" x2="20833" y2="82963"/>
                        <a14:foregroundMark x1="20833" y1="82963" x2="20750" y2="85037"/>
                        <a14:foregroundMark x1="29500" y1="81630" x2="31833" y2="84741"/>
                        <a14:foregroundMark x1="29750" y1="81481" x2="33583" y2="79556"/>
                        <a14:foregroundMark x1="23750" y1="93481" x2="28167" y2="95852"/>
                        <a14:foregroundMark x1="43000" y1="76000" x2="45750" y2="89926"/>
                        <a14:foregroundMark x1="45750" y1="89926" x2="49750" y2="94519"/>
                        <a14:foregroundMark x1="61167" y1="75852" x2="61333" y2="90222"/>
                        <a14:foregroundMark x1="61333" y1="90222" x2="62250" y2="95704"/>
                        <a14:foregroundMark x1="43250" y1="89778" x2="49500" y2="98074"/>
                        <a14:foregroundMark x1="49500" y1="98074" x2="56750" y2="97185"/>
                        <a14:foregroundMark x1="62833" y1="79556" x2="64667" y2="94074"/>
                        <a14:foregroundMark x1="65917" y1="98667" x2="65833" y2="92148"/>
                        <a14:foregroundMark x1="44500" y1="62815" x2="44500" y2="57926"/>
                        <a14:foregroundMark x1="35167" y1="7259" x2="48750" y2="7407"/>
                        <a14:foregroundMark x1="48750" y1="7407" x2="61667" y2="5185"/>
                        <a14:foregroundMark x1="33083" y1="4593" x2="44917" y2="4741"/>
                        <a14:foregroundMark x1="44917" y1="4741" x2="51583" y2="3852"/>
                        <a14:backgroundMark x1="53750" y1="39852" x2="60917" y2="41630"/>
                        <a14:backgroundMark x1="47917" y1="38074" x2="48917" y2="385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87" r="31372"/>
          <a:stretch/>
        </p:blipFill>
        <p:spPr bwMode="auto">
          <a:xfrm>
            <a:off x="10129963" y="3589681"/>
            <a:ext cx="1828802" cy="157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Rounded Rectangle 46">
            <a:extLst>
              <a:ext uri="{FF2B5EF4-FFF2-40B4-BE49-F238E27FC236}">
                <a16:creationId xmlns:a16="http://schemas.microsoft.com/office/drawing/2014/main" id="{23EE611A-2D6D-444B-9612-EB0EA05D93AC}"/>
              </a:ext>
            </a:extLst>
          </p:cNvPr>
          <p:cNvSpPr/>
          <p:nvPr/>
        </p:nvSpPr>
        <p:spPr>
          <a:xfrm>
            <a:off x="162118" y="5108027"/>
            <a:ext cx="2784282" cy="1058430"/>
          </a:xfrm>
          <a:prstGeom prst="roundRect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2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Coaches receive a bag of equipment to deliver the sessions</a:t>
            </a:r>
            <a:endParaRPr lang="en-US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48" name="Rounded Rectangle 47">
            <a:extLst>
              <a:ext uri="{FF2B5EF4-FFF2-40B4-BE49-F238E27FC236}">
                <a16:creationId xmlns:a16="http://schemas.microsoft.com/office/drawing/2014/main" id="{E2CB288D-CCB7-2245-A111-220A3A45BDB3}"/>
              </a:ext>
            </a:extLst>
          </p:cNvPr>
          <p:cNvSpPr/>
          <p:nvPr/>
        </p:nvSpPr>
        <p:spPr>
          <a:xfrm>
            <a:off x="3215640" y="1053886"/>
            <a:ext cx="5801360" cy="5612879"/>
          </a:xfrm>
          <a:prstGeom prst="roundRect">
            <a:avLst/>
          </a:prstGeom>
          <a:solidFill>
            <a:srgbClr val="EAE8FF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49" name="Picture 4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CD8B824-59DE-6144-9AF5-D3A8123CDD9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559061" y="4555288"/>
            <a:ext cx="2491406" cy="1740300"/>
          </a:xfrm>
          <a:prstGeom prst="rect">
            <a:avLst/>
          </a:prstGeom>
        </p:spPr>
      </p:pic>
      <p:pic>
        <p:nvPicPr>
          <p:cNvPr id="50" name="Picture 49" descr="Diagram&#10;&#10;Description automatically generated">
            <a:extLst>
              <a:ext uri="{FF2B5EF4-FFF2-40B4-BE49-F238E27FC236}">
                <a16:creationId xmlns:a16="http://schemas.microsoft.com/office/drawing/2014/main" id="{1E0FFC69-036F-884D-B0B1-136E1E7580C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5" r="26226"/>
          <a:stretch/>
        </p:blipFill>
        <p:spPr>
          <a:xfrm>
            <a:off x="6181849" y="4555085"/>
            <a:ext cx="2481673" cy="1748439"/>
          </a:xfrm>
          <a:prstGeom prst="rect">
            <a:avLst/>
          </a:prstGeom>
        </p:spPr>
      </p:pic>
      <p:pic>
        <p:nvPicPr>
          <p:cNvPr id="51" name="Picture 50" descr="A picture containing diagram&#10;&#10;Description automatically generated">
            <a:extLst>
              <a:ext uri="{FF2B5EF4-FFF2-40B4-BE49-F238E27FC236}">
                <a16:creationId xmlns:a16="http://schemas.microsoft.com/office/drawing/2014/main" id="{9384192D-517C-5142-8945-CF9BA75C8F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1405" y="2698473"/>
            <a:ext cx="2514595" cy="1768179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C752CC0F-DD04-9C4A-8792-8112E22EDE20}"/>
              </a:ext>
            </a:extLst>
          </p:cNvPr>
          <p:cNvSpPr/>
          <p:nvPr/>
        </p:nvSpPr>
        <p:spPr>
          <a:xfrm>
            <a:off x="5129038" y="2740882"/>
            <a:ext cx="20233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Garden 1: 10 minutes</a:t>
            </a:r>
            <a:endParaRPr lang="en-US" sz="14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57A4395-9A81-6A40-89EF-ED65E344A6AE}"/>
              </a:ext>
            </a:extLst>
          </p:cNvPr>
          <p:cNvSpPr/>
          <p:nvPr/>
        </p:nvSpPr>
        <p:spPr>
          <a:xfrm>
            <a:off x="3790693" y="4586688"/>
            <a:ext cx="20233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Garden 2: 10 minutes</a:t>
            </a:r>
            <a:endParaRPr lang="en-US" sz="14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8F7A5B9-F93E-4A42-A980-ED60093AB152}"/>
              </a:ext>
            </a:extLst>
          </p:cNvPr>
          <p:cNvSpPr/>
          <p:nvPr/>
        </p:nvSpPr>
        <p:spPr>
          <a:xfrm>
            <a:off x="6406377" y="4586688"/>
            <a:ext cx="20233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Garden 3: 10 minutes</a:t>
            </a:r>
            <a:endParaRPr lang="en-US" sz="14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80EDAAA-6A9F-F846-8180-71BEF0622396}"/>
              </a:ext>
            </a:extLst>
          </p:cNvPr>
          <p:cNvSpPr/>
          <p:nvPr/>
        </p:nvSpPr>
        <p:spPr>
          <a:xfrm>
            <a:off x="3389755" y="1806422"/>
            <a:ext cx="541019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Warm up &amp; Intro: 10 minutes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Coach 1: Lead Children for a warmup game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Coach 2: Introduces the gardens to parents</a:t>
            </a:r>
            <a:endParaRPr lang="en-US" sz="14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2C7D7E0-525B-DB45-AA16-9BAE22F8A231}"/>
              </a:ext>
            </a:extLst>
          </p:cNvPr>
          <p:cNvSpPr/>
          <p:nvPr/>
        </p:nvSpPr>
        <p:spPr>
          <a:xfrm>
            <a:off x="4470400" y="6368696"/>
            <a:ext cx="328930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Tidy up and cool down: 10 minutes</a:t>
            </a:r>
            <a:endParaRPr lang="en-US" sz="14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A308D22-BC55-F94C-B325-7F97AAF596D0}"/>
              </a:ext>
            </a:extLst>
          </p:cNvPr>
          <p:cNvSpPr/>
          <p:nvPr/>
        </p:nvSpPr>
        <p:spPr>
          <a:xfrm>
            <a:off x="3505200" y="3048508"/>
            <a:ext cx="12573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2 trained coaches facilitate parents</a:t>
            </a:r>
            <a:endParaRPr lang="en-US" sz="1600" i="1" dirty="0">
              <a:solidFill>
                <a:schemeClr val="tx1">
                  <a:lumMod val="65000"/>
                  <a:lumOff val="35000"/>
                </a:schemeClr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55D3D9F-9156-C64E-AF72-457B9EA5EA74}"/>
              </a:ext>
            </a:extLst>
          </p:cNvPr>
          <p:cNvSpPr/>
          <p:nvPr/>
        </p:nvSpPr>
        <p:spPr>
          <a:xfrm>
            <a:off x="3390900" y="1132262"/>
            <a:ext cx="5473699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highlight>
                  <a:srgbClr val="FFE3FF"/>
                </a:highlight>
                <a:latin typeface="Microsoft JhengHei" panose="020B0604030504040204" pitchFamily="34" charset="-120"/>
                <a:ea typeface="Microsoft JhengHei" panose="020B0604030504040204" pitchFamily="34" charset="-120"/>
              </a:rPr>
              <a:t>8-week Programme: </a:t>
            </a:r>
          </a:p>
          <a:p>
            <a:pPr algn="ctr"/>
            <a:r>
              <a:rPr lang="en-GB" sz="16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Weekly 45-minute sessions rotating around 3 gardens</a:t>
            </a:r>
            <a:endParaRPr lang="en-US" sz="16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7468580-5671-FA49-A642-F6A57E4C4C56}"/>
              </a:ext>
            </a:extLst>
          </p:cNvPr>
          <p:cNvSpPr/>
          <p:nvPr/>
        </p:nvSpPr>
        <p:spPr>
          <a:xfrm>
            <a:off x="4913308" y="2996649"/>
            <a:ext cx="81945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400" b="1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Footie!</a:t>
            </a:r>
            <a:endParaRPr lang="en-US" sz="1400" b="1" i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8B3B6D5-9918-6644-8E65-DB51009BE39B}"/>
              </a:ext>
            </a:extLst>
          </p:cNvPr>
          <p:cNvSpPr/>
          <p:nvPr/>
        </p:nvSpPr>
        <p:spPr>
          <a:xfrm>
            <a:off x="4081499" y="4834725"/>
            <a:ext cx="157927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400" b="1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Send &amp; Receive </a:t>
            </a:r>
            <a:endParaRPr lang="en-US" sz="1400" b="1" i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5AD97B7-AAA6-B140-A879-4CF86322CCC1}"/>
              </a:ext>
            </a:extLst>
          </p:cNvPr>
          <p:cNvSpPr/>
          <p:nvPr/>
        </p:nvSpPr>
        <p:spPr>
          <a:xfrm>
            <a:off x="6554292" y="4810872"/>
            <a:ext cx="159531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400" b="1" i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Obstacle Course</a:t>
            </a:r>
            <a:endParaRPr lang="en-US" sz="1400" b="1" i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115279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  <a:alpha val="8667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69AC4-F8B6-0B47-973B-39C49603B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486" y="353382"/>
            <a:ext cx="5551714" cy="1325563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Participants</a:t>
            </a:r>
            <a:r>
              <a:rPr lang="en-US" sz="54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5A03F-25AC-3A40-AB01-57C5254E6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143" y="1683931"/>
            <a:ext cx="6074229" cy="4165325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4 providers across Wales were trained to deliver Footie Families and agreed to participating in the research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These providers recruited families to attend the intervention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 contacted families to recruit for the research </a:t>
            </a:r>
            <a:endParaRPr lang="en-US" sz="2000" b="1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Families – parents and 2-5year old children (50)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Coaches (9)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Stakeholders</a:t>
            </a:r>
          </a:p>
          <a:p>
            <a:pPr>
              <a:lnSpc>
                <a:spcPct val="120000"/>
              </a:lnSpc>
            </a:pPr>
            <a:endParaRPr lang="en-US" sz="200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lnSpc>
                <a:spcPct val="120000"/>
              </a:lnSpc>
            </a:pPr>
            <a:endParaRPr lang="en-US" sz="2000" dirty="0">
              <a:solidFill>
                <a:schemeClr val="bg1"/>
              </a:solidFill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3B831A5E-DD6D-7042-8AB0-08474BF805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4" r="-2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140321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BF2CFC1-9DA3-174C-AF78-33752B544A1F}"/>
              </a:ext>
            </a:extLst>
          </p:cNvPr>
          <p:cNvSpPr/>
          <p:nvPr/>
        </p:nvSpPr>
        <p:spPr>
          <a:xfrm>
            <a:off x="525828" y="5728932"/>
            <a:ext cx="2102080" cy="7403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Focus Groups w Coaches</a:t>
            </a:r>
          </a:p>
          <a:p>
            <a:pPr algn="ctr"/>
            <a:endParaRPr lang="en-US" sz="500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9B38607-C35D-094F-B574-7E11C7819107}"/>
              </a:ext>
            </a:extLst>
          </p:cNvPr>
          <p:cNvSpPr/>
          <p:nvPr/>
        </p:nvSpPr>
        <p:spPr>
          <a:xfrm>
            <a:off x="3977811" y="5603088"/>
            <a:ext cx="1880483" cy="79935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Parent Interviews</a:t>
            </a:r>
          </a:p>
          <a:p>
            <a:pPr algn="ctr"/>
            <a:endParaRPr lang="en-US" sz="5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US" sz="20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US" sz="20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867BC20-E5AA-604B-B8E3-E3637FAD17B1}"/>
              </a:ext>
            </a:extLst>
          </p:cNvPr>
          <p:cNvCxnSpPr>
            <a:cxnSpLocks/>
          </p:cNvCxnSpPr>
          <p:nvPr/>
        </p:nvCxnSpPr>
        <p:spPr>
          <a:xfrm>
            <a:off x="13645" y="3921302"/>
            <a:ext cx="12164707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itle 1">
            <a:extLst>
              <a:ext uri="{FF2B5EF4-FFF2-40B4-BE49-F238E27FC236}">
                <a16:creationId xmlns:a16="http://schemas.microsoft.com/office/drawing/2014/main" id="{D359E006-68B8-F141-964F-79B3357B7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85" y="4002918"/>
            <a:ext cx="3447197" cy="69940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Qualitative</a:t>
            </a: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D4C66A9D-E42B-D248-8848-4D1A8B411295}"/>
              </a:ext>
            </a:extLst>
          </p:cNvPr>
          <p:cNvSpPr/>
          <p:nvPr/>
        </p:nvSpPr>
        <p:spPr>
          <a:xfrm>
            <a:off x="8298611" y="3164391"/>
            <a:ext cx="3893389" cy="1690778"/>
          </a:xfrm>
          <a:prstGeom prst="roundRect">
            <a:avLst/>
          </a:prstGeom>
          <a:gradFill>
            <a:gsLst>
              <a:gs pos="0">
                <a:srgbClr val="DDE8FF"/>
              </a:gs>
              <a:gs pos="64000">
                <a:schemeClr val="accent6">
                  <a:lumMod val="20000"/>
                  <a:lumOff val="80000"/>
                </a:schemeClr>
              </a:gs>
              <a:gs pos="36000">
                <a:srgbClr val="DDE8FF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5400000" scaled="1"/>
          </a:gradFill>
          <a:ln>
            <a:noFill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US" sz="800" dirty="0">
              <a:solidFill>
                <a:schemeClr val="tx1"/>
              </a:solidFill>
              <a:latin typeface="Arial" panose="020B0604020202020204" pitchFamily="34" charset="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CC831827-4A82-7541-AC31-240C36538F30}"/>
              </a:ext>
            </a:extLst>
          </p:cNvPr>
          <p:cNvSpPr/>
          <p:nvPr/>
        </p:nvSpPr>
        <p:spPr>
          <a:xfrm>
            <a:off x="7351104" y="5278944"/>
            <a:ext cx="2184781" cy="84608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Reflective Journal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8AB61D7E-FE1A-FF4C-98A6-E288AE441493}"/>
              </a:ext>
            </a:extLst>
          </p:cNvPr>
          <p:cNvSpPr txBox="1">
            <a:spLocks/>
          </p:cNvSpPr>
          <p:nvPr/>
        </p:nvSpPr>
        <p:spPr>
          <a:xfrm>
            <a:off x="403484" y="2110408"/>
            <a:ext cx="11498705" cy="20092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FD8C20EB-6D5B-CF4A-B0D5-910227AF8257}"/>
              </a:ext>
            </a:extLst>
          </p:cNvPr>
          <p:cNvSpPr/>
          <p:nvPr/>
        </p:nvSpPr>
        <p:spPr>
          <a:xfrm>
            <a:off x="327804" y="1557273"/>
            <a:ext cx="3433313" cy="2161091"/>
          </a:xfrm>
          <a:prstGeom prst="roundRect">
            <a:avLst/>
          </a:prstGeom>
          <a:solidFill>
            <a:srgbClr val="DDE8FF"/>
          </a:solidFill>
          <a:ln>
            <a:noFill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US" sz="4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61310CF6-09CC-1847-8A24-0BB27ACCF933}"/>
              </a:ext>
            </a:extLst>
          </p:cNvPr>
          <p:cNvSpPr txBox="1">
            <a:spLocks/>
          </p:cNvSpPr>
          <p:nvPr/>
        </p:nvSpPr>
        <p:spPr>
          <a:xfrm>
            <a:off x="0" y="901999"/>
            <a:ext cx="3447197" cy="699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Quantitative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567491A7-D9EC-984F-AE1D-08183282E69B}"/>
              </a:ext>
            </a:extLst>
          </p:cNvPr>
          <p:cNvSpPr/>
          <p:nvPr/>
        </p:nvSpPr>
        <p:spPr>
          <a:xfrm>
            <a:off x="4221085" y="1219911"/>
            <a:ext cx="4325229" cy="1278362"/>
          </a:xfrm>
          <a:prstGeom prst="roundRect">
            <a:avLst/>
          </a:prstGeom>
          <a:solidFill>
            <a:srgbClr val="DDE8FF"/>
          </a:solidFill>
          <a:ln>
            <a:noFill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AST Track </a:t>
            </a:r>
            <a:r>
              <a:rPr lang="en-US" sz="1400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(Hoeboer et al., 2017)</a:t>
            </a:r>
            <a:endParaRPr lang="en-US" sz="14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US" sz="200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US" b="1" dirty="0">
              <a:solidFill>
                <a:schemeClr val="tx1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47FEB750-EE18-2344-BF52-893A7A145F5C}"/>
              </a:ext>
            </a:extLst>
          </p:cNvPr>
          <p:cNvSpPr/>
          <p:nvPr/>
        </p:nvSpPr>
        <p:spPr>
          <a:xfrm>
            <a:off x="8919712" y="1214894"/>
            <a:ext cx="3069087" cy="1673449"/>
          </a:xfrm>
          <a:prstGeom prst="roundRect">
            <a:avLst/>
          </a:prstGeom>
          <a:solidFill>
            <a:srgbClr val="DDE8FF"/>
          </a:solidFill>
          <a:ln>
            <a:noFill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Co-activity Questionnaire 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81881F1-CEEE-5047-BD7A-5F0AB4F48F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5472" r="-4784" b="-11405"/>
          <a:stretch/>
        </p:blipFill>
        <p:spPr>
          <a:xfrm>
            <a:off x="2475760" y="2148581"/>
            <a:ext cx="1171673" cy="1042576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0802A534-7874-AD49-8031-52B79BD0ACC0}"/>
              </a:ext>
            </a:extLst>
          </p:cNvPr>
          <p:cNvSpPr/>
          <p:nvPr/>
        </p:nvSpPr>
        <p:spPr>
          <a:xfrm>
            <a:off x="189781" y="1477590"/>
            <a:ext cx="2553419" cy="19742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5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IN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Gross Motor Skill subtest of the </a:t>
            </a:r>
            <a:r>
              <a:rPr lang="en-IN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Peabody Developmental Motor Scales 2</a:t>
            </a:r>
            <a:r>
              <a:rPr lang="en-IN" b="1" baseline="300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nd</a:t>
            </a:r>
            <a:r>
              <a:rPr lang="en-IN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Edition </a:t>
            </a:r>
            <a:r>
              <a:rPr lang="en-IN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(PDMS-2) </a:t>
            </a:r>
          </a:p>
        </p:txBody>
      </p:sp>
      <p:pic>
        <p:nvPicPr>
          <p:cNvPr id="34" name="Content Placeholder 6" descr="A close up of a map&#10;&#10;Description automatically generated">
            <a:extLst>
              <a:ext uri="{FF2B5EF4-FFF2-40B4-BE49-F238E27FC236}">
                <a16:creationId xmlns:a16="http://schemas.microsoft.com/office/drawing/2014/main" id="{DD05C6FB-14D6-E947-B7BC-1720193742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421897" y="1619573"/>
            <a:ext cx="1724116" cy="764401"/>
          </a:xfr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769648CC-16C7-7D46-AC6E-81C380D618DB}"/>
              </a:ext>
            </a:extLst>
          </p:cNvPr>
          <p:cNvSpPr/>
          <p:nvPr/>
        </p:nvSpPr>
        <p:spPr>
          <a:xfrm>
            <a:off x="6145963" y="1728220"/>
            <a:ext cx="23187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Obstacle Course to assess motor skills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AADEA406-EE4A-884C-8ECB-9CD8391A8C7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723" t="8796" r="32978" b="14039"/>
          <a:stretch/>
        </p:blipFill>
        <p:spPr>
          <a:xfrm>
            <a:off x="10661118" y="3286783"/>
            <a:ext cx="1304145" cy="1404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51CF6169-C9C1-5B4A-A961-972E071FC4A0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315487D-2C21-E645-B0F7-2131C14E6C43}"/>
              </a:ext>
            </a:extLst>
          </p:cNvPr>
          <p:cNvSpPr/>
          <p:nvPr/>
        </p:nvSpPr>
        <p:spPr>
          <a:xfrm>
            <a:off x="424543" y="0"/>
            <a:ext cx="113320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Methods/Tools</a:t>
            </a:r>
            <a:endParaRPr lang="en-GB" sz="32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9B7F9A-634E-0E4E-8ABF-4FFFEDEA1A1A}"/>
              </a:ext>
            </a:extLst>
          </p:cNvPr>
          <p:cNvSpPr/>
          <p:nvPr/>
        </p:nvSpPr>
        <p:spPr>
          <a:xfrm>
            <a:off x="8206596" y="3554412"/>
            <a:ext cx="25246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Observations</a:t>
            </a:r>
          </a:p>
          <a:p>
            <a:pPr algn="ctr"/>
            <a:r>
              <a:rPr lang="en-US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Noldus Observer XT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D59C82C-A2BC-FB45-850D-0D48B1940CAF}"/>
              </a:ext>
            </a:extLst>
          </p:cNvPr>
          <p:cNvSpPr/>
          <p:nvPr/>
        </p:nvSpPr>
        <p:spPr>
          <a:xfrm>
            <a:off x="1698035" y="3382356"/>
            <a:ext cx="194861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(Folio &amp; Fewell 2000)</a:t>
            </a:r>
            <a:endParaRPr lang="en-US" sz="1400" dirty="0"/>
          </a:p>
        </p:txBody>
      </p:sp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2DF8B9CB-9A95-E246-82D9-5C25FC1CDC75}"/>
              </a:ext>
            </a:extLst>
          </p:cNvPr>
          <p:cNvSpPr/>
          <p:nvPr/>
        </p:nvSpPr>
        <p:spPr>
          <a:xfrm rot="20574431">
            <a:off x="2328177" y="1320675"/>
            <a:ext cx="3111702" cy="421863"/>
          </a:xfrm>
          <a:prstGeom prst="roundRect">
            <a:avLst/>
          </a:prstGeom>
          <a:noFill/>
          <a:ln>
            <a:noFill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b="1" dirty="0">
                <a:solidFill>
                  <a:srgbClr val="FF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PHYSICAL COMPETENCE</a:t>
            </a:r>
          </a:p>
        </p:txBody>
      </p:sp>
      <p:pic>
        <p:nvPicPr>
          <p:cNvPr id="28" name="Picture 2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381D585-79A7-7641-ACAA-DB7A9C3F5B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9559" y="1996854"/>
            <a:ext cx="2684318" cy="6661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1914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20" grpId="0" animBg="1"/>
      <p:bldP spid="27" grpId="0" animBg="1"/>
      <p:bldP spid="30" grpId="0" animBg="1"/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22DEB-BFA1-5345-BFC8-08BF3D2BA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2077"/>
            <a:ext cx="10515600" cy="5032375"/>
          </a:xfrm>
        </p:spPr>
        <p:txBody>
          <a:bodyPr>
            <a:normAutofit fontScale="85000" lnSpcReduction="20000"/>
          </a:bodyPr>
          <a:lstStyle/>
          <a:p>
            <a:pPr lvl="0">
              <a:lnSpc>
                <a:spcPct val="120000"/>
              </a:lnSpc>
            </a:pPr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Fidelity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 - comparing actual program delivery to planned delivery with Fidelity checklist  </a:t>
            </a:r>
          </a:p>
          <a:p>
            <a:pPr lvl="0">
              <a:lnSpc>
                <a:spcPct val="120000"/>
              </a:lnSpc>
            </a:pPr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Attendance of the programme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was monitored with registers and site observations </a:t>
            </a:r>
          </a:p>
          <a:p>
            <a:pPr lvl="0">
              <a:lnSpc>
                <a:spcPct val="120000"/>
              </a:lnSpc>
            </a:pPr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Feasibility of the programme delivery and enjoyment of delivery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- assessed with coaches’ feedback gathered through the focus group, reflective journal</a:t>
            </a:r>
          </a:p>
          <a:p>
            <a:pPr>
              <a:lnSpc>
                <a:spcPct val="120000"/>
              </a:lnSpc>
            </a:pPr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Quality of programme received, 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and </a:t>
            </a:r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responsiveness of participants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- parent diary to record weekly activities &amp; evaluated through interviews </a:t>
            </a:r>
          </a:p>
          <a:p>
            <a:pPr lvl="0">
              <a:lnSpc>
                <a:spcPct val="120000"/>
              </a:lnSpc>
            </a:pPr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Adaptations made to program during implementation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 - </a:t>
            </a:r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reflective journal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. 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4C52CD7-7F40-5546-9D86-ABA6E37042BE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7D8D5-0128-AD44-8F49-2A47C252F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92814"/>
            <a:ext cx="11150600" cy="132556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Process evaluation of Interventions </a:t>
            </a:r>
            <a:r>
              <a:rPr lang="en-US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(</a:t>
            </a:r>
            <a:r>
              <a:rPr lang="en-GB" sz="2000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Durlak</a:t>
            </a: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and </a:t>
            </a:r>
            <a:r>
              <a:rPr lang="en-GB" sz="2000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DuPre</a:t>
            </a:r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, 2008) </a:t>
            </a:r>
            <a:endParaRPr lang="en-US" sz="36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201582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B9934-3CAC-414D-8E5A-5AAC87D8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564" y="361565"/>
            <a:ext cx="9718111" cy="1314835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Pre–post analysis</a:t>
            </a:r>
            <a:endParaRPr 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25C4FC-C0CE-447C-8566-A5C64E3D74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7864533"/>
              </p:ext>
            </p:extLst>
          </p:nvPr>
        </p:nvGraphicFramePr>
        <p:xfrm>
          <a:off x="644056" y="1528764"/>
          <a:ext cx="10927829" cy="5043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62683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7DDEB993-E5E3-48B9-B8F5-71AD5A1C3D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9680802"/>
              </p:ext>
            </p:extLst>
          </p:nvPr>
        </p:nvGraphicFramePr>
        <p:xfrm>
          <a:off x="464457" y="1628775"/>
          <a:ext cx="10889343" cy="4548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446967A2-7D33-6A42-B2CF-A9B241F84D47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055803F-D058-1849-BFF4-06403AF83A16}"/>
              </a:ext>
            </a:extLst>
          </p:cNvPr>
          <p:cNvSpPr txBox="1">
            <a:spLocks/>
          </p:cNvSpPr>
          <p:nvPr/>
        </p:nvSpPr>
        <p:spPr>
          <a:xfrm>
            <a:off x="838200" y="-192814"/>
            <a:ext cx="11150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3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Qualitative Analysis</a:t>
            </a:r>
          </a:p>
        </p:txBody>
      </p:sp>
    </p:spTree>
    <p:extLst>
      <p:ext uri="{BB962C8B-B14F-4D97-AF65-F5344CB8AC3E}">
        <p14:creationId xmlns:p14="http://schemas.microsoft.com/office/powerpoint/2010/main" val="20512393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32CE1E1-2EF0-1A41-B66F-653FD078EC37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7AFA98C-BBD4-CC43-A5E9-108184BFFBA2}"/>
              </a:ext>
            </a:extLst>
          </p:cNvPr>
          <p:cNvSpPr txBox="1">
            <a:spLocks/>
          </p:cNvSpPr>
          <p:nvPr/>
        </p:nvSpPr>
        <p:spPr>
          <a:xfrm>
            <a:off x="838200" y="-192814"/>
            <a:ext cx="11150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36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Triangulation</a:t>
            </a:r>
          </a:p>
        </p:txBody>
      </p:sp>
      <p:pic>
        <p:nvPicPr>
          <p:cNvPr id="13" name="Graphic 12" descr="Comment Important with solid fill">
            <a:extLst>
              <a:ext uri="{FF2B5EF4-FFF2-40B4-BE49-F238E27FC236}">
                <a16:creationId xmlns:a16="http://schemas.microsoft.com/office/drawing/2014/main" id="{6071B485-6CE7-7241-B353-88A20A6C49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74284" y="1684886"/>
            <a:ext cx="914400" cy="914400"/>
          </a:xfrm>
          <a:prstGeom prst="rect">
            <a:avLst/>
          </a:prstGeom>
        </p:spPr>
      </p:pic>
      <p:pic>
        <p:nvPicPr>
          <p:cNvPr id="15" name="Graphic 14" descr="Statistics with solid fill">
            <a:extLst>
              <a:ext uri="{FF2B5EF4-FFF2-40B4-BE49-F238E27FC236}">
                <a16:creationId xmlns:a16="http://schemas.microsoft.com/office/drawing/2014/main" id="{A1C81B79-9B32-D04E-8574-9ECA9C01C0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34229" y="5206999"/>
            <a:ext cx="914400" cy="914400"/>
          </a:xfrm>
          <a:prstGeom prst="rect">
            <a:avLst/>
          </a:prstGeom>
        </p:spPr>
      </p:pic>
      <p:pic>
        <p:nvPicPr>
          <p:cNvPr id="17" name="Graphic 16" descr="User with solid fill">
            <a:extLst>
              <a:ext uri="{FF2B5EF4-FFF2-40B4-BE49-F238E27FC236}">
                <a16:creationId xmlns:a16="http://schemas.microsoft.com/office/drawing/2014/main" id="{77CA5A16-E609-DE48-935E-13931F054A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32060" y="4945744"/>
            <a:ext cx="914400" cy="914400"/>
          </a:xfrm>
          <a:prstGeom prst="rect">
            <a:avLst/>
          </a:prstGeom>
        </p:spPr>
      </p:pic>
      <p:sp>
        <p:nvSpPr>
          <p:cNvPr id="18" name="Triangle 17">
            <a:extLst>
              <a:ext uri="{FF2B5EF4-FFF2-40B4-BE49-F238E27FC236}">
                <a16:creationId xmlns:a16="http://schemas.microsoft.com/office/drawing/2014/main" id="{F9277EF9-D8CD-5F4D-83E6-2EDC227B8B9B}"/>
              </a:ext>
            </a:extLst>
          </p:cNvPr>
          <p:cNvSpPr/>
          <p:nvPr/>
        </p:nvSpPr>
        <p:spPr>
          <a:xfrm>
            <a:off x="4615542" y="2525486"/>
            <a:ext cx="3193143" cy="2888344"/>
          </a:xfrm>
          <a:prstGeom prst="triangle">
            <a:avLst/>
          </a:prstGeom>
          <a:solidFill>
            <a:srgbClr val="75D9BC"/>
          </a:solidFill>
          <a:ln>
            <a:noFill/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639240D-4A6E-3F47-9BB7-C036CA7AE573}"/>
              </a:ext>
            </a:extLst>
          </p:cNvPr>
          <p:cNvSpPr/>
          <p:nvPr/>
        </p:nvSpPr>
        <p:spPr>
          <a:xfrm>
            <a:off x="4864331" y="3882961"/>
            <a:ext cx="259601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Cross data comparison, convergence and interpretation</a:t>
            </a:r>
            <a:endParaRPr lang="en-US" sz="20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CA263EB-8343-B645-BBCF-21317A8C2F6A}"/>
              </a:ext>
            </a:extLst>
          </p:cNvPr>
          <p:cNvSpPr/>
          <p:nvPr/>
        </p:nvSpPr>
        <p:spPr>
          <a:xfrm>
            <a:off x="8485646" y="5181990"/>
            <a:ext cx="259601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Expert analysis &amp; reflections</a:t>
            </a:r>
            <a:endParaRPr lang="en-US" sz="20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1BC9145-C954-D846-A9B9-0DBEA249F26E}"/>
              </a:ext>
            </a:extLst>
          </p:cNvPr>
          <p:cNvSpPr/>
          <p:nvPr/>
        </p:nvSpPr>
        <p:spPr>
          <a:xfrm>
            <a:off x="4225704" y="1386504"/>
            <a:ext cx="40764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Qualitative comments</a:t>
            </a:r>
            <a:endParaRPr lang="en-US" sz="20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FB178A7-EDF9-C34F-ABD0-737E2FC77A8C}"/>
              </a:ext>
            </a:extLst>
          </p:cNvPr>
          <p:cNvSpPr/>
          <p:nvPr/>
        </p:nvSpPr>
        <p:spPr>
          <a:xfrm>
            <a:off x="1823589" y="6023818"/>
            <a:ext cx="31402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Quantitative data</a:t>
            </a:r>
            <a:endParaRPr lang="en-US" sz="20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266926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ouble Wave 3">
            <a:extLst>
              <a:ext uri="{FF2B5EF4-FFF2-40B4-BE49-F238E27FC236}">
                <a16:creationId xmlns:a16="http://schemas.microsoft.com/office/drawing/2014/main" id="{C98B570C-15D4-5B46-96C0-2F3166666549}"/>
              </a:ext>
            </a:extLst>
          </p:cNvPr>
          <p:cNvSpPr/>
          <p:nvPr/>
        </p:nvSpPr>
        <p:spPr>
          <a:xfrm>
            <a:off x="1342572" y="1030513"/>
            <a:ext cx="3510642" cy="896254"/>
          </a:xfrm>
          <a:prstGeom prst="doubleWave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PROBLEM? – LITERATURE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4F2EB53-4DB8-A34A-BC69-6784802B516C}"/>
              </a:ext>
            </a:extLst>
          </p:cNvPr>
          <p:cNvSpPr/>
          <p:nvPr/>
        </p:nvSpPr>
        <p:spPr>
          <a:xfrm>
            <a:off x="1652814" y="2267307"/>
            <a:ext cx="2841171" cy="5551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THEORIES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5EA6E01-09C0-4545-BEE3-6D774AAE00DD}"/>
              </a:ext>
            </a:extLst>
          </p:cNvPr>
          <p:cNvSpPr/>
          <p:nvPr/>
        </p:nvSpPr>
        <p:spPr>
          <a:xfrm>
            <a:off x="1282700" y="3237514"/>
            <a:ext cx="3603171" cy="555172"/>
          </a:xfrm>
          <a:prstGeom prst="rect">
            <a:avLst/>
          </a:prstGeom>
          <a:solidFill>
            <a:srgbClr val="DCFAE5"/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RESEARCH QUESTIONS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85A4E38-CF80-A245-98E2-99D20F3C08BB}"/>
              </a:ext>
            </a:extLst>
          </p:cNvPr>
          <p:cNvSpPr/>
          <p:nvPr/>
        </p:nvSpPr>
        <p:spPr>
          <a:xfrm>
            <a:off x="1271814" y="4214013"/>
            <a:ext cx="3603171" cy="555172"/>
          </a:xfrm>
          <a:prstGeom prst="rect">
            <a:avLst/>
          </a:prstGeom>
          <a:solidFill>
            <a:srgbClr val="FFE3FF"/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RESEARCH DESIGN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A7B92C2-458A-4242-9600-E534DFEFC46A}"/>
              </a:ext>
            </a:extLst>
          </p:cNvPr>
          <p:cNvSpPr/>
          <p:nvPr/>
        </p:nvSpPr>
        <p:spPr>
          <a:xfrm>
            <a:off x="1277257" y="5151752"/>
            <a:ext cx="3603171" cy="5551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METHODOLOGY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8D08CEF-1EED-E442-9539-D184A5EDE9F6}"/>
              </a:ext>
            </a:extLst>
          </p:cNvPr>
          <p:cNvSpPr/>
          <p:nvPr/>
        </p:nvSpPr>
        <p:spPr>
          <a:xfrm>
            <a:off x="1282700" y="6106612"/>
            <a:ext cx="3603171" cy="555172"/>
          </a:xfrm>
          <a:prstGeom prst="rect">
            <a:avLst/>
          </a:prstGeom>
          <a:solidFill>
            <a:srgbClr val="D97F82">
              <a:alpha val="40000"/>
            </a:srgbClr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METHODS/TOOLS</a:t>
            </a:r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id="{5D563034-CC0D-EE4A-A21A-6F276BD9633A}"/>
              </a:ext>
            </a:extLst>
          </p:cNvPr>
          <p:cNvSpPr/>
          <p:nvPr/>
        </p:nvSpPr>
        <p:spPr>
          <a:xfrm>
            <a:off x="2965985" y="1935822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16E052E2-8D3F-FB4D-BD4C-B5BA771D51E8}"/>
              </a:ext>
            </a:extLst>
          </p:cNvPr>
          <p:cNvSpPr/>
          <p:nvPr/>
        </p:nvSpPr>
        <p:spPr>
          <a:xfrm>
            <a:off x="2969657" y="2892455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own Arrow 14">
            <a:extLst>
              <a:ext uri="{FF2B5EF4-FFF2-40B4-BE49-F238E27FC236}">
                <a16:creationId xmlns:a16="http://schemas.microsoft.com/office/drawing/2014/main" id="{DAFAF203-95B7-9A49-9ECA-8DDE60072872}"/>
              </a:ext>
            </a:extLst>
          </p:cNvPr>
          <p:cNvSpPr/>
          <p:nvPr/>
        </p:nvSpPr>
        <p:spPr>
          <a:xfrm>
            <a:off x="2984346" y="3871118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9A56EA4E-2DA6-6F46-B77A-C3E5254E3DA9}"/>
              </a:ext>
            </a:extLst>
          </p:cNvPr>
          <p:cNvSpPr/>
          <p:nvPr/>
        </p:nvSpPr>
        <p:spPr>
          <a:xfrm>
            <a:off x="3010052" y="4833258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Down Arrow 16">
            <a:extLst>
              <a:ext uri="{FF2B5EF4-FFF2-40B4-BE49-F238E27FC236}">
                <a16:creationId xmlns:a16="http://schemas.microsoft.com/office/drawing/2014/main" id="{0652B2F3-5D85-BA43-BF6C-F73B49DD72C2}"/>
              </a:ext>
            </a:extLst>
          </p:cNvPr>
          <p:cNvSpPr/>
          <p:nvPr/>
        </p:nvSpPr>
        <p:spPr>
          <a:xfrm>
            <a:off x="3030249" y="5776088"/>
            <a:ext cx="228600" cy="276601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urved Right Arrow 19">
            <a:extLst>
              <a:ext uri="{FF2B5EF4-FFF2-40B4-BE49-F238E27FC236}">
                <a16:creationId xmlns:a16="http://schemas.microsoft.com/office/drawing/2014/main" id="{CAB13A45-C8DF-314C-91B5-B05D5414D292}"/>
              </a:ext>
            </a:extLst>
          </p:cNvPr>
          <p:cNvSpPr/>
          <p:nvPr/>
        </p:nvSpPr>
        <p:spPr>
          <a:xfrm>
            <a:off x="291011" y="1404256"/>
            <a:ext cx="777240" cy="5006340"/>
          </a:xfrm>
          <a:prstGeom prst="curvedRight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Up-down Arrow 20">
            <a:extLst>
              <a:ext uri="{FF2B5EF4-FFF2-40B4-BE49-F238E27FC236}">
                <a16:creationId xmlns:a16="http://schemas.microsoft.com/office/drawing/2014/main" id="{38AEA6B8-5498-AB45-958B-A53C4E9E1BC8}"/>
              </a:ext>
            </a:extLst>
          </p:cNvPr>
          <p:cNvSpPr/>
          <p:nvPr/>
        </p:nvSpPr>
        <p:spPr>
          <a:xfrm>
            <a:off x="5228771" y="1404256"/>
            <a:ext cx="320040" cy="4823460"/>
          </a:xfrm>
          <a:prstGeom prst="up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7D53BC4-0230-E44B-805D-436395504CFF}"/>
              </a:ext>
            </a:extLst>
          </p:cNvPr>
          <p:cNvSpPr/>
          <p:nvPr/>
        </p:nvSpPr>
        <p:spPr>
          <a:xfrm rot="10800000">
            <a:off x="0" y="0"/>
            <a:ext cx="12192000" cy="898074"/>
          </a:xfrm>
          <a:prstGeom prst="rect">
            <a:avLst/>
          </a:prstGeom>
          <a:gradFill flip="none" rotWithShape="1">
            <a:gsLst>
              <a:gs pos="0">
                <a:srgbClr val="92D050"/>
              </a:gs>
              <a:gs pos="50000">
                <a:srgbClr val="C0E6FF"/>
              </a:gs>
              <a:gs pos="100000">
                <a:schemeClr val="bg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8805118-89C2-EF46-B853-1DB667026166}"/>
              </a:ext>
            </a:extLst>
          </p:cNvPr>
          <p:cNvSpPr/>
          <p:nvPr/>
        </p:nvSpPr>
        <p:spPr>
          <a:xfrm>
            <a:off x="0" y="123985"/>
            <a:ext cx="12191999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Alignment</a:t>
            </a:r>
            <a:endParaRPr lang="en-GB" sz="2000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  <a:p>
            <a:pPr algn="ctr"/>
            <a:endParaRPr lang="en-GB" sz="14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BBE7BF-1B8E-6548-8F56-C009779FC77D}"/>
              </a:ext>
            </a:extLst>
          </p:cNvPr>
          <p:cNvSpPr/>
          <p:nvPr/>
        </p:nvSpPr>
        <p:spPr>
          <a:xfrm>
            <a:off x="6313714" y="1377157"/>
            <a:ext cx="5312228" cy="12879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How does the Footie Families programme change family PA behaviours and develop young children</a:t>
            </a:r>
            <a:r>
              <a:rPr lang="en-US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’</a:t>
            </a: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 physical competence?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40D9EE3-9AC6-C547-9C24-DB4BEC1BD648}"/>
              </a:ext>
            </a:extLst>
          </p:cNvPr>
          <p:cNvSpPr/>
          <p:nvPr/>
        </p:nvSpPr>
        <p:spPr>
          <a:xfrm>
            <a:off x="6233886" y="3082586"/>
            <a:ext cx="5312228" cy="36731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Aim: Inform programme development…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Explore parent and child interactions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Explore coaches</a:t>
            </a:r>
            <a:r>
              <a:rPr lang="en-US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’ </a:t>
            </a: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experience, knowledge and understanding following the training and following the delivery of the Footie Families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Evaluate parent</a:t>
            </a:r>
            <a:r>
              <a:rPr lang="en-US" dirty="0">
                <a:latin typeface="Arial" panose="020B0604020202020204" pitchFamily="34" charset="0"/>
                <a:ea typeface="Microsoft JhengHei" panose="020B0604030504040204" pitchFamily="34" charset="-120"/>
                <a:cs typeface="Arial" panose="020B0604020202020204" pitchFamily="34" charset="0"/>
              </a:rPr>
              <a:t>’</a:t>
            </a: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s experience of the programme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54816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Diagram&#10;&#10;Description automatically generated">
            <a:extLst>
              <a:ext uri="{FF2B5EF4-FFF2-40B4-BE49-F238E27FC236}">
                <a16:creationId xmlns:a16="http://schemas.microsoft.com/office/drawing/2014/main" id="{DDD698E9-733E-0C47-B5FD-35A9B75173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5" r="68026" b="71086"/>
          <a:stretch/>
        </p:blipFill>
        <p:spPr>
          <a:xfrm>
            <a:off x="0" y="-1"/>
            <a:ext cx="12192000" cy="1578429"/>
          </a:xfrm>
          <a:prstGeom prst="rect">
            <a:avLst/>
          </a:prstGeom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D92988DF-4770-D844-89A3-2AA0B21D57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5"/>
          <a:stretch/>
        </p:blipFill>
        <p:spPr>
          <a:xfrm>
            <a:off x="0" y="1462890"/>
            <a:ext cx="9499240" cy="4805133"/>
          </a:xfrm>
          <a:prstGeom prst="rect">
            <a:avLst/>
          </a:prstGeom>
        </p:spPr>
      </p:pic>
      <p:pic>
        <p:nvPicPr>
          <p:cNvPr id="21" name="Picture 20" descr="Diagram&#10;&#10;Description automatically generated">
            <a:extLst>
              <a:ext uri="{FF2B5EF4-FFF2-40B4-BE49-F238E27FC236}">
                <a16:creationId xmlns:a16="http://schemas.microsoft.com/office/drawing/2014/main" id="{EB7F8104-5D58-0540-B793-7731100941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205"/>
          <a:stretch/>
        </p:blipFill>
        <p:spPr>
          <a:xfrm>
            <a:off x="8488680" y="1371600"/>
            <a:ext cx="3703320" cy="5032788"/>
          </a:xfrm>
          <a:prstGeom prst="rect">
            <a:avLst/>
          </a:prstGeom>
        </p:spPr>
      </p:pic>
      <p:pic>
        <p:nvPicPr>
          <p:cNvPr id="11" name="Picture 10" descr="Diagram&#10;&#10;Description automatically generated">
            <a:extLst>
              <a:ext uri="{FF2B5EF4-FFF2-40B4-BE49-F238E27FC236}">
                <a16:creationId xmlns:a16="http://schemas.microsoft.com/office/drawing/2014/main" id="{1CA86C3C-94D0-5342-9B27-3250520565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205" t="59113" b="6081"/>
          <a:stretch/>
        </p:blipFill>
        <p:spPr>
          <a:xfrm>
            <a:off x="0" y="6206490"/>
            <a:ext cx="12192000" cy="651510"/>
          </a:xfrm>
          <a:prstGeom prst="rect">
            <a:avLst/>
          </a:prstGeom>
        </p:spPr>
      </p:pic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3ACF3BB8-8F31-F843-9DC0-5731812B62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5" r="68026" b="71086"/>
          <a:stretch/>
        </p:blipFill>
        <p:spPr>
          <a:xfrm>
            <a:off x="6733385" y="1108006"/>
            <a:ext cx="5115715" cy="143107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6DB7CB4-A51D-2F43-88CC-823B9E2AE06F}"/>
              </a:ext>
            </a:extLst>
          </p:cNvPr>
          <p:cNvSpPr txBox="1">
            <a:spLocks/>
          </p:cNvSpPr>
          <p:nvPr/>
        </p:nvSpPr>
        <p:spPr>
          <a:xfrm>
            <a:off x="185737" y="1308616"/>
            <a:ext cx="12192000" cy="163997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r>
              <a:rPr lang="en-US" sz="6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57590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17751</TotalTime>
  <Words>2440</Words>
  <Application>Microsoft Macintosh PowerPoint</Application>
  <PresentationFormat>Widescreen</PresentationFormat>
  <Paragraphs>410</Paragraphs>
  <Slides>34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Microsoft JhengHei</vt:lpstr>
      <vt:lpstr>Arial</vt:lpstr>
      <vt:lpstr>Calibri</vt:lpstr>
      <vt:lpstr>Calibri Light</vt:lpstr>
      <vt:lpstr>Foco</vt:lpstr>
      <vt:lpstr>Wingdings</vt:lpstr>
      <vt:lpstr>Office Theme</vt:lpstr>
      <vt:lpstr>PowerPoint Presentation</vt:lpstr>
      <vt:lpstr>PowerPoint Presentation</vt:lpstr>
      <vt:lpstr>It is predicted that this generation of children will be the first, ever, to have shorter lives than their parents  (Gray, 2014)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Motor Development theories have evolved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Pragmatists  problem solvers, outcome seekers… doers!</vt:lpstr>
      <vt:lpstr>PowerPoint Presentation</vt:lpstr>
      <vt:lpstr>Why mixed methods? </vt:lpstr>
      <vt:lpstr>PowerPoint Presentation</vt:lpstr>
      <vt:lpstr>PowerPoint Presentation</vt:lpstr>
      <vt:lpstr>PowerPoint Presentation</vt:lpstr>
      <vt:lpstr>PowerPoint Presentation</vt:lpstr>
      <vt:lpstr>Participants </vt:lpstr>
      <vt:lpstr>Qualitative</vt:lpstr>
      <vt:lpstr>Process evaluation of Interventions (Durlak and DuPre, 2008) </vt:lpstr>
      <vt:lpstr>Pre–post analysis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Anna Stevenson</dc:creator>
  <cp:lastModifiedBy>Anna Stevenson</cp:lastModifiedBy>
  <cp:revision>7</cp:revision>
  <dcterms:created xsi:type="dcterms:W3CDTF">2020-11-02T15:06:36Z</dcterms:created>
  <dcterms:modified xsi:type="dcterms:W3CDTF">2021-08-18T08:26:28Z</dcterms:modified>
</cp:coreProperties>
</file>