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5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4"/>
  </p:normalViewPr>
  <p:slideViewPr>
    <p:cSldViewPr snapToGrid="0">
      <p:cViewPr varScale="1">
        <p:scale>
          <a:sx n="90" d="100"/>
          <a:sy n="90" d="100"/>
        </p:scale>
        <p:origin x="232"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B134DA-BBAF-4326-A410-47FAC9C847AF}"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EC7261A-92B6-439E-BF97-A5DC27421F33}">
      <dgm:prSet custT="1"/>
      <dgm:spPr/>
      <dgm:t>
        <a:bodyPr/>
        <a:lstStyle/>
        <a:p>
          <a:pPr>
            <a:lnSpc>
              <a:spcPct val="100000"/>
            </a:lnSpc>
          </a:pPr>
          <a:r>
            <a:rPr lang="en-GB" sz="1400" dirty="0">
              <a:latin typeface="Times New Roman" panose="02020603050405020304" pitchFamily="18" charset="0"/>
              <a:cs typeface="Times New Roman" panose="02020603050405020304" pitchFamily="18" charset="0"/>
            </a:rPr>
            <a:t>Scholars such as Bohdanowicz (2005) and </a:t>
          </a:r>
          <a:r>
            <a:rPr lang="en-GB" sz="1400" dirty="0" err="1">
              <a:latin typeface="Times New Roman" panose="02020603050405020304" pitchFamily="18" charset="0"/>
              <a:cs typeface="Times New Roman" panose="02020603050405020304" pitchFamily="18" charset="0"/>
            </a:rPr>
            <a:t>Zaki</a:t>
          </a:r>
          <a:r>
            <a:rPr lang="en-GB" sz="1400" dirty="0">
              <a:latin typeface="Times New Roman" panose="02020603050405020304" pitchFamily="18" charset="0"/>
              <a:cs typeface="Times New Roman" panose="02020603050405020304" pitchFamily="18" charset="0"/>
            </a:rPr>
            <a:t> (2024) emphasise the importance of integrating sustainability into the core business strategy of hotels, underscoring that environmental stewardship can align with economic objectives. </a:t>
          </a:r>
          <a:endParaRPr lang="en-US" sz="1400" dirty="0">
            <a:latin typeface="Times New Roman" panose="02020603050405020304" pitchFamily="18" charset="0"/>
            <a:cs typeface="Times New Roman" panose="02020603050405020304" pitchFamily="18" charset="0"/>
          </a:endParaRPr>
        </a:p>
      </dgm:t>
    </dgm:pt>
    <dgm:pt modelId="{533A0B26-FFF9-409F-AF85-775F8702C9DF}" type="parTrans" cxnId="{025EABC8-57AA-45E2-9D0D-E9D66C4270A1}">
      <dgm:prSet/>
      <dgm:spPr/>
      <dgm:t>
        <a:bodyPr/>
        <a:lstStyle/>
        <a:p>
          <a:endParaRPr lang="en-US"/>
        </a:p>
      </dgm:t>
    </dgm:pt>
    <dgm:pt modelId="{3621E8A2-2E85-49DA-BDE7-6FD99DAB6927}" type="sibTrans" cxnId="{025EABC8-57AA-45E2-9D0D-E9D66C4270A1}">
      <dgm:prSet/>
      <dgm:spPr/>
      <dgm:t>
        <a:bodyPr/>
        <a:lstStyle/>
        <a:p>
          <a:endParaRPr lang="en-US"/>
        </a:p>
      </dgm:t>
    </dgm:pt>
    <dgm:pt modelId="{DE572378-8F1B-473C-8B51-8AEB7288F86E}">
      <dgm:prSet custT="1"/>
      <dgm:spPr/>
      <dgm:t>
        <a:bodyPr/>
        <a:lstStyle/>
        <a:p>
          <a:pPr>
            <a:lnSpc>
              <a:spcPct val="100000"/>
            </a:lnSpc>
          </a:pPr>
          <a:r>
            <a:rPr lang="en-GB" sz="1400" dirty="0">
              <a:latin typeface="Times New Roman" panose="02020603050405020304" pitchFamily="18" charset="0"/>
              <a:cs typeface="Times New Roman" panose="02020603050405020304" pitchFamily="18" charset="0"/>
            </a:rPr>
            <a:t>Research by </a:t>
          </a:r>
          <a:r>
            <a:rPr lang="en-GB" sz="1400" dirty="0" err="1">
              <a:latin typeface="Times New Roman" panose="02020603050405020304" pitchFamily="18" charset="0"/>
              <a:cs typeface="Times New Roman" panose="02020603050405020304" pitchFamily="18" charset="0"/>
            </a:rPr>
            <a:t>Pezzey</a:t>
          </a:r>
          <a:r>
            <a:rPr lang="en-GB" sz="1400" dirty="0">
              <a:latin typeface="Times New Roman" panose="02020603050405020304" pitchFamily="18" charset="0"/>
              <a:cs typeface="Times New Roman" panose="02020603050405020304" pitchFamily="18" charset="0"/>
            </a:rPr>
            <a:t> (2022) suggests that net-zero goals are not just aspirational but are achievable through a combination of energy efficiency, renewable energy adoption, and carbon offset initiatives. This research focuses on the economic framework and policy recommendations necessary to achieve net-zero emissions, with broader implications for various sectors, including hotel industry. </a:t>
          </a:r>
          <a:endParaRPr lang="en-US" sz="1400" dirty="0">
            <a:latin typeface="Times New Roman" panose="02020603050405020304" pitchFamily="18" charset="0"/>
            <a:cs typeface="Times New Roman" panose="02020603050405020304" pitchFamily="18" charset="0"/>
          </a:endParaRPr>
        </a:p>
      </dgm:t>
    </dgm:pt>
    <dgm:pt modelId="{C47AE15E-651F-43BA-933A-090FC59B7788}" type="parTrans" cxnId="{C80CADD2-65F8-4120-AE25-2D0C8C584904}">
      <dgm:prSet/>
      <dgm:spPr/>
      <dgm:t>
        <a:bodyPr/>
        <a:lstStyle/>
        <a:p>
          <a:endParaRPr lang="en-US"/>
        </a:p>
      </dgm:t>
    </dgm:pt>
    <dgm:pt modelId="{FB8F85C0-C8E7-435D-8650-32F1F96A46AB}" type="sibTrans" cxnId="{C80CADD2-65F8-4120-AE25-2D0C8C584904}">
      <dgm:prSet/>
      <dgm:spPr/>
      <dgm:t>
        <a:bodyPr/>
        <a:lstStyle/>
        <a:p>
          <a:endParaRPr lang="en-US"/>
        </a:p>
      </dgm:t>
    </dgm:pt>
    <dgm:pt modelId="{3618CBCE-738C-43E9-A6C2-120C7382C967}">
      <dgm:prSet custT="1"/>
      <dgm:spPr/>
      <dgm:t>
        <a:bodyPr/>
        <a:lstStyle/>
        <a:p>
          <a:pPr>
            <a:lnSpc>
              <a:spcPct val="100000"/>
            </a:lnSpc>
          </a:pPr>
          <a:r>
            <a:rPr lang="en-GB" sz="1200" dirty="0">
              <a:latin typeface="Times New Roman" panose="02020603050405020304" pitchFamily="18" charset="0"/>
              <a:cs typeface="Times New Roman" panose="02020603050405020304" pitchFamily="18" charset="0"/>
            </a:rPr>
            <a:t>In their article published in the International Journal of Contemporary Hospitality Management, Peter Jones, and David Hiller (2016) examine the critical role of sustainability in the hospitality industry, emphasising the multifaced challenges that corporate entities face in integrating sustainable practices. The authors highlight that while sustainability has gained significant attention, the hospitality sector still struggles with the practical implementation of sustainable initiatives due to various barriers</a:t>
          </a:r>
          <a:r>
            <a:rPr lang="en-GB" sz="1100" dirty="0"/>
            <a:t>. </a:t>
          </a:r>
          <a:endParaRPr lang="en-US" sz="1100" dirty="0"/>
        </a:p>
      </dgm:t>
    </dgm:pt>
    <dgm:pt modelId="{7AC9D8C0-68CF-4904-BF99-3083EE3EC80B}" type="parTrans" cxnId="{175066D3-20A2-4F96-8EC3-74D33DE5904D}">
      <dgm:prSet/>
      <dgm:spPr/>
      <dgm:t>
        <a:bodyPr/>
        <a:lstStyle/>
        <a:p>
          <a:endParaRPr lang="en-US"/>
        </a:p>
      </dgm:t>
    </dgm:pt>
    <dgm:pt modelId="{68E796C4-840C-4421-BD4F-14B7FC74F03C}" type="sibTrans" cxnId="{175066D3-20A2-4F96-8EC3-74D33DE5904D}">
      <dgm:prSet/>
      <dgm:spPr/>
      <dgm:t>
        <a:bodyPr/>
        <a:lstStyle/>
        <a:p>
          <a:endParaRPr lang="en-US"/>
        </a:p>
      </dgm:t>
    </dgm:pt>
    <dgm:pt modelId="{B2129219-0076-704F-B7C6-99404C09870B}" type="pres">
      <dgm:prSet presAssocID="{9BB134DA-BBAF-4326-A410-47FAC9C847AF}" presName="vert0" presStyleCnt="0">
        <dgm:presLayoutVars>
          <dgm:dir/>
          <dgm:animOne val="branch"/>
          <dgm:animLvl val="lvl"/>
        </dgm:presLayoutVars>
      </dgm:prSet>
      <dgm:spPr/>
    </dgm:pt>
    <dgm:pt modelId="{79EE9865-6DA5-6D49-A876-D3C5EC41FCC4}" type="pres">
      <dgm:prSet presAssocID="{EEC7261A-92B6-439E-BF97-A5DC27421F33}" presName="thickLine" presStyleLbl="alignNode1" presStyleIdx="0" presStyleCnt="3"/>
      <dgm:spPr/>
    </dgm:pt>
    <dgm:pt modelId="{8DE3A6D2-B469-874F-8A34-6D603391F2B5}" type="pres">
      <dgm:prSet presAssocID="{EEC7261A-92B6-439E-BF97-A5DC27421F33}" presName="horz1" presStyleCnt="0"/>
      <dgm:spPr/>
    </dgm:pt>
    <dgm:pt modelId="{4CE561B4-E198-A54C-8625-24DFF05329AD}" type="pres">
      <dgm:prSet presAssocID="{EEC7261A-92B6-439E-BF97-A5DC27421F33}" presName="tx1" presStyleLbl="revTx" presStyleIdx="0" presStyleCnt="3"/>
      <dgm:spPr/>
    </dgm:pt>
    <dgm:pt modelId="{5FB6153F-6F72-CC48-A7E6-35E96A962B1F}" type="pres">
      <dgm:prSet presAssocID="{EEC7261A-92B6-439E-BF97-A5DC27421F33}" presName="vert1" presStyleCnt="0"/>
      <dgm:spPr/>
    </dgm:pt>
    <dgm:pt modelId="{DD2C1637-E99B-C54E-8C3D-35D37A97B730}" type="pres">
      <dgm:prSet presAssocID="{DE572378-8F1B-473C-8B51-8AEB7288F86E}" presName="thickLine" presStyleLbl="alignNode1" presStyleIdx="1" presStyleCnt="3"/>
      <dgm:spPr/>
    </dgm:pt>
    <dgm:pt modelId="{42A1B098-85DF-AC40-8E52-609CAD5DD72A}" type="pres">
      <dgm:prSet presAssocID="{DE572378-8F1B-473C-8B51-8AEB7288F86E}" presName="horz1" presStyleCnt="0"/>
      <dgm:spPr/>
    </dgm:pt>
    <dgm:pt modelId="{6FA726DA-C0EA-EE40-BAB9-D9641389BAC7}" type="pres">
      <dgm:prSet presAssocID="{DE572378-8F1B-473C-8B51-8AEB7288F86E}" presName="tx1" presStyleLbl="revTx" presStyleIdx="1" presStyleCnt="3" custScaleY="120972"/>
      <dgm:spPr/>
    </dgm:pt>
    <dgm:pt modelId="{BE968C3E-865F-E242-93C1-06165060A7DB}" type="pres">
      <dgm:prSet presAssocID="{DE572378-8F1B-473C-8B51-8AEB7288F86E}" presName="vert1" presStyleCnt="0"/>
      <dgm:spPr/>
    </dgm:pt>
    <dgm:pt modelId="{8E740B28-8A55-CD4A-AD29-BD3862D54318}" type="pres">
      <dgm:prSet presAssocID="{3618CBCE-738C-43E9-A6C2-120C7382C967}" presName="thickLine" presStyleLbl="alignNode1" presStyleIdx="2" presStyleCnt="3"/>
      <dgm:spPr/>
    </dgm:pt>
    <dgm:pt modelId="{6B22A955-8C45-2544-BAA0-8AC71B80FD30}" type="pres">
      <dgm:prSet presAssocID="{3618CBCE-738C-43E9-A6C2-120C7382C967}" presName="horz1" presStyleCnt="0"/>
      <dgm:spPr/>
    </dgm:pt>
    <dgm:pt modelId="{F919E51C-3A8C-DC4B-8868-7166DE4993A3}" type="pres">
      <dgm:prSet presAssocID="{3618CBCE-738C-43E9-A6C2-120C7382C967}" presName="tx1" presStyleLbl="revTx" presStyleIdx="2" presStyleCnt="3" custScaleY="125298"/>
      <dgm:spPr/>
    </dgm:pt>
    <dgm:pt modelId="{1EBC53E7-EDB5-2345-AF62-CFDC8F2A6DCD}" type="pres">
      <dgm:prSet presAssocID="{3618CBCE-738C-43E9-A6C2-120C7382C967}" presName="vert1" presStyleCnt="0"/>
      <dgm:spPr/>
    </dgm:pt>
  </dgm:ptLst>
  <dgm:cxnLst>
    <dgm:cxn modelId="{7D502512-A950-E94B-8DE0-1B53295B24B3}" type="presOf" srcId="{DE572378-8F1B-473C-8B51-8AEB7288F86E}" destId="{6FA726DA-C0EA-EE40-BAB9-D9641389BAC7}" srcOrd="0" destOrd="0" presId="urn:microsoft.com/office/officeart/2008/layout/LinedList"/>
    <dgm:cxn modelId="{9030974C-7AA5-F441-82FD-C3F0DC6C1B30}" type="presOf" srcId="{3618CBCE-738C-43E9-A6C2-120C7382C967}" destId="{F919E51C-3A8C-DC4B-8868-7166DE4993A3}" srcOrd="0" destOrd="0" presId="urn:microsoft.com/office/officeart/2008/layout/LinedList"/>
    <dgm:cxn modelId="{DDDC9F50-F48A-2340-AE77-FAF2C7F002C9}" type="presOf" srcId="{9BB134DA-BBAF-4326-A410-47FAC9C847AF}" destId="{B2129219-0076-704F-B7C6-99404C09870B}" srcOrd="0" destOrd="0" presId="urn:microsoft.com/office/officeart/2008/layout/LinedList"/>
    <dgm:cxn modelId="{09323D64-29E7-8A48-9608-1D06363CCF02}" type="presOf" srcId="{EEC7261A-92B6-439E-BF97-A5DC27421F33}" destId="{4CE561B4-E198-A54C-8625-24DFF05329AD}" srcOrd="0" destOrd="0" presId="urn:microsoft.com/office/officeart/2008/layout/LinedList"/>
    <dgm:cxn modelId="{025EABC8-57AA-45E2-9D0D-E9D66C4270A1}" srcId="{9BB134DA-BBAF-4326-A410-47FAC9C847AF}" destId="{EEC7261A-92B6-439E-BF97-A5DC27421F33}" srcOrd="0" destOrd="0" parTransId="{533A0B26-FFF9-409F-AF85-775F8702C9DF}" sibTransId="{3621E8A2-2E85-49DA-BDE7-6FD99DAB6927}"/>
    <dgm:cxn modelId="{C80CADD2-65F8-4120-AE25-2D0C8C584904}" srcId="{9BB134DA-BBAF-4326-A410-47FAC9C847AF}" destId="{DE572378-8F1B-473C-8B51-8AEB7288F86E}" srcOrd="1" destOrd="0" parTransId="{C47AE15E-651F-43BA-933A-090FC59B7788}" sibTransId="{FB8F85C0-C8E7-435D-8650-32F1F96A46AB}"/>
    <dgm:cxn modelId="{175066D3-20A2-4F96-8EC3-74D33DE5904D}" srcId="{9BB134DA-BBAF-4326-A410-47FAC9C847AF}" destId="{3618CBCE-738C-43E9-A6C2-120C7382C967}" srcOrd="2" destOrd="0" parTransId="{7AC9D8C0-68CF-4904-BF99-3083EE3EC80B}" sibTransId="{68E796C4-840C-4421-BD4F-14B7FC74F03C}"/>
    <dgm:cxn modelId="{2D1958FD-3894-AE4A-B474-2E5C8D032C01}" type="presParOf" srcId="{B2129219-0076-704F-B7C6-99404C09870B}" destId="{79EE9865-6DA5-6D49-A876-D3C5EC41FCC4}" srcOrd="0" destOrd="0" presId="urn:microsoft.com/office/officeart/2008/layout/LinedList"/>
    <dgm:cxn modelId="{FB5423DD-4303-FA45-A5B3-953BDF694BF9}" type="presParOf" srcId="{B2129219-0076-704F-B7C6-99404C09870B}" destId="{8DE3A6D2-B469-874F-8A34-6D603391F2B5}" srcOrd="1" destOrd="0" presId="urn:microsoft.com/office/officeart/2008/layout/LinedList"/>
    <dgm:cxn modelId="{B9B0CD9A-C66A-3346-801D-E58194CD66B6}" type="presParOf" srcId="{8DE3A6D2-B469-874F-8A34-6D603391F2B5}" destId="{4CE561B4-E198-A54C-8625-24DFF05329AD}" srcOrd="0" destOrd="0" presId="urn:microsoft.com/office/officeart/2008/layout/LinedList"/>
    <dgm:cxn modelId="{DAC014DF-59C7-244D-97FC-E2BE26730AA6}" type="presParOf" srcId="{8DE3A6D2-B469-874F-8A34-6D603391F2B5}" destId="{5FB6153F-6F72-CC48-A7E6-35E96A962B1F}" srcOrd="1" destOrd="0" presId="urn:microsoft.com/office/officeart/2008/layout/LinedList"/>
    <dgm:cxn modelId="{7E903FAD-CDC1-D844-B996-99070A37F4C8}" type="presParOf" srcId="{B2129219-0076-704F-B7C6-99404C09870B}" destId="{DD2C1637-E99B-C54E-8C3D-35D37A97B730}" srcOrd="2" destOrd="0" presId="urn:microsoft.com/office/officeart/2008/layout/LinedList"/>
    <dgm:cxn modelId="{07E10C84-A158-2344-84D4-8C47D58335BA}" type="presParOf" srcId="{B2129219-0076-704F-B7C6-99404C09870B}" destId="{42A1B098-85DF-AC40-8E52-609CAD5DD72A}" srcOrd="3" destOrd="0" presId="urn:microsoft.com/office/officeart/2008/layout/LinedList"/>
    <dgm:cxn modelId="{A0C222EE-2408-6949-B84A-A199393089EC}" type="presParOf" srcId="{42A1B098-85DF-AC40-8E52-609CAD5DD72A}" destId="{6FA726DA-C0EA-EE40-BAB9-D9641389BAC7}" srcOrd="0" destOrd="0" presId="urn:microsoft.com/office/officeart/2008/layout/LinedList"/>
    <dgm:cxn modelId="{FA86D43D-1EF0-3F4F-B0FE-005F02457970}" type="presParOf" srcId="{42A1B098-85DF-AC40-8E52-609CAD5DD72A}" destId="{BE968C3E-865F-E242-93C1-06165060A7DB}" srcOrd="1" destOrd="0" presId="urn:microsoft.com/office/officeart/2008/layout/LinedList"/>
    <dgm:cxn modelId="{F0ADFE3B-B7ED-6E4E-86F7-56B012E2FF05}" type="presParOf" srcId="{B2129219-0076-704F-B7C6-99404C09870B}" destId="{8E740B28-8A55-CD4A-AD29-BD3862D54318}" srcOrd="4" destOrd="0" presId="urn:microsoft.com/office/officeart/2008/layout/LinedList"/>
    <dgm:cxn modelId="{C4E72834-F7DA-D248-A726-11E21B1BD97F}" type="presParOf" srcId="{B2129219-0076-704F-B7C6-99404C09870B}" destId="{6B22A955-8C45-2544-BAA0-8AC71B80FD30}" srcOrd="5" destOrd="0" presId="urn:microsoft.com/office/officeart/2008/layout/LinedList"/>
    <dgm:cxn modelId="{1B21EC2E-7D14-E245-92DF-7854A21FE6DF}" type="presParOf" srcId="{6B22A955-8C45-2544-BAA0-8AC71B80FD30}" destId="{F919E51C-3A8C-DC4B-8868-7166DE4993A3}" srcOrd="0" destOrd="0" presId="urn:microsoft.com/office/officeart/2008/layout/LinedList"/>
    <dgm:cxn modelId="{F687B476-9AE6-4F4A-8CA3-C7974373E8CF}" type="presParOf" srcId="{6B22A955-8C45-2544-BAA0-8AC71B80FD30}" destId="{1EBC53E7-EDB5-2345-AF62-CFDC8F2A6D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E9865-6DA5-6D49-A876-D3C5EC41FCC4}">
      <dsp:nvSpPr>
        <dsp:cNvPr id="0" name=""/>
        <dsp:cNvSpPr/>
      </dsp:nvSpPr>
      <dsp:spPr>
        <a:xfrm>
          <a:off x="0" y="1726"/>
          <a:ext cx="4563618"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E561B4-E198-A54C-8625-24DFF05329AD}">
      <dsp:nvSpPr>
        <dsp:cNvPr id="0" name=""/>
        <dsp:cNvSpPr/>
      </dsp:nvSpPr>
      <dsp:spPr>
        <a:xfrm>
          <a:off x="0" y="1726"/>
          <a:ext cx="4563618" cy="1321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Scholars such as Bohdanowicz (2005) and </a:t>
          </a:r>
          <a:r>
            <a:rPr lang="en-GB" sz="1400" kern="1200" dirty="0" err="1">
              <a:latin typeface="Times New Roman" panose="02020603050405020304" pitchFamily="18" charset="0"/>
              <a:cs typeface="Times New Roman" panose="02020603050405020304" pitchFamily="18" charset="0"/>
            </a:rPr>
            <a:t>Zaki</a:t>
          </a:r>
          <a:r>
            <a:rPr lang="en-GB" sz="1400" kern="1200" dirty="0">
              <a:latin typeface="Times New Roman" panose="02020603050405020304" pitchFamily="18" charset="0"/>
              <a:cs typeface="Times New Roman" panose="02020603050405020304" pitchFamily="18" charset="0"/>
            </a:rPr>
            <a:t> (2024) emphasise the importance of integrating sustainability into the core business strategy of hotels, underscoring that environmental stewardship can align with economic objectives. </a:t>
          </a:r>
          <a:endParaRPr lang="en-US" sz="1400" kern="1200" dirty="0">
            <a:latin typeface="Times New Roman" panose="02020603050405020304" pitchFamily="18" charset="0"/>
            <a:cs typeface="Times New Roman" panose="02020603050405020304" pitchFamily="18" charset="0"/>
          </a:endParaRPr>
        </a:p>
      </dsp:txBody>
      <dsp:txXfrm>
        <a:off x="0" y="1726"/>
        <a:ext cx="4563618" cy="1321741"/>
      </dsp:txXfrm>
    </dsp:sp>
    <dsp:sp modelId="{DD2C1637-E99B-C54E-8C3D-35D37A97B730}">
      <dsp:nvSpPr>
        <dsp:cNvPr id="0" name=""/>
        <dsp:cNvSpPr/>
      </dsp:nvSpPr>
      <dsp:spPr>
        <a:xfrm>
          <a:off x="0" y="1323468"/>
          <a:ext cx="4563618" cy="0"/>
        </a:xfrm>
        <a:prstGeom prst="line">
          <a:avLst/>
        </a:prstGeom>
        <a:gradFill rotWithShape="0">
          <a:gsLst>
            <a:gs pos="0">
              <a:schemeClr val="accent5">
                <a:hueOff val="4505397"/>
                <a:satOff val="-11270"/>
                <a:lumOff val="-12255"/>
                <a:alphaOff val="0"/>
                <a:satMod val="103000"/>
                <a:lumMod val="102000"/>
                <a:tint val="94000"/>
              </a:schemeClr>
            </a:gs>
            <a:gs pos="50000">
              <a:schemeClr val="accent5">
                <a:hueOff val="4505397"/>
                <a:satOff val="-11270"/>
                <a:lumOff val="-12255"/>
                <a:alphaOff val="0"/>
                <a:satMod val="110000"/>
                <a:lumMod val="100000"/>
                <a:shade val="100000"/>
              </a:schemeClr>
            </a:gs>
            <a:gs pos="100000">
              <a:schemeClr val="accent5">
                <a:hueOff val="4505397"/>
                <a:satOff val="-11270"/>
                <a:lumOff val="-12255"/>
                <a:alphaOff val="0"/>
                <a:lumMod val="99000"/>
                <a:satMod val="120000"/>
                <a:shade val="78000"/>
              </a:schemeClr>
            </a:gs>
          </a:gsLst>
          <a:lin ang="5400000" scaled="0"/>
        </a:gradFill>
        <a:ln w="6350" cap="flat" cmpd="sng" algn="ctr">
          <a:solidFill>
            <a:schemeClr val="accent5">
              <a:hueOff val="4505397"/>
              <a:satOff val="-11270"/>
              <a:lumOff val="-1225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A726DA-C0EA-EE40-BAB9-D9641389BAC7}">
      <dsp:nvSpPr>
        <dsp:cNvPr id="0" name=""/>
        <dsp:cNvSpPr/>
      </dsp:nvSpPr>
      <dsp:spPr>
        <a:xfrm>
          <a:off x="0" y="1323468"/>
          <a:ext cx="4559161" cy="159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Research by </a:t>
          </a:r>
          <a:r>
            <a:rPr lang="en-GB" sz="1400" kern="1200" dirty="0" err="1">
              <a:latin typeface="Times New Roman" panose="02020603050405020304" pitchFamily="18" charset="0"/>
              <a:cs typeface="Times New Roman" panose="02020603050405020304" pitchFamily="18" charset="0"/>
            </a:rPr>
            <a:t>Pezzey</a:t>
          </a:r>
          <a:r>
            <a:rPr lang="en-GB" sz="1400" kern="1200" dirty="0">
              <a:latin typeface="Times New Roman" panose="02020603050405020304" pitchFamily="18" charset="0"/>
              <a:cs typeface="Times New Roman" panose="02020603050405020304" pitchFamily="18" charset="0"/>
            </a:rPr>
            <a:t> (2022) suggests that net-zero goals are not just aspirational but are achievable through a combination of energy efficiency, renewable energy adoption, and carbon offset initiatives. This research focuses on the economic framework and policy recommendations necessary to achieve net-zero emissions, with broader implications for various sectors, including hotel industry. </a:t>
          </a:r>
          <a:endParaRPr lang="en-US" sz="1400" kern="1200" dirty="0">
            <a:latin typeface="Times New Roman" panose="02020603050405020304" pitchFamily="18" charset="0"/>
            <a:cs typeface="Times New Roman" panose="02020603050405020304" pitchFamily="18" charset="0"/>
          </a:endParaRPr>
        </a:p>
      </dsp:txBody>
      <dsp:txXfrm>
        <a:off x="0" y="1323468"/>
        <a:ext cx="4559161" cy="1598937"/>
      </dsp:txXfrm>
    </dsp:sp>
    <dsp:sp modelId="{8E740B28-8A55-CD4A-AD29-BD3862D54318}">
      <dsp:nvSpPr>
        <dsp:cNvPr id="0" name=""/>
        <dsp:cNvSpPr/>
      </dsp:nvSpPr>
      <dsp:spPr>
        <a:xfrm>
          <a:off x="0" y="2922406"/>
          <a:ext cx="4563618" cy="0"/>
        </a:xfrm>
        <a:prstGeom prst="line">
          <a:avLst/>
        </a:prstGeom>
        <a:gradFill rotWithShape="0">
          <a:gsLst>
            <a:gs pos="0">
              <a:schemeClr val="accent5">
                <a:hueOff val="9010794"/>
                <a:satOff val="-22539"/>
                <a:lumOff val="-24510"/>
                <a:alphaOff val="0"/>
                <a:satMod val="103000"/>
                <a:lumMod val="102000"/>
                <a:tint val="94000"/>
              </a:schemeClr>
            </a:gs>
            <a:gs pos="50000">
              <a:schemeClr val="accent5">
                <a:hueOff val="9010794"/>
                <a:satOff val="-22539"/>
                <a:lumOff val="-24510"/>
                <a:alphaOff val="0"/>
                <a:satMod val="110000"/>
                <a:lumMod val="100000"/>
                <a:shade val="100000"/>
              </a:schemeClr>
            </a:gs>
            <a:gs pos="100000">
              <a:schemeClr val="accent5">
                <a:hueOff val="9010794"/>
                <a:satOff val="-22539"/>
                <a:lumOff val="-24510"/>
                <a:alphaOff val="0"/>
                <a:lumMod val="99000"/>
                <a:satMod val="120000"/>
                <a:shade val="78000"/>
              </a:schemeClr>
            </a:gs>
          </a:gsLst>
          <a:lin ang="5400000" scaled="0"/>
        </a:gradFill>
        <a:ln w="6350" cap="flat" cmpd="sng" algn="ctr">
          <a:solidFill>
            <a:schemeClr val="accent5">
              <a:hueOff val="9010794"/>
              <a:satOff val="-22539"/>
              <a:lumOff val="-2451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919E51C-3A8C-DC4B-8868-7166DE4993A3}">
      <dsp:nvSpPr>
        <dsp:cNvPr id="0" name=""/>
        <dsp:cNvSpPr/>
      </dsp:nvSpPr>
      <dsp:spPr>
        <a:xfrm>
          <a:off x="0" y="2922406"/>
          <a:ext cx="4559161" cy="165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In their article published in the International Journal of Contemporary Hospitality Management, Peter Jones, and David Hiller (2016) examine the critical role of sustainability in the hospitality industry, emphasising the multifaced challenges that corporate entities face in integrating sustainable practices. The authors highlight that while sustainability has gained significant attention, the hospitality sector still struggles with the practical implementation of sustainable initiatives due to various barriers</a:t>
          </a:r>
          <a:r>
            <a:rPr lang="en-GB" sz="1100" kern="1200" dirty="0"/>
            <a:t>. </a:t>
          </a:r>
          <a:endParaRPr lang="en-US" sz="1100" kern="1200" dirty="0"/>
        </a:p>
      </dsp:txBody>
      <dsp:txXfrm>
        <a:off x="0" y="2922406"/>
        <a:ext cx="4559161" cy="16561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5F097-8C52-BF44-8D60-C9CCD94568C8}" type="datetimeFigureOut">
              <a:rPr lang="en-US" smtClean="0"/>
              <a:t>6/5/25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5D39D-89BC-5542-9CF9-585F29970D60}" type="slidenum">
              <a:rPr lang="en-US" smtClean="0"/>
              <a:t>‹#›</a:t>
            </a:fld>
            <a:endParaRPr lang="en-US"/>
          </a:p>
        </p:txBody>
      </p:sp>
    </p:spTree>
    <p:extLst>
      <p:ext uri="{BB962C8B-B14F-4D97-AF65-F5344CB8AC3E}">
        <p14:creationId xmlns:p14="http://schemas.microsoft.com/office/powerpoint/2010/main" val="3978237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5D39D-89BC-5542-9CF9-585F29970D60}" type="slidenum">
              <a:rPr lang="en-US" smtClean="0"/>
              <a:t>4</a:t>
            </a:fld>
            <a:endParaRPr lang="en-US"/>
          </a:p>
        </p:txBody>
      </p:sp>
    </p:spTree>
    <p:extLst>
      <p:ext uri="{BB962C8B-B14F-4D97-AF65-F5344CB8AC3E}">
        <p14:creationId xmlns:p14="http://schemas.microsoft.com/office/powerpoint/2010/main" val="2378780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5D39D-89BC-5542-9CF9-585F29970D60}" type="slidenum">
              <a:rPr lang="en-US" smtClean="0"/>
              <a:t>5</a:t>
            </a:fld>
            <a:endParaRPr lang="en-US"/>
          </a:p>
        </p:txBody>
      </p:sp>
    </p:spTree>
    <p:extLst>
      <p:ext uri="{BB962C8B-B14F-4D97-AF65-F5344CB8AC3E}">
        <p14:creationId xmlns:p14="http://schemas.microsoft.com/office/powerpoint/2010/main" val="3497365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6/5/25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555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6/5/25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1410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6/5/25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0059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6/5/25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7487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6/5/25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49726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6/5/25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2994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6/5/25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01576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6/5/25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63249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6/5/25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84816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6/5/25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4153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6/5/25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4498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6/5/25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73141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openxmlformats.org/officeDocument/2006/relationships/hyperlink" Target="https://www.tandfonline.com/doi/full/10.1080/09669582.2021.1903019#abstract" TargetMode="External"/><Relationship Id="rId13" Type="http://schemas.openxmlformats.org/officeDocument/2006/relationships/hyperlink" Target="https://www.linkedin.com/pulse/sustainability-trends-hotels-coming-years-proactive-sotiris-milonas-xlmnf" TargetMode="External"/><Relationship Id="rId18" Type="http://schemas.openxmlformats.org/officeDocument/2006/relationships/hyperlink" Target="https://whiteskyhospitality.co.uk/top-online-travel-agencies-otas-for-sustainable-travel/" TargetMode="External"/><Relationship Id="rId3" Type="http://schemas.openxmlformats.org/officeDocument/2006/relationships/hyperlink" Target="https://www.researchgate.net/publication/238302666_European_Hoteliers'_Environmental_AttitudesGreening_the_Business" TargetMode="External"/><Relationship Id="rId7" Type="http://schemas.openxmlformats.org/officeDocument/2006/relationships/hyperlink" Target="https://hospitalityinsights.ehl.edu/blogs-hospitality-sustainability" TargetMode="External"/><Relationship Id="rId12" Type="http://schemas.openxmlformats.org/officeDocument/2006/relationships/hyperlink" Target="https://www.linkedin.com/pulse/sustainability-hospitality-why-important-how-industry-s&#225;bio-qvnpf" TargetMode="External"/><Relationship Id="rId17" Type="http://schemas.openxmlformats.org/officeDocument/2006/relationships/hyperlink" Target="https://www.siteminder.com/r/hotel-sustainability/" TargetMode="External"/><Relationship Id="rId2" Type="http://schemas.openxmlformats.org/officeDocument/2006/relationships/hyperlink" Target="https://webzine-actionnaires.accor.com/09_2021/en/article/129/environmental-commitment.html" TargetMode="External"/><Relationship Id="rId16" Type="http://schemas.openxmlformats.org/officeDocument/2006/relationships/hyperlink" Target="https://people.anu.edu.au/jack.pezzey/Pezzey2022CAMA.pdf" TargetMode="External"/><Relationship Id="rId1" Type="http://schemas.openxmlformats.org/officeDocument/2006/relationships/slideLayout" Target="../slideLayouts/slideLayout9.xml"/><Relationship Id="rId6" Type="http://schemas.openxmlformats.org/officeDocument/2006/relationships/hyperlink" Target="https://hospitalityinsights.ehl.edu/sustainable-technologies-smart-hotels" TargetMode="External"/><Relationship Id="rId11" Type="http://schemas.openxmlformats.org/officeDocument/2006/relationships/hyperlink" Target="https://www.sciencedirect.com/science/article/pii/S0040162523001087" TargetMode="External"/><Relationship Id="rId5" Type="http://schemas.openxmlformats.org/officeDocument/2006/relationships/hyperlink" Target="https://direction-associates.co.uk/product/sustainability-aware/" TargetMode="External"/><Relationship Id="rId15" Type="http://schemas.openxmlformats.org/officeDocument/2006/relationships/hyperlink" Target="https://michaeledwards.uk/the-legal-implications-of-non-compliance-with-environmental-regulations/" TargetMode="External"/><Relationship Id="rId10" Type="http://schemas.openxmlformats.org/officeDocument/2006/relationships/hyperlink" Target="https://www.researchgate.net/publication/290458829_Sustainability_in_the_hospitality_industry_Some_personal_reflections_on_corporate_challenges_and_research_agendas" TargetMode="External"/><Relationship Id="rId19" Type="http://schemas.openxmlformats.org/officeDocument/2006/relationships/hyperlink" Target="https://www.sciencedirect.com/science/article/pii/S2405844023074868" TargetMode="External"/><Relationship Id="rId4" Type="http://schemas.openxmlformats.org/officeDocument/2006/relationships/hyperlink" Target="https://buildeo.co.uk/2022/03/sustainable-development-practices-in-the-hotel-industry/" TargetMode="External"/><Relationship Id="rId9" Type="http://schemas.openxmlformats.org/officeDocument/2006/relationships/hyperlink" Target="https://travelwithpurpose.hilton.com/" TargetMode="External"/><Relationship Id="rId14" Type="http://schemas.openxmlformats.org/officeDocument/2006/relationships/hyperlink" Target="http://serve360.marriott.com/wp-content/uploads/2018/10/2018_Serve_360_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3" name="Straight Connector 52">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4" name="Rectangle 5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Top view of a background splashed with colours">
            <a:extLst>
              <a:ext uri="{FF2B5EF4-FFF2-40B4-BE49-F238E27FC236}">
                <a16:creationId xmlns:a16="http://schemas.microsoft.com/office/drawing/2014/main" id="{B2F06FF5-6B47-0F84-E9D0-B4D7CB5BFDC7}"/>
              </a:ext>
            </a:extLst>
          </p:cNvPr>
          <p:cNvPicPr>
            <a:picLocks noChangeAspect="1"/>
          </p:cNvPicPr>
          <p:nvPr/>
        </p:nvPicPr>
        <p:blipFill>
          <a:blip r:embed="rId2">
            <a:alphaModFix/>
          </a:blip>
          <a:srcRect l="21246" r="31199" b="1"/>
          <a:stretch>
            <a:fillRect/>
          </a:stretch>
        </p:blipFill>
        <p:spPr>
          <a:xfrm>
            <a:off x="-4704" y="10"/>
            <a:ext cx="5696712" cy="6857990"/>
          </a:xfrm>
          <a:prstGeom prst="rect">
            <a:avLst/>
          </a:prstGeom>
        </p:spPr>
      </p:pic>
      <p:sp>
        <p:nvSpPr>
          <p:cNvPr id="55" name="Rectangle 54">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7B412664-A292-CA4A-5484-67A075408EB0}"/>
              </a:ext>
            </a:extLst>
          </p:cNvPr>
          <p:cNvSpPr>
            <a:spLocks noGrp="1"/>
          </p:cNvSpPr>
          <p:nvPr>
            <p:ph type="ctrTitle"/>
          </p:nvPr>
        </p:nvSpPr>
        <p:spPr>
          <a:xfrm>
            <a:off x="513931" y="1031001"/>
            <a:ext cx="4939450" cy="2971785"/>
          </a:xfrm>
        </p:spPr>
        <p:txBody>
          <a:bodyPr vert="horz" lIns="91440" tIns="45720" rIns="91440" bIns="45720" rtlCol="0" anchor="t">
            <a:normAutofit/>
          </a:bodyPr>
          <a:lstStyle/>
          <a:p>
            <a:pPr algn="ctr">
              <a:lnSpc>
                <a:spcPct val="90000"/>
              </a:lnSpc>
            </a:pPr>
            <a:r>
              <a:rPr lang="en-US" sz="2500" dirty="0">
                <a:solidFill>
                  <a:srgbClr val="FFFFFF"/>
                </a:solidFill>
                <a:effectLst/>
              </a:rPr>
              <a:t>Contemporary Themes in the Hotel and Hospitality Sector</a:t>
            </a:r>
            <a:br>
              <a:rPr lang="en-US" sz="2500" dirty="0">
                <a:solidFill>
                  <a:srgbClr val="FFFFFF"/>
                </a:solidFill>
                <a:effectLst/>
              </a:rPr>
            </a:br>
            <a:r>
              <a:rPr lang="en-US" sz="2500" dirty="0">
                <a:solidFill>
                  <a:srgbClr val="FFFFFF"/>
                </a:solidFill>
                <a:effectLst/>
              </a:rPr>
              <a:t>Module code: BMIH6001</a:t>
            </a:r>
            <a:br>
              <a:rPr lang="en-US" sz="2500" dirty="0">
                <a:solidFill>
                  <a:srgbClr val="FFFFFF"/>
                </a:solidFill>
                <a:effectLst/>
              </a:rPr>
            </a:br>
            <a:br>
              <a:rPr lang="en-US" sz="2500" dirty="0">
                <a:solidFill>
                  <a:srgbClr val="FFFFFF"/>
                </a:solidFill>
                <a:effectLst/>
              </a:rPr>
            </a:br>
            <a:r>
              <a:rPr lang="en-US" sz="2500" dirty="0">
                <a:solidFill>
                  <a:srgbClr val="FFFFFF"/>
                </a:solidFill>
                <a:effectLst/>
              </a:rPr>
              <a:t>Sustainability in the hotel industry</a:t>
            </a:r>
            <a:br>
              <a:rPr lang="en-US" sz="2500" dirty="0">
                <a:solidFill>
                  <a:srgbClr val="FFFFFF"/>
                </a:solidFill>
                <a:effectLst/>
              </a:rPr>
            </a:br>
            <a:endParaRPr lang="en-US" sz="2500" dirty="0">
              <a:solidFill>
                <a:srgbClr val="FFFFFF"/>
              </a:solidFill>
            </a:endParaRPr>
          </a:p>
        </p:txBody>
      </p:sp>
      <p:cxnSp>
        <p:nvCxnSpPr>
          <p:cNvPr id="56" name="Straight Connector 55">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168B314-0829-1447-F374-1C797366D223}"/>
              </a:ext>
            </a:extLst>
          </p:cNvPr>
          <p:cNvSpPr>
            <a:spLocks noGrp="1"/>
          </p:cNvSpPr>
          <p:nvPr>
            <p:ph type="subTitle" idx="1"/>
          </p:nvPr>
        </p:nvSpPr>
        <p:spPr>
          <a:xfrm>
            <a:off x="6242960" y="1031002"/>
            <a:ext cx="5288049" cy="5266922"/>
          </a:xfrm>
        </p:spPr>
        <p:txBody>
          <a:bodyPr vert="horz" lIns="91440" tIns="45720" rIns="91440" bIns="45720" rtlCol="0">
            <a:normAutofit/>
          </a:bodyPr>
          <a:lstStyle/>
          <a:p>
            <a:pPr>
              <a:lnSpc>
                <a:spcPct val="120000"/>
              </a:lnSpc>
              <a:buFont typeface="Arial" panose="020B0604020202020204" pitchFamily="34" charset="0"/>
              <a:buChar char="•"/>
            </a:pPr>
            <a:r>
              <a:rPr lang="en-US" cap="none" dirty="0"/>
              <a:t>Student name: Elena-Madalina Luca</a:t>
            </a:r>
          </a:p>
          <a:p>
            <a:pPr>
              <a:lnSpc>
                <a:spcPct val="120000"/>
              </a:lnSpc>
              <a:buFont typeface="Arial" panose="020B0604020202020204" pitchFamily="34" charset="0"/>
              <a:buChar char="•"/>
            </a:pPr>
            <a:r>
              <a:rPr lang="en-US" cap="none" dirty="0"/>
              <a:t>Student id: 2206171</a:t>
            </a:r>
          </a:p>
          <a:p>
            <a:pPr>
              <a:lnSpc>
                <a:spcPct val="120000"/>
              </a:lnSpc>
              <a:buFont typeface="Arial" panose="020B0604020202020204" pitchFamily="34" charset="0"/>
              <a:buChar char="•"/>
            </a:pPr>
            <a:r>
              <a:rPr lang="en-US" cap="none" dirty="0"/>
              <a:t>Lecturer name:  dr. Ernest </a:t>
            </a:r>
            <a:r>
              <a:rPr lang="en-US" cap="none" dirty="0" err="1"/>
              <a:t>Balutie</a:t>
            </a:r>
            <a:r>
              <a:rPr lang="en-US" cap="none" dirty="0"/>
              <a:t> </a:t>
            </a:r>
            <a:r>
              <a:rPr lang="en-US" cap="none" dirty="0" err="1"/>
              <a:t>Wavei</a:t>
            </a:r>
            <a:r>
              <a:rPr lang="en-US" cap="none" dirty="0"/>
              <a:t> </a:t>
            </a:r>
          </a:p>
          <a:p>
            <a:pPr>
              <a:lnSpc>
                <a:spcPct val="120000"/>
              </a:lnSpc>
              <a:buFont typeface="Arial" panose="020B0604020202020204" pitchFamily="34" charset="0"/>
              <a:buChar char="•"/>
            </a:pPr>
            <a:endParaRPr lang="en-US" dirty="0"/>
          </a:p>
        </p:txBody>
      </p:sp>
    </p:spTree>
    <p:extLst>
      <p:ext uri="{BB962C8B-B14F-4D97-AF65-F5344CB8AC3E}">
        <p14:creationId xmlns:p14="http://schemas.microsoft.com/office/powerpoint/2010/main" val="331794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close-up of a building&#10;&#10;Description automatically generated">
            <a:extLst>
              <a:ext uri="{FF2B5EF4-FFF2-40B4-BE49-F238E27FC236}">
                <a16:creationId xmlns:a16="http://schemas.microsoft.com/office/drawing/2014/main" id="{A158E8C7-0F6E-0242-73F3-5971E03F1084}"/>
              </a:ext>
            </a:extLst>
          </p:cNvPr>
          <p:cNvPicPr>
            <a:picLocks noChangeAspect="1"/>
          </p:cNvPicPr>
          <p:nvPr/>
        </p:nvPicPr>
        <p:blipFill>
          <a:blip r:embed="rId2"/>
          <a:srcRect l="24105" r="36050"/>
          <a:stretch>
            <a:fillRect/>
          </a:stretch>
        </p:blipFill>
        <p:spPr>
          <a:xfrm>
            <a:off x="20" y="10"/>
            <a:ext cx="4857871" cy="6857990"/>
          </a:xfrm>
          <a:prstGeom prst="rect">
            <a:avLst/>
          </a:prstGeom>
        </p:spPr>
      </p:pic>
      <p:cxnSp>
        <p:nvCxnSpPr>
          <p:cNvPr id="21" name="Straight Connector 2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546CA2DF-4314-C0E9-7469-F314CE5EA48A}"/>
              </a:ext>
            </a:extLst>
          </p:cNvPr>
          <p:cNvSpPr>
            <a:spLocks noGrp="1"/>
          </p:cNvSpPr>
          <p:nvPr>
            <p:ph type="body" sz="half" idx="2"/>
          </p:nvPr>
        </p:nvSpPr>
        <p:spPr>
          <a:xfrm>
            <a:off x="5453862" y="568411"/>
            <a:ext cx="6034187" cy="4250498"/>
          </a:xfrm>
        </p:spPr>
        <p:txBody>
          <a:bodyPr vert="horz" lIns="91440" tIns="45720" rIns="91440" bIns="45720" rtlCol="0">
            <a:normAutofit/>
          </a:bodyPr>
          <a:lstStyle/>
          <a:p>
            <a:pPr algn="just">
              <a:lnSpc>
                <a:spcPct val="150000"/>
              </a:lnSpc>
              <a:buFont typeface="Arial" panose="020B0604020202020204" pitchFamily="34" charset="0"/>
              <a:buChar char="•"/>
            </a:pPr>
            <a:r>
              <a:rPr lang="en-US" sz="1800" dirty="0">
                <a:effectLst/>
                <a:latin typeface="Times New Roman" panose="02020603050405020304" pitchFamily="18" charset="0"/>
                <a:cs typeface="Times New Roman" panose="02020603050405020304" pitchFamily="18" charset="0"/>
              </a:rPr>
              <a:t>The hotel industry plays a pivotal role in the global economy, contributing significantly to employment, tourism, and local cultures. However, is also a major contributor to environmental degradation, </a:t>
            </a:r>
            <a:r>
              <a:rPr lang="en-US" sz="1800" dirty="0" err="1">
                <a:effectLst/>
                <a:latin typeface="Times New Roman" panose="02020603050405020304" pitchFamily="18" charset="0"/>
                <a:cs typeface="Times New Roman" panose="02020603050405020304" pitchFamily="18" charset="0"/>
              </a:rPr>
              <a:t>characterised</a:t>
            </a:r>
            <a:r>
              <a:rPr lang="en-US" sz="1800" dirty="0">
                <a:effectLst/>
                <a:latin typeface="Times New Roman" panose="02020603050405020304" pitchFamily="18" charset="0"/>
                <a:cs typeface="Times New Roman" panose="02020603050405020304" pitchFamily="18" charset="0"/>
              </a:rPr>
              <a:t> by high energy consumption, waste generation, and greenhouse gas emission. As the world faces the undeniable impacts of climate change, the call for sustainability has become urgent (Kusa, </a:t>
            </a:r>
            <a:r>
              <a:rPr lang="en-US" sz="1800" dirty="0" err="1">
                <a:effectLst/>
                <a:latin typeface="Times New Roman" panose="02020603050405020304" pitchFamily="18" charset="0"/>
                <a:cs typeface="Times New Roman" panose="02020603050405020304" pitchFamily="18" charset="0"/>
              </a:rPr>
              <a:t>Suder</a:t>
            </a:r>
            <a:r>
              <a:rPr lang="en-US" sz="1800" dirty="0">
                <a:effectLst/>
                <a:latin typeface="Times New Roman" panose="02020603050405020304" pitchFamily="18" charset="0"/>
                <a:cs typeface="Times New Roman" panose="02020603050405020304" pitchFamily="18" charset="0"/>
              </a:rPr>
              <a:t>, </a:t>
            </a:r>
            <a:r>
              <a:rPr lang="en-US" sz="1800" dirty="0" err="1">
                <a:effectLst/>
                <a:latin typeface="Times New Roman" panose="02020603050405020304" pitchFamily="18" charset="0"/>
                <a:cs typeface="Times New Roman" panose="02020603050405020304" pitchFamily="18" charset="0"/>
              </a:rPr>
              <a:t>Duda</a:t>
            </a:r>
            <a:r>
              <a:rPr lang="en-US" sz="1800" dirty="0">
                <a:effectLst/>
                <a:latin typeface="Times New Roman" panose="02020603050405020304" pitchFamily="18" charset="0"/>
                <a:cs typeface="Times New Roman" panose="02020603050405020304" pitchFamily="18" charset="0"/>
              </a:rPr>
              <a:t>, 2023, p. 1-2). </a:t>
            </a:r>
            <a:endParaRPr lang="en-US" sz="18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0390158-70CD-5694-2B0D-DF44E5E4BF8C}"/>
              </a:ext>
            </a:extLst>
          </p:cNvPr>
          <p:cNvSpPr txBox="1"/>
          <p:nvPr/>
        </p:nvSpPr>
        <p:spPr>
          <a:xfrm>
            <a:off x="5475916" y="3933219"/>
            <a:ext cx="6098058" cy="2264081"/>
          </a:xfrm>
          <a:prstGeom prst="rect">
            <a:avLst/>
          </a:prstGeom>
          <a:noFill/>
        </p:spPr>
        <p:txBody>
          <a:bodyPr wrap="square">
            <a:spAutoFit/>
          </a:bodyPr>
          <a:lstStyle/>
          <a:p>
            <a:pPr marL="285750" indent="-285750" algn="just">
              <a:lnSpc>
                <a:spcPct val="150000"/>
              </a:lnSpc>
              <a:spcAft>
                <a:spcPts val="600"/>
              </a:spcAft>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Sustainability in the hotel industry involves adapting practices that minimise ecological harm while promoting economic viability and social equity. With guests becoming more environmentally conscious, hotels are recognising the need to align their operations with sustainable principles, engaging in practices such as energy efficiency, water conservation, and waste reduction.</a:t>
            </a:r>
            <a:r>
              <a:rPr lang="en-GB" sz="1600" dirty="0">
                <a:effectLst/>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5785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935BD2-E011-DBCB-76C3-B3B9ECD32EAB}"/>
              </a:ext>
            </a:extLst>
          </p:cNvPr>
          <p:cNvSpPr>
            <a:spLocks noGrp="1"/>
          </p:cNvSpPr>
          <p:nvPr>
            <p:ph type="title"/>
          </p:nvPr>
        </p:nvSpPr>
        <p:spPr>
          <a:xfrm>
            <a:off x="640080" y="914399"/>
            <a:ext cx="10847494" cy="1171069"/>
          </a:xfrm>
        </p:spPr>
        <p:txBody>
          <a:bodyPr vert="horz" lIns="91440" tIns="45720" rIns="91440" bIns="45720" rtlCol="0" anchor="t">
            <a:normAutofit fontScale="90000"/>
          </a:bodyPr>
          <a:lstStyle/>
          <a:p>
            <a:pPr>
              <a:lnSpc>
                <a:spcPct val="90000"/>
              </a:lnSpc>
            </a:pPr>
            <a:r>
              <a:rPr lang="en-US" sz="2200">
                <a:effectLst/>
              </a:rPr>
              <a:t>In the hotel sector, the concepts of sustainability and net-zero emissions have emerged as critical focal points for both operational excellence and corporate responsibility.</a:t>
            </a:r>
            <a:br>
              <a:rPr lang="en-US" sz="2200">
                <a:effectLst/>
              </a:rPr>
            </a:br>
            <a:endParaRPr lang="en-US" sz="2200"/>
          </a:p>
        </p:txBody>
      </p:sp>
      <p:pic>
        <p:nvPicPr>
          <p:cNvPr id="5" name="Picture 4" descr="A person holding a small tree&#10;&#10;Description automatically generated">
            <a:extLst>
              <a:ext uri="{FF2B5EF4-FFF2-40B4-BE49-F238E27FC236}">
                <a16:creationId xmlns:a16="http://schemas.microsoft.com/office/drawing/2014/main" id="{41B883A1-F9AD-F6A5-BC81-7E352DB6FC0A}"/>
              </a:ext>
            </a:extLst>
          </p:cNvPr>
          <p:cNvPicPr>
            <a:picLocks noChangeAspect="1"/>
          </p:cNvPicPr>
          <p:nvPr/>
        </p:nvPicPr>
        <p:blipFill>
          <a:blip r:embed="rId2"/>
          <a:stretch>
            <a:fillRect/>
          </a:stretch>
        </p:blipFill>
        <p:spPr>
          <a:xfrm>
            <a:off x="579884" y="2061765"/>
            <a:ext cx="6015226" cy="3383564"/>
          </a:xfrm>
          <a:prstGeom prst="rect">
            <a:avLst/>
          </a:prstGeom>
        </p:spPr>
      </p:pic>
      <p:sp>
        <p:nvSpPr>
          <p:cNvPr id="4" name="Text Placeholder 3">
            <a:extLst>
              <a:ext uri="{FF2B5EF4-FFF2-40B4-BE49-F238E27FC236}">
                <a16:creationId xmlns:a16="http://schemas.microsoft.com/office/drawing/2014/main" id="{C0A42C77-B285-1C5A-6BEC-6B1AE3AC8D4E}"/>
              </a:ext>
            </a:extLst>
          </p:cNvPr>
          <p:cNvSpPr>
            <a:spLocks noGrp="1"/>
          </p:cNvSpPr>
          <p:nvPr>
            <p:ph type="body" sz="half" idx="2"/>
          </p:nvPr>
        </p:nvSpPr>
        <p:spPr>
          <a:xfrm>
            <a:off x="640080" y="5725070"/>
            <a:ext cx="5721345" cy="473922"/>
          </a:xfrm>
        </p:spPr>
        <p:txBody>
          <a:bodyPr/>
          <a:lstStyle/>
          <a:p>
            <a:r>
              <a:rPr lang="en-US" dirty="0"/>
              <a:t>				(LinkedIn, 2024)</a:t>
            </a:r>
          </a:p>
        </p:txBody>
      </p:sp>
      <p:cxnSp>
        <p:nvCxnSpPr>
          <p:cNvPr id="37" name="Straight Connector 36">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Picture Placeholder 2">
            <a:extLst>
              <a:ext uri="{FF2B5EF4-FFF2-40B4-BE49-F238E27FC236}">
                <a16:creationId xmlns:a16="http://schemas.microsoft.com/office/drawing/2014/main" id="{A0D2EDE9-E129-9E2F-EE14-B4A5BF6DE8E0}"/>
              </a:ext>
            </a:extLst>
          </p:cNvPr>
          <p:cNvGraphicFramePr/>
          <p:nvPr>
            <p:extLst>
              <p:ext uri="{D42A27DB-BD31-4B8C-83A1-F6EECF244321}">
                <p14:modId xmlns:p14="http://schemas.microsoft.com/office/powerpoint/2010/main" val="75159215"/>
              </p:ext>
            </p:extLst>
          </p:nvPr>
        </p:nvGraphicFramePr>
        <p:xfrm>
          <a:off x="6915150" y="1618734"/>
          <a:ext cx="4563618" cy="45802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0490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7000">
              <a:schemeClr val="accent1">
                <a:lumMod val="60000"/>
                <a:lumOff val="40000"/>
              </a:schemeClr>
            </a:gs>
            <a:gs pos="74000">
              <a:schemeClr val="accent2">
                <a:lumMod val="40000"/>
                <a:lumOff val="60000"/>
              </a:schemeClr>
            </a:gs>
            <a:gs pos="83000">
              <a:schemeClr val="accent2">
                <a:lumMod val="75000"/>
              </a:schemeClr>
            </a:gs>
            <a:gs pos="100000">
              <a:srgbClr val="94520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B4D79-A2AD-911F-B6E7-6759766C30F4}"/>
              </a:ext>
            </a:extLst>
          </p:cNvPr>
          <p:cNvSpPr>
            <a:spLocks noGrp="1"/>
          </p:cNvSpPr>
          <p:nvPr>
            <p:ph type="title"/>
          </p:nvPr>
        </p:nvSpPr>
        <p:spPr>
          <a:xfrm>
            <a:off x="4745220" y="459110"/>
            <a:ext cx="3663939" cy="874447"/>
          </a:xfrm>
        </p:spPr>
        <p:txBody>
          <a:bodyPr>
            <a:normAutofit fontScale="90000"/>
          </a:bodyPr>
          <a:lstStyle/>
          <a:p>
            <a:pPr>
              <a:lnSpc>
                <a:spcPct val="150000"/>
              </a:lnSpc>
            </a:pPr>
            <a:r>
              <a:rPr lang="en-GB" sz="2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PESTLE Analysis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6" name="TextBox 5">
            <a:extLst>
              <a:ext uri="{FF2B5EF4-FFF2-40B4-BE49-F238E27FC236}">
                <a16:creationId xmlns:a16="http://schemas.microsoft.com/office/drawing/2014/main" id="{C944AC2E-DC31-2D07-1B4C-57B171836065}"/>
              </a:ext>
            </a:extLst>
          </p:cNvPr>
          <p:cNvSpPr txBox="1"/>
          <p:nvPr/>
        </p:nvSpPr>
        <p:spPr>
          <a:xfrm>
            <a:off x="479131" y="1103625"/>
            <a:ext cx="6098058" cy="158267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b="1"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Regulations and Policies: </a:t>
            </a:r>
          </a:p>
          <a:p>
            <a:pPr algn="just">
              <a:lnSpc>
                <a:spcPct val="150000"/>
              </a:lnSpc>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Governments worldwide are imposing stricter environmental regulations aimed at mitigating climate change</a:t>
            </a:r>
            <a:r>
              <a:rPr lang="en-GB" sz="12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b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Government Initiatives: Many governments promote eco-tourism and sustainability as part of their strategic tourism development plans. (Wu,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Tham</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 p. 4-5).</a:t>
            </a:r>
          </a:p>
        </p:txBody>
      </p:sp>
      <p:sp>
        <p:nvSpPr>
          <p:cNvPr id="8" name="TextBox 7">
            <a:extLst>
              <a:ext uri="{FF2B5EF4-FFF2-40B4-BE49-F238E27FC236}">
                <a16:creationId xmlns:a16="http://schemas.microsoft.com/office/drawing/2014/main" id="{BEC5EEF7-1303-1FB4-BE11-97D880D64E26}"/>
              </a:ext>
            </a:extLst>
          </p:cNvPr>
          <p:cNvSpPr txBox="1"/>
          <p:nvPr/>
        </p:nvSpPr>
        <p:spPr>
          <a:xfrm>
            <a:off x="479131" y="2788937"/>
            <a:ext cx="6098058" cy="337188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b="1"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Cost Savings: </a:t>
            </a:r>
          </a:p>
          <a:p>
            <a:pPr algn="just">
              <a:lnSpc>
                <a:spcPct val="150000"/>
              </a:lnSpc>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Implementing sustainable practices, such as energy-efficient lighting and water-saving fixtures, often leads to significant long-term cost savings.</a:t>
            </a:r>
          </a:p>
          <a:p>
            <a:pPr marL="285750" indent="-285750" algn="just">
              <a:lnSpc>
                <a:spcPct val="150000"/>
              </a:lnSpc>
              <a:buFont typeface="Arial" panose="020B0604020202020204" pitchFamily="34" charset="0"/>
              <a:buChar char="•"/>
            </a:pPr>
            <a:r>
              <a:rPr lang="en-GB" sz="1800" b="1"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Market Demand: </a:t>
            </a:r>
          </a:p>
          <a:p>
            <a:pPr algn="just">
              <a:lnSpc>
                <a:spcPct val="150000"/>
              </a:lnSpc>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increasing number of consumers prioritize sustainability in their travel choices, willing to pay a premium for eco-friendly accommodations. </a:t>
            </a:r>
          </a:p>
          <a:p>
            <a:pPr marL="285750" indent="-285750" algn="just">
              <a:lnSpc>
                <a:spcPct val="150000"/>
              </a:lnSpc>
              <a:buFont typeface="Arial" panose="020B0604020202020204" pitchFamily="34" charset="0"/>
              <a:buChar char="•"/>
            </a:pPr>
            <a:r>
              <a:rPr lang="en-GB" sz="1800" b="1"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Investment and Funding: </a:t>
            </a:r>
          </a:p>
          <a:p>
            <a:pPr algn="just">
              <a:lnSpc>
                <a:spcPct val="150000"/>
              </a:lnSpc>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 to funding for green initiatives has improved, with various financial institutions and investors increasingly focused on sustainability. (SiteMinder, 2024).</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A590D7F2-EA41-51ED-E655-2C064A0A619F}"/>
              </a:ext>
            </a:extLst>
          </p:cNvPr>
          <p:cNvPicPr>
            <a:picLocks noChangeAspect="1"/>
          </p:cNvPicPr>
          <p:nvPr/>
        </p:nvPicPr>
        <p:blipFill>
          <a:blip r:embed="rId3"/>
          <a:stretch>
            <a:fillRect/>
          </a:stretch>
        </p:blipFill>
        <p:spPr>
          <a:xfrm>
            <a:off x="6843246" y="1807328"/>
            <a:ext cx="5073259" cy="3612448"/>
          </a:xfrm>
          <a:prstGeom prst="rect">
            <a:avLst/>
          </a:prstGeom>
        </p:spPr>
      </p:pic>
      <p:sp>
        <p:nvSpPr>
          <p:cNvPr id="11" name="TextBox 10">
            <a:extLst>
              <a:ext uri="{FF2B5EF4-FFF2-40B4-BE49-F238E27FC236}">
                <a16:creationId xmlns:a16="http://schemas.microsoft.com/office/drawing/2014/main" id="{A3EAE196-19C2-32AE-BF11-59187620C1F8}"/>
              </a:ext>
            </a:extLst>
          </p:cNvPr>
          <p:cNvSpPr txBox="1"/>
          <p:nvPr/>
        </p:nvSpPr>
        <p:spPr>
          <a:xfrm>
            <a:off x="8658225" y="5557838"/>
            <a:ext cx="3157538" cy="369332"/>
          </a:xfrm>
          <a:prstGeom prst="rect">
            <a:avLst/>
          </a:prstGeom>
          <a:noFill/>
        </p:spPr>
        <p:txBody>
          <a:bodyPr wrap="square" rtlCol="0">
            <a:spAutoFit/>
          </a:bodyPr>
          <a:lstStyle/>
          <a:p>
            <a:r>
              <a:rPr lang="en-US" dirty="0"/>
              <a:t>(EHL Insights, 2021)</a:t>
            </a:r>
          </a:p>
        </p:txBody>
      </p:sp>
    </p:spTree>
    <p:extLst>
      <p:ext uri="{BB962C8B-B14F-4D97-AF65-F5344CB8AC3E}">
        <p14:creationId xmlns:p14="http://schemas.microsoft.com/office/powerpoint/2010/main" val="3962630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D8B151D-9988-C60D-5015-07ECABA6557A}"/>
              </a:ext>
            </a:extLst>
          </p:cNvPr>
          <p:cNvSpPr>
            <a:spLocks noGrp="1"/>
          </p:cNvSpPr>
          <p:nvPr>
            <p:ph type="body" sz="half" idx="2"/>
          </p:nvPr>
        </p:nvSpPr>
        <p:spPr>
          <a:xfrm>
            <a:off x="182878" y="347206"/>
            <a:ext cx="10504172" cy="2157044"/>
          </a:xfrm>
        </p:spPr>
        <p:txBody>
          <a:bodyPr>
            <a:normAutofit fontScale="92500" lnSpcReduction="20000"/>
          </a:bodyPr>
          <a:lstStyle/>
          <a:p>
            <a:pPr marL="342900" indent="-342900" algn="just">
              <a:buFont typeface="Arial" panose="020B0604020202020204" pitchFamily="34" charset="0"/>
              <a:buChar char="•"/>
            </a:pPr>
            <a:r>
              <a:rPr lang="en-GB" sz="1900" b="1"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Innovations in Sustainable Technology: </a:t>
            </a:r>
          </a:p>
          <a:p>
            <a:pPr algn="just"/>
            <a:r>
              <a:rPr lang="en-GB" sz="1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hospitality industry benefits from technological advancements designed for sustainability, such as smart energy management systems, energy-efficient appliances, and waste management technologies. These innovations can improve operational efficiency and reduce environmental impact.</a:t>
            </a:r>
            <a:endParaRPr lang="en-GB" sz="15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buFont typeface="Arial" panose="020B0604020202020204" pitchFamily="34" charset="0"/>
              <a:buChar char="•"/>
            </a:pPr>
            <a:r>
              <a:rPr lang="en-GB" sz="1900" b="1"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Data Analytics</a:t>
            </a:r>
            <a:r>
              <a:rPr lang="en-GB" sz="19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pPr algn="just"/>
            <a:r>
              <a:rPr lang="en-GB" sz="1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Technology allows hotels to analyse their resource usage and identify areas for improvement in sustainability practices, from energy consumption to water usage. Data-driven decisions can lead to more targeted and effective sustainability initiatives (EHL Inside, 2024).</a:t>
            </a:r>
            <a:endParaRPr lang="en-GB"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6" name="TextBox 5">
            <a:extLst>
              <a:ext uri="{FF2B5EF4-FFF2-40B4-BE49-F238E27FC236}">
                <a16:creationId xmlns:a16="http://schemas.microsoft.com/office/drawing/2014/main" id="{9ADFD725-678A-7660-2926-FA48756C15E4}"/>
              </a:ext>
            </a:extLst>
          </p:cNvPr>
          <p:cNvSpPr txBox="1"/>
          <p:nvPr/>
        </p:nvSpPr>
        <p:spPr>
          <a:xfrm>
            <a:off x="182878" y="2603156"/>
            <a:ext cx="5755960" cy="3724096"/>
          </a:xfrm>
          <a:prstGeom prst="rect">
            <a:avLst/>
          </a:prstGeom>
          <a:noFill/>
        </p:spPr>
        <p:txBody>
          <a:bodyPr wrap="square">
            <a:spAutoFit/>
          </a:bodyPr>
          <a:lstStyle/>
          <a:p>
            <a:pPr marL="285750" indent="-285750" algn="just">
              <a:buFont typeface="Arial" panose="020B0604020202020204" pitchFamily="34" charset="0"/>
              <a:buChar char="•"/>
            </a:pPr>
            <a:r>
              <a:rPr lang="en-GB" sz="1800" b="1" u="sng" dirty="0">
                <a:solidFill>
                  <a:srgbClr val="000000"/>
                </a:solidFill>
                <a:effectLst/>
                <a:latin typeface="Times New Roman" panose="02020603050405020304" pitchFamily="18" charset="0"/>
                <a:ea typeface="Calibri" panose="020F0502020204030204" pitchFamily="34" charset="0"/>
              </a:rPr>
              <a:t>Consumer Awareness: </a:t>
            </a:r>
          </a:p>
          <a:p>
            <a:pPr algn="just"/>
            <a:r>
              <a:rPr lang="en-GB" sz="1400" dirty="0">
                <a:solidFill>
                  <a:srgbClr val="000000"/>
                </a:solidFill>
                <a:effectLst/>
                <a:latin typeface="Times New Roman" panose="02020603050405020304" pitchFamily="18" charset="0"/>
                <a:ea typeface="Calibri" panose="020F0502020204030204" pitchFamily="34" charset="0"/>
              </a:rPr>
              <a:t>As awareness of environmental issues rises, consumers are more inclined to choose hotels that demonstrate commitment to sustainability. This shift in consumer preferences means that hotels must adopt sustainable practices to remain competitive.</a:t>
            </a:r>
          </a:p>
          <a:p>
            <a:pPr algn="just"/>
            <a:endParaRPr lang="en-GB" sz="1400" dirty="0">
              <a:solidFill>
                <a:srgbClr val="000000"/>
              </a:solidFill>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b="1" u="sng" dirty="0">
                <a:solidFill>
                  <a:srgbClr val="000000"/>
                </a:solidFill>
                <a:effectLst/>
                <a:latin typeface="Times New Roman" panose="02020603050405020304" pitchFamily="18" charset="0"/>
                <a:ea typeface="Calibri" panose="020F0502020204030204" pitchFamily="34" charset="0"/>
              </a:rPr>
              <a:t>Corporate Social Responsibility (CSR): </a:t>
            </a:r>
          </a:p>
          <a:p>
            <a:pPr algn="just"/>
            <a:r>
              <a:rPr lang="en-GB" sz="1400" dirty="0">
                <a:solidFill>
                  <a:srgbClr val="000000"/>
                </a:solidFill>
                <a:effectLst/>
                <a:latin typeface="Times New Roman" panose="02020603050405020304" pitchFamily="18" charset="0"/>
                <a:ea typeface="Calibri" panose="020F0502020204030204" pitchFamily="34" charset="0"/>
              </a:rPr>
              <a:t>Today's travellers increasingly expect hotels to contribute positively to society. Hotels engaging in sustainable practices enhance their brand image and reputation, often resulting in increased customer loyalty.</a:t>
            </a:r>
          </a:p>
          <a:p>
            <a:pPr algn="just"/>
            <a:endParaRPr lang="en-GB" sz="1400" dirty="0">
              <a:solidFill>
                <a:srgbClr val="000000"/>
              </a:solidFill>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b="1" u="sng" dirty="0">
                <a:solidFill>
                  <a:srgbClr val="000000"/>
                </a:solidFill>
                <a:effectLst/>
                <a:latin typeface="Times New Roman" panose="02020603050405020304" pitchFamily="18" charset="0"/>
                <a:ea typeface="Calibri" panose="020F0502020204030204" pitchFamily="34" charset="0"/>
              </a:rPr>
              <a:t>Community Engagement: </a:t>
            </a:r>
          </a:p>
          <a:p>
            <a:pPr algn="just"/>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 practices that involve local communities, such as sourcing products locally or supporting local initiatives, create positive relationships and enhance the hotel’s reputation. Engaging with communities can inspire positive word-of-mouth marketing (Han,2021,p.1023).</a:t>
            </a:r>
            <a:r>
              <a:rPr lang="en-GB" sz="1400" dirty="0">
                <a:effectLst/>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8DB5BDD-41B1-403C-B2F6-43D5FACD94DB}"/>
              </a:ext>
            </a:extLst>
          </p:cNvPr>
          <p:cNvPicPr>
            <a:picLocks noChangeAspect="1"/>
          </p:cNvPicPr>
          <p:nvPr/>
        </p:nvPicPr>
        <p:blipFill>
          <a:blip r:embed="rId3"/>
          <a:stretch>
            <a:fillRect/>
          </a:stretch>
        </p:blipFill>
        <p:spPr>
          <a:xfrm>
            <a:off x="6253163" y="2555873"/>
            <a:ext cx="5381162" cy="3818663"/>
          </a:xfrm>
          <a:prstGeom prst="rect">
            <a:avLst/>
          </a:prstGeom>
        </p:spPr>
      </p:pic>
      <p:sp>
        <p:nvSpPr>
          <p:cNvPr id="8" name="TextBox 7">
            <a:extLst>
              <a:ext uri="{FF2B5EF4-FFF2-40B4-BE49-F238E27FC236}">
                <a16:creationId xmlns:a16="http://schemas.microsoft.com/office/drawing/2014/main" id="{76995CC7-0532-8DDC-2252-F3003B45E96E}"/>
              </a:ext>
            </a:extLst>
          </p:cNvPr>
          <p:cNvSpPr txBox="1"/>
          <p:nvPr/>
        </p:nvSpPr>
        <p:spPr>
          <a:xfrm>
            <a:off x="9658351" y="6426159"/>
            <a:ext cx="2114550" cy="369332"/>
          </a:xfrm>
          <a:prstGeom prst="rect">
            <a:avLst/>
          </a:prstGeom>
          <a:noFill/>
        </p:spPr>
        <p:txBody>
          <a:bodyPr wrap="square" rtlCol="0">
            <a:spAutoFit/>
          </a:bodyPr>
          <a:lstStyle/>
          <a:p>
            <a:r>
              <a:rPr lang="en-US" dirty="0"/>
              <a:t>(</a:t>
            </a:r>
            <a:r>
              <a:rPr lang="en-US" dirty="0" err="1"/>
              <a:t>Buildeo</a:t>
            </a:r>
            <a:r>
              <a:rPr lang="en-US" dirty="0"/>
              <a:t>, 2025)</a:t>
            </a:r>
          </a:p>
        </p:txBody>
      </p:sp>
    </p:spTree>
    <p:extLst>
      <p:ext uri="{BB962C8B-B14F-4D97-AF65-F5344CB8AC3E}">
        <p14:creationId xmlns:p14="http://schemas.microsoft.com/office/powerpoint/2010/main" val="1495166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F0BF14E-A495-87DC-87EF-566C444E48EB}"/>
              </a:ext>
            </a:extLst>
          </p:cNvPr>
          <p:cNvSpPr>
            <a:spLocks noGrp="1"/>
          </p:cNvSpPr>
          <p:nvPr>
            <p:ph type="pic" idx="1"/>
          </p:nvPr>
        </p:nvSpPr>
        <p:spPr>
          <a:xfrm>
            <a:off x="2457450" y="659009"/>
            <a:ext cx="9073134" cy="1912742"/>
          </a:xfrm>
        </p:spPr>
        <p:txBody>
          <a:bodyPr>
            <a:normAutofit/>
          </a:bodyPr>
          <a:lstStyle/>
          <a:p>
            <a:pPr marL="285750" indent="-285750">
              <a:buFont typeface="Arial" panose="020B0604020202020204" pitchFamily="34" charset="0"/>
              <a:buChar char="•"/>
            </a:pPr>
            <a:r>
              <a:rPr lang="en-GB" sz="1800" b="1" u="sng" dirty="0">
                <a:solidFill>
                  <a:srgbClr val="000000"/>
                </a:solidFill>
                <a:effectLst/>
                <a:latin typeface="Times New Roman" panose="02020603050405020304" pitchFamily="18" charset="0"/>
                <a:ea typeface="Calibri" panose="020F0502020204030204" pitchFamily="34" charset="0"/>
              </a:rPr>
              <a:t>Compliance with Environmental Laws: </a:t>
            </a:r>
          </a:p>
          <a:p>
            <a:r>
              <a:rPr lang="en-GB" sz="1400" dirty="0">
                <a:solidFill>
                  <a:srgbClr val="000000"/>
                </a:solidFill>
                <a:effectLst/>
                <a:latin typeface="Times New Roman" panose="02020603050405020304" pitchFamily="18" charset="0"/>
                <a:ea typeface="Calibri" panose="020F0502020204030204" pitchFamily="34" charset="0"/>
              </a:rPr>
              <a:t>Hotels must adhere to various environmental laws and regulations. Non-compliance can lead to hefty fines and legal repercussions. By adopting sustainability practices, hotels align with these requirements, thus minimizing legal risks (Michael Edwards, 2024).</a:t>
            </a:r>
            <a:br>
              <a:rPr lang="en-GB" sz="1400" dirty="0">
                <a:solidFill>
                  <a:srgbClr val="000000"/>
                </a:solidFill>
                <a:effectLst/>
                <a:latin typeface="Times New Roman" panose="02020603050405020304" pitchFamily="18" charset="0"/>
                <a:ea typeface="Calibri" panose="020F0502020204030204" pitchFamily="34" charset="0"/>
              </a:rPr>
            </a:br>
            <a:endParaRPr lang="en-US" sz="1400" dirty="0"/>
          </a:p>
        </p:txBody>
      </p:sp>
      <p:sp>
        <p:nvSpPr>
          <p:cNvPr id="4" name="Text Placeholder 3">
            <a:extLst>
              <a:ext uri="{FF2B5EF4-FFF2-40B4-BE49-F238E27FC236}">
                <a16:creationId xmlns:a16="http://schemas.microsoft.com/office/drawing/2014/main" id="{30C49F5E-7F15-A69B-C43E-EA54DCBFEA28}"/>
              </a:ext>
            </a:extLst>
          </p:cNvPr>
          <p:cNvSpPr>
            <a:spLocks noGrp="1"/>
          </p:cNvSpPr>
          <p:nvPr>
            <p:ph type="body" sz="half" idx="2"/>
          </p:nvPr>
        </p:nvSpPr>
        <p:spPr>
          <a:xfrm>
            <a:off x="368618" y="2571751"/>
            <a:ext cx="3859397" cy="3226825"/>
          </a:xfrm>
        </p:spPr>
        <p:txBody>
          <a:bodyPr>
            <a:normAutofit fontScale="92500" lnSpcReduction="20000"/>
          </a:bodyPr>
          <a:lstStyle/>
          <a:p>
            <a:pPr marL="342900" indent="-342900" algn="just">
              <a:lnSpc>
                <a:spcPct val="150000"/>
              </a:lnSpc>
              <a:buFont typeface="Arial" panose="020B0604020202020204" pitchFamily="34" charset="0"/>
              <a:buChar char="•"/>
            </a:pPr>
            <a:r>
              <a:rPr lang="en-GB" sz="1900" b="1"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Transparency and Reporting: </a:t>
            </a:r>
          </a:p>
          <a:p>
            <a:pPr algn="just">
              <a:lnSpc>
                <a:spcPct val="150000"/>
              </a:lnSpc>
            </a:pPr>
            <a:r>
              <a:rPr lang="en-GB"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 is a growing trend towards transparency in sustainability efforts, with pressures for hotels to disclose their environmental impact. Legal frameworks may require sustainability reporting, encouraging hotels to focus on measurable sustainability objectives (LinkedIn, 2024).</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6" name="Picture 5" descr="A hand holding a leaf with a globe in it&#10;&#10;Description automatically generated">
            <a:extLst>
              <a:ext uri="{FF2B5EF4-FFF2-40B4-BE49-F238E27FC236}">
                <a16:creationId xmlns:a16="http://schemas.microsoft.com/office/drawing/2014/main" id="{B8226689-7EDF-CBF0-4FA2-3DFEEA74DAD7}"/>
              </a:ext>
            </a:extLst>
          </p:cNvPr>
          <p:cNvPicPr>
            <a:picLocks noChangeAspect="1"/>
          </p:cNvPicPr>
          <p:nvPr/>
        </p:nvPicPr>
        <p:blipFill>
          <a:blip r:embed="rId2"/>
          <a:stretch>
            <a:fillRect/>
          </a:stretch>
        </p:blipFill>
        <p:spPr>
          <a:xfrm>
            <a:off x="4539044" y="2319109"/>
            <a:ext cx="7390255" cy="3879883"/>
          </a:xfrm>
          <a:prstGeom prst="rect">
            <a:avLst/>
          </a:prstGeom>
        </p:spPr>
      </p:pic>
      <p:sp>
        <p:nvSpPr>
          <p:cNvPr id="8" name="TextBox 7">
            <a:extLst>
              <a:ext uri="{FF2B5EF4-FFF2-40B4-BE49-F238E27FC236}">
                <a16:creationId xmlns:a16="http://schemas.microsoft.com/office/drawing/2014/main" id="{93C5F4FF-3B93-CC72-82FC-1EF340671444}"/>
              </a:ext>
            </a:extLst>
          </p:cNvPr>
          <p:cNvSpPr txBox="1"/>
          <p:nvPr/>
        </p:nvSpPr>
        <p:spPr>
          <a:xfrm>
            <a:off x="6994017" y="6198991"/>
            <a:ext cx="4021646" cy="369332"/>
          </a:xfrm>
          <a:prstGeom prst="rect">
            <a:avLst/>
          </a:prstGeom>
          <a:noFill/>
        </p:spPr>
        <p:txBody>
          <a:bodyPr wrap="square" rtlCol="0">
            <a:spAutoFit/>
          </a:bodyPr>
          <a:lstStyle/>
          <a:p>
            <a:r>
              <a:rPr lang="en-US" dirty="0"/>
              <a:t>(Direction Hospitality Training, 2025)</a:t>
            </a:r>
          </a:p>
        </p:txBody>
      </p:sp>
    </p:spTree>
    <p:extLst>
      <p:ext uri="{BB962C8B-B14F-4D97-AF65-F5344CB8AC3E}">
        <p14:creationId xmlns:p14="http://schemas.microsoft.com/office/powerpoint/2010/main" val="1555912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B0CB1-BB05-A25C-D3EF-2F1578E9AAB8}"/>
              </a:ext>
            </a:extLst>
          </p:cNvPr>
          <p:cNvSpPr>
            <a:spLocks noGrp="1"/>
          </p:cNvSpPr>
          <p:nvPr>
            <p:ph type="title"/>
          </p:nvPr>
        </p:nvSpPr>
        <p:spPr>
          <a:xfrm>
            <a:off x="4958643" y="73727"/>
            <a:ext cx="6664153" cy="1296660"/>
          </a:xfrm>
        </p:spPr>
        <p:txBody>
          <a:bodyPr vert="horz" lIns="91440" tIns="45720" rIns="91440" bIns="45720" rtlCol="0" anchor="t">
            <a:normAutofit fontScale="90000"/>
          </a:bodyPr>
          <a:lstStyle/>
          <a:p>
            <a:r>
              <a:rPr lang="en-US" sz="2200" dirty="0">
                <a:effectLst/>
                <a:latin typeface="Times New Roman" panose="02020603050405020304" pitchFamily="18" charset="0"/>
                <a:cs typeface="Times New Roman" panose="02020603050405020304" pitchFamily="18" charset="0"/>
              </a:rPr>
              <a:t>The hospitality industry has increasingly recognized the importance of sustainability, leading to diverse responses from various stakeholders. Here are notable examples of industry responses to sustainability issues, along with a critical reflection on their levels of impact:</a:t>
            </a:r>
            <a:br>
              <a:rPr lang="en-US" sz="2200" dirty="0">
                <a:effectLst/>
                <a:latin typeface="Times New Roman" panose="02020603050405020304" pitchFamily="18" charset="0"/>
                <a:cs typeface="Times New Roman" panose="02020603050405020304" pitchFamily="18" charset="0"/>
              </a:rPr>
            </a:br>
            <a:br>
              <a:rPr lang="en-US" sz="1000" dirty="0">
                <a:effectLst/>
              </a:rPr>
            </a:br>
            <a:br>
              <a:rPr lang="en-US" sz="1000" dirty="0">
                <a:effectLst/>
              </a:rPr>
            </a:br>
            <a:endParaRPr lang="en-US" sz="1000" dirty="0"/>
          </a:p>
        </p:txBody>
      </p:sp>
      <p:pic>
        <p:nvPicPr>
          <p:cNvPr id="12" name="Picture 11" descr="Chicago cityscape against sky">
            <a:extLst>
              <a:ext uri="{FF2B5EF4-FFF2-40B4-BE49-F238E27FC236}">
                <a16:creationId xmlns:a16="http://schemas.microsoft.com/office/drawing/2014/main" id="{402755A4-01E4-6156-F8C8-F483A6C3A078}"/>
              </a:ext>
            </a:extLst>
          </p:cNvPr>
          <p:cNvPicPr>
            <a:picLocks noChangeAspect="1"/>
          </p:cNvPicPr>
          <p:nvPr/>
        </p:nvPicPr>
        <p:blipFill>
          <a:blip r:embed="rId2"/>
          <a:srcRect l="33586" r="19131" b="-1"/>
          <a:stretch>
            <a:fillRect/>
          </a:stretch>
        </p:blipFill>
        <p:spPr>
          <a:xfrm>
            <a:off x="20" y="10"/>
            <a:ext cx="4857871" cy="6857990"/>
          </a:xfrm>
          <a:prstGeom prst="rect">
            <a:avLst/>
          </a:prstGeom>
        </p:spPr>
      </p:pic>
      <p:cxnSp>
        <p:nvCxnSpPr>
          <p:cNvPr id="20" name="Straight Connector 19">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8C38645-65AE-4BCB-1497-CA72BFA0AD61}"/>
              </a:ext>
            </a:extLst>
          </p:cNvPr>
          <p:cNvSpPr txBox="1"/>
          <p:nvPr/>
        </p:nvSpPr>
        <p:spPr>
          <a:xfrm>
            <a:off x="4958643" y="3721485"/>
            <a:ext cx="7065253" cy="1591766"/>
          </a:xfrm>
          <a:prstGeom prst="rect">
            <a:avLst/>
          </a:prstGeom>
        </p:spPr>
        <p:txBody>
          <a:bodyPr vert="horz" lIns="91440" tIns="45720" rIns="91440" bIns="45720" rtlCol="0">
            <a:normAutofit/>
          </a:bodyPr>
          <a:lstStyle/>
          <a:p>
            <a:pPr>
              <a:spcAft>
                <a:spcPts val="600"/>
              </a:spcAft>
              <a:buSzPct val="87000"/>
            </a:pPr>
            <a:r>
              <a:rPr lang="en-US" dirty="0">
                <a:effectLst/>
                <a:latin typeface="Times New Roman" panose="02020603050405020304" pitchFamily="18" charset="0"/>
                <a:cs typeface="Times New Roman" panose="02020603050405020304" pitchFamily="18" charset="0"/>
              </a:rPr>
              <a:t>Hilton (2025) has committed to its "Travel with Purpose" program, which aims to cut its environmental impact in half by 2030 and double its social impact. This initiative includes reducing waste, energy consumption, and water use, while also supporting local communities through various programs. </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210B0BC-19CC-9BC7-B275-46BB8B653074}"/>
              </a:ext>
            </a:extLst>
          </p:cNvPr>
          <p:cNvSpPr txBox="1"/>
          <p:nvPr/>
        </p:nvSpPr>
        <p:spPr>
          <a:xfrm>
            <a:off x="4958643" y="1838909"/>
            <a:ext cx="6847578" cy="1754326"/>
          </a:xfrm>
          <a:prstGeom prst="rect">
            <a:avLst/>
          </a:prstGeom>
          <a:noFill/>
        </p:spPr>
        <p:txBody>
          <a:bodyPr wrap="square">
            <a:spAutoFit/>
          </a:bodyPr>
          <a:lstStyle/>
          <a:p>
            <a:pPr>
              <a:spcAft>
                <a:spcPts val="600"/>
              </a:spcAft>
            </a:pPr>
            <a:r>
              <a:rPr lang="en-GB" dirty="0">
                <a:solidFill>
                  <a:srgbClr val="000000"/>
                </a:solidFill>
                <a:effectLst/>
                <a:latin typeface="Times New Roman" panose="02020603050405020304" pitchFamily="18" charset="0"/>
                <a:ea typeface="Calibri" panose="020F0502020204030204" pitchFamily="34" charset="0"/>
              </a:rPr>
              <a:t>Marriott (2018) has launched the "Serve 360: Doing Good in Every Direction" platform, focusing on sustainability and social impact. The initiative includes aggressive targets, such as reducing water usage by 15% and increasing the use of renewable energy across its hotels. Marriott's global presence allows it to influence sustainability extensively across various markets. </a:t>
            </a:r>
            <a:endParaRPr lang="en-US" dirty="0"/>
          </a:p>
        </p:txBody>
      </p:sp>
      <p:sp>
        <p:nvSpPr>
          <p:cNvPr id="10" name="TextBox 9">
            <a:extLst>
              <a:ext uri="{FF2B5EF4-FFF2-40B4-BE49-F238E27FC236}">
                <a16:creationId xmlns:a16="http://schemas.microsoft.com/office/drawing/2014/main" id="{88CBD95F-5415-21D4-9903-FB740A404329}"/>
              </a:ext>
            </a:extLst>
          </p:cNvPr>
          <p:cNvSpPr txBox="1"/>
          <p:nvPr/>
        </p:nvSpPr>
        <p:spPr>
          <a:xfrm>
            <a:off x="4996759" y="5398782"/>
            <a:ext cx="6879515" cy="1200329"/>
          </a:xfrm>
          <a:prstGeom prst="rect">
            <a:avLst/>
          </a:prstGeom>
          <a:noFill/>
        </p:spPr>
        <p:txBody>
          <a:bodyPr wrap="square">
            <a:spAutoFit/>
          </a:bodyPr>
          <a:lstStyle/>
          <a:p>
            <a:pPr>
              <a:spcAft>
                <a:spcPts val="600"/>
              </a:spcAft>
            </a:pPr>
            <a:r>
              <a:rPr lang="en-GB" dirty="0">
                <a:solidFill>
                  <a:srgbClr val="000000"/>
                </a:solidFill>
                <a:effectLst/>
                <a:latin typeface="Times New Roman" panose="02020603050405020304" pitchFamily="18" charset="0"/>
                <a:ea typeface="Calibri" panose="020F0502020204030204" pitchFamily="34" charset="0"/>
              </a:rPr>
              <a:t>Accor's "Planet 21" initiative emphasizes sustainability through various commitments, including reducing energy and water consumption and promoting responsible food practices. Accor launched a Green Key program to certify hotels that meet specific sustainability criteria. </a:t>
            </a:r>
            <a:endParaRPr lang="en-US" dirty="0"/>
          </a:p>
        </p:txBody>
      </p:sp>
    </p:spTree>
    <p:extLst>
      <p:ext uri="{BB962C8B-B14F-4D97-AF65-F5344CB8AC3E}">
        <p14:creationId xmlns:p14="http://schemas.microsoft.com/office/powerpoint/2010/main" val="4093410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uilding with a green roof&#10;&#10;Description automatically generated">
            <a:extLst>
              <a:ext uri="{FF2B5EF4-FFF2-40B4-BE49-F238E27FC236}">
                <a16:creationId xmlns:a16="http://schemas.microsoft.com/office/drawing/2014/main" id="{69924CEE-B6E2-9062-6D89-436E1DE5C311}"/>
              </a:ext>
            </a:extLst>
          </p:cNvPr>
          <p:cNvPicPr>
            <a:picLocks noChangeAspect="1"/>
          </p:cNvPicPr>
          <p:nvPr/>
        </p:nvPicPr>
        <p:blipFill>
          <a:blip r:embed="rId2"/>
          <a:stretch>
            <a:fillRect/>
          </a:stretch>
        </p:blipFill>
        <p:spPr>
          <a:xfrm>
            <a:off x="1" y="0"/>
            <a:ext cx="6569582" cy="3657600"/>
          </a:xfrm>
          <a:prstGeom prst="rect">
            <a:avLst/>
          </a:prstGeom>
        </p:spPr>
      </p:pic>
      <p:sp>
        <p:nvSpPr>
          <p:cNvPr id="6" name="TextBox 5">
            <a:extLst>
              <a:ext uri="{FF2B5EF4-FFF2-40B4-BE49-F238E27FC236}">
                <a16:creationId xmlns:a16="http://schemas.microsoft.com/office/drawing/2014/main" id="{6E9D84A1-BD49-7EA9-7C58-0F1D0A5F1670}"/>
              </a:ext>
            </a:extLst>
          </p:cNvPr>
          <p:cNvSpPr txBox="1"/>
          <p:nvPr/>
        </p:nvSpPr>
        <p:spPr>
          <a:xfrm>
            <a:off x="6752654" y="145554"/>
            <a:ext cx="4548760" cy="6280374"/>
          </a:xfrm>
          <a:prstGeom prst="rect">
            <a:avLst/>
          </a:prstGeom>
          <a:noFill/>
        </p:spPr>
        <p:txBody>
          <a:bodyPr wrap="square">
            <a:spAutoFit/>
          </a:bodyPr>
          <a:lstStyle/>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hospitality industry's responses to sustainability issues vary widely in scope and effectiveness. Large hotel chains like Hilton (2025) and Marriott (2018) can leverage significant resources to drive global initiatives, leading to measurable changes but facing challenges in consistency and speed of implementation. Small boutique hotels offer localized and personalized approaches, creating strong community ties but operating at a limited scale. Overall, while progress is being made, the variability in implementation and impact underscores the ongoing need for collaboration and industry-wide standards in sustainable practices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Whitesky</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0687F7BB-2C23-D836-ACA4-1B19BE5169B9}"/>
              </a:ext>
            </a:extLst>
          </p:cNvPr>
          <p:cNvSpPr txBox="1"/>
          <p:nvPr/>
        </p:nvSpPr>
        <p:spPr>
          <a:xfrm>
            <a:off x="100013" y="4027915"/>
            <a:ext cx="5995987" cy="2540888"/>
          </a:xfrm>
          <a:prstGeom prst="rect">
            <a:avLst/>
          </a:prstGeom>
          <a:noFill/>
        </p:spPr>
        <p:txBody>
          <a:bodyPr wrap="square" rtlCol="0">
            <a:spAutoFit/>
          </a:bodyPr>
          <a:lstStyle/>
          <a:p>
            <a:pPr algn="just">
              <a:lnSpc>
                <a:spcPct val="150000"/>
              </a:lnSpc>
            </a:pPr>
            <a:r>
              <a:rPr lang="en-GB" b="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a:t>
            </a: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ustainability is not just a trend in the hospitality industry; it is becoming a critical factor for success and long-term viability. Hotels that actively embrace and invest in sustainability are likely to reap significant benefits, positioning themselves advantageously in a competitive landscape.</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E67A591-17EE-339D-E4B9-DF9DAE57DD42}"/>
              </a:ext>
            </a:extLst>
          </p:cNvPr>
          <p:cNvSpPr txBox="1"/>
          <p:nvPr/>
        </p:nvSpPr>
        <p:spPr>
          <a:xfrm>
            <a:off x="4381500" y="3658583"/>
            <a:ext cx="3429000" cy="369332"/>
          </a:xfrm>
          <a:prstGeom prst="rect">
            <a:avLst/>
          </a:prstGeom>
          <a:noFill/>
        </p:spPr>
        <p:txBody>
          <a:bodyPr wrap="square" rtlCol="0">
            <a:spAutoFit/>
          </a:bodyPr>
          <a:lstStyle/>
          <a:p>
            <a:r>
              <a:rPr lang="en-US" dirty="0"/>
              <a:t>(</a:t>
            </a:r>
            <a:r>
              <a:rPr lang="en-US" sz="1200" dirty="0"/>
              <a:t>EHL Insights, 2021</a:t>
            </a:r>
            <a:r>
              <a:rPr lang="en-US" dirty="0"/>
              <a:t>)</a:t>
            </a:r>
          </a:p>
        </p:txBody>
      </p:sp>
    </p:spTree>
    <p:extLst>
      <p:ext uri="{BB962C8B-B14F-4D97-AF65-F5344CB8AC3E}">
        <p14:creationId xmlns:p14="http://schemas.microsoft.com/office/powerpoint/2010/main" val="392185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E1FE225-E43B-B420-EF10-6D43979A7A3D}"/>
              </a:ext>
            </a:extLst>
          </p:cNvPr>
          <p:cNvSpPr txBox="1"/>
          <p:nvPr/>
        </p:nvSpPr>
        <p:spPr>
          <a:xfrm>
            <a:off x="6000208" y="445472"/>
            <a:ext cx="4931891" cy="2956387"/>
          </a:xfrm>
          <a:prstGeom prst="rect">
            <a:avLst/>
          </a:prstGeom>
          <a:noFill/>
        </p:spPr>
        <p:txBody>
          <a:bodyPr wrap="square">
            <a:spAutoFit/>
          </a:bodyPr>
          <a:lstStyle/>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Building on the evaluation of sustainability in the hospitality industry, several recommendations can be made to enhance the sector’s commitment to sustainable practices and address ongoing challenges. These recommendations focus on strategy, collaboration, technology, and community engagement: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4414208-50F2-312A-A0BC-3D24CBF6F3FC}"/>
              </a:ext>
            </a:extLst>
          </p:cNvPr>
          <p:cNvSpPr txBox="1"/>
          <p:nvPr/>
        </p:nvSpPr>
        <p:spPr>
          <a:xfrm>
            <a:off x="6248401" y="3999972"/>
            <a:ext cx="6098058" cy="463397"/>
          </a:xfrm>
          <a:prstGeom prst="rect">
            <a:avLst/>
          </a:prstGeom>
          <a:noFill/>
        </p:spPr>
        <p:txBody>
          <a:bodyPr wrap="square">
            <a:spAutoFit/>
          </a:bodyPr>
          <a:lstStyle/>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Integrate Sustainability into Core Business Strategies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9C150344-49FB-12A7-906B-E2A032566A8B}"/>
              </a:ext>
            </a:extLst>
          </p:cNvPr>
          <p:cNvSpPr txBox="1"/>
          <p:nvPr/>
        </p:nvSpPr>
        <p:spPr>
          <a:xfrm>
            <a:off x="6248401" y="4574005"/>
            <a:ext cx="6098058" cy="463397"/>
          </a:xfrm>
          <a:prstGeom prst="rect">
            <a:avLst/>
          </a:prstGeom>
          <a:noFill/>
        </p:spPr>
        <p:txBody>
          <a:bodyPr wrap="square">
            <a:spAutoFit/>
          </a:bodyPr>
          <a:lstStyle/>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Collaborate with Local Communities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87B6449B-4186-83DD-CD76-19B7177ADC07}"/>
              </a:ext>
            </a:extLst>
          </p:cNvPr>
          <p:cNvSpPr txBox="1"/>
          <p:nvPr/>
        </p:nvSpPr>
        <p:spPr>
          <a:xfrm>
            <a:off x="6248401" y="5148038"/>
            <a:ext cx="6098058"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Calibri" panose="020F0502020204030204" pitchFamily="34" charset="0"/>
              </a:rPr>
              <a:t>Prioritize Employee Training and Engagement</a:t>
            </a:r>
            <a:r>
              <a:rPr lang="en-GB" dirty="0">
                <a:effectLst/>
              </a:rPr>
              <a:t> </a:t>
            </a:r>
            <a:endParaRPr lang="en-US" dirty="0"/>
          </a:p>
        </p:txBody>
      </p:sp>
      <p:sp>
        <p:nvSpPr>
          <p:cNvPr id="14" name="TextBox 13">
            <a:extLst>
              <a:ext uri="{FF2B5EF4-FFF2-40B4-BE49-F238E27FC236}">
                <a16:creationId xmlns:a16="http://schemas.microsoft.com/office/drawing/2014/main" id="{95E37042-4576-EE23-1D8E-D2FEE8DAF9ED}"/>
              </a:ext>
            </a:extLst>
          </p:cNvPr>
          <p:cNvSpPr txBox="1"/>
          <p:nvPr/>
        </p:nvSpPr>
        <p:spPr>
          <a:xfrm>
            <a:off x="6248401" y="5578019"/>
            <a:ext cx="6098058"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Calibri" panose="020F0502020204030204" pitchFamily="34" charset="0"/>
              </a:rPr>
              <a:t>Expand the Scope of Sustainability Efforts</a:t>
            </a:r>
            <a:r>
              <a:rPr lang="en-GB" dirty="0">
                <a:effectLst/>
              </a:rPr>
              <a:t> </a:t>
            </a:r>
            <a:endParaRPr lang="en-US" dirty="0"/>
          </a:p>
        </p:txBody>
      </p:sp>
      <p:pic>
        <p:nvPicPr>
          <p:cNvPr id="4" name="Picture 3" descr="A graphic of a city with green buildings and text&#10;&#10;Description automatically generated with medium confidence">
            <a:extLst>
              <a:ext uri="{FF2B5EF4-FFF2-40B4-BE49-F238E27FC236}">
                <a16:creationId xmlns:a16="http://schemas.microsoft.com/office/drawing/2014/main" id="{811B4472-6DE7-9176-6970-97E9F7A8C09A}"/>
              </a:ext>
            </a:extLst>
          </p:cNvPr>
          <p:cNvPicPr>
            <a:picLocks noChangeAspect="1"/>
          </p:cNvPicPr>
          <p:nvPr/>
        </p:nvPicPr>
        <p:blipFill rotWithShape="1">
          <a:blip r:embed="rId2"/>
          <a:srcRect b="3747"/>
          <a:stretch/>
        </p:blipFill>
        <p:spPr>
          <a:xfrm>
            <a:off x="48011" y="683658"/>
            <a:ext cx="5952197" cy="5817156"/>
          </a:xfrm>
          <a:prstGeom prst="rect">
            <a:avLst/>
          </a:prstGeom>
        </p:spPr>
      </p:pic>
    </p:spTree>
    <p:extLst>
      <p:ext uri="{BB962C8B-B14F-4D97-AF65-F5344CB8AC3E}">
        <p14:creationId xmlns:p14="http://schemas.microsoft.com/office/powerpoint/2010/main" val="77727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A46571-4672-31A6-2C7E-DA6A7B11DF66}"/>
              </a:ext>
            </a:extLst>
          </p:cNvPr>
          <p:cNvSpPr txBox="1"/>
          <p:nvPr/>
        </p:nvSpPr>
        <p:spPr>
          <a:xfrm>
            <a:off x="0" y="0"/>
            <a:ext cx="11663364" cy="7238072"/>
          </a:xfrm>
          <a:prstGeom prst="rect">
            <a:avLst/>
          </a:prstGeom>
          <a:noFill/>
        </p:spPr>
        <p:txBody>
          <a:bodyPr wrap="square" rtlCol="0">
            <a:spAutoFit/>
          </a:bodyPr>
          <a:lstStyle/>
          <a:p>
            <a:r>
              <a:rPr lang="en-US" dirty="0"/>
              <a:t>References:</a:t>
            </a:r>
          </a:p>
          <a:p>
            <a:endParaRPr lang="en-US" sz="1100"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Accor (2021)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Together, let’s help restore our Earth.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https://webzine-actionnaires.accor.com/09_2021/en/article/129/environmental-commitment.html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18 May 2025).</a:t>
            </a: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Bohdanowicz, P. (2005) ‘European Hoteliers’ Environmental Attitudes Greening the Business’,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Cornell Hospitality Quarterly,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46(2), pp. 188-204. 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https://www.researchgate.net/publication/238302666_European_Hoteliers'_Environmental_AttitudesGreening_the_Business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11 May 2025).</a:t>
            </a:r>
          </a:p>
          <a:p>
            <a:pPr marL="342900" indent="-342900">
              <a:buFont typeface="+mj-lt"/>
              <a:buAutoNum type="arabicPeriod"/>
            </a:pPr>
            <a:r>
              <a:rPr lang="en-GB" sz="1100" kern="100" dirty="0" err="1">
                <a:latin typeface="Times New Roman" panose="02020603050405020304" pitchFamily="18" charset="0"/>
                <a:ea typeface="Calibri" panose="020F0502020204030204" pitchFamily="34" charset="0"/>
                <a:cs typeface="Times New Roman" panose="02020603050405020304" pitchFamily="18" charset="0"/>
              </a:rPr>
              <a:t>Buildeo</a:t>
            </a:r>
            <a:r>
              <a:rPr lang="en-GB" sz="1100" kern="100" dirty="0">
                <a:latin typeface="Times New Roman" panose="02020603050405020304" pitchFamily="18" charset="0"/>
                <a:ea typeface="Calibri" panose="020F0502020204030204" pitchFamily="34" charset="0"/>
                <a:cs typeface="Times New Roman" panose="02020603050405020304" pitchFamily="18" charset="0"/>
              </a:rPr>
              <a:t> (2025) </a:t>
            </a:r>
            <a:r>
              <a:rPr lang="en-GB" sz="1100" i="1" u="none" strike="noStrike" dirty="0">
                <a:effectLst/>
                <a:latin typeface="Times New Roman" panose="02020603050405020304" pitchFamily="18" charset="0"/>
                <a:cs typeface="Times New Roman" panose="02020603050405020304" pitchFamily="18" charset="0"/>
              </a:rPr>
              <a:t>Sustainable development practices in the hotel industry. </a:t>
            </a:r>
            <a:r>
              <a:rPr lang="en-GB" sz="1100" u="none" strike="noStrike" dirty="0">
                <a:effectLst/>
                <a:latin typeface="Times New Roman" panose="02020603050405020304" pitchFamily="18" charset="0"/>
                <a:cs typeface="Times New Roman" panose="02020603050405020304" pitchFamily="18" charset="0"/>
              </a:rPr>
              <a:t>Available at: </a:t>
            </a:r>
            <a:r>
              <a:rPr lang="en-GB" sz="1100" u="none" strike="noStrike" dirty="0">
                <a:effectLst/>
                <a:latin typeface="Times New Roman" panose="02020603050405020304" pitchFamily="18" charset="0"/>
                <a:cs typeface="Times New Roman" panose="02020603050405020304" pitchFamily="18" charset="0"/>
                <a:hlinkClick r:id="rId4"/>
              </a:rPr>
              <a:t>https://buildeo.co.uk/2022/03/sustainable-development-practices-in-the-hotel-industry/</a:t>
            </a:r>
            <a:r>
              <a:rPr lang="en-GB" sz="1100" u="none" strike="noStrike" dirty="0">
                <a:effectLst/>
                <a:latin typeface="Times New Roman" panose="02020603050405020304" pitchFamily="18" charset="0"/>
                <a:cs typeface="Times New Roman" panose="02020603050405020304" pitchFamily="18" charset="0"/>
              </a:rPr>
              <a:t> (Accessed: 5 June 2025).</a:t>
            </a:r>
            <a:endParaRPr lang="en-GB" sz="1100" i="1" u="none" strike="noStrike" dirty="0">
              <a:effectLst/>
              <a:latin typeface="Times New Roman" panose="02020603050405020304" pitchFamily="18" charset="0"/>
              <a:cs typeface="Times New Roman" panose="02020603050405020304" pitchFamily="18" charset="0"/>
            </a:endParaRP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Direction Hospitality Training (2025) </a:t>
            </a:r>
            <a:r>
              <a:rPr lang="en-GB" sz="1100" i="1" u="none" strike="noStrike" dirty="0">
                <a:effectLst/>
                <a:latin typeface="Times New Roman" panose="02020603050405020304" pitchFamily="18" charset="0"/>
                <a:cs typeface="Times New Roman" panose="02020603050405020304" pitchFamily="18" charset="0"/>
              </a:rPr>
              <a:t>Sustainability Awareness for Hospitality Teams. </a:t>
            </a:r>
            <a:r>
              <a:rPr lang="en-GB" sz="1100" dirty="0">
                <a:latin typeface="Times New Roman" panose="02020603050405020304" pitchFamily="18" charset="0"/>
                <a:cs typeface="Times New Roman" panose="02020603050405020304" pitchFamily="18" charset="0"/>
              </a:rPr>
              <a:t>Available at: </a:t>
            </a:r>
            <a:r>
              <a:rPr lang="en-GB" sz="1100" dirty="0">
                <a:latin typeface="Times New Roman" panose="02020603050405020304" pitchFamily="18" charset="0"/>
                <a:cs typeface="Times New Roman" panose="02020603050405020304" pitchFamily="18" charset="0"/>
                <a:hlinkClick r:id="rId5"/>
              </a:rPr>
              <a:t>https://direction-associates.co.uk/product/sustainability-aware/</a:t>
            </a:r>
            <a:r>
              <a:rPr lang="en-GB" sz="1100" dirty="0">
                <a:latin typeface="Times New Roman" panose="02020603050405020304" pitchFamily="18" charset="0"/>
                <a:cs typeface="Times New Roman" panose="02020603050405020304" pitchFamily="18" charset="0"/>
              </a:rPr>
              <a:t> (Accessed: 5 June 2025).</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EHL Insights (2024)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Sustainable technologies: How smart hotels reduce environmental impact.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https://hospitalityinsights.ehl.edu/sustainable-technologies-smart-hotels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13 May 2025).</a:t>
            </a:r>
          </a:p>
          <a:p>
            <a:pPr marL="342900" indent="-342900">
              <a:buFont typeface="+mj-lt"/>
              <a:buAutoNum type="arabicPeriod"/>
            </a:pPr>
            <a:r>
              <a:rPr lang="en-GB" sz="1100" kern="100" dirty="0">
                <a:latin typeface="Times New Roman" panose="02020603050405020304" pitchFamily="18" charset="0"/>
                <a:ea typeface="Calibri" panose="020F0502020204030204" pitchFamily="34" charset="0"/>
                <a:cs typeface="Times New Roman" panose="02020603050405020304" pitchFamily="18" charset="0"/>
              </a:rPr>
              <a:t>EHL Insights (2021) </a:t>
            </a:r>
            <a:r>
              <a:rPr lang="en-GB" sz="1100" b="0" i="1" u="none" strike="noStrike" dirty="0">
                <a:solidFill>
                  <a:srgbClr val="000000"/>
                </a:solidFill>
                <a:effectLst/>
                <a:latin typeface="Times New Roman" panose="02020603050405020304" pitchFamily="18" charset="0"/>
                <a:cs typeface="Times New Roman" panose="02020603050405020304" pitchFamily="18" charset="0"/>
              </a:rPr>
              <a:t>5 Must read blogs on Hospitality Sustainability. </a:t>
            </a:r>
            <a:r>
              <a:rPr lang="en-GB" sz="1100" b="0" u="none" strike="noStrike" dirty="0">
                <a:solidFill>
                  <a:srgbClr val="000000"/>
                </a:solidFill>
                <a:effectLst/>
                <a:latin typeface="Times New Roman" panose="02020603050405020304" pitchFamily="18" charset="0"/>
                <a:cs typeface="Times New Roman" panose="02020603050405020304" pitchFamily="18" charset="0"/>
              </a:rPr>
              <a:t>Available at: </a:t>
            </a:r>
            <a:r>
              <a:rPr lang="en-GB" sz="1100" b="0" u="none" strike="noStrike" dirty="0">
                <a:solidFill>
                  <a:srgbClr val="000000"/>
                </a:solidFill>
                <a:effectLst/>
                <a:latin typeface="Times New Roman" panose="02020603050405020304" pitchFamily="18" charset="0"/>
                <a:cs typeface="Times New Roman" panose="02020603050405020304" pitchFamily="18" charset="0"/>
                <a:hlinkClick r:id="rId7"/>
              </a:rPr>
              <a:t>https://hospitalityinsights.ehl.edu/blogs-hospitality-sustainability</a:t>
            </a:r>
            <a:r>
              <a:rPr lang="en-GB" sz="1100" b="0" u="none" strike="noStrike" dirty="0">
                <a:solidFill>
                  <a:srgbClr val="000000"/>
                </a:solidFill>
                <a:effectLst/>
                <a:latin typeface="Times New Roman" panose="02020603050405020304" pitchFamily="18" charset="0"/>
                <a:cs typeface="Times New Roman" panose="02020603050405020304" pitchFamily="18" charset="0"/>
              </a:rPr>
              <a:t> (Accessed: 5 June 2025).</a:t>
            </a:r>
          </a:p>
          <a:p>
            <a:pPr marL="342900" indent="-342900">
              <a:buFont typeface="+mj-lt"/>
              <a:buAutoNum type="arabicPeriod"/>
            </a:pP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Han, H. (2021) ‘Consumer behaviour and environmental sustainability in tourism and hospitality: a review of theories, concepts, and latest research’,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Sustainable Tourism,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29(7), pp. 1021-1042. 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https://www.tandfonline.com/doi/full/10.1080/09669582.2021.1903019#abstract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13 May 2025).</a:t>
            </a: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Hilton (2025)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Travel with Purpose.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https://travelwithpurpose.hilton.com/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18 May 2025).</a:t>
            </a: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Jones, P., Hiller, D. (2016) ‘Sustainability in the hospitality industry: Some personal reflections on corporate challenges and research agendas’,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28(1), pp. 36-67. 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https://www.researchgate.net/publication/290458829_Sustainability_in_the_hospitality_industry_Some_personal_reflections_on_corporate_challenges_and_research_agendas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13 May 2025).</a:t>
            </a:r>
          </a:p>
          <a:p>
            <a:pPr marL="342900" indent="-342900">
              <a:buFont typeface="+mj-lt"/>
              <a:buAutoNum type="arabicPeriod"/>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Kusa, R.,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Suder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Duda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(2023) ‘Impact of greening on performance in the hospitality industry: Moderating effect of flexibility and inter-organizational cooperation’,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Technological Forecasting and Social Change,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190(2023), pp. 1-14.Available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https://www.sciencedirect.com/science/article/pii/S0040162523001087</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11 May 2025).</a:t>
            </a:r>
          </a:p>
          <a:p>
            <a:pPr marL="342900" indent="-342900">
              <a:buFont typeface="+mj-lt"/>
              <a:buAutoNum type="arabicPeriod"/>
            </a:pPr>
            <a:r>
              <a:rPr lang="en-GB" sz="1100" kern="100" dirty="0">
                <a:latin typeface="Times New Roman" panose="02020603050405020304" pitchFamily="18" charset="0"/>
                <a:ea typeface="Calibri" panose="020F0502020204030204" pitchFamily="34" charset="0"/>
                <a:cs typeface="Times New Roman" panose="02020603050405020304" pitchFamily="18" charset="0"/>
              </a:rPr>
              <a:t>LinkedIn (2024) </a:t>
            </a:r>
            <a:r>
              <a:rPr lang="en-GB" sz="1100" i="1" u="none" strike="noStrike" dirty="0">
                <a:effectLst/>
                <a:latin typeface="Times New Roman" panose="02020603050405020304" pitchFamily="18" charset="0"/>
                <a:cs typeface="Times New Roman" panose="02020603050405020304" pitchFamily="18" charset="0"/>
              </a:rPr>
              <a:t>Sustainability in Hospitality: Why It Is Important and How Industry Leaders Can Help?</a:t>
            </a:r>
            <a:r>
              <a:rPr lang="en-GB" sz="1100" u="none" strike="noStrike" dirty="0">
                <a:effectLst/>
                <a:latin typeface="Times New Roman" panose="02020603050405020304" pitchFamily="18" charset="0"/>
                <a:cs typeface="Times New Roman" panose="02020603050405020304" pitchFamily="18" charset="0"/>
              </a:rPr>
              <a:t> Available at: </a:t>
            </a:r>
            <a:r>
              <a:rPr lang="en-GB" sz="1100" u="none" strike="noStrike" dirty="0">
                <a:effectLst/>
                <a:latin typeface="Times New Roman" panose="02020603050405020304" pitchFamily="18" charset="0"/>
                <a:cs typeface="Times New Roman" panose="02020603050405020304" pitchFamily="18" charset="0"/>
                <a:hlinkClick r:id="rId12"/>
              </a:rPr>
              <a:t>https://www.linkedin.com/pulse/sustainability-hospitality-why-important-how-industry-sábio-qvnpf</a:t>
            </a:r>
            <a:r>
              <a:rPr lang="en-GB" sz="1100" u="none" strike="noStrike" dirty="0">
                <a:effectLst/>
                <a:latin typeface="Times New Roman" panose="02020603050405020304" pitchFamily="18" charset="0"/>
                <a:cs typeface="Times New Roman" panose="02020603050405020304" pitchFamily="18" charset="0"/>
              </a:rPr>
              <a:t> (Accessed: 5 June 2025).</a:t>
            </a:r>
            <a:endParaRPr lang="en-GB" sz="1100" i="1" u="none" strike="noStrike" dirty="0">
              <a:effectLst/>
              <a:latin typeface="Times New Roman" panose="02020603050405020304" pitchFamily="18" charset="0"/>
              <a:cs typeface="Times New Roman" panose="02020603050405020304" pitchFamily="18" charset="0"/>
            </a:endParaRPr>
          </a:p>
          <a:p>
            <a:pPr marL="342900" indent="-342900">
              <a:buFont typeface="+mj-lt"/>
              <a:buAutoNum type="arabicPeriod"/>
            </a:pP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buFont typeface="+mj-lt"/>
              <a:buAutoNum type="arabicPeriod"/>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LinkedIn (2024)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 Trends for Hotels in the Coming Years: Proactive Compliance with Sustainability Legislation, A Strategic Imperative for Hotels.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https://www.linkedin.com/pulse/sustainability-trends-hotels-coming-years-proactive-sotiris-milonas-xlmnf</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18 May 2025).</a:t>
            </a:r>
          </a:p>
          <a:p>
            <a:pPr marL="342900" indent="-342900">
              <a:buFont typeface="+mj-lt"/>
              <a:buAutoNum type="arabicPeriod"/>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Marriott (2018)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2018 Serve 360 Report.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http://serve360.marriott.com/wp-content/uploads/2018/10/2018_Serve_360_Report.pdf</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18 May 2025).</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buFont typeface="+mj-lt"/>
              <a:buAutoNum type="arabicPeriod"/>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Michael Edwards (2025)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Legal Implications Of Non-Compliance With Environmental Regulations.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https://michaeledwards.uk/the-legal-implications-of-non-compliance-with-environmental-regulations/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18 May 2025).</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28600" lvl="0" indent="-228600">
              <a:lnSpc>
                <a:spcPct val="150000"/>
              </a:lnSpc>
              <a:buFont typeface="+mj-lt"/>
              <a:buAutoNum type="arabicPeriod"/>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Pezzey</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J.C.V. (2022) ‘Adjusted Net Saving Needs Further Adjusting: Reassessing Human and Resources Factors in Sustainability Measurement’,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Australian National University Crawford School of Public Policy,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63(2022), pp. 1-32. 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https://people.anu.edu.au/jack.pezzey/Pezzey2022CAMA.pdf</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11 May 2023).</a:t>
            </a:r>
          </a:p>
          <a:p>
            <a:pPr marL="228600" indent="-228600">
              <a:lnSpc>
                <a:spcPct val="150000"/>
              </a:lnSpc>
              <a:buFont typeface="+mj-lt"/>
              <a:buAutoNum type="arabicPeriod"/>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SiteMinder (2024)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 sustainability: A full guide for hotel owners.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https://www.siteminder.com/r/hotel-sustainability/</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13 May 2025).</a:t>
            </a:r>
          </a:p>
          <a:p>
            <a:pPr marL="228600" indent="-228600">
              <a:lnSpc>
                <a:spcPct val="150000"/>
              </a:lnSpc>
              <a:buFont typeface="+mj-lt"/>
              <a:buAutoNum type="arabicPeriod"/>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Whitesky</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hotel distribution consulting (2025)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Top online Travel Agencies (OTAs) for sustainable travel.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8"/>
              </a:rPr>
              <a:t>https://whiteskyhospitality.co.uk/top-online-travel-agencies-otas-for-sustainable-travel/</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19 May 2025).  </a:t>
            </a:r>
          </a:p>
          <a:p>
            <a:pPr marL="228600" indent="-228600">
              <a:lnSpc>
                <a:spcPct val="150000"/>
              </a:lnSpc>
              <a:buFont typeface="+mj-lt"/>
              <a:buAutoNum type="arabicPeriod"/>
            </a:pPr>
            <a:r>
              <a:rPr lang="en-GB" sz="11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Wu, Y.,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Tham</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(2024) ‘The impact of environmental regulation, Environment, Social and Government performance, and technological innovation on enterprise resilience under a green recovery’, </a:t>
            </a:r>
            <a:r>
              <a:rPr lang="en-GB" sz="1100" i="1"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Helyon</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9(10), pp. 1-18. Available at: </a:t>
            </a:r>
            <a:r>
              <a:rPr lang="en-GB" sz="11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9"/>
              </a:rPr>
              <a:t>https://www.sciencedirect.com/science/article/pii/S2405844023074868</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13 May 2025).</a:t>
            </a:r>
          </a:p>
          <a:p>
            <a:pPr marL="228600" indent="-228600">
              <a:lnSpc>
                <a:spcPct val="150000"/>
              </a:lnSpc>
              <a:buFont typeface="+mj-lt"/>
              <a:buAutoNum type="arabicPeriod"/>
            </a:pP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50000"/>
              </a:lnSpc>
            </a:pP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719794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TotalTime>
  <Words>2106</Words>
  <Application>Microsoft Macintosh PowerPoint</Application>
  <PresentationFormat>Widescreen</PresentationFormat>
  <Paragraphs>77</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Grandview Display</vt:lpstr>
      <vt:lpstr>Times New Roman</vt:lpstr>
      <vt:lpstr>DashVTI</vt:lpstr>
      <vt:lpstr>Contemporary Themes in the Hotel and Hospitality Sector Module code: BMIH6001  Sustainability in the hotel industry </vt:lpstr>
      <vt:lpstr>PowerPoint Presentation</vt:lpstr>
      <vt:lpstr>In the hotel sector, the concepts of sustainability and net-zero emissions have emerged as critical focal points for both operational excellence and corporate responsibility. </vt:lpstr>
      <vt:lpstr>PESTLE Analysis   </vt:lpstr>
      <vt:lpstr>PowerPoint Presentation</vt:lpstr>
      <vt:lpstr>PowerPoint Presentation</vt:lpstr>
      <vt:lpstr>The hospitality industry has increasingly recognized the importance of sustainability, leading to diverse responses from various stakeholders. Here are notable examples of industry responses to sustainability issues, along with a critical reflection on their levels of impact: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Luca (2206171)</dc:creator>
  <cp:lastModifiedBy>Elena Luca (2206171)</cp:lastModifiedBy>
  <cp:revision>6</cp:revision>
  <dcterms:created xsi:type="dcterms:W3CDTF">2025-06-03T13:24:12Z</dcterms:created>
  <dcterms:modified xsi:type="dcterms:W3CDTF">2025-06-05T21:56:39Z</dcterms:modified>
</cp:coreProperties>
</file>