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B8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/>
    <p:restoredTop sz="94672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2C602D-09F5-A94D-8684-BE6E149FECE2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C9D603-57FA-144B-B50D-7E995150C7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0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9D603-57FA-144B-B50D-7E995150C72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67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C9D603-57FA-144B-B50D-7E995150C72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91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204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559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401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4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99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32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832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179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3578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45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689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69949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valentines-day-card-valentines-day-1086467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apavalleygrille.com/wp-content/uploads/2023/01/ValentinesDayMenu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C77DC2-8237-5720-52E5-F91DFAEE1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181677"/>
            <a:ext cx="12192000" cy="72213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840454D-758A-5F93-2126-4EE07888B0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46430" cy="6496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23026D-CE4B-3823-E423-879C25EE8DBC}"/>
              </a:ext>
            </a:extLst>
          </p:cNvPr>
          <p:cNvSpPr txBox="1"/>
          <p:nvPr/>
        </p:nvSpPr>
        <p:spPr>
          <a:xfrm>
            <a:off x="3379380" y="3870252"/>
            <a:ext cx="5433237" cy="769441"/>
          </a:xfrm>
          <a:prstGeom prst="rect">
            <a:avLst/>
          </a:prstGeom>
          <a:solidFill>
            <a:srgbClr val="DAB88B"/>
          </a:solidFill>
        </p:spPr>
        <p:txBody>
          <a:bodyPr wrap="square" rtlCol="0">
            <a:spAutoFit/>
          </a:bodyPr>
          <a:lstStyle/>
          <a:p>
            <a:r>
              <a:rPr lang="en-US" sz="4400" dirty="0"/>
              <a:t>Valentine’s Day Menu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C7FBE2-47E4-261D-DB17-7FC946AE3B2D}"/>
              </a:ext>
            </a:extLst>
          </p:cNvPr>
          <p:cNvSpPr txBox="1"/>
          <p:nvPr/>
        </p:nvSpPr>
        <p:spPr>
          <a:xfrm>
            <a:off x="4029739" y="5070242"/>
            <a:ext cx="75810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                               Name: Raluca </a:t>
            </a:r>
            <a:r>
              <a:rPr lang="en-US" dirty="0" err="1">
                <a:solidFill>
                  <a:schemeClr val="tx1"/>
                </a:solidFill>
                <a:latin typeface="Comic Sans MS" panose="030F0702030302020204" pitchFamily="66" charset="0"/>
              </a:rPr>
              <a:t>Petre</a:t>
            </a:r>
            <a:endParaRPr lang="en-US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                                       Student number:2029612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                                    Lecturer </a:t>
            </a:r>
            <a:r>
              <a:rPr lang="en-US" dirty="0" err="1">
                <a:solidFill>
                  <a:schemeClr val="tx1"/>
                </a:solidFill>
                <a:latin typeface="Comic Sans MS" panose="030F0702030302020204" pitchFamily="66" charset="0"/>
              </a:rPr>
              <a:t>name:Tristan</a:t>
            </a:r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 Hawkins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Comic Sans MS" panose="030F0702030302020204" pitchFamily="66" charset="0"/>
              </a:rPr>
              <a:t>                                              Module title: </a:t>
            </a:r>
            <a:r>
              <a:rPr lang="en-US" dirty="0" err="1">
                <a:latin typeface="Comic Sans MS" panose="030F0702030302020204" pitchFamily="66" charset="0"/>
              </a:rPr>
              <a:t>Food&amp;Beverage</a:t>
            </a:r>
            <a:r>
              <a:rPr lang="en-US" dirty="0">
                <a:latin typeface="Comic Sans MS" panose="030F0702030302020204" pitchFamily="66" charset="0"/>
              </a:rPr>
              <a:t> Operation                                           BMIH4002</a:t>
            </a:r>
            <a:endParaRPr lang="en-US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243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C0BCA8-B9D5-4F84-B063-ABE683EE0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D4F2B64F-109D-2B61-6949-022977C02EC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-1" b="-1"/>
          <a:stretch/>
        </p:blipFill>
        <p:spPr>
          <a:xfrm>
            <a:off x="0" y="0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148D7B7-CAFA-4089-A365-6371A76F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144236 w 12192000"/>
              <a:gd name="connsiteY0" fmla="*/ 859953 h 6858000"/>
              <a:gd name="connsiteX1" fmla="*/ 954990 w 12192000"/>
              <a:gd name="connsiteY1" fmla="*/ 3049201 h 6858000"/>
              <a:gd name="connsiteX2" fmla="*/ 954990 w 12192000"/>
              <a:gd name="connsiteY2" fmla="*/ 3317710 h 6858000"/>
              <a:gd name="connsiteX3" fmla="*/ 954990 w 12192000"/>
              <a:gd name="connsiteY3" fmla="*/ 6057900 h 6858000"/>
              <a:gd name="connsiteX4" fmla="*/ 5334000 w 12192000"/>
              <a:gd name="connsiteY4" fmla="*/ 6057900 h 6858000"/>
              <a:gd name="connsiteX5" fmla="*/ 5334000 w 12192000"/>
              <a:gd name="connsiteY5" fmla="*/ 3049201 h 6858000"/>
              <a:gd name="connsiteX6" fmla="*/ 3144755 w 12192000"/>
              <a:gd name="connsiteY6" fmla="*/ 859953 h 6858000"/>
              <a:gd name="connsiteX7" fmla="*/ 0 w 12192000"/>
              <a:gd name="connsiteY7" fmla="*/ 0 h 6858000"/>
              <a:gd name="connsiteX8" fmla="*/ 12192000 w 12192000"/>
              <a:gd name="connsiteY8" fmla="*/ 0 h 6858000"/>
              <a:gd name="connsiteX9" fmla="*/ 12192000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3144236" y="859953"/>
                </a:moveTo>
                <a:cubicBezTo>
                  <a:pt x="1935127" y="859953"/>
                  <a:pt x="954990" y="1840119"/>
                  <a:pt x="954990" y="3049201"/>
                </a:cubicBezTo>
                <a:lnTo>
                  <a:pt x="954990" y="3317710"/>
                </a:lnTo>
                <a:lnTo>
                  <a:pt x="954990" y="6057900"/>
                </a:lnTo>
                <a:lnTo>
                  <a:pt x="5334000" y="6057900"/>
                </a:lnTo>
                <a:lnTo>
                  <a:pt x="5334000" y="3049201"/>
                </a:lnTo>
                <a:cubicBezTo>
                  <a:pt x="5334000" y="1840119"/>
                  <a:pt x="4353860" y="859953"/>
                  <a:pt x="3144755" y="85995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A1F5-6A3B-E076-9D69-7F365365E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8428" y="1823841"/>
            <a:ext cx="5291275" cy="2485479"/>
          </a:xfrm>
        </p:spPr>
        <p:txBody>
          <a:bodyPr anchor="b">
            <a:normAutofit/>
          </a:bodyPr>
          <a:lstStyle/>
          <a:p>
            <a:r>
              <a:rPr lang="en-GB" b="0" i="0" dirty="0">
                <a:solidFill>
                  <a:srgbClr val="D1D5DB"/>
                </a:solidFill>
                <a:effectLst/>
                <a:latin typeface="Söhne"/>
              </a:rPr>
              <a:t>Valentine's Day menu at Hotel Trinity</a:t>
            </a: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76E355-DC49-4AFB-88DE-62B854B9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9851" y="4003443"/>
            <a:ext cx="0" cy="2054457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AC47052-A12D-8F51-9B86-5EF96CE7444E}"/>
              </a:ext>
            </a:extLst>
          </p:cNvPr>
          <p:cNvSpPr txBox="1"/>
          <p:nvPr/>
        </p:nvSpPr>
        <p:spPr>
          <a:xfrm>
            <a:off x="906248" y="4778422"/>
            <a:ext cx="4297355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Menu Legend: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V - Vegetarian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VE - Vegan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GF - Gluten-Free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DF - Dairy-Free</a:t>
            </a:r>
          </a:p>
          <a:p>
            <a:pPr algn="l"/>
            <a:r>
              <a:rPr lang="en-GB" sz="1100" b="0" i="0" dirty="0">
                <a:solidFill>
                  <a:srgbClr val="FF0000"/>
                </a:solidFill>
                <a:effectLst/>
                <a:latin typeface="Söhne"/>
              </a:rPr>
              <a:t>Allergens: Please inform us of any allergens or dietary restrictions before placing your order.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63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FF4F1B1F-38C9-4BA3-8793-E2B6FC978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arts from an open envelope">
            <a:extLst>
              <a:ext uri="{FF2B5EF4-FFF2-40B4-BE49-F238E27FC236}">
                <a16:creationId xmlns:a16="http://schemas.microsoft.com/office/drawing/2014/main" id="{47236813-0EFB-78C7-1774-74B2642D39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893" b="13838"/>
          <a:stretch/>
        </p:blipFill>
        <p:spPr>
          <a:xfrm>
            <a:off x="6822" y="10"/>
            <a:ext cx="12191999" cy="685799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B5C80BC-C547-4FD8-9B68-6A9207F0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1557" y="3481804"/>
            <a:ext cx="0" cy="13107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E2C0693-0DF9-BCFB-32A2-3B8AAB0BB39A}"/>
              </a:ext>
            </a:extLst>
          </p:cNvPr>
          <p:cNvSpPr txBox="1"/>
          <p:nvPr/>
        </p:nvSpPr>
        <p:spPr>
          <a:xfrm>
            <a:off x="33501" y="0"/>
            <a:ext cx="5692579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Menu:</a:t>
            </a:r>
          </a:p>
          <a:p>
            <a:pPr algn="l"/>
            <a:endParaRPr lang="en-GB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Starter: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Trio of Oysters with a cucumber and jalapeno granita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Asparagus and quail egg salad with a truffle vinaigrette (V, GF)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Roasted butternut squash soup with candied walnuts and sour cream (VE, GF, DF)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Main Course: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Grilled sirloin steak with wild mushroom sauce, roasted baby potatoes, and seasonal vegetables (GF, DF)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Pan-seared salmon with a saffron cream sauce, herb risotto, and asparagus tips (GF)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Wild mushroom and spinach risotto with shaved parmesan and truffle oil (V, GF)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Dessert</a:t>
            </a:r>
            <a:r>
              <a:rPr lang="en-GB" b="0" i="0" dirty="0">
                <a:solidFill>
                  <a:srgbClr val="D1D5DB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Chocolate lava cake with vanilla bean ice cream and raspberry coulis (V)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Lemon curd tart with a pistachio crust and candied lemon peel (V)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Selection of artisan cheeses with honeycomb, grapes, and oatcakes (V, GF)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99A9F0-BA7B-5374-D370-90754003CCC7}"/>
              </a:ext>
            </a:extLst>
          </p:cNvPr>
          <p:cNvSpPr txBox="1"/>
          <p:nvPr/>
        </p:nvSpPr>
        <p:spPr>
          <a:xfrm>
            <a:off x="6251467" y="98678"/>
            <a:ext cx="5943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Beverages: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Bottle of Champagne: £50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Bottle of Prosecco: £30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Classic cocktail package (2 cocktails per person): £20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Wine pairing package (3 glasses of wine per person): £25</a:t>
            </a:r>
          </a:p>
          <a:p>
            <a:pPr algn="l"/>
            <a:endParaRPr lang="en-GB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endParaRPr lang="en-GB" dirty="0">
              <a:solidFill>
                <a:srgbClr val="D1D5DB"/>
              </a:solidFill>
              <a:latin typeface="Söhne"/>
            </a:endParaRP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089978-FC69-FBC2-E9D8-D53136035358}"/>
              </a:ext>
            </a:extLst>
          </p:cNvPr>
          <p:cNvSpPr txBox="1"/>
          <p:nvPr/>
        </p:nvSpPr>
        <p:spPr>
          <a:xfrm>
            <a:off x="6849008" y="5393343"/>
            <a:ext cx="550412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1" i="0" dirty="0">
                <a:solidFill>
                  <a:srgbClr val="D1D5DB"/>
                </a:solidFill>
                <a:effectLst/>
                <a:latin typeface="Söhne"/>
              </a:rPr>
              <a:t>Additional Information: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D1D5DB"/>
                </a:solidFill>
                <a:effectLst/>
                <a:latin typeface="Söhne"/>
              </a:rPr>
              <a:t>We have a dress code for dinner service, and smart casual attire is required.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D1D5DB"/>
                </a:solidFill>
                <a:effectLst/>
                <a:latin typeface="Söhne"/>
              </a:rPr>
              <a:t>We offer a private dining experience for an additional charge, subject to availability.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D1D5DB"/>
                </a:solidFill>
                <a:effectLst/>
                <a:latin typeface="Söhne"/>
              </a:rPr>
              <a:t>Our sommelier can provide wine recommendations and guidance on the wine list.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D1D5DB"/>
                </a:solidFill>
                <a:effectLst/>
                <a:latin typeface="Söhne"/>
              </a:rPr>
              <a:t>Our bar also offers a wide selection of premium spirits and beers, which can be purchased separately.</a:t>
            </a:r>
          </a:p>
          <a:p>
            <a:pPr algn="l"/>
            <a:r>
              <a:rPr lang="en-GB" sz="1200" b="0" i="0" dirty="0">
                <a:solidFill>
                  <a:srgbClr val="D1D5DB"/>
                </a:solidFill>
                <a:effectLst/>
                <a:latin typeface="Söhne"/>
              </a:rPr>
              <a:t>We hope you enjoy your Valentine's Day at Hotel Trinity.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6BDFB5-F047-B5FC-7877-EB81411907A3}"/>
              </a:ext>
            </a:extLst>
          </p:cNvPr>
          <p:cNvSpPr txBox="1"/>
          <p:nvPr/>
        </p:nvSpPr>
        <p:spPr>
          <a:xfrm>
            <a:off x="6603435" y="2505670"/>
            <a:ext cx="54651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dirty="0">
                <a:solidFill>
                  <a:srgbClr val="D1D5DB"/>
                </a:solidFill>
                <a:effectLst/>
                <a:latin typeface="Söhne"/>
              </a:rPr>
              <a:t>Offers/discounts</a:t>
            </a:r>
            <a:r>
              <a:rPr lang="en-GB" b="0" i="0" dirty="0">
                <a:solidFill>
                  <a:srgbClr val="D1D5DB"/>
                </a:solidFill>
                <a:effectLst/>
                <a:latin typeface="Söhne"/>
              </a:rPr>
              <a:t>: We offer a 10% discount for pre-bookings made before February 10th.</a:t>
            </a:r>
          </a:p>
          <a:p>
            <a:pPr algn="l"/>
            <a:endParaRPr lang="en-GB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GB" b="0" i="1" dirty="0">
                <a:solidFill>
                  <a:srgbClr val="D1D5DB"/>
                </a:solidFill>
                <a:effectLst/>
                <a:latin typeface="Söhne"/>
              </a:rPr>
              <a:t>Availability: Pre-booking is required, and a £20 deposit per person is required to secure your booking. The Valentine's Day menu will be available for dinner service only.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46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5F6C49D-6EFC-4F5A-87F0-18CF52E74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Still life wooden spoons in pitcher on kitchen counter">
            <a:extLst>
              <a:ext uri="{FF2B5EF4-FFF2-40B4-BE49-F238E27FC236}">
                <a16:creationId xmlns:a16="http://schemas.microsoft.com/office/drawing/2014/main" id="{786E233E-C332-FD71-E1DB-6C5959F16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84" r="3782" b="-1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DFF1406-B47A-4A4A-B1C2-DA1ECF5DC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8496" y="854115"/>
            <a:ext cx="4379010" cy="5197947"/>
          </a:xfrm>
          <a:custGeom>
            <a:avLst/>
            <a:gdLst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2480538 h 5246128"/>
              <a:gd name="connsiteX4" fmla="*/ 4419600 w 4419600"/>
              <a:gd name="connsiteY4" fmla="*/ 4975131 h 5246128"/>
              <a:gd name="connsiteX5" fmla="*/ 4419600 w 4419600"/>
              <a:gd name="connsiteY5" fmla="*/ 5246128 h 5246128"/>
              <a:gd name="connsiteX6" fmla="*/ 0 w 4419600"/>
              <a:gd name="connsiteY6" fmla="*/ 5246128 h 5246128"/>
              <a:gd name="connsiteX7" fmla="*/ 0 w 4419600"/>
              <a:gd name="connsiteY7" fmla="*/ 4975131 h 5246128"/>
              <a:gd name="connsiteX8" fmla="*/ 0 w 4419600"/>
              <a:gd name="connsiteY8" fmla="*/ 2480538 h 5246128"/>
              <a:gd name="connsiteX9" fmla="*/ 0 w 4419600"/>
              <a:gd name="connsiteY9" fmla="*/ 2209541 h 5246128"/>
              <a:gd name="connsiteX10" fmla="*/ 2209538 w 4419600"/>
              <a:gd name="connsiteY10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4975131 h 5246128"/>
              <a:gd name="connsiteX4" fmla="*/ 4419600 w 4419600"/>
              <a:gd name="connsiteY4" fmla="*/ 5246128 h 5246128"/>
              <a:gd name="connsiteX5" fmla="*/ 0 w 4419600"/>
              <a:gd name="connsiteY5" fmla="*/ 5246128 h 5246128"/>
              <a:gd name="connsiteX6" fmla="*/ 0 w 4419600"/>
              <a:gd name="connsiteY6" fmla="*/ 4975131 h 5246128"/>
              <a:gd name="connsiteX7" fmla="*/ 0 w 4419600"/>
              <a:gd name="connsiteY7" fmla="*/ 2480538 h 5246128"/>
              <a:gd name="connsiteX8" fmla="*/ 0 w 4419600"/>
              <a:gd name="connsiteY8" fmla="*/ 2209541 h 5246128"/>
              <a:gd name="connsiteX9" fmla="*/ 2209538 w 4419600"/>
              <a:gd name="connsiteY9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4975131 h 5246128"/>
              <a:gd name="connsiteX6" fmla="*/ 0 w 4419600"/>
              <a:gd name="connsiteY6" fmla="*/ 2480538 h 5246128"/>
              <a:gd name="connsiteX7" fmla="*/ 0 w 4419600"/>
              <a:gd name="connsiteY7" fmla="*/ 2209541 h 5246128"/>
              <a:gd name="connsiteX8" fmla="*/ 2209538 w 4419600"/>
              <a:gd name="connsiteY8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2480538 h 5246128"/>
              <a:gd name="connsiteX6" fmla="*/ 0 w 4419600"/>
              <a:gd name="connsiteY6" fmla="*/ 2209541 h 5246128"/>
              <a:gd name="connsiteX7" fmla="*/ 2209538 w 4419600"/>
              <a:gd name="connsiteY7" fmla="*/ 0 h 5246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19600" h="5246128">
                <a:moveTo>
                  <a:pt x="2209538" y="0"/>
                </a:moveTo>
                <a:lnTo>
                  <a:pt x="2210062" y="0"/>
                </a:lnTo>
                <a:cubicBezTo>
                  <a:pt x="3430375" y="0"/>
                  <a:pt x="4419600" y="989251"/>
                  <a:pt x="4419600" y="2209541"/>
                </a:cubicBezTo>
                <a:lnTo>
                  <a:pt x="4419600" y="5246128"/>
                </a:lnTo>
                <a:lnTo>
                  <a:pt x="0" y="5246128"/>
                </a:lnTo>
                <a:lnTo>
                  <a:pt x="0" y="2480538"/>
                </a:lnTo>
                <a:lnTo>
                  <a:pt x="0" y="2209541"/>
                </a:lnTo>
                <a:cubicBezTo>
                  <a:pt x="0" y="989251"/>
                  <a:pt x="989222" y="0"/>
                  <a:pt x="2209538" y="0"/>
                </a:cubicBezTo>
                <a:close/>
              </a:path>
            </a:pathLst>
          </a:custGeom>
          <a:solidFill>
            <a:srgbClr val="000000">
              <a:alpha val="6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E23E6-82B9-40D8-84E4-6143CE0F1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0" y="876300"/>
            <a:ext cx="4419599" cy="51816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b="0" i="0">
                <a:effectLst/>
                <a:latin typeface="Söhne"/>
              </a:rPr>
              <a:t>What makes a menu stand out?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0" i="0">
                <a:effectLst/>
                <a:latin typeface="Söhne"/>
              </a:rPr>
              <a:t>A menu that stands out should have a clear and concise layout with eye-catching fonts and visuals. The dishes should be unique, creative, and use fresh, high-quality ingredients. It should also be tailored to the occasion, in this case, Valentine's Day.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0" i="0">
                <a:effectLst/>
                <a:latin typeface="Söhne"/>
              </a:rPr>
              <a:t>Seasonal, sharing or special dishes? The menu should include a combination of seasonal, sharing, and special dishes that are appropriate for the occasion.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0" i="0">
                <a:effectLst/>
                <a:latin typeface="Söhne"/>
              </a:rPr>
              <a:t>From what date until what date would you run your menu? This menu will be available for pre-bookings only from February 13th to February 15th.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0" i="0">
                <a:effectLst/>
                <a:latin typeface="Söhne"/>
              </a:rPr>
              <a:t>What sort of price would you expect to pay in a 4* hotel? For this Valentine's Day menu, we expect a price range of £75-£100 per person depending on the day of the week and the beverage package selected.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841572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CAAF21-1950-15B1-3961-6980337FA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771" y="895440"/>
            <a:ext cx="6037830" cy="1540783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pic>
        <p:nvPicPr>
          <p:cNvPr id="7" name="Graphic 6" descr="Love Letter">
            <a:extLst>
              <a:ext uri="{FF2B5EF4-FFF2-40B4-BE49-F238E27FC236}">
                <a16:creationId xmlns:a16="http://schemas.microsoft.com/office/drawing/2014/main" id="{2F587F77-659A-C7E5-AA9E-0A6CD56AB5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2500" y="1986274"/>
            <a:ext cx="2962082" cy="296208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1830" y="2710543"/>
            <a:ext cx="0" cy="3347785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F0575-3C09-9E29-DE1E-A4622BE6D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521" y="2710544"/>
            <a:ext cx="5369231" cy="3428596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b="0" i="0" dirty="0">
                <a:effectLst/>
                <a:latin typeface="Söhne"/>
              </a:rPr>
              <a:t>Smith, J. (2023). Valentine's Day Menu [Menu]. La Belle Vie, Minneapolis, MN. </a:t>
            </a:r>
          </a:p>
          <a:p>
            <a:pPr>
              <a:lnSpc>
                <a:spcPct val="110000"/>
              </a:lnSpc>
            </a:pPr>
            <a:r>
              <a:rPr lang="en-GB" sz="1900" b="0" i="0" dirty="0">
                <a:effectLst/>
                <a:latin typeface="Söhne"/>
              </a:rPr>
              <a:t>Garcia, M. (2023). Valentine's Day Menu [Menu]. Napa Valley Grille, Westwood, CA. Retrieved from </a:t>
            </a:r>
            <a:r>
              <a:rPr lang="en-GB" sz="1900" b="0" i="0" u="sng" dirty="0">
                <a:effectLst/>
                <a:latin typeface="Söhne"/>
                <a:hlinkClick r:id="rId4"/>
              </a:rPr>
              <a:t>https://napavalleygrille.com/wp-content/uploads/2023/01/ValentinesDayMenu.pdf</a:t>
            </a:r>
            <a:r>
              <a:rPr lang="en-GB" sz="1900" b="0" i="0" dirty="0">
                <a:effectLst/>
                <a:latin typeface="Söhne"/>
              </a:rPr>
              <a:t> . (Accessed: February 13,2023)</a:t>
            </a:r>
          </a:p>
          <a:p>
            <a:pPr>
              <a:lnSpc>
                <a:spcPct val="110000"/>
              </a:lnSpc>
            </a:pPr>
            <a:r>
              <a:rPr lang="en-GB" sz="1900" b="0" i="0" dirty="0">
                <a:effectLst/>
                <a:latin typeface="Söhne"/>
              </a:rPr>
              <a:t>Pictures are taken from PowerPoint designer </a:t>
            </a:r>
            <a:br>
              <a:rPr lang="en-GB" sz="1900" b="0" i="0" dirty="0">
                <a:effectLst/>
                <a:latin typeface="Söhne"/>
              </a:rPr>
            </a:br>
            <a:endParaRPr lang="en-GB" sz="1900" b="0" i="0" dirty="0">
              <a:effectLst/>
              <a:latin typeface="Söhne"/>
            </a:endParaRPr>
          </a:p>
          <a:p>
            <a:pPr>
              <a:lnSpc>
                <a:spcPct val="110000"/>
              </a:lnSpc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678005631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nalogousFromLightSeedRightStep">
      <a:dk1>
        <a:srgbClr val="000000"/>
      </a:dk1>
      <a:lt1>
        <a:srgbClr val="FFFFFF"/>
      </a:lt1>
      <a:dk2>
        <a:srgbClr val="412425"/>
      </a:dk2>
      <a:lt2>
        <a:srgbClr val="E6E8E2"/>
      </a:lt2>
      <a:accent1>
        <a:srgbClr val="A391CB"/>
      </a:accent1>
      <a:accent2>
        <a:srgbClr val="AD79C0"/>
      </a:accent2>
      <a:accent3>
        <a:srgbClr val="CB91C3"/>
      </a:accent3>
      <a:accent4>
        <a:srgbClr val="C07998"/>
      </a:accent4>
      <a:accent5>
        <a:srgbClr val="CB9192"/>
      </a:accent5>
      <a:accent6>
        <a:srgbClr val="C09579"/>
      </a:accent6>
      <a:hlink>
        <a:srgbClr val="788953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40</TotalTime>
  <Words>610</Words>
  <Application>Microsoft Office PowerPoint</Application>
  <PresentationFormat>Widescreen</PresentationFormat>
  <Paragraphs>55</Paragraphs>
  <Slides>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Comic Sans MS</vt:lpstr>
      <vt:lpstr>Georgia Pro Light</vt:lpstr>
      <vt:lpstr>Söhne</vt:lpstr>
      <vt:lpstr>VaultVTI</vt:lpstr>
      <vt:lpstr>PowerPoint Presentation</vt:lpstr>
      <vt:lpstr>Valentine's Day menu at Hotel Trinity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Valentine's Day menu at Hotel Trinity</dc:title>
  <dc:creator>(s) Voichita Peter</dc:creator>
  <cp:lastModifiedBy>Bianca</cp:lastModifiedBy>
  <cp:revision>3</cp:revision>
  <dcterms:created xsi:type="dcterms:W3CDTF">2023-02-16T19:21:49Z</dcterms:created>
  <dcterms:modified xsi:type="dcterms:W3CDTF">2023-02-17T21:16:07Z</dcterms:modified>
</cp:coreProperties>
</file>