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6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6" r:id="rId9"/>
    <p:sldId id="263" r:id="rId10"/>
    <p:sldId id="264" r:id="rId11"/>
    <p:sldId id="265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4" autoAdjust="0"/>
    <p:restoredTop sz="94660"/>
  </p:normalViewPr>
  <p:slideViewPr>
    <p:cSldViewPr snapToGrid="0">
      <p:cViewPr varScale="1">
        <p:scale>
          <a:sx n="72" d="100"/>
          <a:sy n="72" d="100"/>
        </p:scale>
        <p:origin x="53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10/25/2019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5596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10/25/2019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454737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10/25/2019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789845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10/25/2019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534803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10/25/2019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92746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10/25/2019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04205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10/25/2019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333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10/25/2019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604731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10/25/2019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6991589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10/25/2019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37844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10/25/2019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356847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10/25/2019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18873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0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1" r:id="rId11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36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6F40FBDA-CEB1-40F0-9AB9-BD9C402D7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magini pentru marriott hotels">
            <a:extLst>
              <a:ext uri="{FF2B5EF4-FFF2-40B4-BE49-F238E27FC236}">
                <a16:creationId xmlns:a16="http://schemas.microsoft.com/office/drawing/2014/main" id="{93E387B6-398D-4C28-A389-0EE43A68D99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4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566" b="9434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0344D4FE-ABEF-4230-9E4E-AD5782FC7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noFill/>
          <a:ln w="9525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F3A26D-35ED-4031-9076-943F3356C3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69532" y="2091263"/>
            <a:ext cx="8652938" cy="2461504"/>
          </a:xfrm>
        </p:spPr>
        <p:txBody>
          <a:bodyPr>
            <a:normAutofit/>
          </a:bodyPr>
          <a:lstStyle/>
          <a:p>
            <a:r>
              <a:rPr lang="en-GB" sz="5800"/>
              <a:t>An appraisal of a guest experience </a:t>
            </a:r>
            <a:br>
              <a:rPr lang="en-GB" sz="5800"/>
            </a:br>
            <a:r>
              <a:rPr lang="en-GB" sz="5800" i="1"/>
              <a:t>- Marriott experience-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4C46DB-F103-4C0E-BD33-576C318BE4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69532" y="4623127"/>
            <a:ext cx="8655200" cy="718130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tx1"/>
                </a:solidFill>
              </a:rPr>
              <a:t>Maria-Madalina </a:t>
            </a:r>
            <a:r>
              <a:rPr lang="en-GB" dirty="0" err="1">
                <a:solidFill>
                  <a:schemeClr val="tx1"/>
                </a:solidFill>
              </a:rPr>
              <a:t>Costache</a:t>
            </a:r>
            <a:r>
              <a:rPr lang="en-GB" dirty="0">
                <a:solidFill>
                  <a:schemeClr val="tx1"/>
                </a:solidFill>
              </a:rPr>
              <a:t> 1818496</a:t>
            </a:r>
          </a:p>
          <a:p>
            <a:r>
              <a:rPr lang="en-GB" dirty="0">
                <a:solidFill>
                  <a:schemeClr val="tx1"/>
                </a:solidFill>
              </a:rPr>
              <a:t>Razvan Radu-</a:t>
            </a:r>
            <a:r>
              <a:rPr lang="en-GB" dirty="0" err="1">
                <a:solidFill>
                  <a:schemeClr val="tx1"/>
                </a:solidFill>
              </a:rPr>
              <a:t>Joita</a:t>
            </a:r>
            <a:r>
              <a:rPr lang="en-GB" dirty="0">
                <a:solidFill>
                  <a:schemeClr val="tx1"/>
                </a:solidFill>
              </a:rPr>
              <a:t> 1905612</a:t>
            </a:r>
          </a:p>
          <a:p>
            <a:r>
              <a:rPr lang="en-GB" dirty="0">
                <a:solidFill>
                  <a:schemeClr val="tx1"/>
                </a:solidFill>
              </a:rPr>
              <a:t>Livia </a:t>
            </a:r>
            <a:r>
              <a:rPr lang="en-GB" dirty="0" err="1">
                <a:solidFill>
                  <a:schemeClr val="tx1"/>
                </a:solidFill>
              </a:rPr>
              <a:t>Zmuncila</a:t>
            </a:r>
            <a:r>
              <a:rPr lang="en-GB" dirty="0">
                <a:solidFill>
                  <a:schemeClr val="tx1"/>
                </a:solidFill>
              </a:rPr>
              <a:t> 1905565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9325F979-D3F9-4926-81B7-7ACCB31A5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9525" cap="sq" cmpd="sng" algn="ctr">
            <a:solidFill>
              <a:schemeClr val="tx1">
                <a:lumMod val="75000"/>
                <a:lumOff val="25000"/>
                <a:alpha val="80000"/>
              </a:schemeClr>
            </a:solidFill>
            <a:prstDash val="solid"/>
            <a:miter lim="800000"/>
          </a:ln>
          <a:effectLst/>
        </p:spPr>
      </p:sp>
    </p:spTree>
    <p:extLst>
      <p:ext uri="{BB962C8B-B14F-4D97-AF65-F5344CB8AC3E}">
        <p14:creationId xmlns:p14="http://schemas.microsoft.com/office/powerpoint/2010/main" val="39989594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E192707B-B929-41A7-9B41-E959A1C689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Imagini pentru marriott hotels">
            <a:extLst>
              <a:ext uri="{FF2B5EF4-FFF2-40B4-BE49-F238E27FC236}">
                <a16:creationId xmlns:a16="http://schemas.microsoft.com/office/drawing/2014/main" id="{C1ED8DB9-A8E4-4D26-BF5D-31D396AD928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66" b="19178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CEF1134-9767-4342-8E68-A56F6D32C2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r>
              <a:rPr lang="en-GB" dirty="0"/>
              <a:t>The sector in which Marriott activates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47B314-A6B0-4DF6-AC8D-F593DC8ED3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10058400" cy="3849624"/>
          </a:xfrm>
        </p:spPr>
        <p:txBody>
          <a:bodyPr>
            <a:normAutofit/>
          </a:bodyPr>
          <a:lstStyle/>
          <a:p>
            <a:r>
              <a:rPr lang="en-GB" dirty="0"/>
              <a:t>The hospitality in UK is largely represented by hotels, restaurants, pubs, casinos, bars etc.</a:t>
            </a:r>
          </a:p>
          <a:p>
            <a:r>
              <a:rPr lang="en-GB" dirty="0"/>
              <a:t>Marriott offers a wide range of services within the Hospitality industry –  Accommodation sector</a:t>
            </a:r>
          </a:p>
          <a:p>
            <a:r>
              <a:rPr lang="en-GB" dirty="0"/>
              <a:t>The hospitality industry turnover reached £98B in 2017 with a constantly annual rise</a:t>
            </a:r>
          </a:p>
          <a:p>
            <a:r>
              <a:rPr lang="en-GB" dirty="0"/>
              <a:t>9744 hotel accommodation businesses in 2017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1600" i="1" dirty="0"/>
              <a:t>Source: Statista (2019)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8FB4235C-4505-46C7-AD8F-8769A1972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</p:spTree>
    <p:extLst>
      <p:ext uri="{BB962C8B-B14F-4D97-AF65-F5344CB8AC3E}">
        <p14:creationId xmlns:p14="http://schemas.microsoft.com/office/powerpoint/2010/main" val="37535667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192707B-B929-41A7-9B41-E959A1C689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Imagine similară">
            <a:extLst>
              <a:ext uri="{FF2B5EF4-FFF2-40B4-BE49-F238E27FC236}">
                <a16:creationId xmlns:a16="http://schemas.microsoft.com/office/drawing/2014/main" id="{C15C8616-4D59-4570-91BA-83E0FD91AA3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1" b="6807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BF4C25-562C-4671-A8F8-915392A24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r>
              <a:rPr lang="en-GB"/>
              <a:t>About Marriott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683E4-E8CD-4449-8A24-06A6584265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10058400" cy="3849624"/>
          </a:xfrm>
        </p:spPr>
        <p:txBody>
          <a:bodyPr>
            <a:normAutofit/>
          </a:bodyPr>
          <a:lstStyle/>
          <a:p>
            <a:r>
              <a:rPr lang="en-GB" dirty="0"/>
              <a:t>Founded in 1927 with HQ in Maryland</a:t>
            </a:r>
          </a:p>
          <a:p>
            <a:r>
              <a:rPr lang="en-GB" dirty="0"/>
              <a:t>Founders: family Marriott (J. Willard Marriot and his wife, Alice) </a:t>
            </a:r>
          </a:p>
          <a:p>
            <a:r>
              <a:rPr lang="en-GB" dirty="0"/>
              <a:t>Marriott Bonvoy – loyalty program </a:t>
            </a:r>
          </a:p>
          <a:p>
            <a:r>
              <a:rPr lang="en-GB" dirty="0"/>
              <a:t>They are known for their large portfolio of brands such as:</a:t>
            </a:r>
          </a:p>
          <a:p>
            <a:pPr lvl="1"/>
            <a:r>
              <a:rPr lang="en-GB" dirty="0"/>
              <a:t>Ritz-Carlton</a:t>
            </a:r>
          </a:p>
          <a:p>
            <a:pPr lvl="1"/>
            <a:r>
              <a:rPr lang="en-GB" dirty="0"/>
              <a:t>Delta Hotels</a:t>
            </a:r>
          </a:p>
          <a:p>
            <a:pPr lvl="1"/>
            <a:r>
              <a:rPr lang="en-GB" dirty="0"/>
              <a:t>Moxy </a:t>
            </a:r>
          </a:p>
          <a:p>
            <a:pPr lvl="1"/>
            <a:r>
              <a:rPr lang="en-GB" dirty="0"/>
              <a:t>Residence Inn</a:t>
            </a:r>
          </a:p>
          <a:p>
            <a:pPr marL="274320" lvl="1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FB4235C-4505-46C7-AD8F-8769A1972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</p:spTree>
    <p:extLst>
      <p:ext uri="{BB962C8B-B14F-4D97-AF65-F5344CB8AC3E}">
        <p14:creationId xmlns:p14="http://schemas.microsoft.com/office/powerpoint/2010/main" val="24041195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Rectangle 42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2" name="Rectangle 44">
            <a:extLst>
              <a:ext uri="{FF2B5EF4-FFF2-40B4-BE49-F238E27FC236}">
                <a16:creationId xmlns:a16="http://schemas.microsoft.com/office/drawing/2014/main" id="{1E8D93C5-28EB-42D0-86CE-D80495565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93" name="Rectangle 46">
            <a:extLst>
              <a:ext uri="{FF2B5EF4-FFF2-40B4-BE49-F238E27FC236}">
                <a16:creationId xmlns:a16="http://schemas.microsoft.com/office/drawing/2014/main" id="{AB1B1E7D-F76D-4744-AF85-239E6998A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94" name="Rectangle 48">
            <a:extLst>
              <a:ext uri="{FF2B5EF4-FFF2-40B4-BE49-F238E27FC236}">
                <a16:creationId xmlns:a16="http://schemas.microsoft.com/office/drawing/2014/main" id="{3BB65211-00DB-45B6-A223-033B2D19C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14DF524F-3FEF-4236-90C6-820E876A94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2400A003-1BE9-49C2-8E57-DCD9B870F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83BF0991-F9A1-4282-99DB-92D70239F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6" name="Rectangle 55">
            <a:extLst>
              <a:ext uri="{FF2B5EF4-FFF2-40B4-BE49-F238E27FC236}">
                <a16:creationId xmlns:a16="http://schemas.microsoft.com/office/drawing/2014/main" id="{EA4E4267-CAF0-4C38-8DC6-CD3B1A9F0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0EE3ACC5-126D-4BA4-8B45-7F0B5B839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384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AB2868F7-FE10-4289-A5BD-90763C7A2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3866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BD94142C-10EE-487C-A327-404FDF358F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197" y="643464"/>
            <a:ext cx="4143830" cy="556630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5F7FAC2D-7A74-4939-A917-A1A5AF935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587" y="806860"/>
            <a:ext cx="3813048" cy="5239512"/>
          </a:xfrm>
          <a:prstGeom prst="rect">
            <a:avLst/>
          </a:prstGeom>
          <a:noFill/>
          <a:ln w="6350" cap="sq" cmpd="sng" algn="ctr">
            <a:solidFill>
              <a:schemeClr val="bg1"/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EF12D4-508A-4C17-A8FF-BBF73F8FE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493" y="1559768"/>
            <a:ext cx="2978281" cy="313537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4800" cap="all" spc="-100">
                <a:solidFill>
                  <a:schemeClr val="bg1"/>
                </a:solidFill>
              </a:rPr>
              <a:t>Services offered</a:t>
            </a:r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BA53A868-C420-4BAE-9244-EC162AF05C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7992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C2686EF3-81CC-419F-96C3-002A75880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882292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F8D93CCA-A85E-4529-A6F0-8BB54D27B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73932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1ECFA516-C18C-41AE-AFF2-A0D0A59C9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882292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5EDD892-61AB-43EE-BF3F-3CE058441A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346570" y="1334182"/>
            <a:ext cx="6202238" cy="418651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06BE2860-05D4-45C9-92B6-3378A7B10339}"/>
              </a:ext>
            </a:extLst>
          </p:cNvPr>
          <p:cNvSpPr/>
          <p:nvPr/>
        </p:nvSpPr>
        <p:spPr>
          <a:xfrm>
            <a:off x="5250180" y="5443557"/>
            <a:ext cx="5273816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i="1" dirty="0"/>
              <a:t>Source: https://www.jwmr-clearwaterbeach.com/services-amenities/</a:t>
            </a:r>
          </a:p>
        </p:txBody>
      </p:sp>
    </p:spTree>
    <p:extLst>
      <p:ext uri="{BB962C8B-B14F-4D97-AF65-F5344CB8AC3E}">
        <p14:creationId xmlns:p14="http://schemas.microsoft.com/office/powerpoint/2010/main" val="42803258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2B3738-E551-4DE6-AB24-3239E49F19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Unique Selling Point (USP)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78408A-A24F-4454-84AC-9B5979DFD7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Different brands for different needs of the customers</a:t>
            </a:r>
          </a:p>
          <a:p>
            <a:r>
              <a:rPr lang="en-GB" dirty="0"/>
              <a:t>Each brand is designed in order to fulfil customers’ happiness (e.g. business men would need facilities and amenities that would match their requirements: fast internet speed, conference rooms whereas a family who went on a trip would need places for the children to play etc.)</a:t>
            </a:r>
          </a:p>
          <a:p>
            <a:r>
              <a:rPr lang="en-GB" dirty="0"/>
              <a:t>Branding is in a more complex way a manner of adapting to each customer segment that Marriott International is serving</a:t>
            </a:r>
          </a:p>
          <a:p>
            <a:r>
              <a:rPr lang="en-GB" dirty="0"/>
              <a:t>They can differentiate from their competitors through their experience that are offering in their unique adapted hotels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775561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1290B5-A18E-4A92-B89E-1D574CBC4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3F6015-E9B6-4C12-8059-5F58ABB96B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“To enhance the lives of our customers by creating and enabling unsurpassed vacation and leisure experiences.” – Mission Statement</a:t>
            </a:r>
          </a:p>
          <a:p>
            <a:r>
              <a:rPr lang="en-GB" dirty="0" err="1"/>
              <a:t>guestVoice</a:t>
            </a:r>
            <a:r>
              <a:rPr lang="en-GB" dirty="0"/>
              <a:t> – customers’ feedback regarding their experience</a:t>
            </a:r>
          </a:p>
          <a:p>
            <a:r>
              <a:rPr lang="en-GB" dirty="0"/>
              <a:t>“</a:t>
            </a:r>
            <a:r>
              <a:rPr lang="en-US" dirty="0"/>
              <a:t>Once you have that data, there are many wonderful ways you can make use of it.” - </a:t>
            </a:r>
            <a:r>
              <a:rPr lang="en-US" i="1" dirty="0" err="1"/>
              <a:t>Borge</a:t>
            </a:r>
            <a:r>
              <a:rPr lang="en-US" i="1" dirty="0"/>
              <a:t> </a:t>
            </a:r>
            <a:r>
              <a:rPr lang="en-US" i="1" dirty="0" err="1"/>
              <a:t>Hald</a:t>
            </a:r>
            <a:r>
              <a:rPr lang="en-US" i="1" dirty="0"/>
              <a:t>, CEO and Co-Founder, Medallia </a:t>
            </a:r>
            <a:r>
              <a:rPr lang="en-US" dirty="0"/>
              <a:t>(Forbes, 2017)</a:t>
            </a:r>
          </a:p>
          <a:p>
            <a:r>
              <a:rPr lang="en-US" dirty="0"/>
              <a:t>Mapping a future trend regarding the hospitality industry is what makes Marriott famous of</a:t>
            </a:r>
          </a:p>
          <a:p>
            <a:r>
              <a:rPr lang="en-US" dirty="0"/>
              <a:t>Each brand represents a customer segment</a:t>
            </a:r>
          </a:p>
          <a:p>
            <a:r>
              <a:rPr lang="en-US" dirty="0"/>
              <a:t>Core values of Marriott are related to embracing the change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730014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1E8D93C5-28EB-42D0-86CE-D80495565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AB1B1E7D-F76D-4744-AF85-239E6998A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3BB65211-00DB-45B6-A223-033B2D19C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9" name="Group 78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14DF524F-3FEF-4236-90C6-820E876A94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2400A003-1BE9-49C2-8E57-DCD9B870F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83BF0991-F9A1-4282-99DB-92D70239F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4" name="Rectangle 83">
            <a:extLst>
              <a:ext uri="{FF2B5EF4-FFF2-40B4-BE49-F238E27FC236}">
                <a16:creationId xmlns:a16="http://schemas.microsoft.com/office/drawing/2014/main" id="{EA4E4267-CAF0-4C38-8DC6-CD3B1A9F0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0EE3ACC5-126D-4BA4-8B45-7F0B5B839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384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AB2868F7-FE10-4289-A5BD-90763C7A2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Imagine similară">
            <a:extLst>
              <a:ext uri="{FF2B5EF4-FFF2-40B4-BE49-F238E27FC236}">
                <a16:creationId xmlns:a16="http://schemas.microsoft.com/office/drawing/2014/main" id="{2CB1354E-7DAA-4F79-AA43-98C5D02CD29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191" y="830088"/>
            <a:ext cx="10892611" cy="2859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0" name="Rectangle 89">
            <a:extLst>
              <a:ext uri="{FF2B5EF4-FFF2-40B4-BE49-F238E27FC236}">
                <a16:creationId xmlns:a16="http://schemas.microsoft.com/office/drawing/2014/main" id="{BD94142C-10EE-487C-A327-404FDF358F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501" y="4212709"/>
            <a:ext cx="10905302" cy="199706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5F7FAC2D-7A74-4939-A917-A1A5AF935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3348" y="4379135"/>
            <a:ext cx="10579608" cy="1664208"/>
          </a:xfrm>
          <a:prstGeom prst="rect">
            <a:avLst/>
          </a:prstGeom>
          <a:noFill/>
          <a:ln w="6350" cap="sq" cmpd="sng" algn="ctr">
            <a:solidFill>
              <a:schemeClr val="bg1"/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91FD80-9CD7-4C1D-8F0A-A23F778F39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5032" y="4519486"/>
            <a:ext cx="10366743" cy="105490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4800" cap="all" spc="-100" dirty="0">
                <a:solidFill>
                  <a:schemeClr val="bg1"/>
                </a:solidFill>
              </a:rPr>
              <a:t>Service quality and setting</a:t>
            </a:r>
          </a:p>
        </p:txBody>
      </p:sp>
    </p:spTree>
    <p:extLst>
      <p:ext uri="{BB962C8B-B14F-4D97-AF65-F5344CB8AC3E}">
        <p14:creationId xmlns:p14="http://schemas.microsoft.com/office/powerpoint/2010/main" val="192803552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BB9848-776D-40EA-B2D2-1F1ED98B8B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GUESTOLOGY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1C4EFE-4818-415A-8201-3935EF10EB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Customers are treated like guests</a:t>
            </a:r>
          </a:p>
          <a:p>
            <a:r>
              <a:rPr lang="en-GB" dirty="0"/>
              <a:t>The customer’s perspective is important to be taken into consideration</a:t>
            </a:r>
          </a:p>
          <a:p>
            <a:r>
              <a:rPr lang="en-GB" dirty="0"/>
              <a:t>Guest strategies: knowing what are the needs of guests</a:t>
            </a:r>
          </a:p>
          <a:p>
            <a:r>
              <a:rPr lang="en-GB" dirty="0"/>
              <a:t>Goals to be met</a:t>
            </a:r>
          </a:p>
          <a:p>
            <a:r>
              <a:rPr lang="en-GB" dirty="0"/>
              <a:t>Always friendly and ready to satisfy the customers</a:t>
            </a:r>
          </a:p>
          <a:p>
            <a:r>
              <a:rPr lang="en-GB" dirty="0"/>
              <a:t>SERVICE -&gt; Disney model</a:t>
            </a:r>
          </a:p>
          <a:p>
            <a:pPr lvl="1"/>
            <a:r>
              <a:rPr lang="en-GB" dirty="0"/>
              <a:t>Smile</a:t>
            </a:r>
          </a:p>
          <a:p>
            <a:pPr lvl="1"/>
            <a:r>
              <a:rPr lang="en-GB" dirty="0"/>
              <a:t>Make Eye contact</a:t>
            </a:r>
          </a:p>
          <a:p>
            <a:pPr lvl="1"/>
            <a:r>
              <a:rPr lang="en-GB" dirty="0"/>
              <a:t>Respect</a:t>
            </a:r>
          </a:p>
          <a:p>
            <a:pPr lvl="1"/>
            <a:r>
              <a:rPr lang="en-GB" dirty="0"/>
              <a:t>Value</a:t>
            </a:r>
          </a:p>
          <a:p>
            <a:pPr lvl="1"/>
            <a:r>
              <a:rPr lang="en-GB" dirty="0"/>
              <a:t>Initiate</a:t>
            </a:r>
          </a:p>
          <a:p>
            <a:pPr lvl="1"/>
            <a:r>
              <a:rPr lang="en-GB" dirty="0"/>
              <a:t>Creative</a:t>
            </a:r>
          </a:p>
          <a:p>
            <a:pPr lvl="1"/>
            <a:r>
              <a:rPr lang="en-GB" dirty="0"/>
              <a:t>End with a “thank you”</a:t>
            </a:r>
          </a:p>
        </p:txBody>
      </p:sp>
    </p:spTree>
    <p:extLst>
      <p:ext uri="{BB962C8B-B14F-4D97-AF65-F5344CB8AC3E}">
        <p14:creationId xmlns:p14="http://schemas.microsoft.com/office/powerpoint/2010/main" val="65836132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7243D-9CD4-4864-B214-DD530D7BD8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E22D69-DFD6-4A6B-B82E-DB9DA2F54D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THREATS</a:t>
            </a:r>
          </a:p>
          <a:p>
            <a:pPr lvl="1"/>
            <a:r>
              <a:rPr lang="en-GB" dirty="0"/>
              <a:t>Intense competition</a:t>
            </a:r>
          </a:p>
          <a:p>
            <a:pPr lvl="1"/>
            <a:r>
              <a:rPr lang="en-GB" dirty="0"/>
              <a:t>Currency fluctuations</a:t>
            </a:r>
          </a:p>
          <a:p>
            <a:pPr lvl="1"/>
            <a:r>
              <a:rPr lang="en-GB" dirty="0"/>
              <a:t>No innovative products</a:t>
            </a:r>
          </a:p>
          <a:p>
            <a:r>
              <a:rPr lang="en-GB" dirty="0"/>
              <a:t>OPPORTUNITIES</a:t>
            </a:r>
          </a:p>
          <a:p>
            <a:pPr lvl="1"/>
            <a:r>
              <a:rPr lang="en-GB" dirty="0"/>
              <a:t>Lower inflation rate</a:t>
            </a:r>
          </a:p>
          <a:p>
            <a:pPr lvl="1"/>
            <a:r>
              <a:rPr lang="en-GB" dirty="0"/>
              <a:t>Continuous development of technology</a:t>
            </a:r>
          </a:p>
          <a:p>
            <a:pPr lvl="1"/>
            <a:r>
              <a:rPr lang="en-GB" dirty="0"/>
              <a:t>Customers from the online channel</a:t>
            </a:r>
          </a:p>
          <a:p>
            <a:r>
              <a:rPr lang="en-GB" dirty="0"/>
              <a:t>WEAKNESSES</a:t>
            </a:r>
          </a:p>
          <a:p>
            <a:pPr lvl="1"/>
            <a:r>
              <a:rPr lang="en-GB" dirty="0"/>
              <a:t>The profitability is below the industry average</a:t>
            </a:r>
          </a:p>
          <a:p>
            <a:pPr lvl="1"/>
            <a:r>
              <a:rPr lang="en-GB" dirty="0"/>
              <a:t>More investments in technology</a:t>
            </a:r>
          </a:p>
          <a:p>
            <a:r>
              <a:rPr lang="en-GB" dirty="0"/>
              <a:t>STRENGHTS</a:t>
            </a:r>
          </a:p>
          <a:p>
            <a:pPr lvl="1"/>
            <a:r>
              <a:rPr lang="en-GB" dirty="0"/>
              <a:t>Developing new brands with a high impact on the market</a:t>
            </a:r>
          </a:p>
          <a:p>
            <a:pPr lvl="1"/>
            <a:r>
              <a:rPr lang="en-GB" dirty="0"/>
              <a:t>Reliable suppliers</a:t>
            </a:r>
          </a:p>
          <a:p>
            <a:pPr lvl="1"/>
            <a:r>
              <a:rPr lang="en-GB" dirty="0"/>
              <a:t>Successful into attracting new customers</a:t>
            </a:r>
          </a:p>
          <a:p>
            <a:pPr lvl="1"/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5F15E96-68D9-46C8-967B-C7E1E3B277D5}"/>
              </a:ext>
            </a:extLst>
          </p:cNvPr>
          <p:cNvSpPr/>
          <p:nvPr/>
        </p:nvSpPr>
        <p:spPr>
          <a:xfrm>
            <a:off x="598667" y="6041670"/>
            <a:ext cx="718517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i="1" dirty="0"/>
              <a:t>Source: http://fernfortuniversity.com/term-papers/swot/1433/195-marriott-international.php</a:t>
            </a:r>
          </a:p>
        </p:txBody>
      </p:sp>
    </p:spTree>
    <p:extLst>
      <p:ext uri="{BB962C8B-B14F-4D97-AF65-F5344CB8AC3E}">
        <p14:creationId xmlns:p14="http://schemas.microsoft.com/office/powerpoint/2010/main" val="399834669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6" name="Rectangle 70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37" name="Rectangle 72">
            <a:extLst>
              <a:ext uri="{FF2B5EF4-FFF2-40B4-BE49-F238E27FC236}">
                <a16:creationId xmlns:a16="http://schemas.microsoft.com/office/drawing/2014/main" id="{1E8D93C5-28EB-42D0-86CE-D80495565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038" name="Rectangle 74">
            <a:extLst>
              <a:ext uri="{FF2B5EF4-FFF2-40B4-BE49-F238E27FC236}">
                <a16:creationId xmlns:a16="http://schemas.microsoft.com/office/drawing/2014/main" id="{AB1B1E7D-F76D-4744-AF85-239E6998A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3BB65211-00DB-45B6-A223-033B2D19C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9" name="Group 78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14DF524F-3FEF-4236-90C6-820E876A94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2400A003-1BE9-49C2-8E57-DCD9B870F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83BF0991-F9A1-4282-99DB-92D70239F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4" name="Rectangle 83">
            <a:extLst>
              <a:ext uri="{FF2B5EF4-FFF2-40B4-BE49-F238E27FC236}">
                <a16:creationId xmlns:a16="http://schemas.microsoft.com/office/drawing/2014/main" id="{EA4E4267-CAF0-4C38-8DC6-CD3B1A9F0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0EE3ACC5-126D-4BA4-8B45-7F0B5B839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384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AB2868F7-FE10-4289-A5BD-90763C7A2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magini pentru operations processed hospitality">
            <a:extLst>
              <a:ext uri="{FF2B5EF4-FFF2-40B4-BE49-F238E27FC236}">
                <a16:creationId xmlns:a16="http://schemas.microsoft.com/office/drawing/2014/main" id="{7D718989-8B8D-4188-98EC-5F4A0A058F9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192" y="845756"/>
            <a:ext cx="6202238" cy="5163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0" name="Rectangle 89">
            <a:extLst>
              <a:ext uri="{FF2B5EF4-FFF2-40B4-BE49-F238E27FC236}">
                <a16:creationId xmlns:a16="http://schemas.microsoft.com/office/drawing/2014/main" id="{BD94142C-10EE-487C-A327-404FDF358F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1973" y="643464"/>
            <a:ext cx="4143830" cy="556630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5F7FAC2D-7A74-4939-A917-A1A5AF935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7364" y="806860"/>
            <a:ext cx="3813048" cy="5239512"/>
          </a:xfrm>
          <a:prstGeom prst="rect">
            <a:avLst/>
          </a:prstGeom>
          <a:noFill/>
          <a:ln w="6350" cap="sq" cmpd="sng" algn="ctr">
            <a:solidFill>
              <a:schemeClr val="bg1"/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B60208-9AC9-4159-9B0C-E24AA8AC6C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7225" y="1559768"/>
            <a:ext cx="2978281" cy="313537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3700" cap="all" spc="-100">
                <a:solidFill>
                  <a:schemeClr val="bg1"/>
                </a:solidFill>
              </a:rPr>
              <a:t>Operations processed</a:t>
            </a:r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BA53A868-C420-4BAE-9244-EC162AF05C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03768" y="640856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96" name="Straight Connector 95">
            <a:extLst>
              <a:ext uri="{FF2B5EF4-FFF2-40B4-BE49-F238E27FC236}">
                <a16:creationId xmlns:a16="http://schemas.microsoft.com/office/drawing/2014/main" id="{F8D93CCA-A85E-4529-A6F0-8BB54D27B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8068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Connector 97">
            <a:extLst>
              <a:ext uri="{FF2B5EF4-FFF2-40B4-BE49-F238E27FC236}">
                <a16:creationId xmlns:a16="http://schemas.microsoft.com/office/drawing/2014/main" id="{C2686EF3-81CC-419F-96C3-002A75880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09708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Connector 99">
            <a:extLst>
              <a:ext uri="{FF2B5EF4-FFF2-40B4-BE49-F238E27FC236}">
                <a16:creationId xmlns:a16="http://schemas.microsoft.com/office/drawing/2014/main" id="{1ECFA516-C18C-41AE-AFF2-A0D0A59C9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8068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576442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4E9EDDFA-8F05-462B-8D3E-5B9C4FBC73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magini pentru guest experience">
            <a:extLst>
              <a:ext uri="{FF2B5EF4-FFF2-40B4-BE49-F238E27FC236}">
                <a16:creationId xmlns:a16="http://schemas.microsoft.com/office/drawing/2014/main" id="{A2E33001-88EC-435E-B57C-7540AEF322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7654" y="1644113"/>
            <a:ext cx="5367165" cy="3582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143F9A23-3237-4ED6-A1E9-C0E6530E0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1267" y="255102"/>
            <a:ext cx="5342133" cy="6361598"/>
          </a:xfrm>
          <a:prstGeom prst="rect">
            <a:avLst/>
          </a:prstGeom>
          <a:solidFill>
            <a:schemeClr val="bg1">
              <a:lumMod val="7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63CD46D-4335-4BA4-842A-BF835A99CB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9100" y="393365"/>
            <a:ext cx="5018211" cy="6035547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7531E1-27A0-42B0-9139-0D4CFBDB5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4082" y="642594"/>
            <a:ext cx="4472921" cy="1371600"/>
          </a:xfrm>
        </p:spPr>
        <p:txBody>
          <a:bodyPr>
            <a:normAutofit/>
          </a:bodyPr>
          <a:lstStyle/>
          <a:p>
            <a:r>
              <a:rPr lang="en-GB" sz="3100"/>
              <a:t>What can influence the guest experience?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359AFF-AA67-4929-A513-53FD415F13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64082" y="2103120"/>
            <a:ext cx="4472922" cy="3931920"/>
          </a:xfrm>
        </p:spPr>
        <p:txBody>
          <a:bodyPr>
            <a:normAutofit/>
          </a:bodyPr>
          <a:lstStyle/>
          <a:p>
            <a:r>
              <a:rPr lang="en-GB" sz="1800"/>
              <a:t>There are a lot of external factors which could influence a hotel and the customers themselves; these factors could not be controlled by businesses -&gt; PESTEL analysis</a:t>
            </a:r>
          </a:p>
          <a:p>
            <a:r>
              <a:rPr lang="en-GB" sz="1800"/>
              <a:t>Porter’s 5 forces could also affect the business at a macro-environmental level. For example there is the threat of new entrants in the market, but Marriott International is a largely-expanded business which is already known for their qualitative services.</a:t>
            </a:r>
          </a:p>
        </p:txBody>
      </p:sp>
    </p:spTree>
    <p:extLst>
      <p:ext uri="{BB962C8B-B14F-4D97-AF65-F5344CB8AC3E}">
        <p14:creationId xmlns:p14="http://schemas.microsoft.com/office/powerpoint/2010/main" val="18778117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B4321-C8D8-48B3-BCB4-BEC5C167A7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1D4660-EB79-41C0-B61B-F59F8A6F49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Fern Fort University. (2019). </a:t>
            </a:r>
            <a:r>
              <a:rPr lang="en-US" i="1" dirty="0"/>
              <a:t>Marriott International SWOT Analysis Matrix [step by step] Weighted SWOT. </a:t>
            </a:r>
            <a:r>
              <a:rPr lang="en-US" dirty="0"/>
              <a:t>[online] Available at: http://fernfortuniversity.com/term-papers/swot/1433/195-marriott-international.php [Accessed 21 Oct. 2019].</a:t>
            </a:r>
          </a:p>
          <a:p>
            <a:r>
              <a:rPr lang="en-US" dirty="0"/>
              <a:t>Jwmr-clearwaterbeach.com. (2019). </a:t>
            </a:r>
            <a:r>
              <a:rPr lang="en-US" i="1" dirty="0"/>
              <a:t>Services &amp; Amenities – JW Marriott</a:t>
            </a:r>
            <a:r>
              <a:rPr lang="en-US" dirty="0"/>
              <a:t>. [online] Available at: https://www.jwmr-clearwaterbeach.com/services-amenities/ [Accessed 22 Oct. 2019].</a:t>
            </a:r>
          </a:p>
          <a:p>
            <a:r>
              <a:rPr lang="en-US" dirty="0"/>
              <a:t>UWTSD (2019).  ‘Guest Services’ [PowerPoint presentation]. </a:t>
            </a:r>
            <a:r>
              <a:rPr lang="en-US" i="1" dirty="0"/>
              <a:t>M4X01915: Hospitality and Guest Service Management </a:t>
            </a:r>
            <a:r>
              <a:rPr lang="en-US" dirty="0"/>
              <a:t>[Accessed 22 Oct. 2019].</a:t>
            </a:r>
          </a:p>
          <a:p>
            <a:r>
              <a:rPr lang="en-US" dirty="0"/>
              <a:t>www.statista.com. (2019). </a:t>
            </a:r>
            <a:r>
              <a:rPr lang="en-US" i="1" dirty="0"/>
              <a:t>Topic: Hotel industry in the United Kingdom (UK).</a:t>
            </a:r>
            <a:r>
              <a:rPr lang="en-US" dirty="0"/>
              <a:t> [online] Available at: https://www.statista.com/topics/3146/hotel-industry-in-the-united-kingdom-uk/ [Accessed 21 Oct. 2019].</a:t>
            </a:r>
          </a:p>
          <a:p>
            <a:endParaRPr lang="en-US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056733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">
      <a:dk1>
        <a:srgbClr val="000000"/>
      </a:dk1>
      <a:lt1>
        <a:srgbClr val="FFFFFF"/>
      </a:lt1>
      <a:dk2>
        <a:srgbClr val="412426"/>
      </a:dk2>
      <a:lt2>
        <a:srgbClr val="E2E3E8"/>
      </a:lt2>
      <a:accent1>
        <a:srgbClr val="B4A020"/>
      </a:accent1>
      <a:accent2>
        <a:srgbClr val="D56D17"/>
      </a:accent2>
      <a:accent3>
        <a:srgbClr val="E73029"/>
      </a:accent3>
      <a:accent4>
        <a:srgbClr val="D51760"/>
      </a:accent4>
      <a:accent5>
        <a:srgbClr val="E729C1"/>
      </a:accent5>
      <a:accent6>
        <a:srgbClr val="AC17D5"/>
      </a:accent6>
      <a:hlink>
        <a:srgbClr val="C14694"/>
      </a:hlink>
      <a:folHlink>
        <a:srgbClr val="7F7F7F"/>
      </a:folHlink>
    </a:clrScheme>
    <a:fontScheme name="Savon">
      <a:majorFont>
        <a:latin typeface="Century Gothic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600</Words>
  <PresentationFormat>Widescreen</PresentationFormat>
  <Paragraphs>79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Century Gothic</vt:lpstr>
      <vt:lpstr>Garamond</vt:lpstr>
      <vt:lpstr>Gill Sans MT</vt:lpstr>
      <vt:lpstr>SavonVTI</vt:lpstr>
      <vt:lpstr>An appraisal of a guest experience  - Marriott experience-</vt:lpstr>
      <vt:lpstr>The sector in which Marriott activates</vt:lpstr>
      <vt:lpstr>About Marriott </vt:lpstr>
      <vt:lpstr>Services offered</vt:lpstr>
      <vt:lpstr>Unique Selling Point (USP)</vt:lpstr>
      <vt:lpstr>Strategies</vt:lpstr>
      <vt:lpstr>Service quality and setting</vt:lpstr>
      <vt:lpstr>GUESTOLOGY</vt:lpstr>
      <vt:lpstr>SWOT analysis</vt:lpstr>
      <vt:lpstr>Operations processed</vt:lpstr>
      <vt:lpstr>What can influence the guest experience?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2019-10-24T23:48:50Z</dcterms:created>
  <dcterms:modified xsi:type="dcterms:W3CDTF">2019-10-25T00:14:47Z</dcterms:modified>
</cp:coreProperties>
</file>