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74" autoAdjust="0"/>
    <p:restoredTop sz="94660"/>
  </p:normalViewPr>
  <p:slideViewPr>
    <p:cSldViewPr snapToGrid="0">
      <p:cViewPr varScale="1">
        <p:scale>
          <a:sx n="94" d="100"/>
          <a:sy n="94" d="100"/>
        </p:scale>
        <p:origin x="114" y="1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0138C6-34CC-E52C-B9E6-2BA39DCADD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BFFB4F5-D49C-8338-0287-8B58E304402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E35369-C12A-712A-E287-352AD14173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CF16BF-CF29-473C-BB7A-C04E6D479596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0F2E23-5106-72D8-22A3-DD05AB381C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2AF871-8B74-85FC-4951-7FFE44F668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BF9BF-F9B0-4260-8C01-0C0E361150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26730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C31590-98E6-82C3-8BEE-5671313EBA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EC5BC3-416D-3BAA-1EC1-AE723EAB65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5DD4D1-6A1B-7F8D-502E-047087B2E2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CF16BF-CF29-473C-BB7A-C04E6D479596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532879-086B-EA0A-9E04-7F8D3AF2B5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33AEAC-D8FC-1D35-8AD5-FEB6A2CBE3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BF9BF-F9B0-4260-8C01-0C0E361150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52090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9AB7CC-3277-F3CB-DF0D-BA8C6B6617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2353DEB-B88E-4CCB-AC2E-56B21F55DA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F9FB31-A631-1FFE-7895-D76402D5C7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CF16BF-CF29-473C-BB7A-C04E6D479596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6D10C0-3E6D-C02B-2730-BA1EF503DE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DACD66-1FFB-7E4A-8E07-1EB37A1740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BF9BF-F9B0-4260-8C01-0C0E361150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45104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48CD1D-D78F-541A-0834-13B1B4CF9A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929878-ACAB-8F59-03AF-1FB24648350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CDC0E7-8C7D-DDD5-CB02-B5A0C3E80D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0FC25A-7C96-95AF-B072-7D28D475B0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CF16BF-CF29-473C-BB7A-C04E6D479596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AF7BB6-AC2E-4AFD-90F2-CEFAC1548F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E47815-5298-C6B0-5D8B-27FBE44A8F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BF9BF-F9B0-4260-8C01-0C0E361150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67443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6CBEB6-5CE5-3AE1-C76C-D54D4EA2CF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1CC248-7833-03B0-B271-72FD7A57A0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FB4CE5-58BD-2CBB-67AC-BB499391D9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ABCA5E8-15A6-8AF3-A02B-5C5EE6A5AF6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418D5AE-00A7-6250-12E5-F3C22AD0D79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BC7098C-23C0-7B69-BE2C-ADBA6E192C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CF16BF-CF29-473C-BB7A-C04E6D479596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9F97180-BDD4-1ABC-AD5D-8AF7EC9AC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8FA1494-53AC-97CB-8B7F-36EB0DE056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BF9BF-F9B0-4260-8C01-0C0E361150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43229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B226C5-48B6-EDE0-2D4C-25E03D1062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61B791F-FDCC-8E7E-B650-0A29A7C84C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CF16BF-CF29-473C-BB7A-C04E6D479596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CAA9B05-C2FD-E18E-E678-1792652143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99BD2A0-F5AA-1A0A-50E5-73A221E184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BF9BF-F9B0-4260-8C01-0C0E361150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4702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43E11BB-B27D-E342-21EE-1D71956D9A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CF16BF-CF29-473C-BB7A-C04E6D479596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6EADAAF-61BD-EA9D-19CC-777FE68A1D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7BB19D-70A3-0571-7BBA-91FF041EDF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BF9BF-F9B0-4260-8C01-0C0E361150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44701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75172D-EB5E-6226-03BE-61D4D0D02B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DCABE2-2DE3-6FE2-3BA4-013360387E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D016E0-2434-00C3-B946-AA176E2BBA0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0D265F-FA27-4790-C5FA-D3DC889865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CF16BF-CF29-473C-BB7A-C04E6D479596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09A82D4-448E-067C-A804-0EF3811D30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05B86D-6AAF-46CE-82B6-216ECACA4D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BF9BF-F9B0-4260-8C01-0C0E361150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43523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3E937C-3D47-59BC-5F26-322E58907B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8CF995E-5E06-5149-B68B-A5E0448CCDD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C86FA9-035D-88F3-7AA8-D7F36173E4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FD806D-D9C5-FEDC-F87F-A35402B40A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CF16BF-CF29-473C-BB7A-C04E6D479596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6E8185-86E0-24F3-621A-6C5A2D150B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4B17B7-CC10-B28D-5E9D-BD30A50C4D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BF9BF-F9B0-4260-8C01-0C0E361150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10560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B9587F-0855-C3B2-8E5C-78CB12788A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08D33A-C3E9-403F-CC1E-BBFF32D989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988A68-27C3-F8A1-705C-572100948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CF16BF-CF29-473C-BB7A-C04E6D479596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2BB662-B0A8-0A77-8D6E-73FF4A7A2D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444420-604E-8509-584B-A37D59662A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BF9BF-F9B0-4260-8C01-0C0E361150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31599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6F73E9F-D141-6719-866C-670F1864F3B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C4AB3F1-4C09-3507-2054-8AE33ACEFBD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2D14EB-4174-660C-C038-9460959917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CF16BF-CF29-473C-BB7A-C04E6D479596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5F3D4F-2D8A-B7BB-AFDB-70A6551CA4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09F71B-2292-BF36-7C67-D8073E6856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BF9BF-F9B0-4260-8C01-0C0E361150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2689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E43B4C8-372E-3E3D-332D-D34B838B0E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3FD6ED-8A15-136C-B2FF-14F9DD4FFF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4E687C-F5DD-16EB-0E1B-5199A47BF0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7CF16BF-CF29-473C-BB7A-C04E6D479596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12B01E-9DB7-BC59-1201-5322678DEE4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907608-E2A5-BB18-DD8C-4E98753AAF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75BF9BF-F9B0-4260-8C01-0C0E361150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77400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question-mark-question-response-1019820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kist.com/free-photo-spzev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no-entry-traffic-sign-sign-160681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liceosavoia.edu.it/registro-elettronico/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611ACD-D283-158F-0B98-19EFEC9A32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50720" y="431483"/>
            <a:ext cx="8026400" cy="1305877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Raleway" pitchFamily="2" charset="0"/>
              </a:rPr>
              <a:t>What is the Personal Tragedy Model?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706925-82D6-308A-DE8B-B79C418B7D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1760" y="1798956"/>
            <a:ext cx="7731760" cy="1655762"/>
          </a:xfrm>
        </p:spPr>
        <p:txBody>
          <a:bodyPr>
            <a:no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800" dirty="0">
                <a:latin typeface="Raleway" pitchFamily="2" charset="0"/>
              </a:rPr>
              <a:t>According to Disability Rights UK, the model frames disability as individual misfortune, impairment, or personal tragedy. It causes suffering and requires a cure, such as rehab or charity.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800" dirty="0">
                <a:latin typeface="Raleway" pitchFamily="2" charset="0"/>
              </a:rPr>
              <a:t>The model focuses on individual’s limitations rather than societal barriers, often leading to stigma, pity &amp; reduced independence.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800" dirty="0">
                <a:latin typeface="Raleway" pitchFamily="2" charset="0"/>
              </a:rPr>
              <a:t>The main stigma highlighted by Sage (2014), is that life with a disability is tragic and worse than death.</a:t>
            </a:r>
          </a:p>
        </p:txBody>
      </p:sp>
      <p:pic>
        <p:nvPicPr>
          <p:cNvPr id="5" name="Picture 4" descr="A white cartoon character with a red question mark&#10;&#10;AI-generated content may be incorrect.">
            <a:extLst>
              <a:ext uri="{FF2B5EF4-FFF2-40B4-BE49-F238E27FC236}">
                <a16:creationId xmlns:a16="http://schemas.microsoft.com/office/drawing/2014/main" id="{97C7504C-C934-52EA-8C02-DE1AB57749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026400" y="2138998"/>
            <a:ext cx="4165600" cy="416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2114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82F980-5127-9C75-66B5-4C03BCA2CA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6BCEB3-5183-1391-2C2D-ACDD97AAEB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81760" y="451803"/>
            <a:ext cx="9428480" cy="1305877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Raleway" pitchFamily="2" charset="0"/>
              </a:rPr>
              <a:t>Impact on post 16 education &amp; barriers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CB034E9-4C84-12FD-50F0-AF85B4CCAD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2123440"/>
            <a:ext cx="6888480" cy="1655762"/>
          </a:xfrm>
        </p:spPr>
        <p:txBody>
          <a:bodyPr>
            <a:no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>
                <a:latin typeface="Raleway" pitchFamily="2" charset="0"/>
              </a:rPr>
              <a:t>Attitudinal &amp; environmental barriers – teacher views themselves as the ‘fixer’, seeking a linear solution to a problem rather than valuing the student’s perspective and abilities (Bradford Research School, 2024).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>
                <a:latin typeface="Raleway" pitchFamily="2" charset="0"/>
              </a:rPr>
              <a:t>Reduced academic opportunity – students' capabilities are undervalued &amp; they are pushed towards lower-level course in HE.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>
                <a:latin typeface="Raleway" pitchFamily="2" charset="0"/>
              </a:rPr>
              <a:t>According to Sullivan (1991), there is a barrier to employment opportunities for disabled people, leading to low self-esteem and higher rates of unemployment overall.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800" dirty="0"/>
          </a:p>
        </p:txBody>
      </p:sp>
      <p:pic>
        <p:nvPicPr>
          <p:cNvPr id="5" name="Picture 4" descr="A cone on the road&#10;&#10;AI-generated content may be incorrect.">
            <a:extLst>
              <a:ext uri="{FF2B5EF4-FFF2-40B4-BE49-F238E27FC236}">
                <a16:creationId xmlns:a16="http://schemas.microsoft.com/office/drawing/2014/main" id="{51D81442-6878-60AC-9808-9EC947E2DF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982898" y="2529840"/>
            <a:ext cx="4960182" cy="3308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45738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DD306B-39F4-001E-554C-1622D49CAD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F83DD3-4705-6AEE-2931-3C2C3B0FD4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40560" y="238443"/>
            <a:ext cx="8026400" cy="1305877"/>
          </a:xfrm>
        </p:spPr>
        <p:txBody>
          <a:bodyPr>
            <a:normAutofit/>
          </a:bodyPr>
          <a:lstStyle/>
          <a:p>
            <a:r>
              <a:rPr lang="en-GB" dirty="0">
                <a:latin typeface="Raleway" pitchFamily="2" charset="0"/>
              </a:rPr>
              <a:t>Societal barriers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E33438F-A391-C1E5-5FF7-EDC64A8BB8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" y="2067891"/>
            <a:ext cx="7945120" cy="1655762"/>
          </a:xfrm>
        </p:spPr>
        <p:txBody>
          <a:bodyPr>
            <a:no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800" dirty="0">
                <a:latin typeface="Raleway" pitchFamily="2" charset="0"/>
              </a:rPr>
              <a:t>Reinforcement of low expectations, dependency and segregation rather than inclusion (Disability Rights UK, 2024).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800" dirty="0">
                <a:latin typeface="Raleway" pitchFamily="2" charset="0"/>
              </a:rPr>
              <a:t>Tragedy narrative – often portraying disabled individuals as victims or objects of pity, needing charity.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800" dirty="0">
                <a:latin typeface="Raleway" pitchFamily="2" charset="0"/>
              </a:rPr>
              <a:t>Disability is seen as an impairment residing within the person, not as a social issue.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800" dirty="0">
                <a:latin typeface="Raleway" pitchFamily="2" charset="0"/>
              </a:rPr>
              <a:t>People are seen as victims or childlike rather than independent citizens.</a:t>
            </a:r>
          </a:p>
        </p:txBody>
      </p:sp>
      <p:pic>
        <p:nvPicPr>
          <p:cNvPr id="5" name="Picture 4" descr="A red circle with white line in it&#10;&#10;AI-generated content may be incorrect.">
            <a:extLst>
              <a:ext uri="{FF2B5EF4-FFF2-40B4-BE49-F238E27FC236}">
                <a16:creationId xmlns:a16="http://schemas.microsoft.com/office/drawing/2014/main" id="{A7A6B7F0-C087-2D79-31C1-A46FC230B16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168640" y="2067891"/>
            <a:ext cx="3779520" cy="3779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45143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DEBE0D-BF5B-A5DD-1845-58C2EBD186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2DE074-9AAA-8921-5190-69B74BA37A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9400" y="299403"/>
            <a:ext cx="11633200" cy="1305877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Raleway" pitchFamily="2" charset="0"/>
              </a:rPr>
              <a:t>How can post 16 educators relieve these barriers?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14A348-AD82-176F-293F-16260A1FA46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9842" y="1773238"/>
            <a:ext cx="8178800" cy="1655762"/>
          </a:xfrm>
        </p:spPr>
        <p:txBody>
          <a:bodyPr>
            <a:no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800" dirty="0">
                <a:latin typeface="Raleway" pitchFamily="2" charset="0"/>
              </a:rPr>
              <a:t>Move from fixing to removing barriers – stop viewing the individual as the problem to be cured, instead focus on removing external barriers.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800" dirty="0">
                <a:latin typeface="Raleway" pitchFamily="2" charset="0"/>
              </a:rPr>
              <a:t>Challenge ‘overcoming’ narratives – avoid portraying disabled people as inspiring just for living their lives. This perpetuates the idea that disability is a tragedy to be overcome rather than an ordinary aspect of human diversity.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800" dirty="0">
                <a:latin typeface="Raleway" pitchFamily="2" charset="0"/>
              </a:rPr>
              <a:t>Adopt inclusive language, avoid pity inducing language such as ‘suffering from’, ‘victim of’ or ‘handicapped’ (Science Direct, 2004).</a:t>
            </a:r>
          </a:p>
        </p:txBody>
      </p:sp>
      <p:pic>
        <p:nvPicPr>
          <p:cNvPr id="5" name="Picture 4" descr="A colorful birds with white text&#10;&#10;AI-generated content may be incorrect.">
            <a:extLst>
              <a:ext uri="{FF2B5EF4-FFF2-40B4-BE49-F238E27FC236}">
                <a16:creationId xmlns:a16="http://schemas.microsoft.com/office/drawing/2014/main" id="{B74CAC8E-9E62-034A-F99D-1C02820F85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900035" y="1997075"/>
            <a:ext cx="4200525" cy="2600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77012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340</Words>
  <Application>Microsoft Office PowerPoint</Application>
  <PresentationFormat>Widescreen</PresentationFormat>
  <Paragraphs>17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Aptos</vt:lpstr>
      <vt:lpstr>Aptos Display</vt:lpstr>
      <vt:lpstr>Arial</vt:lpstr>
      <vt:lpstr>Raleway</vt:lpstr>
      <vt:lpstr>Office Theme</vt:lpstr>
      <vt:lpstr>What is the Personal Tragedy Model?</vt:lpstr>
      <vt:lpstr>Impact on post 16 education &amp; barriers</vt:lpstr>
      <vt:lpstr>Societal barriers</vt:lpstr>
      <vt:lpstr>How can post 16 educators relieve these barriers?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Jessica Newport</dc:creator>
  <cp:lastModifiedBy>Jessica Newport</cp:lastModifiedBy>
  <cp:revision>1</cp:revision>
  <dcterms:created xsi:type="dcterms:W3CDTF">2026-03-09T19:01:32Z</dcterms:created>
  <dcterms:modified xsi:type="dcterms:W3CDTF">2026-03-09T19:24:54Z</dcterms:modified>
</cp:coreProperties>
</file>