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8" r:id="rId5"/>
    <p:sldId id="270" r:id="rId6"/>
    <p:sldId id="260" r:id="rId7"/>
    <p:sldId id="267" r:id="rId8"/>
    <p:sldId id="262" r:id="rId9"/>
    <p:sldId id="271" r:id="rId10"/>
    <p:sldId id="269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B93A3A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90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0A2135-B448-4505-A82D-579067DC41CF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6DA1A-F75D-47A0-8280-AE95C6F9C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49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61CFA-CB44-461D-9DDB-B4587A7FB4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6ED184-8870-480F-967F-9844092268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090D45-B97B-4B6A-9210-7CAB98726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550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3B7C9-80F5-4CB7-A95E-023EFD013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1AA71-DC32-4997-8F75-F83DB43964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E0CC3-E206-4812-A44A-C2D6B30B3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BDEA-894A-45FB-893F-E3DEEEB85BC3}" type="datetime1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B2459-2DFC-467E-88F6-499D43228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EDB89-DEA9-49EB-90BD-63372A5FD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5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9EA86-4283-4C5C-A500-DEFE68F28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26D26C-3C98-478F-B48D-D681EF2492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F60B8-B2F5-4ED6-B289-F2FACD2AF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03D8E-697B-4777-A57E-D19F7A1F3564}" type="datetime1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7BDAB-AC67-4751-BBDE-766F25CCB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79AC9-7FCF-4C3D-B623-87EFA8B03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190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AC230-55F3-47D2-92B6-E7DE1EF9C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68235-8132-45C5-95AD-C010B82394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C0B331-8433-4C7C-8B2E-9B63F087C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3679-F096-4F7E-B4D8-3B889AFAC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1B0C-CD23-4B34-A3F8-6CDAD3AA03AA}" type="datetime1">
              <a:rPr lang="en-GB" smtClean="0"/>
              <a:t>29/09/2019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CDBA26-649E-4C70-B47E-238990983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DADB6-4B4F-4840-B36E-56BE611B6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11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56C1-7332-4CA6-A9F1-F19C76A9E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DD3FBD-251B-4CD4-9255-5C3106D6CB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53DD3B-9FAF-444D-8292-9F9FADF234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903EBE-DAAB-4847-9D60-66988F5CAE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A270FC-EB50-4459-AAD4-B3847846E9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ECF317-2202-4425-9516-E6988F205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65C15-FFD2-4BAF-8208-1C4811137E89}" type="datetime1">
              <a:rPr lang="en-GB" smtClean="0"/>
              <a:t>29/09/2019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4DD0AD-22EF-4213-B4CE-1F78D79DC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1F22CD-37B3-4C51-BBF1-595EED959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091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0D14F-E802-4D2C-A727-8AB33252D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6C5C99-3464-419B-902E-356066939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3813E-58AC-44C4-8BF0-54A94630C293}" type="datetime1">
              <a:rPr lang="en-GB" smtClean="0"/>
              <a:t>29/09/2019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F08C4F-DE41-4477-8DE9-611611DEA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AF905-1812-409E-82CF-A99C7375B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79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AEA3E1-7B3C-40FA-A12B-C8CB0A86E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4923-6B37-4AF4-986F-6F22E45D6041}" type="datetime1">
              <a:rPr lang="en-GB" smtClean="0"/>
              <a:t>29/09/2019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6BAC22-4832-4967-9790-1461D89DC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9F9AE8-D95C-41E8-B6FB-D3AABA7AF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387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5CCEE-8056-433D-93F7-AA2243957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D6A6E-5B81-4FF5-B837-E0F57A77CD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92D81F-EA76-4282-98F9-854CD3891A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47FE4D-503D-4C02-9498-AF2F0E0E7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A9F6-84A2-4D15-9FA0-641AE5490B46}" type="datetime1">
              <a:rPr lang="en-GB" smtClean="0"/>
              <a:t>29/09/2019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0CB304-96F2-462B-92CB-ACF5187A5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180F28-0CFA-4294-B61C-E07082846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238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510DE-E360-425D-AB00-58FBA1200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49E78F-324F-4344-99E7-2154065D66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F65E02-2F88-45CF-A6F1-A717E4759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21523E-D30C-4B72-8AB2-E69868E53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04A1-FFE3-4E54-A015-BE7B5ECEEE87}" type="datetime1">
              <a:rPr lang="en-GB" smtClean="0"/>
              <a:t>29/09/2019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59CF67-B4E7-4DD2-B7FD-3B31708F3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5659AE-AF6B-4B48-ACC3-061A4ACAF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545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377C9-1702-4CD6-A108-F4F576A9A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7AF6F4-CF02-43F2-A0DA-C6C9D7AAC4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CF80C-1CA5-4C28-B3E5-2AC91B99D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1592-C34A-422F-AA26-1E71E397E7F6}" type="datetime1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41660-A0A8-405F-B144-8F059AEE6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564191-2D7C-4B51-9A9B-69BF450BF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755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DC7F3F-B857-479E-A890-4FBFA62D20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FF522F-407D-42F4-B7DC-4B4A0CD42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30B7FA-CA27-41E9-8CA8-F3B626092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70BDB-B312-423D-A6E2-C9D95E2E9A3D}" type="datetime1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42569-DC78-418E-B870-E8F4B389D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75679-F584-4570-A590-3F8D8A9FE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41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1CD220-0894-4181-B572-53532355E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93ADF3-15A5-4538-9AAB-10CE284C75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8FBF7-3FA7-4881-83FC-7FF8F164BF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76212-A51B-4161-A635-0AC22E00F9EE}" type="datetime1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D16A1-94E5-42E9-9F7E-10C073FE31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Carol Connelly P151785 M6X00966 Empirical Research Skills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9BBA1-82CD-4BE8-B03F-D251859323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6D762-AE20-4601-9169-2EFDEDE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080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imgres?imgurl=https%3A%2F%2Fc7.alamy.com%2Fcomp%2FX9CPHK%2Fman-peeking-through-doorway-X9CPHK.jpg&amp;imgrefurl=https%3A%2F%2Fwww.alamy.com%2Fman-peeking-through-doorway-image281178959.html&amp;docid=4L66uZlmDA7ObM&amp;tbnid=W_s_v8uh5fJLFM%3A&amp;vet=10ahUKEwj6p6LjpZPiAhVBcBQKHT0QCrYQMwhCKAEwAQ..i&amp;w=866&amp;h=1390&amp;bih=651&amp;biw=1366&amp;q=person%20peeping%20through%20door&amp;ved=0ahUKEwj6p6LjpZPiAhVBcBQKHT0QCrYQMwhCKAEwAQ&amp;iact=mrc&amp;uact=8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wocintechchat/21910887703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yedmondsnews.com/2017/11/sunday-essay-really-crave-thanksgiving-human-connection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ran-daily.com/News/201509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heswirlworld.com/2012/11/18/whatidontwantyoutotellmymother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nouveaucheap.blogspot.com/2011/01/wednesday-question.html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portfolioticsmoraleda.blogspot.com/2011/04/conclusion_14.html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stockphotos.biz/stockphoto/15956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Telephone_keys.JPG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vergreenleaf.blogspot.com/2013/04/my-first-blog-award-liebster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Image result for person peeking through door">
            <a:hlinkClick r:id="rId2"/>
            <a:extLst>
              <a:ext uri="{FF2B5EF4-FFF2-40B4-BE49-F238E27FC236}">
                <a16:creationId xmlns:a16="http://schemas.microsoft.com/office/drawing/2014/main" id="{A8E4CBD9-692C-4012-8669-5662AC9936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3"/>
          <a:stretch/>
        </p:blipFill>
        <p:spPr bwMode="auto">
          <a:xfrm>
            <a:off x="20" y="10"/>
            <a:ext cx="463722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6" name="Rectangle 135">
            <a:extLst>
              <a:ext uri="{FF2B5EF4-FFF2-40B4-BE49-F238E27FC236}">
                <a16:creationId xmlns:a16="http://schemas.microsoft.com/office/drawing/2014/main" id="{B9951BD9-0868-4CDB-ACD6-9C4209B5E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7247" y="0"/>
            <a:ext cx="755475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8E6C4F-A45B-4397-B3F6-A47B89E50C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7328" y="640082"/>
            <a:ext cx="6274591" cy="3351602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chemeClr val="bg1"/>
                </a:solidFill>
                <a:latin typeface="Copperplate Gothic Bold" panose="020E0705020206020404" pitchFamily="34" charset="0"/>
              </a:rPr>
              <a:t>Informal Support Networks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04B6D5-AEA4-4FED-A7DB-28941C8849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7327" y="4156276"/>
            <a:ext cx="6274592" cy="2061645"/>
          </a:xfrm>
        </p:spPr>
        <p:txBody>
          <a:bodyPr>
            <a:normAutofit/>
          </a:bodyPr>
          <a:lstStyle/>
          <a:p>
            <a:pPr algn="l"/>
            <a:r>
              <a:rPr lang="en-GB" b="1">
                <a:solidFill>
                  <a:schemeClr val="bg1"/>
                </a:solidFill>
                <a:latin typeface="Source Sans Pro Black" panose="020B0604020202020204" pitchFamily="34" charset="0"/>
              </a:rPr>
              <a:t>What role can they fulfil in domestic abuse relationships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29763B-EB22-454E-98CF-6136B50B1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2C6D762-AE20-4601-9169-2EFDEDE0702D}" type="slidenum">
              <a:rPr lang="en-GB">
                <a:solidFill>
                  <a:schemeClr val="bg1">
                    <a:lumMod val="85000"/>
                  </a:schemeClr>
                </a:solidFill>
              </a:rPr>
              <a:pPr>
                <a:spcAft>
                  <a:spcPts val="600"/>
                </a:spcAft>
              </a:pPr>
              <a:t>1</a:t>
            </a:fld>
            <a:endParaRPr lang="en-GB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15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25DAD-EFC4-4D21-A821-90CB43A1A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044" y="552450"/>
            <a:ext cx="4055434" cy="58039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latin typeface="Arial Black" panose="020B0A04020102020204" pitchFamily="34" charset="0"/>
              </a:rPr>
              <a:t>Helping or Hindering, what role do the members of informal support network play in domestic abuse relationships 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A0DFF1-F9AC-45F0-84A8-F8C284DB4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53928" y="6356350"/>
            <a:ext cx="6858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fld id="{B2C6D762-AE20-4601-9169-2EFDEDE0702D}" type="slidenum">
              <a:rPr lang="en-GB">
                <a:solidFill>
                  <a:srgbClr val="FFFFFF"/>
                </a:solidFill>
              </a:rPr>
              <a:pPr algn="l">
                <a:spcAft>
                  <a:spcPts val="600"/>
                </a:spcAft>
              </a:pPr>
              <a:t>2</a:t>
            </a:fld>
            <a:endParaRPr lang="en-GB">
              <a:solidFill>
                <a:srgbClr val="FFFFFF"/>
              </a:solidFill>
            </a:endParaRPr>
          </a:p>
        </p:txBody>
      </p:sp>
      <p:pic>
        <p:nvPicPr>
          <p:cNvPr id="4" name="Picture 3" descr="A person sitting in front of a window&#10;&#10;Description automatically generated">
            <a:extLst>
              <a:ext uri="{FF2B5EF4-FFF2-40B4-BE49-F238E27FC236}">
                <a16:creationId xmlns:a16="http://schemas.microsoft.com/office/drawing/2014/main" id="{6EFB5194-60F0-46C6-A6A3-98567F041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74602" y="442913"/>
            <a:ext cx="7232903" cy="48720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D96FC5C-0AB2-4B93-8CCA-C10A9BF0AAAE}"/>
              </a:ext>
            </a:extLst>
          </p:cNvPr>
          <p:cNvSpPr txBox="1"/>
          <p:nvPr/>
        </p:nvSpPr>
        <p:spPr>
          <a:xfrm>
            <a:off x="4461478" y="7300913"/>
            <a:ext cx="734602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www.flickr.com/photos/wocintechchat/21910887703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/3.0/"/>
              </a:rPr>
              <a:t>CC BY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062299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E13AC-54D0-471D-B17C-259787C3E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249358"/>
          </a:xfrm>
        </p:spPr>
        <p:txBody>
          <a:bodyPr>
            <a:norm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Why this question ?</a:t>
            </a:r>
          </a:p>
        </p:txBody>
      </p:sp>
      <p:cxnSp>
        <p:nvCxnSpPr>
          <p:cNvPr id="20" name="Straight Arrow Connector 17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E67AA-A249-4288-9C16-E43702B384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905" y="1346308"/>
            <a:ext cx="5544095" cy="51465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/>
              <a:t>1 in 4 Women and 1 in 6 Men are </a:t>
            </a:r>
            <a:r>
              <a:rPr lang="en-GB" sz="3600" b="1" i="1" dirty="0">
                <a:highlight>
                  <a:srgbClr val="FFFF00"/>
                </a:highlight>
              </a:rPr>
              <a:t>known</a:t>
            </a:r>
            <a:r>
              <a:rPr lang="en-GB" sz="3600" b="1" dirty="0"/>
              <a:t> victims of Domestic abuse</a:t>
            </a:r>
          </a:p>
          <a:p>
            <a:pPr marL="0" indent="0">
              <a:buNone/>
            </a:pPr>
            <a:r>
              <a:rPr lang="en-GB" sz="3600" b="1" dirty="0"/>
              <a:t>Resources are usually aimed at Victims and their Children</a:t>
            </a:r>
          </a:p>
          <a:p>
            <a:pPr marL="0" indent="0">
              <a:buNone/>
            </a:pPr>
            <a:r>
              <a:rPr lang="en-GB" sz="3600" b="1" dirty="0"/>
              <a:t>Family, Friends or colleagues of victims could be an untapped helping resource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79616D-FF2B-48A3-AC37-0DED3137B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41820" y="6356350"/>
            <a:ext cx="1165860" cy="365125"/>
          </a:xfrm>
          <a:prstGeom prst="ellipse">
            <a:avLst/>
          </a:prstGeo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B2C6D762-AE20-4601-9169-2EFDEDE0702D}" type="slidenum">
              <a:rPr lang="en-GB"/>
              <a:pPr>
                <a:lnSpc>
                  <a:spcPct val="90000"/>
                </a:lnSpc>
                <a:spcAft>
                  <a:spcPts val="600"/>
                </a:spcAft>
              </a:pPr>
              <a:t>3</a:t>
            </a:fld>
            <a:endParaRPr lang="en-GB"/>
          </a:p>
        </p:txBody>
      </p:sp>
      <p:pic>
        <p:nvPicPr>
          <p:cNvPr id="9" name="Picture 8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2782D986-C924-4BFB-85E8-9537C87239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832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916A8E-D40A-45DE-9D3C-673CA27FC840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myedmondsnews.com/2017/11/sunday-essay-really-crave-thanksgiving-human-connection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196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1CC20-DA5E-4A23-BCFC-F23865305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Domestic Abuse?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5B387-1CEF-46D9-BCAF-370F29779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be both physical and psychological </a:t>
            </a:r>
          </a:p>
          <a:p>
            <a:r>
              <a:rPr lang="en-GB" dirty="0"/>
              <a:t>Not gender specific Victims are not always female, Perpetrators not always male</a:t>
            </a:r>
          </a:p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1A4C2B-B896-48A9-B460-0A6C9068D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4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0FC4E9-D280-48BC-961F-FCC07BC92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617759" y="2723589"/>
            <a:ext cx="5736041" cy="322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935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07329-5116-447A-A1D5-CC447C04E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GB" dirty="0"/>
              <a:t>Coercive Control Act 2015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53D501-B16E-4ADF-9382-ECBFB8A9C5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anchor="t">
            <a:normAutofit/>
          </a:bodyPr>
          <a:lstStyle/>
          <a:p>
            <a:r>
              <a:rPr lang="en-GB" sz="4400" dirty="0"/>
              <a:t>Low number of prosecutions</a:t>
            </a:r>
          </a:p>
          <a:p>
            <a:r>
              <a:rPr lang="en-GB" sz="4400" dirty="0"/>
              <a:t>Police need to provide officers with appropriate training 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BF18A5-4205-4313-B7BA-D0DBA0C8A3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768" r="-2" b="-2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312BA6-7D24-4F4D-A926-1EBB68BE8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0232" y="6108192"/>
            <a:ext cx="548640" cy="548640"/>
          </a:xfrm>
          <a:prstGeom prst="ellipse">
            <a:avLst/>
          </a:prstGeom>
          <a:solidFill>
            <a:srgbClr val="754C3F"/>
          </a:solidFill>
        </p:spPr>
        <p:txBody>
          <a:bodyPr anchor="ctr">
            <a:normAutofit/>
          </a:bodyPr>
          <a:lstStyle/>
          <a:p>
            <a:pPr algn="ctr">
              <a:spcAft>
                <a:spcPts val="600"/>
              </a:spcAft>
            </a:pPr>
            <a:fld id="{B2C6D762-AE20-4601-9169-2EFDEDE0702D}" type="slidenum">
              <a:rPr lang="en-GB" sz="1500">
                <a:solidFill>
                  <a:srgbClr val="FFFFFF"/>
                </a:solidFill>
              </a:rPr>
              <a:pPr algn="ctr">
                <a:spcAft>
                  <a:spcPts val="600"/>
                </a:spcAft>
              </a:pPr>
              <a:t>5</a:t>
            </a:fld>
            <a:endParaRPr lang="en-GB" sz="1500">
              <a:solidFill>
                <a:srgbClr val="FFFFFF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1D8E6F-8773-471B-9150-6D63B8880019}"/>
              </a:ext>
            </a:extLst>
          </p:cNvPr>
          <p:cNvSpPr txBox="1"/>
          <p:nvPr/>
        </p:nvSpPr>
        <p:spPr>
          <a:xfrm>
            <a:off x="9865722" y="6657945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theswirlworld.com/2012/11/18/whatidontwantyoutotellmymother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0772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EFBD0-522B-42EB-863E-9E85FF44D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8" y="233362"/>
            <a:ext cx="5447072" cy="895351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GB" b="1" dirty="0">
                <a:latin typeface="Arial Black" panose="020B0A04020102020204" pitchFamily="34" charset="0"/>
              </a:rPr>
              <a:t>Points to consider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875CB-D721-446D-81D1-43610F4C3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693" y="1253068"/>
            <a:ext cx="8630537" cy="5103282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CC3399"/>
                </a:solidFill>
                <a:latin typeface="Arial Black" panose="020B0A04020102020204" pitchFamily="34" charset="0"/>
              </a:rPr>
              <a:t>What signs would alert informal support networks to a possible abusive relationship?</a:t>
            </a:r>
          </a:p>
          <a:p>
            <a:endParaRPr lang="en-GB" dirty="0">
              <a:solidFill>
                <a:srgbClr val="CC3399"/>
              </a:solidFill>
              <a:latin typeface="Arial Black" panose="020B0A04020102020204" pitchFamily="34" charset="0"/>
            </a:endParaRPr>
          </a:p>
          <a:p>
            <a:r>
              <a:rPr lang="en-GB" dirty="0">
                <a:solidFill>
                  <a:srgbClr val="CC3399"/>
                </a:solidFill>
                <a:latin typeface="Arial Black" panose="020B0A04020102020204" pitchFamily="34" charset="0"/>
              </a:rPr>
              <a:t>What could the informal support network do to assist the victim?</a:t>
            </a:r>
          </a:p>
          <a:p>
            <a:endParaRPr lang="en-GB" dirty="0">
              <a:solidFill>
                <a:srgbClr val="CC3399"/>
              </a:solidFill>
              <a:latin typeface="Arial Black" panose="020B0A04020102020204" pitchFamily="34" charset="0"/>
            </a:endParaRPr>
          </a:p>
          <a:p>
            <a:r>
              <a:rPr lang="en-GB" dirty="0">
                <a:solidFill>
                  <a:srgbClr val="CC3399"/>
                </a:solidFill>
                <a:latin typeface="Arial Black" panose="020B0A04020102020204" pitchFamily="34" charset="0"/>
              </a:rPr>
              <a:t>Who, in an informal support network, could be the most helpful to the victim?</a:t>
            </a:r>
          </a:p>
          <a:p>
            <a:endParaRPr lang="en-GB" dirty="0">
              <a:solidFill>
                <a:srgbClr val="CC3399"/>
              </a:solidFill>
              <a:latin typeface="Arial Black" panose="020B0A04020102020204" pitchFamily="34" charset="0"/>
            </a:endParaRPr>
          </a:p>
          <a:p>
            <a:r>
              <a:rPr lang="en-GB" dirty="0">
                <a:solidFill>
                  <a:srgbClr val="CC3399"/>
                </a:solidFill>
                <a:latin typeface="Arial Black" panose="020B0A04020102020204" pitchFamily="34" charset="0"/>
              </a:rPr>
              <a:t>Who in an informal support network, could be the least helpful?</a:t>
            </a:r>
          </a:p>
          <a:p>
            <a:endParaRPr lang="en-GB" sz="2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578A21-7B0F-4DE9-9F7B-5F7841D66E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37" r="5668"/>
          <a:stretch/>
        </p:blipFill>
        <p:spPr>
          <a:xfrm>
            <a:off x="9174424" y="803805"/>
            <a:ext cx="3259229" cy="4821772"/>
          </a:xfrm>
          <a:prstGeom prst="rect">
            <a:avLst/>
          </a:prstGeom>
          <a:effectLst/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15A8C3-2D76-4249-AE8C-1EEAC94D6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2C6D762-AE20-4601-9169-2EFDEDE0702D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6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47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4C4052-EDBE-4C1A-A068-27128B43F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79706" y="6356350"/>
            <a:ext cx="6858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fld id="{B2C6D762-AE20-4601-9169-2EFDEDE0702D}" type="slidenum">
              <a:rPr lang="en-GB">
                <a:solidFill>
                  <a:srgbClr val="FFFFFF"/>
                </a:solidFill>
              </a:rPr>
              <a:pPr algn="l">
                <a:spcAft>
                  <a:spcPts val="600"/>
                </a:spcAft>
              </a:pPr>
              <a:t>7</a:t>
            </a:fld>
            <a:endParaRPr lang="en-GB">
              <a:solidFill>
                <a:srgbClr val="FFFFFF"/>
              </a:solidFill>
            </a:endParaRPr>
          </a:p>
        </p:txBody>
      </p:sp>
      <p:pic>
        <p:nvPicPr>
          <p:cNvPr id="3" name="Domestic Violence Video Against Men Abuse advert Mankind Woman attacking man in street">
            <a:hlinkClick r:id="" action="ppaction://media"/>
            <a:extLst>
              <a:ext uri="{FF2B5EF4-FFF2-40B4-BE49-F238E27FC236}">
                <a16:creationId xmlns:a16="http://schemas.microsoft.com/office/drawing/2014/main" id="{0262F0ED-F735-45F3-B5AA-B36FBA508FE9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6676" y="378651"/>
            <a:ext cx="10845930" cy="6100698"/>
          </a:xfrm>
        </p:spPr>
      </p:pic>
    </p:spTree>
    <p:extLst>
      <p:ext uri="{BB962C8B-B14F-4D97-AF65-F5344CB8AC3E}">
        <p14:creationId xmlns:p14="http://schemas.microsoft.com/office/powerpoint/2010/main" val="330786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2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CB305-78DD-4297-A8FD-3C11F43B7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 Black" panose="020B0A04020102020204" pitchFamily="34" charset="0"/>
              </a:rPr>
              <a:t>Conclusions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E88B280-3DAB-417A-98AB-76ACB777E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738"/>
            <a:ext cx="5257800" cy="4848225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Informal support networks do, in the main help but can hinder.</a:t>
            </a:r>
          </a:p>
          <a:p>
            <a:r>
              <a:rPr lang="en-US" b="1" dirty="0"/>
              <a:t>Research shows that it is felt that professionals, trained in this field would help</a:t>
            </a:r>
          </a:p>
          <a:p>
            <a:r>
              <a:rPr lang="en-US" b="1" dirty="0"/>
              <a:t>The informal support networks, if they feel able, need to intervene when asked by victim.</a:t>
            </a:r>
          </a:p>
          <a:p>
            <a:r>
              <a:rPr lang="en-US" b="1" dirty="0"/>
              <a:t>Further research and work needed to raise awareness in families, friends and networks of both physical violence and psychological control. </a:t>
            </a:r>
          </a:p>
          <a:p>
            <a:endParaRPr lang="en-US" sz="2000" dirty="0"/>
          </a:p>
        </p:txBody>
      </p:sp>
      <p:pic>
        <p:nvPicPr>
          <p:cNvPr id="4" name="Picture 3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7BED59B4-C092-4350-96C0-65D61D8CB1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340" r="285" b="3"/>
          <a:stretch/>
        </p:blipFill>
        <p:spPr>
          <a:xfrm>
            <a:off x="6607452" y="1904281"/>
            <a:ext cx="4746348" cy="3253507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4CCAF6-F16E-48CF-B6E0-1694DA8E6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2C6D762-AE20-4601-9169-2EFDEDE0702D}" type="slidenum">
              <a:rPr lang="en-GB" smtClean="0"/>
              <a:pPr>
                <a:spcAft>
                  <a:spcPts val="600"/>
                </a:spcAft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202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56C20283-73E0-40EC-8AD8-057F581F6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28">
            <a:extLst>
              <a:ext uri="{FF2B5EF4-FFF2-40B4-BE49-F238E27FC236}">
                <a16:creationId xmlns:a16="http://schemas.microsoft.com/office/drawing/2014/main" id="{3FCC729B-E528-40C3-82D3-BA4375575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960120" y="0"/>
            <a:ext cx="11218661" cy="6858000"/>
          </a:xfrm>
          <a:custGeom>
            <a:avLst/>
            <a:gdLst>
              <a:gd name="connsiteX0" fmla="*/ 0 w 11218661"/>
              <a:gd name="connsiteY0" fmla="*/ 0 h 6858000"/>
              <a:gd name="connsiteX1" fmla="*/ 8042507 w 11218661"/>
              <a:gd name="connsiteY1" fmla="*/ 0 h 6858000"/>
              <a:gd name="connsiteX2" fmla="*/ 11218661 w 11218661"/>
              <a:gd name="connsiteY2" fmla="*/ 6858000 h 6858000"/>
              <a:gd name="connsiteX3" fmla="*/ 0 w 1121866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18661" h="6858000">
                <a:moveTo>
                  <a:pt x="0" y="0"/>
                </a:moveTo>
                <a:lnTo>
                  <a:pt x="8042507" y="0"/>
                </a:lnTo>
                <a:lnTo>
                  <a:pt x="11218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6">
            <a:extLst>
              <a:ext uri="{FF2B5EF4-FFF2-40B4-BE49-F238E27FC236}">
                <a16:creationId xmlns:a16="http://schemas.microsoft.com/office/drawing/2014/main" id="{58F1FB8D-1842-4A04-998D-6CF047AB2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420248" y="0"/>
            <a:ext cx="10771752" cy="6858000"/>
          </a:xfrm>
          <a:custGeom>
            <a:avLst/>
            <a:gdLst>
              <a:gd name="connsiteX0" fmla="*/ 0 w 10771752"/>
              <a:gd name="connsiteY0" fmla="*/ 0 h 6858000"/>
              <a:gd name="connsiteX1" fmla="*/ 7595598 w 10771752"/>
              <a:gd name="connsiteY1" fmla="*/ 0 h 6858000"/>
              <a:gd name="connsiteX2" fmla="*/ 10771752 w 10771752"/>
              <a:gd name="connsiteY2" fmla="*/ 6858000 h 6858000"/>
              <a:gd name="connsiteX3" fmla="*/ 0 w 1077175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71752" h="6858000">
                <a:moveTo>
                  <a:pt x="0" y="0"/>
                </a:moveTo>
                <a:lnTo>
                  <a:pt x="7595598" y="0"/>
                </a:lnTo>
                <a:lnTo>
                  <a:pt x="107717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87A718-2C55-4317-856B-230923B6B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4039" y="365125"/>
            <a:ext cx="7164493" cy="1325563"/>
          </a:xfrm>
        </p:spPr>
        <p:txBody>
          <a:bodyPr>
            <a:normAutofit/>
          </a:bodyPr>
          <a:lstStyle/>
          <a:p>
            <a:r>
              <a:rPr lang="en-GB" dirty="0"/>
              <a:t>Elephant in the room</a:t>
            </a: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E54A846C-915C-4230-A0B1-073ED7A7A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80060" y="1715781"/>
            <a:ext cx="3425957" cy="342595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7EBA54-28DB-4C90-A900-14586486D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7515" y="2022601"/>
            <a:ext cx="7161017" cy="4154361"/>
          </a:xfrm>
        </p:spPr>
        <p:txBody>
          <a:bodyPr>
            <a:normAutofit/>
          </a:bodyPr>
          <a:lstStyle/>
          <a:p>
            <a:r>
              <a:rPr lang="en-GB" sz="3200" dirty="0"/>
              <a:t>What circumstances can make a perpetrator?</a:t>
            </a:r>
          </a:p>
          <a:p>
            <a:r>
              <a:rPr lang="en-GB" sz="3200" dirty="0"/>
              <a:t>Controversial but do victims facilitate perpetrators?</a:t>
            </a:r>
          </a:p>
          <a:p>
            <a:r>
              <a:rPr lang="en-GB" sz="3200" dirty="0"/>
              <a:t>Victims are known to have multiple relationships with controlling partners</a:t>
            </a:r>
          </a:p>
          <a:p>
            <a:r>
              <a:rPr lang="en-GB" sz="3200" dirty="0"/>
              <a:t>Or is this perpetrators being able to identify potential victims?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9A2BC4-56AE-4FF1-A237-99036FAE8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B2C6D762-AE20-4601-9169-2EFDEDE0702D}" type="slidenum">
              <a:rPr lang="en-GB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9</a:t>
            </a:fld>
            <a:endParaRPr lang="en-GB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8844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remote control&#10;&#10;Description automatically generated">
            <a:extLst>
              <a:ext uri="{FF2B5EF4-FFF2-40B4-BE49-F238E27FC236}">
                <a16:creationId xmlns:a16="http://schemas.microsoft.com/office/drawing/2014/main" id="{CE35E3AF-96E8-4411-AE7D-88D193D08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725333" y="3381022"/>
            <a:ext cx="3990942" cy="29932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7830EE3-CB1D-47C0-A8CE-76D9A93CE776}"/>
              </a:ext>
            </a:extLst>
          </p:cNvPr>
          <p:cNvSpPr txBox="1"/>
          <p:nvPr/>
        </p:nvSpPr>
        <p:spPr>
          <a:xfrm>
            <a:off x="9838586" y="6948052"/>
            <a:ext cx="82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en.wikipedia.org/wiki/File:Telephone_keys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A08A6-ED2A-465A-904F-EACDDAE09C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56356"/>
            <a:ext cx="10515600" cy="5420607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If you need further information or advice please contact this free helpline</a:t>
            </a:r>
          </a:p>
          <a:p>
            <a:pPr algn="ctr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0808 80 10 800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24/7 Freephone National Helpline for Wales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49EDA7-FA42-42E8-A2D2-40F7751D5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86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4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Content Placeholder 6">
            <a:extLst>
              <a:ext uri="{FF2B5EF4-FFF2-40B4-BE49-F238E27FC236}">
                <a16:creationId xmlns:a16="http://schemas.microsoft.com/office/drawing/2014/main" id="{88C387A7-2E3F-4146-A935-0115D23AE2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7438" b="9747"/>
          <a:stretch/>
        </p:blipFill>
        <p:spPr>
          <a:xfrm>
            <a:off x="814388" y="643466"/>
            <a:ext cx="10539412" cy="571288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F2FA79-F590-48FA-93EB-2F2E1588C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B2C6D762-AE20-4601-9169-2EFDEDE0702D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133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C714C-F27C-4376-B6C3-1B2B3C4FF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5719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E68DFE-60AB-435E-98AD-918DF683E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6D762-AE20-4601-9169-2EFDEDE0702D}" type="slidenum">
              <a:rPr lang="en-GB" smtClean="0"/>
              <a:t>12</a:t>
            </a:fld>
            <a:endParaRPr lang="en-GB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7020922E-8176-4B82-AD09-4CF84B82F3E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2900" y="937427"/>
            <a:ext cx="10846199" cy="5601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F549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References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Bond, T., 2015.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Standards and Ethics for Counselling Action.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4th ed.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London: SAGE Publications Ltd.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Citizens Advice , 2015.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Link in the Chain, The role of friends and family in tackling domestic abuse,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London: Citizens Advice.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Feltham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C. &amp; Horton, I., 2012.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Sage Handbook of Counselling and Psychotherapy.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Third ed. London: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Sage Publications Limited.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Klein, R. C. &amp;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Milardo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R. M., 2000. The Social Context of Couple Conflict: Support and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citicism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from informal third parties.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Social and Personal Relationships,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Volume 17, pp. 618-637.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Monckton-Smith, J., Williams, A. &amp; Mullane, F., 2014.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Domestic Abuse, </a:t>
            </a:r>
            <a:r>
              <a:rPr lang="en-US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Homocide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 and gender: Strategies for policies and practice.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First ed. Basingstoke: Palgrave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Macmillian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First ed. Basingstoke: Palgrave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Macmillian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Parker, I., 2015.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Link in the Chain: The role of Friends and Family in tackling Domestic Abuse,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s.l.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Citizens Advice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Bureaux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Sanderson, C., 2012. Working with Survivors of Rape and Domestic Violence. In: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Sage Handbook of Counselling and Psychotherapy.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London: Sage Publications, pp. 545-550.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957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584</Words>
  <Application>Microsoft Office PowerPoint</Application>
  <PresentationFormat>Widescreen</PresentationFormat>
  <Paragraphs>68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Copperplate Gothic Bold</vt:lpstr>
      <vt:lpstr>Source Sans Pro Black</vt:lpstr>
      <vt:lpstr>Office Theme</vt:lpstr>
      <vt:lpstr>Informal Support Networks </vt:lpstr>
      <vt:lpstr>PowerPoint Presentation</vt:lpstr>
      <vt:lpstr>Why this question ?</vt:lpstr>
      <vt:lpstr>What is Domestic Abuse?</vt:lpstr>
      <vt:lpstr>Coercive Control Act 2015</vt:lpstr>
      <vt:lpstr>Points to consider</vt:lpstr>
      <vt:lpstr>PowerPoint Presentation</vt:lpstr>
      <vt:lpstr>Conclusions</vt:lpstr>
      <vt:lpstr>Elephant in the room</vt:lpstr>
      <vt:lpstr>PowerPoint Presentation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Informal Support Networks </dc:title>
  <dc:creator>Carol</dc:creator>
  <cp:lastModifiedBy>Carol</cp:lastModifiedBy>
  <cp:revision>4</cp:revision>
  <dcterms:created xsi:type="dcterms:W3CDTF">2019-09-29T20:08:16Z</dcterms:created>
  <dcterms:modified xsi:type="dcterms:W3CDTF">2019-09-29T20:26:47Z</dcterms:modified>
</cp:coreProperties>
</file>