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57" r:id="rId3"/>
    <p:sldId id="258" r:id="rId4"/>
    <p:sldId id="259" r:id="rId5"/>
    <p:sldId id="271" r:id="rId6"/>
    <p:sldId id="260" r:id="rId7"/>
    <p:sldId id="263" r:id="rId8"/>
    <p:sldId id="274" r:id="rId9"/>
    <p:sldId id="264" r:id="rId10"/>
    <p:sldId id="267" r:id="rId11"/>
    <p:sldId id="265" r:id="rId12"/>
    <p:sldId id="272" r:id="rId13"/>
    <p:sldId id="273" r:id="rId14"/>
    <p:sldId id="268" r:id="rId15"/>
    <p:sldId id="269" r:id="rId16"/>
    <p:sldId id="27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17" autoAdjust="0"/>
    <p:restoredTop sz="69231" autoAdjust="0"/>
  </p:normalViewPr>
  <p:slideViewPr>
    <p:cSldViewPr snapToGrid="0">
      <p:cViewPr varScale="1">
        <p:scale>
          <a:sx n="44" d="100"/>
          <a:sy n="44" d="100"/>
        </p:scale>
        <p:origin x="1332"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EAF2AB-78C7-488F-9626-E3FEF1469395}" type="datetimeFigureOut">
              <a:rPr lang="en-GB" smtClean="0"/>
              <a:t>17/11/2025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1D8EA7-71E0-41B6-A544-A4CBAAE96379}" type="slidenum">
              <a:rPr lang="en-GB" smtClean="0"/>
              <a:t>‹#›</a:t>
            </a:fld>
            <a:endParaRPr lang="en-GB"/>
          </a:p>
        </p:txBody>
      </p:sp>
    </p:spTree>
    <p:extLst>
      <p:ext uri="{BB962C8B-B14F-4D97-AF65-F5344CB8AC3E}">
        <p14:creationId xmlns:p14="http://schemas.microsoft.com/office/powerpoint/2010/main" val="42941508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metropolisindia.com/blog/preventive-healthcare/exploring-blood-vessels-types-functions-and-heart-arteries" TargetMode="External"/><Relationship Id="rId2" Type="http://schemas.openxmlformats.org/officeDocument/2006/relationships/slide" Target="../slides/slide15.xml"/><Relationship Id="rId1" Type="http://schemas.openxmlformats.org/officeDocument/2006/relationships/notesMaster" Target="../notesMasters/notesMaster1.xml"/><Relationship Id="rId6" Type="http://schemas.openxmlformats.org/officeDocument/2006/relationships/hyperlink" Target="https://www.physoc.org/explore-physiology/what-is-physiology/" TargetMode="External"/><Relationship Id="rId5" Type="http://schemas.openxmlformats.org/officeDocument/2006/relationships/hyperlink" Target="https://www.nice.org.uk/guidance/ng28/chapter/Recommendations#individualised-care" TargetMode="External"/><Relationship Id="rId4" Type="http://schemas.openxmlformats.org/officeDocument/2006/relationships/hyperlink" Target="https://www.nhs.uk/tests-and-treatments/consent-to-treatment/"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Therefore, the presentation will highlight the disease, Cardiovascular Diseases, including Stroke and Diabetes. It will also cover different functioning of bodies. A care plan will also be taken into consideration for gaining a deep insight, in which demographics, lifestyle, risk factors, etc., of a fictional patient will be covered. Evidence will also be given by taking the support of NHS and NICE related guidelines. </a:t>
            </a:r>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F1D8EA7-71E0-41B6-A544-A4CBAAE96379}" type="slidenum">
              <a:rPr lang="en-GB" smtClean="0"/>
              <a:t>3</a:t>
            </a:fld>
            <a:endParaRPr lang="en-GB"/>
          </a:p>
        </p:txBody>
      </p:sp>
    </p:spTree>
    <p:extLst>
      <p:ext uri="{BB962C8B-B14F-4D97-AF65-F5344CB8AC3E}">
        <p14:creationId xmlns:p14="http://schemas.microsoft.com/office/powerpoint/2010/main" val="34319382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right side of this organ takes blood that has already delivered oxygen and then, pumps to the lungs. The left side of heart plays a vital role through receiving oxygenated blood via lungs. At last, it is pumped to the entire body of living organisms. Blood vessels help in carrying blood from or to the heart to facilitate easy functioning of body (</a:t>
            </a:r>
            <a:r>
              <a:rPr lang="en-GB" sz="1200" kern="1200" dirty="0" err="1">
                <a:solidFill>
                  <a:schemeClr val="tx1"/>
                </a:solidFill>
                <a:effectLst/>
                <a:latin typeface="+mn-lt"/>
                <a:ea typeface="+mn-ea"/>
                <a:cs typeface="+mn-cs"/>
              </a:rPr>
              <a:t>Devillard</a:t>
            </a:r>
            <a:r>
              <a:rPr lang="en-GB" sz="1200" kern="1200" dirty="0">
                <a:solidFill>
                  <a:schemeClr val="tx1"/>
                </a:solidFill>
                <a:effectLst/>
                <a:latin typeface="+mn-lt"/>
                <a:ea typeface="+mn-ea"/>
                <a:cs typeface="+mn-cs"/>
              </a:rPr>
              <a:t>, and Marquette, 2021). One major part is termed as valves, which help in flowing of blood in one way with the help of various chambers present in this organ.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F1D8EA7-71E0-41B6-A544-A4CBAAE96379}" type="slidenum">
              <a:rPr lang="en-GB" smtClean="0"/>
              <a:t>4</a:t>
            </a:fld>
            <a:endParaRPr lang="en-GB"/>
          </a:p>
        </p:txBody>
      </p:sp>
    </p:spTree>
    <p:extLst>
      <p:ext uri="{BB962C8B-B14F-4D97-AF65-F5344CB8AC3E}">
        <p14:creationId xmlns:p14="http://schemas.microsoft.com/office/powerpoint/2010/main" val="41590553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chemeClr val="tx1"/>
                </a:solidFill>
              </a:rPr>
              <a:t>Arteries are generally thick as well as elastic and are a major part of the organ. Capillaries are also there and with the help of this, gases are exchanged and also the waste products. Veins help in carrying deoxygenated blood and transfer it to the heart again. Blood vessels also help in transferring blood and delivering oxygen in the entire body. Blood vessels are muscular, helps in controlling high blood pressure in the body.  </a:t>
            </a:r>
            <a:endParaRPr lang="en-IN" dirty="0">
              <a:solidFill>
                <a:schemeClr val="tx1"/>
              </a:solidFill>
            </a:endParaRPr>
          </a:p>
          <a:p>
            <a:endParaRPr lang="en-IN" dirty="0"/>
          </a:p>
          <a:p>
            <a:endParaRPr lang="en-IN" dirty="0"/>
          </a:p>
        </p:txBody>
      </p:sp>
      <p:sp>
        <p:nvSpPr>
          <p:cNvPr id="4" name="Slide Number Placeholder 3"/>
          <p:cNvSpPr>
            <a:spLocks noGrp="1"/>
          </p:cNvSpPr>
          <p:nvPr>
            <p:ph type="sldNum" sz="quarter" idx="10"/>
          </p:nvPr>
        </p:nvSpPr>
        <p:spPr/>
        <p:txBody>
          <a:bodyPr/>
          <a:lstStyle/>
          <a:p>
            <a:fld id="{8F1D8EA7-71E0-41B6-A544-A4CBAAE96379}" type="slidenum">
              <a:rPr lang="en-GB" smtClean="0"/>
              <a:t>5</a:t>
            </a:fld>
            <a:endParaRPr lang="en-GB"/>
          </a:p>
        </p:txBody>
      </p:sp>
    </p:spTree>
    <p:extLst>
      <p:ext uri="{BB962C8B-B14F-4D97-AF65-F5344CB8AC3E}">
        <p14:creationId xmlns:p14="http://schemas.microsoft.com/office/powerpoint/2010/main" val="11127271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Lack of insulin injections can lead to glucose become incapable of entering the cells and this leads to lack of energy. Heading towards diabetes type 2, beta cells damage and possess no power to perform core functions (Patel, Yan, and </a:t>
            </a:r>
            <a:r>
              <a:rPr lang="en-GB" sz="1200" kern="1200" dirty="0" err="1">
                <a:solidFill>
                  <a:schemeClr val="tx1"/>
                </a:solidFill>
                <a:effectLst/>
                <a:latin typeface="+mn-lt"/>
                <a:ea typeface="+mn-ea"/>
                <a:cs typeface="+mn-cs"/>
              </a:rPr>
              <a:t>Remedi</a:t>
            </a:r>
            <a:r>
              <a:rPr lang="en-GB" sz="1200" kern="1200" dirty="0">
                <a:solidFill>
                  <a:schemeClr val="tx1"/>
                </a:solidFill>
                <a:effectLst/>
                <a:latin typeface="+mn-lt"/>
                <a:ea typeface="+mn-ea"/>
                <a:cs typeface="+mn-cs"/>
              </a:rPr>
              <a:t>, 2024). High level associated with glucose results in the damage of endothelium.  Due to the presence of this disease, high blood pressure generally takes place and in this way, heart is damaged, which directly leads to heart attack and stroke related situations. Chronic inflammation is also highly seen in this way blood vessels continue to damage in no time. There is also a huge impact on arteries because of the presence of blockage due to this disease. Coronary arteries are also highly affected due to the occurrence of this disease because blockages being present in these arteries directly leads to heart attack, which can have ample amount of negative impacts on the health of individuals.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F1D8EA7-71E0-41B6-A544-A4CBAAE96379}" type="slidenum">
              <a:rPr lang="en-GB" smtClean="0"/>
              <a:t>6</a:t>
            </a:fld>
            <a:endParaRPr lang="en-GB"/>
          </a:p>
        </p:txBody>
      </p:sp>
    </p:spTree>
    <p:extLst>
      <p:ext uri="{BB962C8B-B14F-4D97-AF65-F5344CB8AC3E}">
        <p14:creationId xmlns:p14="http://schemas.microsoft.com/office/powerpoint/2010/main" val="17876269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Heading towards aortic aneurysms, aorta present in this damages and this can result in threats associated with aneurysm. Diabetes is a serious disease and the existence of this disease in adults can lead to diseases associated with heart as well as stroke. </a:t>
            </a:r>
            <a:endParaRPr lang="en-GB" dirty="0"/>
          </a:p>
        </p:txBody>
      </p:sp>
      <p:sp>
        <p:nvSpPr>
          <p:cNvPr id="4" name="Slide Number Placeholder 3"/>
          <p:cNvSpPr>
            <a:spLocks noGrp="1"/>
          </p:cNvSpPr>
          <p:nvPr>
            <p:ph type="sldNum" sz="quarter" idx="10"/>
          </p:nvPr>
        </p:nvSpPr>
        <p:spPr/>
        <p:txBody>
          <a:bodyPr/>
          <a:lstStyle/>
          <a:p>
            <a:fld id="{8F1D8EA7-71E0-41B6-A544-A4CBAAE96379}" type="slidenum">
              <a:rPr lang="en-GB" smtClean="0"/>
              <a:t>7</a:t>
            </a:fld>
            <a:endParaRPr lang="en-GB"/>
          </a:p>
        </p:txBody>
      </p:sp>
    </p:spTree>
    <p:extLst>
      <p:ext uri="{BB962C8B-B14F-4D97-AF65-F5344CB8AC3E}">
        <p14:creationId xmlns:p14="http://schemas.microsoft.com/office/powerpoint/2010/main" val="36267818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chemeClr val="tx1"/>
                </a:solidFill>
              </a:rPr>
              <a:t>With the management and evaluation of blood glucose, tracking blood pressure of individuals, examining cholesterol, preventive measures can easily be identified in the most effective manner. Strokes generally take place due to the occurrence of cerebrovascular disease. </a:t>
            </a:r>
            <a:endParaRPr lang="en-IN" dirty="0">
              <a:solidFill>
                <a:schemeClr val="tx1"/>
              </a:solidFill>
            </a:endParaRPr>
          </a:p>
          <a:p>
            <a:endParaRPr lang="en-GB" dirty="0"/>
          </a:p>
          <a:p>
            <a:endParaRPr lang="en-IN" dirty="0"/>
          </a:p>
        </p:txBody>
      </p:sp>
      <p:sp>
        <p:nvSpPr>
          <p:cNvPr id="4" name="Slide Number Placeholder 3"/>
          <p:cNvSpPr>
            <a:spLocks noGrp="1"/>
          </p:cNvSpPr>
          <p:nvPr>
            <p:ph type="sldNum" sz="quarter" idx="10"/>
          </p:nvPr>
        </p:nvSpPr>
        <p:spPr/>
        <p:txBody>
          <a:bodyPr/>
          <a:lstStyle/>
          <a:p>
            <a:fld id="{8F1D8EA7-71E0-41B6-A544-A4CBAAE96379}" type="slidenum">
              <a:rPr lang="en-GB" smtClean="0"/>
              <a:t>8</a:t>
            </a:fld>
            <a:endParaRPr lang="en-GB"/>
          </a:p>
        </p:txBody>
      </p:sp>
    </p:spTree>
    <p:extLst>
      <p:ext uri="{BB962C8B-B14F-4D97-AF65-F5344CB8AC3E}">
        <p14:creationId xmlns:p14="http://schemas.microsoft.com/office/powerpoint/2010/main" val="3000480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Currently, the patient is suffering from diabetes type 2, high blood pressure and has a history heart attack. There are ample amount of risk factors associated with this due to the presence of diverse factors based on the demographic information of the patient. The lifestyle of the patient can also be determined to gain an in depth analysis of the topic and different ways to eliminate the disease from the body. Talking about lifestyle, the patient, Bridget Rhys consumes unhealthy and packaged food on a daily basis, which contains high level of sugar, fat, sodium, etc.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F1D8EA7-71E0-41B6-A544-A4CBAAE96379}" type="slidenum">
              <a:rPr lang="en-GB" smtClean="0"/>
              <a:t>9</a:t>
            </a:fld>
            <a:endParaRPr lang="en-GB"/>
          </a:p>
        </p:txBody>
      </p:sp>
    </p:spTree>
    <p:extLst>
      <p:ext uri="{BB962C8B-B14F-4D97-AF65-F5344CB8AC3E}">
        <p14:creationId xmlns:p14="http://schemas.microsoft.com/office/powerpoint/2010/main" val="27382573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patient is also not involved in physical activities such as running or exercise, which makes the condition even worse. High weight and obesity is also one of the major risk factor that can result in worsening the condition of the patient. Due to high level of stress and unbalanced sleep schedule, the patient suffers highly from this disease. Due to lack of sleep, high stress, anxiety and consumption of unhealthy food items on a daily basis, there are ample amount of risks the patients may have to go through.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Heading towards the risk factors associated with the disease, there are several factors which are not under control. As the age of the patient is 65, it is common to have diabetes at this age. The family history of the patients also speaks a lot about it as the patient’s family members have also suffered from the same. The patient’s mother and father, both had the same disease and this also became the cause of their death. Apart from this, ethnicity of the patient also plays a vital role in the occurrence of the disease. The patient is African American and they suffer highly from this disease due to the presence of ample amount of factors.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F1D8EA7-71E0-41B6-A544-A4CBAAE96379}" type="slidenum">
              <a:rPr lang="en-GB" smtClean="0"/>
              <a:t>10</a:t>
            </a:fld>
            <a:endParaRPr lang="en-GB"/>
          </a:p>
        </p:txBody>
      </p:sp>
    </p:spTree>
    <p:extLst>
      <p:ext uri="{BB962C8B-B14F-4D97-AF65-F5344CB8AC3E}">
        <p14:creationId xmlns:p14="http://schemas.microsoft.com/office/powerpoint/2010/main" val="36426902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t>
            </a:r>
            <a:r>
              <a:rPr lang="en-GB" sz="1200" b="1" i="1" kern="1200" dirty="0">
                <a:solidFill>
                  <a:schemeClr val="tx1"/>
                </a:solidFill>
                <a:effectLst/>
                <a:latin typeface="+mn-lt"/>
                <a:ea typeface="+mn-ea"/>
                <a:cs typeface="+mn-cs"/>
              </a:rPr>
              <a:t>care routine</a:t>
            </a:r>
            <a:r>
              <a:rPr lang="en-GB" sz="1200" kern="1200" dirty="0">
                <a:solidFill>
                  <a:schemeClr val="tx1"/>
                </a:solidFill>
                <a:effectLst/>
                <a:latin typeface="+mn-lt"/>
                <a:ea typeface="+mn-ea"/>
                <a:cs typeface="+mn-cs"/>
              </a:rPr>
              <a:t> is to make a stable diet routine and heading towards the direction of a healthy lifestyle. A dietitian can be helpful in this situation so that proper protein intake can be ensured. The care routine can also consist of physical activities, which can take into consideration 30 minutes of yoga every morning and 1 hour of walk daily after dinner. By losing weight due to exercise, healthy and a balanced lifestyle can be ensured easily. Talking about </a:t>
            </a:r>
            <a:r>
              <a:rPr lang="en-GB" sz="1200" b="1" i="1" kern="1200" dirty="0">
                <a:solidFill>
                  <a:schemeClr val="tx1"/>
                </a:solidFill>
                <a:effectLst/>
                <a:latin typeface="+mn-lt"/>
                <a:ea typeface="+mn-ea"/>
                <a:cs typeface="+mn-cs"/>
              </a:rPr>
              <a:t>monitoring</a:t>
            </a:r>
            <a:r>
              <a:rPr lang="en-GB" sz="1200" kern="1200" dirty="0">
                <a:solidFill>
                  <a:schemeClr val="tx1"/>
                </a:solidFill>
                <a:effectLst/>
                <a:latin typeface="+mn-lt"/>
                <a:ea typeface="+mn-ea"/>
                <a:cs typeface="+mn-cs"/>
              </a:rPr>
              <a:t>, clinical monitoring is important for checking lipid profile of the patient (Care, 2023). Tracking blood pressure and weight on a daily basis can be helpful in determining the level of progress been made throughout.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F1D8EA7-71E0-41B6-A544-A4CBAAE96379}" type="slidenum">
              <a:rPr lang="en-GB" smtClean="0"/>
              <a:t>11</a:t>
            </a:fld>
            <a:endParaRPr lang="en-GB"/>
          </a:p>
        </p:txBody>
      </p:sp>
    </p:spTree>
    <p:extLst>
      <p:ext uri="{BB962C8B-B14F-4D97-AF65-F5344CB8AC3E}">
        <p14:creationId xmlns:p14="http://schemas.microsoft.com/office/powerpoint/2010/main" val="30775777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Changes are also there in diet and measuring blood pressure and motoring it daily can be helpful in effective care planning. It is necessary to provide individualised care to the patient as per the guidelines of NICE. It is stated that identification of tailored needs is important so that tailored services can be made available for the patients. Individuals with the knowledge of dietary advices are also essential for the accomplishment of this purpose (NICE, 2025).</a:t>
            </a:r>
            <a:endParaRPr lang="en-IN" sz="1200" kern="1200" dirty="0">
              <a:solidFill>
                <a:schemeClr val="tx1"/>
              </a:solidFill>
              <a:effectLst/>
              <a:latin typeface="+mn-lt"/>
              <a:ea typeface="+mn-ea"/>
              <a:cs typeface="+mn-cs"/>
            </a:endParaRPr>
          </a:p>
          <a:p>
            <a:endParaRPr lang="en-US" dirty="0"/>
          </a:p>
          <a:p>
            <a:endParaRPr lang="en-IN" dirty="0"/>
          </a:p>
        </p:txBody>
      </p:sp>
      <p:sp>
        <p:nvSpPr>
          <p:cNvPr id="4" name="Slide Number Placeholder 3"/>
          <p:cNvSpPr>
            <a:spLocks noGrp="1"/>
          </p:cNvSpPr>
          <p:nvPr>
            <p:ph type="sldNum" sz="quarter" idx="10"/>
          </p:nvPr>
        </p:nvSpPr>
        <p:spPr/>
        <p:txBody>
          <a:bodyPr/>
          <a:lstStyle/>
          <a:p>
            <a:fld id="{8F1D8EA7-71E0-41B6-A544-A4CBAAE96379}" type="slidenum">
              <a:rPr lang="en-GB" smtClean="0"/>
              <a:t>12</a:t>
            </a:fld>
            <a:endParaRPr lang="en-GB"/>
          </a:p>
        </p:txBody>
      </p:sp>
    </p:spTree>
    <p:extLst>
      <p:ext uri="{BB962C8B-B14F-4D97-AF65-F5344CB8AC3E}">
        <p14:creationId xmlns:p14="http://schemas.microsoft.com/office/powerpoint/2010/main" val="40071971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is also necessary to take into consideration </a:t>
            </a:r>
            <a:r>
              <a:rPr lang="en-GB" sz="1200" b="1" i="1" kern="1200" dirty="0">
                <a:solidFill>
                  <a:schemeClr val="tx1"/>
                </a:solidFill>
                <a:effectLst/>
                <a:latin typeface="+mn-lt"/>
                <a:ea typeface="+mn-ea"/>
                <a:cs typeface="+mn-cs"/>
              </a:rPr>
              <a:t>ethical considerations</a:t>
            </a:r>
            <a:r>
              <a:rPr lang="en-GB" sz="1200" kern="1200" dirty="0">
                <a:solidFill>
                  <a:schemeClr val="tx1"/>
                </a:solidFill>
                <a:effectLst/>
                <a:latin typeface="+mn-lt"/>
                <a:ea typeface="+mn-ea"/>
                <a:cs typeface="+mn-cs"/>
              </a:rPr>
              <a:t> and protecting confidential as well as private information of the patients. Patient also possess the right to make their own decisions and can refuse to take certain medications. Hence, forcing them cannot help and instead, explaining them about the importance of medications is essential. As per the guidelines of NHS, consent of the patient is essential before starting the treatment. The patient ought to be capable enough of making own decisions as well (NHS, 2025).</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8F1D8EA7-71E0-41B6-A544-A4CBAAE96379}" type="slidenum">
              <a:rPr lang="en-GB" smtClean="0"/>
              <a:t>13</a:t>
            </a:fld>
            <a:endParaRPr lang="en-GB"/>
          </a:p>
        </p:txBody>
      </p:sp>
    </p:spTree>
    <p:extLst>
      <p:ext uri="{BB962C8B-B14F-4D97-AF65-F5344CB8AC3E}">
        <p14:creationId xmlns:p14="http://schemas.microsoft.com/office/powerpoint/2010/main" val="40196132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Times New Roman" panose="02020603050405020304" pitchFamily="18" charset="0"/>
                <a:ea typeface="+mn-ea"/>
                <a:cs typeface="Times New Roman" panose="02020603050405020304" pitchFamily="18" charset="0"/>
              </a:rPr>
              <a:t>For evidence and proofs, data as well as information from the guidelines of NHS as well as NICE can be very helpful. The presentation also covered a comprehensive care plan of a fictional patients to help in gaining an in depth analysis and to facilitate better understanding of the key concepts associated with the same.  </a:t>
            </a:r>
            <a:br>
              <a:rPr lang="en-GB" sz="1200" kern="1200" dirty="0">
                <a:solidFill>
                  <a:schemeClr val="tx1"/>
                </a:solidFill>
                <a:effectLst/>
                <a:latin typeface="Times New Roman" panose="02020603050405020304" pitchFamily="18" charset="0"/>
                <a:ea typeface="+mn-ea"/>
                <a:cs typeface="Times New Roman" panose="02020603050405020304" pitchFamily="18" charset="0"/>
              </a:rPr>
            </a:b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8F1D8EA7-71E0-41B6-A544-A4CBAAE96379}" type="slidenum">
              <a:rPr lang="en-GB" smtClean="0"/>
              <a:t>14</a:t>
            </a:fld>
            <a:endParaRPr lang="en-GB"/>
          </a:p>
        </p:txBody>
      </p:sp>
    </p:spTree>
    <p:extLst>
      <p:ext uri="{BB962C8B-B14F-4D97-AF65-F5344CB8AC3E}">
        <p14:creationId xmlns:p14="http://schemas.microsoft.com/office/powerpoint/2010/main" val="23494696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u="sng" dirty="0">
                <a:solidFill>
                  <a:schemeClr val="tx1"/>
                </a:solidFill>
                <a:latin typeface="Times New Roman" panose="02020603050405020304" pitchFamily="18" charset="0"/>
                <a:cs typeface="Times New Roman" panose="02020603050405020304" pitchFamily="18" charset="0"/>
              </a:rPr>
              <a:t>Books and journals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tx1"/>
                </a:solidFill>
                <a:latin typeface="Times New Roman" panose="02020603050405020304" pitchFamily="18" charset="0"/>
                <a:cs typeface="Times New Roman" panose="02020603050405020304" pitchFamily="18" charset="0"/>
              </a:rPr>
              <a:t>Patel, S., Yan, Z. and </a:t>
            </a:r>
            <a:r>
              <a:rPr lang="en-GB" dirty="0" err="1">
                <a:solidFill>
                  <a:schemeClr val="tx1"/>
                </a:solidFill>
                <a:latin typeface="Times New Roman" panose="02020603050405020304" pitchFamily="18" charset="0"/>
                <a:cs typeface="Times New Roman" panose="02020603050405020304" pitchFamily="18" charset="0"/>
              </a:rPr>
              <a:t>Remedi</a:t>
            </a:r>
            <a:r>
              <a:rPr lang="en-GB" dirty="0">
                <a:solidFill>
                  <a:schemeClr val="tx1"/>
                </a:solidFill>
                <a:latin typeface="Times New Roman" panose="02020603050405020304" pitchFamily="18" charset="0"/>
                <a:cs typeface="Times New Roman" panose="02020603050405020304" pitchFamily="18" charset="0"/>
              </a:rPr>
              <a:t>, M.S., (2024). Intermittent fasting protects β-cell identity and function in a type-2 diabetes model. </a:t>
            </a:r>
            <a:r>
              <a:rPr lang="en-GB" i="1" dirty="0">
                <a:solidFill>
                  <a:schemeClr val="tx1"/>
                </a:solidFill>
                <a:latin typeface="Times New Roman" panose="02020603050405020304" pitchFamily="18" charset="0"/>
                <a:cs typeface="Times New Roman" panose="02020603050405020304" pitchFamily="18" charset="0"/>
              </a:rPr>
              <a:t>Metabolism</a:t>
            </a:r>
            <a:r>
              <a:rPr lang="en-GB" dirty="0">
                <a:solidFill>
                  <a:schemeClr val="tx1"/>
                </a:solidFill>
                <a:latin typeface="Times New Roman" panose="02020603050405020304" pitchFamily="18" charset="0"/>
                <a:cs typeface="Times New Roman" panose="02020603050405020304" pitchFamily="18" charset="0"/>
              </a:rPr>
              <a:t>, </a:t>
            </a:r>
            <a:r>
              <a:rPr lang="en-GB" i="1" dirty="0">
                <a:solidFill>
                  <a:schemeClr val="tx1"/>
                </a:solidFill>
                <a:latin typeface="Times New Roman" panose="02020603050405020304" pitchFamily="18" charset="0"/>
                <a:cs typeface="Times New Roman" panose="02020603050405020304" pitchFamily="18" charset="0"/>
              </a:rPr>
              <a:t>153</a:t>
            </a:r>
            <a:r>
              <a:rPr lang="en-GB" dirty="0">
                <a:solidFill>
                  <a:schemeClr val="tx1"/>
                </a:solidFill>
                <a:latin typeface="Times New Roman" panose="02020603050405020304" pitchFamily="18" charset="0"/>
                <a:cs typeface="Times New Roman" panose="02020603050405020304" pitchFamily="18" charset="0"/>
              </a:rPr>
              <a:t>, p.155813.</a:t>
            </a:r>
            <a:endParaRPr lang="en-GB"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Shahoud</a:t>
            </a:r>
            <a:r>
              <a:rPr lang="en-GB" sz="1200" kern="1200" dirty="0">
                <a:solidFill>
                  <a:schemeClr val="tx1"/>
                </a:solidFill>
                <a:effectLst/>
                <a:latin typeface="+mn-lt"/>
                <a:ea typeface="+mn-ea"/>
                <a:cs typeface="+mn-cs"/>
              </a:rPr>
              <a:t>, J.S., </a:t>
            </a:r>
            <a:r>
              <a:rPr lang="en-GB" sz="1200" kern="1200" dirty="0" err="1">
                <a:solidFill>
                  <a:schemeClr val="tx1"/>
                </a:solidFill>
                <a:effectLst/>
                <a:latin typeface="+mn-lt"/>
                <a:ea typeface="+mn-ea"/>
                <a:cs typeface="+mn-cs"/>
              </a:rPr>
              <a:t>Sanvictores</a:t>
            </a:r>
            <a:r>
              <a:rPr lang="en-GB" sz="1200" kern="1200" dirty="0">
                <a:solidFill>
                  <a:schemeClr val="tx1"/>
                </a:solidFill>
                <a:effectLst/>
                <a:latin typeface="+mn-lt"/>
                <a:ea typeface="+mn-ea"/>
                <a:cs typeface="+mn-cs"/>
              </a:rPr>
              <a:t>, T. and </a:t>
            </a:r>
            <a:r>
              <a:rPr lang="en-GB" sz="1200" kern="1200" dirty="0" err="1">
                <a:solidFill>
                  <a:schemeClr val="tx1"/>
                </a:solidFill>
                <a:effectLst/>
                <a:latin typeface="+mn-lt"/>
                <a:ea typeface="+mn-ea"/>
                <a:cs typeface="+mn-cs"/>
              </a:rPr>
              <a:t>Aeddula</a:t>
            </a:r>
            <a:r>
              <a:rPr lang="en-GB" sz="1200" kern="1200" dirty="0">
                <a:solidFill>
                  <a:schemeClr val="tx1"/>
                </a:solidFill>
                <a:effectLst/>
                <a:latin typeface="+mn-lt"/>
                <a:ea typeface="+mn-ea"/>
                <a:cs typeface="+mn-cs"/>
              </a:rPr>
              <a:t>, N.R., (2023). Physiology, arterial pressure regulation. In </a:t>
            </a:r>
            <a:r>
              <a:rPr lang="en-GB" sz="1200" i="1" kern="1200" dirty="0" err="1">
                <a:solidFill>
                  <a:schemeClr val="tx1"/>
                </a:solidFill>
                <a:effectLst/>
                <a:latin typeface="+mn-lt"/>
                <a:ea typeface="+mn-ea"/>
                <a:cs typeface="+mn-cs"/>
              </a:rPr>
              <a:t>StatPearls</a:t>
            </a:r>
            <a:r>
              <a:rPr lang="en-GB" sz="1200" i="1" kern="1200" dirty="0">
                <a:solidFill>
                  <a:schemeClr val="tx1"/>
                </a:solidFill>
                <a:effectLst/>
                <a:latin typeface="+mn-lt"/>
                <a:ea typeface="+mn-ea"/>
                <a:cs typeface="+mn-cs"/>
              </a:rPr>
              <a:t> [Internet]</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StatPearls</a:t>
            </a:r>
            <a:r>
              <a:rPr lang="en-GB" sz="1200" kern="1200" dirty="0">
                <a:solidFill>
                  <a:schemeClr val="tx1"/>
                </a:solidFill>
                <a:effectLst/>
                <a:latin typeface="+mn-lt"/>
                <a:ea typeface="+mn-ea"/>
                <a:cs typeface="+mn-cs"/>
              </a:rPr>
              <a:t> Publishing.</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Włodarek</a:t>
            </a:r>
            <a:r>
              <a:rPr lang="en-GB" sz="1200" kern="1200" dirty="0">
                <a:solidFill>
                  <a:schemeClr val="tx1"/>
                </a:solidFill>
                <a:effectLst/>
                <a:latin typeface="+mn-lt"/>
                <a:ea typeface="+mn-ea"/>
                <a:cs typeface="+mn-cs"/>
              </a:rPr>
              <a:t>, D. and </a:t>
            </a:r>
            <a:r>
              <a:rPr lang="en-GB" sz="1200" kern="1200" dirty="0" err="1">
                <a:solidFill>
                  <a:schemeClr val="tx1"/>
                </a:solidFill>
                <a:effectLst/>
                <a:latin typeface="+mn-lt"/>
                <a:ea typeface="+mn-ea"/>
                <a:cs typeface="+mn-cs"/>
              </a:rPr>
              <a:t>Dobrowolski</a:t>
            </a:r>
            <a:r>
              <a:rPr lang="en-GB" sz="1200" kern="1200" dirty="0">
                <a:solidFill>
                  <a:schemeClr val="tx1"/>
                </a:solidFill>
                <a:effectLst/>
                <a:latin typeface="+mn-lt"/>
                <a:ea typeface="+mn-ea"/>
                <a:cs typeface="+mn-cs"/>
              </a:rPr>
              <a:t>, H., (2022). Fantastic foods and where to Find Them—Advantages and Disadvantages of </a:t>
            </a:r>
            <a:r>
              <a:rPr lang="en-GB" sz="1200" kern="1200" dirty="0" err="1">
                <a:solidFill>
                  <a:schemeClr val="tx1"/>
                </a:solidFill>
                <a:effectLst/>
                <a:latin typeface="+mn-lt"/>
                <a:ea typeface="+mn-ea"/>
                <a:cs typeface="+mn-cs"/>
              </a:rPr>
              <a:t>nutri</a:t>
            </a:r>
            <a:r>
              <a:rPr lang="en-GB" sz="1200" kern="1200" dirty="0">
                <a:solidFill>
                  <a:schemeClr val="tx1"/>
                </a:solidFill>
                <a:effectLst/>
                <a:latin typeface="+mn-lt"/>
                <a:ea typeface="+mn-ea"/>
                <a:cs typeface="+mn-cs"/>
              </a:rPr>
              <a:t>-score in the Search for healthier food. </a:t>
            </a:r>
            <a:r>
              <a:rPr lang="en-GB" sz="1200" i="1" kern="1200" dirty="0">
                <a:solidFill>
                  <a:schemeClr val="tx1"/>
                </a:solidFill>
                <a:effectLst/>
                <a:latin typeface="+mn-lt"/>
                <a:ea typeface="+mn-ea"/>
                <a:cs typeface="+mn-cs"/>
              </a:rPr>
              <a:t>Nutrients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14</a:t>
            </a:r>
            <a:r>
              <a:rPr lang="en-GB" sz="1200" kern="1200" dirty="0">
                <a:solidFill>
                  <a:schemeClr val="tx1"/>
                </a:solidFill>
                <a:effectLst/>
                <a:latin typeface="+mn-lt"/>
                <a:ea typeface="+mn-ea"/>
                <a:cs typeface="+mn-cs"/>
              </a:rPr>
              <a:t>(22), p.4843.</a:t>
            </a:r>
            <a:endParaRPr lang="en-IN"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rPr>
              <a:t>Online</a:t>
            </a:r>
          </a:p>
          <a:p>
            <a:r>
              <a:rPr lang="en-IN" sz="1200" kern="1200" dirty="0">
                <a:solidFill>
                  <a:schemeClr val="tx1"/>
                </a:solidFill>
                <a:effectLst/>
                <a:latin typeface="+mn-lt"/>
                <a:ea typeface="+mn-ea"/>
                <a:cs typeface="+mn-cs"/>
              </a:rPr>
              <a:t>Bay health, (2025). </a:t>
            </a:r>
            <a:r>
              <a:rPr lang="en-GB" sz="1200" kern="1200" dirty="0">
                <a:solidFill>
                  <a:schemeClr val="tx1"/>
                </a:solidFill>
                <a:effectLst/>
                <a:latin typeface="+mn-lt"/>
                <a:ea typeface="+mn-ea"/>
                <a:cs typeface="+mn-cs"/>
              </a:rPr>
              <a:t>Know Your Heart Health: Risks, Prevention and Treatment. [Online]. Assessed through: &lt;https://www.bayhealth.org/community-wellness/blog/2025/march/know-your-heart-health &gt; [Assessed on: 11</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November, 2025].</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Catawba valley healthcare, (2025). </a:t>
            </a:r>
            <a:r>
              <a:rPr lang="en-GB" sz="1200" kern="1200" dirty="0">
                <a:solidFill>
                  <a:schemeClr val="tx1"/>
                </a:solidFill>
                <a:effectLst/>
                <a:latin typeface="+mn-lt"/>
                <a:ea typeface="+mn-ea"/>
                <a:cs typeface="+mn-cs"/>
              </a:rPr>
              <a:t>Effective Communication in Healthcare. [Online]. Assessed through: &lt;https://www.cvhnc.org/effective-communication-in-healthcare/ &gt; [Assessed on: 11</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November, 2025].</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Eat this not that, (2024). 100 Unhealthiest Foods on the Planet. [Online]. Assessed through: &lt;https://www.eatthis.com/unhealthiest-foods-on-the-planet/ &gt; [Assessed on: 11</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November, 2025].</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Metropolis, (2023). Blood Vessels: Types, Functions and Anatomy. [Online]. Assessed through: &lt;</a:t>
            </a:r>
            <a:r>
              <a:rPr lang="en-IN" sz="1200" u="sng" kern="1200" dirty="0">
                <a:solidFill>
                  <a:schemeClr val="tx1"/>
                </a:solidFill>
                <a:effectLst/>
                <a:latin typeface="+mn-lt"/>
                <a:ea typeface="+mn-ea"/>
                <a:cs typeface="+mn-cs"/>
                <a:hlinkClick r:id="rId3"/>
              </a:rPr>
              <a:t>https://www.metropolisindia.com/blog/preventive-healthcare/exploring-blood-vessels-types-functions-and-heart-arteries</a:t>
            </a:r>
            <a:r>
              <a:rPr lang="en-IN"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&gt; [Assessed on: 11</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November, 2025].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NHS, (2025). Consent to treatment. [Online]. Assessed through: &lt; </a:t>
            </a:r>
            <a:r>
              <a:rPr lang="en-GB" sz="1200" u="none" strike="noStrike" kern="1200" dirty="0">
                <a:solidFill>
                  <a:schemeClr val="tx1"/>
                </a:solidFill>
                <a:effectLst/>
                <a:latin typeface="+mn-lt"/>
                <a:ea typeface="+mn-ea"/>
                <a:cs typeface="+mn-cs"/>
                <a:hlinkClick r:id="rId4"/>
              </a:rPr>
              <a:t>https://www.nhs.uk/tests-and-treatments/consent-to-treatment/</a:t>
            </a:r>
            <a:r>
              <a:rPr lang="en-GB" sz="1200" kern="1200" dirty="0">
                <a:solidFill>
                  <a:schemeClr val="tx1"/>
                </a:solidFill>
                <a:effectLst/>
                <a:latin typeface="+mn-lt"/>
                <a:ea typeface="+mn-ea"/>
                <a:cs typeface="+mn-cs"/>
              </a:rPr>
              <a:t> &gt; [Assessed on: 11</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November, 2025].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NICE, (2025). Type 2 diabetes in adults: management. [Online]. Assessed through: &lt; </a:t>
            </a:r>
            <a:r>
              <a:rPr lang="en-GB" sz="1200" u="sng" kern="1200" dirty="0">
                <a:solidFill>
                  <a:schemeClr val="tx1"/>
                </a:solidFill>
                <a:effectLst/>
                <a:latin typeface="+mn-lt"/>
                <a:ea typeface="+mn-ea"/>
                <a:cs typeface="+mn-cs"/>
                <a:hlinkClick r:id="rId5"/>
              </a:rPr>
              <a:t>https://www.nice.org.uk/guidance/ng28/chapter/Recommendations#individualised-care</a:t>
            </a:r>
            <a:r>
              <a:rPr lang="en-GB" sz="1200" kern="1200" dirty="0">
                <a:solidFill>
                  <a:schemeClr val="tx1"/>
                </a:solidFill>
                <a:effectLst/>
                <a:latin typeface="+mn-lt"/>
                <a:ea typeface="+mn-ea"/>
                <a:cs typeface="+mn-cs"/>
              </a:rPr>
              <a:t> &gt; [Assessed on: 11</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November, 2025].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Nurses labs, (2025). 20 Diabetes Mellitus Nursing Diagnosis &amp; Care Plans. [Online]. Assessed through: &lt;https://nurseslabs.com/diabetes-mellitus-nursing-care-plans/ &gt; [Assessed on: 11</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November, 2025].</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Shutter stock, (2025). </a:t>
            </a:r>
            <a:r>
              <a:rPr lang="en-GB" sz="1200" kern="1200" dirty="0">
                <a:solidFill>
                  <a:schemeClr val="tx1"/>
                </a:solidFill>
                <a:effectLst/>
                <a:latin typeface="+mn-lt"/>
                <a:ea typeface="+mn-ea"/>
                <a:cs typeface="+mn-cs"/>
              </a:rPr>
              <a:t>Conclusion Presentation royalty-free images. [Online]. Assessed through: &lt;https://www.shutterstock.com/search/conclusion-presentation &gt; [Assessed on: 11</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November, 2025].</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Social care institute for excellence, (2025). </a:t>
            </a:r>
            <a:r>
              <a:rPr lang="en-GB" sz="1200" kern="1200" dirty="0">
                <a:solidFill>
                  <a:schemeClr val="tx1"/>
                </a:solidFill>
                <a:effectLst/>
                <a:latin typeface="+mn-lt"/>
                <a:ea typeface="+mn-ea"/>
                <a:cs typeface="+mn-cs"/>
              </a:rPr>
              <a:t>Involving people in decisions about them. [Online]. Assessed through: &lt;https://www.scie.org.uk/mca/practice/care-planning/person-centred-care/ &gt; [Assessed on: 11</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November, 2025].</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psychological society, (2025). What is physiology? [Online]. Assessed through: &lt; </a:t>
            </a:r>
            <a:r>
              <a:rPr lang="en-GB" sz="1200" u="sng" kern="1200" dirty="0">
                <a:solidFill>
                  <a:schemeClr val="tx1"/>
                </a:solidFill>
                <a:effectLst/>
                <a:latin typeface="+mn-lt"/>
                <a:ea typeface="+mn-ea"/>
                <a:cs typeface="+mn-cs"/>
                <a:hlinkClick r:id="rId6"/>
              </a:rPr>
              <a:t>https://www.physoc.org/explore-physiology/what-is-physiology/</a:t>
            </a:r>
            <a:r>
              <a:rPr lang="en-GB" sz="1200" kern="1200" dirty="0">
                <a:solidFill>
                  <a:schemeClr val="tx1"/>
                </a:solidFill>
                <a:effectLst/>
                <a:latin typeface="+mn-lt"/>
                <a:ea typeface="+mn-ea"/>
                <a:cs typeface="+mn-cs"/>
              </a:rPr>
              <a:t> &gt; [Assessed on: 11</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November, 2025].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t>
            </a:r>
            <a:r>
              <a:rPr lang="en-GB" sz="1200" kern="1200" dirty="0" err="1">
                <a:solidFill>
                  <a:schemeClr val="tx1"/>
                </a:solidFill>
                <a:effectLst/>
                <a:latin typeface="+mn-lt"/>
                <a:ea typeface="+mn-ea"/>
                <a:cs typeface="+mn-cs"/>
              </a:rPr>
              <a:t>texas</a:t>
            </a:r>
            <a:r>
              <a:rPr lang="en-GB" sz="1200" kern="1200" dirty="0">
                <a:solidFill>
                  <a:schemeClr val="tx1"/>
                </a:solidFill>
                <a:effectLst/>
                <a:latin typeface="+mn-lt"/>
                <a:ea typeface="+mn-ea"/>
                <a:cs typeface="+mn-cs"/>
              </a:rPr>
              <a:t> heart institute, (2025). Peripheral Vascular Disease. [Online]. Assessed through: &lt;https://www.texasheart.org/heart-health/heart-information-center/topics/peripheral-vascular-disease/ &gt; [Assessed on: 11</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November, 2025].</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Very well health, (2025). Structure and Function of Capillaries. [Online]. Assessed through: &lt;https://www.verywellhealth.com/what-are-capillaries-2249069 &gt; [Assessed on: 11</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November, 2025].</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Web MD, (2024). Heart Anatomy, Function, and Blood Circulation. [Online]. Assessed through: &lt;https://www.webmd.com/heart-disease/high-cholesterol-healthy-heart&gt; [Assessed on: 11</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November, 2025]. </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 </a:t>
            </a:r>
          </a:p>
          <a:p>
            <a:r>
              <a:rPr lang="en-IN"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F1D8EA7-71E0-41B6-A544-A4CBAAE96379}" type="slidenum">
              <a:rPr lang="en-GB" smtClean="0"/>
              <a:t>15</a:t>
            </a:fld>
            <a:endParaRPr lang="en-GB"/>
          </a:p>
        </p:txBody>
      </p:sp>
    </p:spTree>
    <p:extLst>
      <p:ext uri="{BB962C8B-B14F-4D97-AF65-F5344CB8AC3E}">
        <p14:creationId xmlns:p14="http://schemas.microsoft.com/office/powerpoint/2010/main" val="28241140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51DA981-040A-4497-B63B-839F276818E9}"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31CEFB-8947-4508-A61D-663A112C157C}"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93765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51DA981-040A-4497-B63B-839F276818E9}"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31CEFB-8947-4508-A61D-663A112C157C}" type="slidenum">
              <a:rPr lang="en-GB" smtClean="0"/>
              <a:t>‹#›</a:t>
            </a:fld>
            <a:endParaRPr lang="en-GB"/>
          </a:p>
        </p:txBody>
      </p:sp>
    </p:spTree>
    <p:extLst>
      <p:ext uri="{BB962C8B-B14F-4D97-AF65-F5344CB8AC3E}">
        <p14:creationId xmlns:p14="http://schemas.microsoft.com/office/powerpoint/2010/main" val="650436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51DA981-040A-4497-B63B-839F276818E9}"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31CEFB-8947-4508-A61D-663A112C157C}"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77876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51DA981-040A-4497-B63B-839F276818E9}"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31CEFB-8947-4508-A61D-663A112C157C}" type="slidenum">
              <a:rPr lang="en-GB" smtClean="0"/>
              <a:t>‹#›</a:t>
            </a:fld>
            <a:endParaRPr lang="en-GB"/>
          </a:p>
        </p:txBody>
      </p:sp>
    </p:spTree>
    <p:extLst>
      <p:ext uri="{BB962C8B-B14F-4D97-AF65-F5344CB8AC3E}">
        <p14:creationId xmlns:p14="http://schemas.microsoft.com/office/powerpoint/2010/main" val="2852349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51DA981-040A-4497-B63B-839F276818E9}" type="datetimeFigureOut">
              <a:rPr lang="en-GB" smtClean="0"/>
              <a:t>17/11/2025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331CEFB-8947-4508-A61D-663A112C157C}" type="slidenum">
              <a:rPr lang="en-GB" smtClean="0"/>
              <a:t>‹#›</a:t>
            </a:fld>
            <a:endParaRPr lang="en-GB"/>
          </a:p>
        </p:txBody>
      </p:sp>
    </p:spTree>
    <p:extLst>
      <p:ext uri="{BB962C8B-B14F-4D97-AF65-F5344CB8AC3E}">
        <p14:creationId xmlns:p14="http://schemas.microsoft.com/office/powerpoint/2010/main" val="3451037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51DA981-040A-4497-B63B-839F276818E9}" type="datetimeFigureOut">
              <a:rPr lang="en-GB" smtClean="0"/>
              <a:t>17/11/2025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331CEFB-8947-4508-A61D-663A112C157C}" type="slidenum">
              <a:rPr lang="en-GB" smtClean="0"/>
              <a:t>‹#›</a:t>
            </a:fld>
            <a:endParaRPr lang="en-GB"/>
          </a:p>
        </p:txBody>
      </p:sp>
    </p:spTree>
    <p:extLst>
      <p:ext uri="{BB962C8B-B14F-4D97-AF65-F5344CB8AC3E}">
        <p14:creationId xmlns:p14="http://schemas.microsoft.com/office/powerpoint/2010/main" val="25493396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C51DA981-040A-4497-B63B-839F276818E9}" type="datetimeFigureOut">
              <a:rPr lang="en-GB" smtClean="0"/>
              <a:t>17/11/2025</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B331CEFB-8947-4508-A61D-663A112C157C}" type="slidenum">
              <a:rPr lang="en-GB" smtClean="0"/>
              <a:t>‹#›</a:t>
            </a:fld>
            <a:endParaRPr lang="en-GB"/>
          </a:p>
        </p:txBody>
      </p:sp>
    </p:spTree>
    <p:extLst>
      <p:ext uri="{BB962C8B-B14F-4D97-AF65-F5344CB8AC3E}">
        <p14:creationId xmlns:p14="http://schemas.microsoft.com/office/powerpoint/2010/main" val="7113091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C51DA981-040A-4497-B63B-839F276818E9}" type="datetimeFigureOut">
              <a:rPr lang="en-GB" smtClean="0"/>
              <a:t>17/11/2025</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B331CEFB-8947-4508-A61D-663A112C157C}" type="slidenum">
              <a:rPr lang="en-GB" smtClean="0"/>
              <a:t>‹#›</a:t>
            </a:fld>
            <a:endParaRPr lang="en-GB"/>
          </a:p>
        </p:txBody>
      </p:sp>
    </p:spTree>
    <p:extLst>
      <p:ext uri="{BB962C8B-B14F-4D97-AF65-F5344CB8AC3E}">
        <p14:creationId xmlns:p14="http://schemas.microsoft.com/office/powerpoint/2010/main" val="24925816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51DA981-040A-4497-B63B-839F276818E9}"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31CEFB-8947-4508-A61D-663A112C157C}" type="slidenum">
              <a:rPr lang="en-GB" smtClean="0"/>
              <a:t>‹#›</a:t>
            </a:fld>
            <a:endParaRPr lang="en-GB"/>
          </a:p>
        </p:txBody>
      </p:sp>
    </p:spTree>
    <p:extLst>
      <p:ext uri="{BB962C8B-B14F-4D97-AF65-F5344CB8AC3E}">
        <p14:creationId xmlns:p14="http://schemas.microsoft.com/office/powerpoint/2010/main" val="17272399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51DA981-040A-4497-B63B-839F276818E9}"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31CEFB-8947-4508-A61D-663A112C157C}" type="slidenum">
              <a:rPr lang="en-GB" smtClean="0"/>
              <a:t>‹#›</a:t>
            </a:fld>
            <a:endParaRPr lang="en-GB"/>
          </a:p>
        </p:txBody>
      </p:sp>
    </p:spTree>
    <p:extLst>
      <p:ext uri="{BB962C8B-B14F-4D97-AF65-F5344CB8AC3E}">
        <p14:creationId xmlns:p14="http://schemas.microsoft.com/office/powerpoint/2010/main" val="6909348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51DA981-040A-4497-B63B-839F276818E9}"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31CEFB-8947-4508-A61D-663A112C157C}" type="slidenum">
              <a:rPr lang="en-GB" smtClean="0"/>
              <a:t>‹#›</a:t>
            </a:fld>
            <a:endParaRPr lang="en-GB"/>
          </a:p>
        </p:txBody>
      </p:sp>
    </p:spTree>
    <p:extLst>
      <p:ext uri="{BB962C8B-B14F-4D97-AF65-F5344CB8AC3E}">
        <p14:creationId xmlns:p14="http://schemas.microsoft.com/office/powerpoint/2010/main" val="31981636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C51DA981-040A-4497-B63B-839F276818E9}" type="datetimeFigureOut">
              <a:rPr lang="en-GB" smtClean="0"/>
              <a:t>17/11/2025</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B331CEFB-8947-4508-A61D-663A112C157C}"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905987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hyperlink" Target="#_Toc213765231"/><Relationship Id="rId3" Type="http://schemas.openxmlformats.org/officeDocument/2006/relationships/hyperlink" Target="#_Toc213765226"/><Relationship Id="rId7" Type="http://schemas.openxmlformats.org/officeDocument/2006/relationships/hyperlink" Target="#_Toc213765230"/><Relationship Id="rId2" Type="http://schemas.openxmlformats.org/officeDocument/2006/relationships/hyperlink" Target="#_Toc213765225"/><Relationship Id="rId1" Type="http://schemas.openxmlformats.org/officeDocument/2006/relationships/slideLayout" Target="../slideLayouts/slideLayout2.xml"/><Relationship Id="rId6" Type="http://schemas.openxmlformats.org/officeDocument/2006/relationships/hyperlink" Target="#_Toc213765229"/><Relationship Id="rId5" Type="http://schemas.openxmlformats.org/officeDocument/2006/relationships/hyperlink" Target="#_Toc213765228"/><Relationship Id="rId4" Type="http://schemas.openxmlformats.org/officeDocument/2006/relationships/hyperlink" Target="#_Toc213765227"/></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95061" y="847223"/>
            <a:ext cx="9801878" cy="2811586"/>
          </a:xfrm>
        </p:spPr>
        <p:txBody>
          <a:bodyPr>
            <a:noAutofit/>
          </a:bodyPr>
          <a:lstStyle/>
          <a:p>
            <a:pPr algn="ctr" fontAlgn="base">
              <a:lnSpc>
                <a:spcPct val="100000"/>
              </a:lnSpc>
            </a:pPr>
            <a:r>
              <a:rPr lang="en-IN" sz="4000" b="1" dirty="0">
                <a:solidFill>
                  <a:schemeClr val="tx1"/>
                </a:solidFill>
                <a:latin typeface="Times New Roman" panose="02020603050405020304" pitchFamily="18" charset="0"/>
                <a:cs typeface="Times New Roman" panose="02020603050405020304" pitchFamily="18" charset="0"/>
              </a:rPr>
              <a:t>Introduction to Physiology </a:t>
            </a:r>
            <a:br>
              <a:rPr lang="en-GB" sz="4000" b="1" dirty="0">
                <a:solidFill>
                  <a:schemeClr val="tx1"/>
                </a:solidFill>
                <a:latin typeface="Times New Roman" panose="02020603050405020304" pitchFamily="18" charset="0"/>
                <a:cs typeface="Times New Roman" panose="02020603050405020304" pitchFamily="18" charset="0"/>
              </a:rPr>
            </a:br>
            <a:r>
              <a:rPr lang="en-IN" sz="4000" b="1" dirty="0">
                <a:solidFill>
                  <a:schemeClr val="tx1"/>
                </a:solidFill>
                <a:latin typeface="Times New Roman" panose="02020603050405020304" pitchFamily="18" charset="0"/>
                <a:cs typeface="Times New Roman" panose="02020603050405020304" pitchFamily="18" charset="0"/>
              </a:rPr>
              <a:t>Component 2</a:t>
            </a:r>
            <a:r>
              <a:rPr lang="en-GB" sz="4000" b="1" dirty="0">
                <a:solidFill>
                  <a:schemeClr val="tx1"/>
                </a:solidFill>
                <a:latin typeface="Times New Roman" panose="02020603050405020304" pitchFamily="18" charset="0"/>
                <a:cs typeface="Times New Roman" panose="02020603050405020304" pitchFamily="18" charset="0"/>
              </a:rPr>
              <a:t>- presentation with voice-over</a:t>
            </a:r>
            <a:br>
              <a:rPr lang="en-GB" sz="4000" b="1" dirty="0">
                <a:solidFill>
                  <a:schemeClr val="tx1"/>
                </a:solidFill>
                <a:latin typeface="Times New Roman" panose="02020603050405020304" pitchFamily="18" charset="0"/>
                <a:cs typeface="Times New Roman" panose="02020603050405020304" pitchFamily="18" charset="0"/>
              </a:rPr>
            </a:br>
            <a:r>
              <a:rPr lang="en-GB" sz="4000" b="1" dirty="0">
                <a:solidFill>
                  <a:schemeClr val="tx1"/>
                </a:solidFill>
                <a:latin typeface="Times New Roman" panose="02020603050405020304" pitchFamily="18" charset="0"/>
                <a:cs typeface="Times New Roman" panose="02020603050405020304" pitchFamily="18" charset="0"/>
              </a:rPr>
              <a:t>Student ID: 2232370</a:t>
            </a:r>
            <a:br>
              <a:rPr lang="en-GB" sz="4000" b="1" dirty="0">
                <a:solidFill>
                  <a:schemeClr val="tx1"/>
                </a:solidFill>
                <a:latin typeface="Times New Roman" panose="02020603050405020304" pitchFamily="18" charset="0"/>
                <a:cs typeface="Times New Roman" panose="02020603050405020304" pitchFamily="18" charset="0"/>
              </a:rPr>
            </a:br>
            <a:r>
              <a:rPr lang="en-GB" sz="4000" b="1" dirty="0">
                <a:solidFill>
                  <a:schemeClr val="tx1"/>
                </a:solidFill>
                <a:latin typeface="Times New Roman" panose="02020603050405020304" pitchFamily="18" charset="0"/>
                <a:cs typeface="Times New Roman" panose="02020603050405020304" pitchFamily="18" charset="0"/>
              </a:rPr>
              <a:t>Student name: Valentina Micu </a:t>
            </a:r>
            <a:br>
              <a:rPr lang="en-GB" sz="4000" b="1" dirty="0">
                <a:solidFill>
                  <a:schemeClr val="tx1"/>
                </a:solidFill>
                <a:latin typeface="Times New Roman" panose="02020603050405020304" pitchFamily="18" charset="0"/>
                <a:cs typeface="Times New Roman" panose="02020603050405020304" pitchFamily="18" charset="0"/>
              </a:rPr>
            </a:br>
            <a:r>
              <a:rPr lang="en-GB" sz="4000" b="1" dirty="0">
                <a:solidFill>
                  <a:schemeClr val="tx1"/>
                </a:solidFill>
                <a:latin typeface="Times New Roman" panose="02020603050405020304" pitchFamily="18" charset="0"/>
                <a:cs typeface="Times New Roman" panose="02020603050405020304" pitchFamily="18" charset="0"/>
              </a:rPr>
              <a:t>Module code:BMHP5023</a:t>
            </a:r>
            <a:endParaRPr lang="en-IN" sz="4000" dirty="0">
              <a:solidFill>
                <a:schemeClr val="tx1"/>
              </a:solidFill>
              <a:latin typeface="Times New Roman" panose="02020603050405020304" pitchFamily="18" charset="0"/>
              <a:cs typeface="Times New Roman" panose="02020603050405020304" pitchFamily="18" charset="0"/>
            </a:endParaRPr>
          </a:p>
        </p:txBody>
      </p:sp>
      <p:pic>
        <p:nvPicPr>
          <p:cNvPr id="4" name="voice over">
            <a:hlinkClick r:id="" action="ppaction://media"/>
            <a:extLst>
              <a:ext uri="{FF2B5EF4-FFF2-40B4-BE49-F238E27FC236}">
                <a16:creationId xmlns:a16="http://schemas.microsoft.com/office/drawing/2014/main" id="{0C270FAB-F594-A940-AC65-D666019451E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371772" y="4691743"/>
            <a:ext cx="406400" cy="406400"/>
          </a:xfrm>
          <a:prstGeom prst="rect">
            <a:avLst/>
          </a:prstGeom>
        </p:spPr>
      </p:pic>
      <p:sp>
        <p:nvSpPr>
          <p:cNvPr id="5" name="TextBox 4">
            <a:extLst>
              <a:ext uri="{FF2B5EF4-FFF2-40B4-BE49-F238E27FC236}">
                <a16:creationId xmlns:a16="http://schemas.microsoft.com/office/drawing/2014/main" id="{83CAFF1F-BC33-8BC9-EB6E-1ED034D96757}"/>
              </a:ext>
            </a:extLst>
          </p:cNvPr>
          <p:cNvSpPr txBox="1"/>
          <p:nvPr/>
        </p:nvSpPr>
        <p:spPr>
          <a:xfrm>
            <a:off x="798286" y="4691742"/>
            <a:ext cx="5021943" cy="523220"/>
          </a:xfrm>
          <a:prstGeom prst="rect">
            <a:avLst/>
          </a:prstGeom>
          <a:noFill/>
        </p:spPr>
        <p:txBody>
          <a:bodyPr wrap="square" rtlCol="0">
            <a:spAutoFit/>
          </a:bodyPr>
          <a:lstStyle/>
          <a:p>
            <a:r>
              <a:rPr lang="en-GB" sz="2800" dirty="0"/>
              <a:t>Please start voice over recording! </a:t>
            </a:r>
          </a:p>
        </p:txBody>
      </p:sp>
    </p:spTree>
    <p:extLst>
      <p:ext uri="{BB962C8B-B14F-4D97-AF65-F5344CB8AC3E}">
        <p14:creationId xmlns:p14="http://schemas.microsoft.com/office/powerpoint/2010/main" val="1325327839"/>
      </p:ext>
    </p:extLst>
  </p:cSld>
  <p:clrMapOvr>
    <a:masterClrMapping/>
  </p:clrMapOvr>
  <mc:AlternateContent xmlns:mc="http://schemas.openxmlformats.org/markup-compatibility/2006">
    <mc:Choice xmlns:p14="http://schemas.microsoft.com/office/powerpoint/2010/main" Requires="p14">
      <p:transition spd="slow" p14:dur="2000" advTm="450058"/>
    </mc:Choice>
    <mc:Fallback>
      <p:transition spd="slow" advTm="4500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005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lnSpc>
                <a:spcPct val="150000"/>
              </a:lnSpc>
            </a:pPr>
            <a:r>
              <a:rPr lang="en-IN" sz="4000" b="1" dirty="0">
                <a:solidFill>
                  <a:schemeClr val="tx1"/>
                </a:solidFill>
                <a:latin typeface="Times New Roman" panose="02020603050405020304" pitchFamily="18" charset="0"/>
                <a:cs typeface="Times New Roman" panose="02020603050405020304" pitchFamily="18" charset="0"/>
              </a:rPr>
              <a:t>TABLE OF CONTENT</a:t>
            </a:r>
            <a:endParaRPr lang="en-GB" sz="4000" b="1" dirty="0">
              <a:solidFill>
                <a:schemeClr val="tx1"/>
              </a:solidFill>
              <a:latin typeface="Times New Roman" panose="02020603050405020304" pitchFamily="18" charset="0"/>
              <a:cs typeface="Times New Roman" panose="02020603050405020304" pitchFamily="18" charset="0"/>
            </a:endParaRPr>
          </a:p>
        </p:txBody>
      </p:sp>
      <p:sp>
        <p:nvSpPr>
          <p:cNvPr id="4" name="Rectangle 1"/>
          <p:cNvSpPr>
            <a:spLocks noChangeArrowheads="1"/>
          </p:cNvSpPr>
          <p:nvPr/>
        </p:nvSpPr>
        <p:spPr bwMode="auto">
          <a:xfrm>
            <a:off x="0" y="105489"/>
            <a:ext cx="219932"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GB" altLang="zh-CN" sz="1000" b="0" i="0" u="none" strike="noStrike" cap="none" normalizeH="0" baseline="0" dirty="0">
                <a:ln>
                  <a:noFill/>
                </a:ln>
                <a:solidFill>
                  <a:schemeClr val="tx1"/>
                </a:solidFill>
                <a:effectLst/>
              </a:rPr>
              <a:t> </a:t>
            </a:r>
            <a:endParaRPr kumimoji="0" lang="en-GB" altLang="zh-CN" sz="1800" b="0" i="0" u="none" strike="noStrike" cap="none" normalizeH="0" baseline="0" dirty="0">
              <a:ln>
                <a:noFill/>
              </a:ln>
              <a:solidFill>
                <a:schemeClr val="tx1"/>
              </a:solidFill>
              <a:effectLst/>
              <a:latin typeface="Arial" panose="020B0604020202020204" pitchFamily="34" charset="0"/>
            </a:endParaRPr>
          </a:p>
        </p:txBody>
      </p:sp>
      <p:sp>
        <p:nvSpPr>
          <p:cNvPr id="3" name="Rectangle 1"/>
          <p:cNvSpPr>
            <a:spLocks noGrp="1" noChangeArrowheads="1"/>
          </p:cNvSpPr>
          <p:nvPr>
            <p:ph idx="1"/>
          </p:nvPr>
        </p:nvSpPr>
        <p:spPr bwMode="auto">
          <a:xfrm>
            <a:off x="869430" y="2315553"/>
            <a:ext cx="3987384" cy="3323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L="0" marR="0" lvl="0" indent="0" algn="just" defTabSz="914400" rtl="0" eaLnBrk="0" fontAlgn="base" latinLnBrk="0" hangingPunct="0">
              <a:lnSpc>
                <a:spcPct val="150000"/>
              </a:lnSpc>
              <a:spcBef>
                <a:spcPct val="0"/>
              </a:spcBef>
              <a:spcAft>
                <a:spcPct val="0"/>
              </a:spcAft>
              <a:buClrTx/>
              <a:buSzTx/>
              <a:buFontTx/>
              <a:buNone/>
              <a:tabLst>
                <a:tab pos="5937250" algn="r"/>
              </a:tabLst>
            </a:pPr>
            <a:r>
              <a:rPr kumimoji="0" lang="en-GB" altLang="en-US" b="0" i="0" u="sng"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2"/>
              </a:rPr>
              <a:t>Introduction</a:t>
            </a:r>
            <a:endParaRPr kumimoji="0" lang="en-GB" altLang="en-US"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tab pos="5937250" algn="r"/>
              </a:tabLst>
            </a:pPr>
            <a:r>
              <a:rPr kumimoji="0" lang="en-GB" altLang="en-US" b="0" i="0" u="sng"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3"/>
              </a:rPr>
              <a:t>Relevant anatomy and physiology</a:t>
            </a:r>
            <a:endParaRPr kumimoji="0" lang="en-GB" altLang="en-US"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tab pos="5937250" algn="r"/>
              </a:tabLst>
            </a:pPr>
            <a:r>
              <a:rPr kumimoji="0" lang="en-GB" altLang="en-US" b="0" i="0" u="sng"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4"/>
              </a:rPr>
              <a:t>Impact on functioning</a:t>
            </a:r>
            <a:endParaRPr kumimoji="0" lang="en-GB" altLang="en-US"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tab pos="5937250" algn="r"/>
              </a:tabLst>
            </a:pPr>
            <a:r>
              <a:rPr kumimoji="0" lang="en-GB" altLang="en-US" b="0" i="0" u="sng"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5"/>
              </a:rPr>
              <a:t>Care plan of a fictional patient</a:t>
            </a:r>
            <a:endParaRPr kumimoji="0" lang="en-GB" altLang="en-US"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tab pos="5937250" algn="r"/>
              </a:tabLst>
            </a:pPr>
            <a:r>
              <a:rPr kumimoji="0" lang="en-GB" altLang="en-US" b="0" i="0" u="sng"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6"/>
              </a:rPr>
              <a:t>Recommendations</a:t>
            </a:r>
            <a:endParaRPr kumimoji="0" lang="en-GB" altLang="en-US"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tab pos="5937250" algn="r"/>
              </a:tabLst>
            </a:pPr>
            <a:r>
              <a:rPr kumimoji="0" lang="en-GB" altLang="en-US" b="0" i="0" u="sng"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7"/>
              </a:rPr>
              <a:t>Conclusion</a:t>
            </a:r>
            <a:endParaRPr kumimoji="0" lang="en-GB" altLang="en-US" b="0" i="0" u="sng"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8"/>
            </a:endParaRPr>
          </a:p>
          <a:p>
            <a:pPr marL="0" marR="0" lvl="0" indent="0" algn="just" defTabSz="914400" rtl="0" eaLnBrk="0" fontAlgn="base" latinLnBrk="0" hangingPunct="0">
              <a:lnSpc>
                <a:spcPct val="150000"/>
              </a:lnSpc>
              <a:spcBef>
                <a:spcPct val="0"/>
              </a:spcBef>
              <a:spcAft>
                <a:spcPct val="0"/>
              </a:spcAft>
              <a:buClrTx/>
              <a:buSzTx/>
              <a:buFontTx/>
              <a:buNone/>
              <a:tabLst>
                <a:tab pos="5937250" algn="r"/>
              </a:tabLst>
            </a:pPr>
            <a:r>
              <a:rPr kumimoji="0" lang="en-GB" altLang="en-US" b="0" i="0" u="sng"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8"/>
              </a:rPr>
              <a:t>References</a:t>
            </a:r>
            <a:r>
              <a:rPr kumimoji="0" lang="en-GB" altLang="en-US" b="0" i="0" u="none" strike="noStrike" cap="none" normalizeH="0" baseline="0" dirty="0">
                <a:ln>
                  <a:noFill/>
                </a:ln>
                <a:effectLst/>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16313574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lnSpc>
                <a:spcPct val="150000"/>
              </a:lnSpc>
            </a:pPr>
            <a:r>
              <a:rPr lang="en-GB" sz="4000" b="1" dirty="0">
                <a:solidFill>
                  <a:schemeClr val="tx1"/>
                </a:solidFill>
                <a:latin typeface="Times New Roman" panose="02020603050405020304" pitchFamily="18" charset="0"/>
                <a:cs typeface="Times New Roman" panose="02020603050405020304" pitchFamily="18" charset="0"/>
              </a:rPr>
              <a:t>INTRODUCTION</a:t>
            </a:r>
            <a:endParaRPr lang="en-GB" sz="40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97281" y="1845734"/>
            <a:ext cx="6452096" cy="4023360"/>
          </a:xfrm>
        </p:spPr>
        <p:txBody>
          <a:bodyPr>
            <a:normAutofit/>
          </a:bodyPr>
          <a:lstStyle/>
          <a:p>
            <a:pPr algn="just">
              <a:lnSpc>
                <a:spcPct val="150000"/>
              </a:lnSpc>
              <a:buFont typeface="Arial" panose="020B0604020202020204" pitchFamily="34" charset="0"/>
              <a:buChar char="•"/>
            </a:pPr>
            <a:r>
              <a:rPr lang="en-GB" dirty="0">
                <a:solidFill>
                  <a:schemeClr val="tx1"/>
                </a:solidFill>
                <a:latin typeface="Times New Roman" panose="02020603050405020304" pitchFamily="18" charset="0"/>
                <a:cs typeface="Times New Roman" panose="02020603050405020304" pitchFamily="18" charset="0"/>
              </a:rPr>
              <a:t>Physiology refers to the study of identification of functioning of living organisms. </a:t>
            </a:r>
          </a:p>
          <a:p>
            <a:pPr algn="just">
              <a:lnSpc>
                <a:spcPct val="150000"/>
              </a:lnSpc>
              <a:buFont typeface="Arial" panose="020B0604020202020204" pitchFamily="34" charset="0"/>
              <a:buChar char="•"/>
            </a:pPr>
            <a:r>
              <a:rPr lang="en-GB" dirty="0">
                <a:solidFill>
                  <a:schemeClr val="tx1"/>
                </a:solidFill>
                <a:latin typeface="Times New Roman" panose="02020603050405020304" pitchFamily="18" charset="0"/>
                <a:cs typeface="Times New Roman" panose="02020603050405020304" pitchFamily="18" charset="0"/>
              </a:rPr>
              <a:t>It focuses highly on physical activities, processes associated with chemicals, etc. </a:t>
            </a:r>
          </a:p>
          <a:p>
            <a:pPr algn="just">
              <a:lnSpc>
                <a:spcPct val="150000"/>
              </a:lnSpc>
              <a:buFont typeface="Arial" panose="020B0604020202020204" pitchFamily="34" charset="0"/>
              <a:buChar char="•"/>
            </a:pPr>
            <a:r>
              <a:rPr lang="en-GB" dirty="0">
                <a:solidFill>
                  <a:schemeClr val="tx1"/>
                </a:solidFill>
                <a:latin typeface="Times New Roman" panose="02020603050405020304" pitchFamily="18" charset="0"/>
                <a:cs typeface="Times New Roman" panose="02020603050405020304" pitchFamily="18" charset="0"/>
              </a:rPr>
              <a:t>It also takes into consideration functioning of diverse organs of bodies and their connection as well (Johnson, 2025). </a:t>
            </a:r>
          </a:p>
        </p:txBody>
      </p:sp>
      <p:pic>
        <p:nvPicPr>
          <p:cNvPr id="4" name="Picture 3"/>
          <p:cNvPicPr>
            <a:picLocks noChangeAspect="1"/>
          </p:cNvPicPr>
          <p:nvPr/>
        </p:nvPicPr>
        <p:blipFill>
          <a:blip r:embed="rId3"/>
          <a:stretch>
            <a:fillRect/>
          </a:stretch>
        </p:blipFill>
        <p:spPr>
          <a:xfrm>
            <a:off x="7775640" y="2638269"/>
            <a:ext cx="4216492" cy="2293495"/>
          </a:xfrm>
          <a:prstGeom prst="rect">
            <a:avLst/>
          </a:prstGeom>
        </p:spPr>
      </p:pic>
      <p:sp>
        <p:nvSpPr>
          <p:cNvPr id="6" name="TextBox 5"/>
          <p:cNvSpPr txBox="1"/>
          <p:nvPr/>
        </p:nvSpPr>
        <p:spPr>
          <a:xfrm>
            <a:off x="8150632" y="5171606"/>
            <a:ext cx="3818096" cy="458074"/>
          </a:xfrm>
          <a:prstGeom prst="rect">
            <a:avLst/>
          </a:prstGeom>
          <a:noFill/>
        </p:spPr>
        <p:txBody>
          <a:bodyPr wrap="none" rtlCol="0">
            <a:spAutoFit/>
          </a:bodyPr>
          <a:lstStyle/>
          <a:p>
            <a:pPr algn="ctr">
              <a:lnSpc>
                <a:spcPct val="150000"/>
              </a:lnSpc>
            </a:pPr>
            <a:r>
              <a:rPr lang="en-US" dirty="0">
                <a:latin typeface="Times New Roman" panose="02020603050405020304" pitchFamily="18" charset="0"/>
                <a:cs typeface="Times New Roman" panose="02020603050405020304" pitchFamily="18" charset="0"/>
              </a:rPr>
              <a:t>Source: (The physiology society, 2025)</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921104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4498" y="0"/>
            <a:ext cx="10241280" cy="1738859"/>
          </a:xfrm>
        </p:spPr>
        <p:txBody>
          <a:bodyPr>
            <a:noAutofit/>
          </a:bodyPr>
          <a:lstStyle/>
          <a:p>
            <a:pPr algn="ctr">
              <a:lnSpc>
                <a:spcPct val="150000"/>
              </a:lnSpc>
            </a:pPr>
            <a:r>
              <a:rPr lang="en-GB" sz="4000" b="1" dirty="0">
                <a:solidFill>
                  <a:schemeClr val="tx1"/>
                </a:solidFill>
                <a:latin typeface="Times New Roman" panose="02020603050405020304" pitchFamily="18" charset="0"/>
                <a:cs typeface="Times New Roman" panose="02020603050405020304" pitchFamily="18" charset="0"/>
              </a:rPr>
              <a:t>Relevant anatomy and physiology</a:t>
            </a:r>
            <a:endParaRPr lang="en-IN" sz="40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97280" y="1845734"/>
            <a:ext cx="5093658" cy="3535735"/>
          </a:xfrm>
        </p:spPr>
        <p:txBody>
          <a:bodyPr>
            <a:normAutofit/>
          </a:bodyPr>
          <a:lstStyle/>
          <a:p>
            <a:pPr algn="just">
              <a:lnSpc>
                <a:spcPct val="150000"/>
              </a:lnSpc>
              <a:buFont typeface="Arial" panose="020B0604020202020204" pitchFamily="34" charset="0"/>
              <a:buChar char="•"/>
            </a:pPr>
            <a:r>
              <a:rPr lang="en-GB" dirty="0">
                <a:solidFill>
                  <a:schemeClr val="tx1"/>
                </a:solidFill>
                <a:latin typeface="Times New Roman" panose="02020603050405020304" pitchFamily="18" charset="0"/>
                <a:cs typeface="Times New Roman" panose="02020603050405020304" pitchFamily="18" charset="0"/>
              </a:rPr>
              <a:t>Heart is a powerful organ of the body and is situated in the chest, which helps in easy flow of blood in the body. </a:t>
            </a:r>
          </a:p>
          <a:p>
            <a:pPr algn="just">
              <a:lnSpc>
                <a:spcPct val="150000"/>
              </a:lnSpc>
              <a:buFont typeface="Arial" panose="020B0604020202020204" pitchFamily="34" charset="0"/>
              <a:buChar char="•"/>
            </a:pPr>
            <a:r>
              <a:rPr lang="en-GB" dirty="0">
                <a:solidFill>
                  <a:schemeClr val="tx1"/>
                </a:solidFill>
                <a:latin typeface="Times New Roman" panose="02020603050405020304" pitchFamily="18" charset="0"/>
                <a:cs typeface="Times New Roman" panose="02020603050405020304" pitchFamily="18" charset="0"/>
              </a:rPr>
              <a:t>Heart consists of total four chambers, which are right atrium, right ventricle, left atrium and left ventricle.</a:t>
            </a:r>
          </a:p>
        </p:txBody>
      </p:sp>
      <p:sp>
        <p:nvSpPr>
          <p:cNvPr id="4" name="TextBox 3"/>
          <p:cNvSpPr txBox="1"/>
          <p:nvPr/>
        </p:nvSpPr>
        <p:spPr>
          <a:xfrm>
            <a:off x="8367509" y="4856814"/>
            <a:ext cx="2638269" cy="507831"/>
          </a:xfrm>
          <a:prstGeom prst="rect">
            <a:avLst/>
          </a:prstGeom>
          <a:noFill/>
        </p:spPr>
        <p:txBody>
          <a:bodyPr wrap="square" rtlCol="0">
            <a:spAutoFit/>
          </a:bodyPr>
          <a:lstStyle/>
          <a:p>
            <a:pPr algn="ctr">
              <a:lnSpc>
                <a:spcPct val="150000"/>
              </a:lnSpc>
            </a:pPr>
            <a:r>
              <a:rPr lang="en-US" dirty="0">
                <a:latin typeface="Times New Roman" panose="02020603050405020304" pitchFamily="18" charset="0"/>
                <a:cs typeface="Times New Roman" panose="02020603050405020304" pitchFamily="18" charset="0"/>
              </a:rPr>
              <a:t>Source: (Web MD, 2024)</a:t>
            </a:r>
            <a:endParaRPr lang="en-IN" dirty="0">
              <a:latin typeface="Times New Roman" panose="02020603050405020304" pitchFamily="18" charset="0"/>
              <a:cs typeface="Times New Roman" panose="02020603050405020304" pitchFamily="18" charset="0"/>
            </a:endParaRPr>
          </a:p>
        </p:txBody>
      </p:sp>
      <p:pic>
        <p:nvPicPr>
          <p:cNvPr id="6" name="Picture 5"/>
          <p:cNvPicPr>
            <a:picLocks noChangeAspect="1"/>
          </p:cNvPicPr>
          <p:nvPr/>
        </p:nvPicPr>
        <p:blipFill>
          <a:blip r:embed="rId3"/>
          <a:stretch>
            <a:fillRect/>
          </a:stretch>
        </p:blipFill>
        <p:spPr>
          <a:xfrm>
            <a:off x="7508323" y="1845734"/>
            <a:ext cx="3801005" cy="2686425"/>
          </a:xfrm>
          <a:prstGeom prst="rect">
            <a:avLst/>
          </a:prstGeom>
        </p:spPr>
      </p:pic>
    </p:spTree>
    <p:extLst>
      <p:ext uri="{BB962C8B-B14F-4D97-AF65-F5344CB8AC3E}">
        <p14:creationId xmlns:p14="http://schemas.microsoft.com/office/powerpoint/2010/main" val="24582554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lnSpc>
                <a:spcPct val="150000"/>
              </a:lnSpc>
            </a:pPr>
            <a:r>
              <a:rPr lang="en-US" sz="4000" b="1" dirty="0">
                <a:solidFill>
                  <a:schemeClr val="tx1"/>
                </a:solidFill>
                <a:latin typeface="Times New Roman" panose="02020603050405020304" pitchFamily="18" charset="0"/>
                <a:cs typeface="Times New Roman" panose="02020603050405020304" pitchFamily="18" charset="0"/>
              </a:rPr>
              <a:t>CONTINUE…</a:t>
            </a:r>
            <a:endParaRPr lang="en-IN" sz="40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97280" y="1845734"/>
            <a:ext cx="4583992" cy="4060391"/>
          </a:xfrm>
        </p:spPr>
        <p:txBody>
          <a:bodyPr>
            <a:noAutofit/>
          </a:bodyPr>
          <a:lstStyle/>
          <a:p>
            <a:pPr algn="just">
              <a:lnSpc>
                <a:spcPct val="150000"/>
              </a:lnSpc>
              <a:buFont typeface="Arial" panose="020B0604020202020204" pitchFamily="34" charset="0"/>
              <a:buChar char="•"/>
            </a:pPr>
            <a:r>
              <a:rPr lang="en-GB" dirty="0">
                <a:solidFill>
                  <a:schemeClr val="tx1"/>
                </a:solidFill>
                <a:latin typeface="Times New Roman" panose="02020603050405020304" pitchFamily="18" charset="0"/>
                <a:cs typeface="Times New Roman" panose="02020603050405020304" pitchFamily="18" charset="0"/>
              </a:rPr>
              <a:t>Blood vessels are also there and with the help of such, blood is transferred in an easy manner.</a:t>
            </a:r>
          </a:p>
          <a:p>
            <a:pPr algn="just">
              <a:lnSpc>
                <a:spcPct val="150000"/>
              </a:lnSpc>
              <a:buFont typeface="Arial" panose="020B0604020202020204" pitchFamily="34" charset="0"/>
              <a:buChar char="•"/>
            </a:pPr>
            <a:r>
              <a:rPr lang="en-GB" dirty="0">
                <a:solidFill>
                  <a:schemeClr val="tx1"/>
                </a:solidFill>
                <a:latin typeface="Times New Roman" panose="02020603050405020304" pitchFamily="18" charset="0"/>
                <a:cs typeface="Times New Roman" panose="02020603050405020304" pitchFamily="18" charset="0"/>
              </a:rPr>
              <a:t> Arteries are also there that help in carrying blood, which is oxygenated.</a:t>
            </a:r>
          </a:p>
          <a:p>
            <a:pPr algn="just">
              <a:lnSpc>
                <a:spcPct val="150000"/>
              </a:lnSpc>
              <a:buFont typeface="Arial" panose="020B0604020202020204" pitchFamily="34" charset="0"/>
              <a:buChar char="•"/>
            </a:pPr>
            <a:r>
              <a:rPr lang="en-GB" dirty="0">
                <a:solidFill>
                  <a:schemeClr val="tx1"/>
                </a:solidFill>
                <a:latin typeface="Times New Roman" panose="02020603050405020304" pitchFamily="18" charset="0"/>
                <a:cs typeface="Times New Roman" panose="02020603050405020304" pitchFamily="18" charset="0"/>
              </a:rPr>
              <a:t> Blood vessels has several key elements, which are arteries, capillaries, veins (</a:t>
            </a:r>
            <a:r>
              <a:rPr lang="en-GB" dirty="0" err="1">
                <a:solidFill>
                  <a:schemeClr val="tx1"/>
                </a:solidFill>
                <a:latin typeface="Times New Roman" panose="02020603050405020304" pitchFamily="18" charset="0"/>
                <a:cs typeface="Times New Roman" panose="02020603050405020304" pitchFamily="18" charset="0"/>
              </a:rPr>
              <a:t>Furst</a:t>
            </a:r>
            <a:r>
              <a:rPr lang="en-GB" dirty="0">
                <a:solidFill>
                  <a:schemeClr val="tx1"/>
                </a:solidFill>
                <a:latin typeface="Times New Roman" panose="02020603050405020304" pitchFamily="18" charset="0"/>
                <a:cs typeface="Times New Roman" panose="02020603050405020304" pitchFamily="18" charset="0"/>
              </a:rPr>
              <a:t>, and González‐Alonso, 2025). </a:t>
            </a:r>
            <a:endParaRPr lang="en-IN"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762180" y="2082574"/>
            <a:ext cx="2970778" cy="2705415"/>
          </a:xfrm>
          <a:prstGeom prst="rect">
            <a:avLst/>
          </a:prstGeom>
        </p:spPr>
      </p:pic>
      <p:sp>
        <p:nvSpPr>
          <p:cNvPr id="5" name="TextBox 4"/>
          <p:cNvSpPr txBox="1"/>
          <p:nvPr/>
        </p:nvSpPr>
        <p:spPr>
          <a:xfrm>
            <a:off x="8047928" y="5021705"/>
            <a:ext cx="2685030" cy="464871"/>
          </a:xfrm>
          <a:prstGeom prst="rect">
            <a:avLst/>
          </a:prstGeom>
          <a:noFill/>
        </p:spPr>
        <p:txBody>
          <a:bodyPr wrap="none" rtlCol="0">
            <a:spAutoFit/>
          </a:bodyPr>
          <a:lstStyle/>
          <a:p>
            <a:pPr algn="ctr">
              <a:lnSpc>
                <a:spcPct val="150000"/>
              </a:lnSpc>
            </a:pPr>
            <a:r>
              <a:rPr lang="en-US" dirty="0">
                <a:latin typeface="Times New Roman" panose="02020603050405020304" pitchFamily="18" charset="0"/>
                <a:cs typeface="Times New Roman" panose="02020603050405020304" pitchFamily="18" charset="0"/>
              </a:rPr>
              <a:t>Source: (Metropolis, 2023)</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6837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lnSpc>
                <a:spcPct val="150000"/>
              </a:lnSpc>
            </a:pPr>
            <a:r>
              <a:rPr lang="en-GB" sz="4000" b="1" dirty="0">
                <a:solidFill>
                  <a:schemeClr val="tx1"/>
                </a:solidFill>
                <a:latin typeface="Times New Roman" panose="02020603050405020304" pitchFamily="18" charset="0"/>
                <a:cs typeface="Times New Roman" panose="02020603050405020304" pitchFamily="18" charset="0"/>
              </a:rPr>
              <a:t>Impact on functioning </a:t>
            </a:r>
            <a:endParaRPr lang="en-IN" sz="40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97280" y="1845734"/>
            <a:ext cx="6507852" cy="4023360"/>
          </a:xfrm>
        </p:spPr>
        <p:txBody>
          <a:bodyPr>
            <a:noAutofit/>
          </a:bodyPr>
          <a:lstStyle/>
          <a:p>
            <a:pPr algn="just">
              <a:lnSpc>
                <a:spcPct val="150000"/>
              </a:lnSpc>
              <a:buFont typeface="Arial" panose="020B0604020202020204" pitchFamily="34" charset="0"/>
              <a:buChar char="•"/>
            </a:pPr>
            <a:r>
              <a:rPr lang="en-GB" dirty="0">
                <a:solidFill>
                  <a:schemeClr val="tx1"/>
                </a:solidFill>
                <a:latin typeface="Times New Roman" panose="02020603050405020304" pitchFamily="18" charset="0"/>
                <a:cs typeface="Times New Roman" panose="02020603050405020304" pitchFamily="18" charset="0"/>
              </a:rPr>
              <a:t>The core functioning of the heart is highly affected by the presence of Cardiovascular Diseases, including Stroke and Diabetes due to the presence of atherosclerosis, which is present in the artery wall.</a:t>
            </a:r>
          </a:p>
          <a:p>
            <a:pPr algn="just">
              <a:lnSpc>
                <a:spcPct val="150000"/>
              </a:lnSpc>
              <a:buFont typeface="Arial" panose="020B0604020202020204" pitchFamily="34" charset="0"/>
              <a:buChar char="•"/>
            </a:pPr>
            <a:r>
              <a:rPr lang="en-GB" dirty="0">
                <a:solidFill>
                  <a:schemeClr val="tx1"/>
                </a:solidFill>
                <a:latin typeface="Times New Roman" panose="02020603050405020304" pitchFamily="18" charset="0"/>
                <a:cs typeface="Times New Roman" panose="02020603050405020304" pitchFamily="18" charset="0"/>
              </a:rPr>
              <a:t>Talking about diabetes type 1, pancreatic beta cells are highly affected and this leads to less production of insulin. </a:t>
            </a:r>
          </a:p>
        </p:txBody>
      </p:sp>
      <p:pic>
        <p:nvPicPr>
          <p:cNvPr id="4" name="Picture 3"/>
          <p:cNvPicPr>
            <a:picLocks noChangeAspect="1"/>
          </p:cNvPicPr>
          <p:nvPr/>
        </p:nvPicPr>
        <p:blipFill>
          <a:blip r:embed="rId3"/>
          <a:stretch>
            <a:fillRect/>
          </a:stretch>
        </p:blipFill>
        <p:spPr>
          <a:xfrm>
            <a:off x="7978482" y="2041517"/>
            <a:ext cx="3820058" cy="2715004"/>
          </a:xfrm>
          <a:prstGeom prst="rect">
            <a:avLst/>
          </a:prstGeom>
        </p:spPr>
      </p:pic>
      <p:sp>
        <p:nvSpPr>
          <p:cNvPr id="6" name="TextBox 5"/>
          <p:cNvSpPr txBox="1"/>
          <p:nvPr/>
        </p:nvSpPr>
        <p:spPr>
          <a:xfrm>
            <a:off x="8484434" y="5060678"/>
            <a:ext cx="3077980" cy="507831"/>
          </a:xfrm>
          <a:prstGeom prst="rect">
            <a:avLst/>
          </a:prstGeom>
          <a:noFill/>
        </p:spPr>
        <p:txBody>
          <a:bodyPr wrap="square" rtlCol="0">
            <a:spAutoFit/>
          </a:bodyPr>
          <a:lstStyle/>
          <a:p>
            <a:pPr algn="ctr">
              <a:lnSpc>
                <a:spcPct val="150000"/>
              </a:lnSpc>
            </a:pPr>
            <a:r>
              <a:rPr lang="en-US" dirty="0">
                <a:latin typeface="Times New Roman" panose="02020603050405020304" pitchFamily="18" charset="0"/>
                <a:cs typeface="Times New Roman" panose="02020603050405020304" pitchFamily="18" charset="0"/>
              </a:rPr>
              <a:t>Source: (Bay health,2025</a:t>
            </a:r>
            <a:r>
              <a:rPr lang="en-US" dirty="0"/>
              <a:t>) </a:t>
            </a:r>
            <a:endParaRPr lang="en-IN" dirty="0"/>
          </a:p>
        </p:txBody>
      </p:sp>
    </p:spTree>
    <p:extLst>
      <p:ext uri="{BB962C8B-B14F-4D97-AF65-F5344CB8AC3E}">
        <p14:creationId xmlns:p14="http://schemas.microsoft.com/office/powerpoint/2010/main" val="39140819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lnSpc>
                <a:spcPct val="150000"/>
              </a:lnSpc>
            </a:pPr>
            <a:r>
              <a:rPr lang="en-GB" sz="4400" b="1" dirty="0">
                <a:solidFill>
                  <a:schemeClr val="tx1"/>
                </a:solidFill>
                <a:latin typeface="Times New Roman" panose="02020603050405020304" pitchFamily="18" charset="0"/>
                <a:cs typeface="Times New Roman" panose="02020603050405020304" pitchFamily="18" charset="0"/>
              </a:rPr>
              <a:t>CONTINUE…</a:t>
            </a:r>
            <a:endParaRPr lang="en-IN" sz="44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97280" y="2188564"/>
            <a:ext cx="5168609" cy="3102964"/>
          </a:xfrm>
        </p:spPr>
        <p:txBody>
          <a:bodyPr>
            <a:normAutofit/>
          </a:bodyPr>
          <a:lstStyle/>
          <a:p>
            <a:pPr algn="just">
              <a:lnSpc>
                <a:spcPct val="150000"/>
              </a:lnSpc>
              <a:buFont typeface="Arial" panose="020B0604020202020204" pitchFamily="34" charset="0"/>
              <a:buChar char="•"/>
            </a:pPr>
            <a:r>
              <a:rPr lang="en-GB" dirty="0">
                <a:solidFill>
                  <a:schemeClr val="tx1"/>
                </a:solidFill>
                <a:latin typeface="Times New Roman" panose="02020603050405020304" pitchFamily="18" charset="0"/>
                <a:cs typeface="Times New Roman" panose="02020603050405020304" pitchFamily="18" charset="0"/>
              </a:rPr>
              <a:t>Talking about peripheral arteries presenting in blood vessels, they are also damaged due to the presence of this disease due to the occurrence of ischemia (</a:t>
            </a:r>
            <a:r>
              <a:rPr lang="en-GB" dirty="0" err="1">
                <a:solidFill>
                  <a:schemeClr val="tx1"/>
                </a:solidFill>
                <a:latin typeface="Times New Roman" panose="02020603050405020304" pitchFamily="18" charset="0"/>
                <a:cs typeface="Times New Roman" panose="02020603050405020304" pitchFamily="18" charset="0"/>
              </a:rPr>
              <a:t>Shahoud</a:t>
            </a:r>
            <a:r>
              <a:rPr lang="en-GB" dirty="0">
                <a:solidFill>
                  <a:schemeClr val="tx1"/>
                </a:solidFill>
                <a:latin typeface="Times New Roman" panose="02020603050405020304" pitchFamily="18" charset="0"/>
                <a:cs typeface="Times New Roman" panose="02020603050405020304" pitchFamily="18" charset="0"/>
              </a:rPr>
              <a:t>, </a:t>
            </a:r>
            <a:r>
              <a:rPr lang="en-GB" dirty="0" err="1">
                <a:solidFill>
                  <a:schemeClr val="tx1"/>
                </a:solidFill>
                <a:latin typeface="Times New Roman" panose="02020603050405020304" pitchFamily="18" charset="0"/>
                <a:cs typeface="Times New Roman" panose="02020603050405020304" pitchFamily="18" charset="0"/>
              </a:rPr>
              <a:t>Sanvictores</a:t>
            </a:r>
            <a:r>
              <a:rPr lang="en-GB" dirty="0">
                <a:solidFill>
                  <a:schemeClr val="tx1"/>
                </a:solidFill>
                <a:latin typeface="Times New Roman" panose="02020603050405020304" pitchFamily="18" charset="0"/>
                <a:cs typeface="Times New Roman" panose="02020603050405020304" pitchFamily="18" charset="0"/>
              </a:rPr>
              <a:t>, and </a:t>
            </a:r>
            <a:r>
              <a:rPr lang="en-GB" dirty="0" err="1">
                <a:solidFill>
                  <a:schemeClr val="tx1"/>
                </a:solidFill>
                <a:latin typeface="Times New Roman" panose="02020603050405020304" pitchFamily="18" charset="0"/>
                <a:cs typeface="Times New Roman" panose="02020603050405020304" pitchFamily="18" charset="0"/>
              </a:rPr>
              <a:t>Aeddula</a:t>
            </a:r>
            <a:r>
              <a:rPr lang="en-GB" dirty="0">
                <a:solidFill>
                  <a:schemeClr val="tx1"/>
                </a:solidFill>
                <a:latin typeface="Times New Roman" panose="02020603050405020304" pitchFamily="18" charset="0"/>
                <a:cs typeface="Times New Roman" panose="02020603050405020304" pitchFamily="18" charset="0"/>
              </a:rPr>
              <a:t>, 2023). </a:t>
            </a:r>
          </a:p>
        </p:txBody>
      </p:sp>
      <p:pic>
        <p:nvPicPr>
          <p:cNvPr id="4" name="Picture 3"/>
          <p:cNvPicPr>
            <a:picLocks noChangeAspect="1"/>
          </p:cNvPicPr>
          <p:nvPr/>
        </p:nvPicPr>
        <p:blipFill>
          <a:blip r:embed="rId3"/>
          <a:stretch>
            <a:fillRect/>
          </a:stretch>
        </p:blipFill>
        <p:spPr>
          <a:xfrm>
            <a:off x="8161727" y="2188564"/>
            <a:ext cx="2601212" cy="2759662"/>
          </a:xfrm>
          <a:prstGeom prst="rect">
            <a:avLst/>
          </a:prstGeom>
        </p:spPr>
      </p:pic>
      <p:sp>
        <p:nvSpPr>
          <p:cNvPr id="6" name="TextBox 5"/>
          <p:cNvSpPr txBox="1"/>
          <p:nvPr/>
        </p:nvSpPr>
        <p:spPr>
          <a:xfrm>
            <a:off x="7974767" y="5399430"/>
            <a:ext cx="3537679" cy="923330"/>
          </a:xfrm>
          <a:prstGeom prst="rect">
            <a:avLst/>
          </a:prstGeom>
          <a:noFill/>
        </p:spPr>
        <p:txBody>
          <a:bodyPr wrap="square" rtlCol="0">
            <a:spAutoFit/>
          </a:bodyPr>
          <a:lstStyle/>
          <a:p>
            <a:pPr algn="ctr">
              <a:lnSpc>
                <a:spcPct val="150000"/>
              </a:lnSpc>
            </a:pPr>
            <a:r>
              <a:rPr lang="en-US" dirty="0">
                <a:latin typeface="Times New Roman" panose="02020603050405020304" pitchFamily="18" charset="0"/>
                <a:cs typeface="Times New Roman" panose="02020603050405020304" pitchFamily="18" charset="0"/>
              </a:rPr>
              <a:t>Source: (The </a:t>
            </a:r>
            <a:r>
              <a:rPr lang="en-US" dirty="0" err="1">
                <a:latin typeface="Times New Roman" panose="02020603050405020304" pitchFamily="18" charset="0"/>
                <a:cs typeface="Times New Roman" panose="02020603050405020304" pitchFamily="18" charset="0"/>
              </a:rPr>
              <a:t>taxas</a:t>
            </a:r>
            <a:r>
              <a:rPr lang="en-US" dirty="0">
                <a:latin typeface="Times New Roman" panose="02020603050405020304" pitchFamily="18" charset="0"/>
                <a:cs typeface="Times New Roman" panose="02020603050405020304" pitchFamily="18" charset="0"/>
              </a:rPr>
              <a:t> heart institute, 2025)</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061061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lnSpc>
                <a:spcPct val="150000"/>
              </a:lnSpc>
            </a:pPr>
            <a:r>
              <a:rPr lang="en-US" sz="4000" b="1" dirty="0">
                <a:solidFill>
                  <a:schemeClr val="tx1"/>
                </a:solidFill>
                <a:latin typeface="Times New Roman" panose="02020603050405020304" pitchFamily="18" charset="0"/>
                <a:cs typeface="Times New Roman" panose="02020603050405020304" pitchFamily="18" charset="0"/>
              </a:rPr>
              <a:t>CONTINUE…</a:t>
            </a:r>
            <a:endParaRPr lang="en-IN" sz="40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22527" y="2358874"/>
            <a:ext cx="4898786" cy="2951118"/>
          </a:xfrm>
        </p:spPr>
        <p:txBody>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Damage occurred to small blood vessels are also major complications because of damage to the eyes and kidney. </a:t>
            </a:r>
            <a:endParaRPr lang="en-IN" dirty="0">
              <a:solidFill>
                <a:schemeClr val="tx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8304551" y="4916774"/>
            <a:ext cx="2851129" cy="923330"/>
          </a:xfrm>
          <a:prstGeom prst="rect">
            <a:avLst/>
          </a:prstGeom>
          <a:noFill/>
        </p:spPr>
        <p:txBody>
          <a:bodyPr wrap="square" rtlCol="0">
            <a:spAutoFit/>
          </a:bodyPr>
          <a:lstStyle/>
          <a:p>
            <a:pPr algn="ctr">
              <a:lnSpc>
                <a:spcPct val="150000"/>
              </a:lnSpc>
            </a:pPr>
            <a:r>
              <a:rPr lang="en-GB" dirty="0">
                <a:latin typeface="Times New Roman" panose="02020603050405020304" pitchFamily="18" charset="0"/>
                <a:cs typeface="Times New Roman" panose="02020603050405020304" pitchFamily="18" charset="0"/>
              </a:rPr>
              <a:t>Source: (Very well health, 2025).</a:t>
            </a:r>
            <a:endParaRPr lang="en-IN"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a:off x="7893863" y="2217196"/>
            <a:ext cx="3629532" cy="2543530"/>
          </a:xfrm>
          <a:prstGeom prst="rect">
            <a:avLst/>
          </a:prstGeom>
        </p:spPr>
      </p:pic>
    </p:spTree>
    <p:extLst>
      <p:ext uri="{BB962C8B-B14F-4D97-AF65-F5344CB8AC3E}">
        <p14:creationId xmlns:p14="http://schemas.microsoft.com/office/powerpoint/2010/main" val="29301215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lnSpc>
                <a:spcPct val="150000"/>
              </a:lnSpc>
            </a:pPr>
            <a:r>
              <a:rPr lang="en-GB" sz="4000" b="1" dirty="0">
                <a:solidFill>
                  <a:schemeClr val="tx1"/>
                </a:solidFill>
                <a:latin typeface="Times New Roman" panose="02020603050405020304" pitchFamily="18" charset="0"/>
                <a:cs typeface="Times New Roman" panose="02020603050405020304" pitchFamily="18" charset="0"/>
              </a:rPr>
              <a:t>Care plan of a fictional patient</a:t>
            </a:r>
            <a:endParaRPr lang="en-IN" sz="40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97280" y="2038662"/>
            <a:ext cx="4913776" cy="3830432"/>
          </a:xfrm>
        </p:spPr>
        <p:txBody>
          <a:bodyPr>
            <a:normAutofit/>
          </a:bodyPr>
          <a:lstStyle/>
          <a:p>
            <a:pPr algn="just">
              <a:lnSpc>
                <a:spcPct val="150000"/>
              </a:lnSpc>
              <a:buFont typeface="Arial" panose="020B0604020202020204" pitchFamily="34" charset="0"/>
              <a:buChar char="•"/>
            </a:pPr>
            <a:r>
              <a:rPr lang="en-GB" dirty="0">
                <a:solidFill>
                  <a:schemeClr val="tx1"/>
                </a:solidFill>
                <a:latin typeface="Times New Roman" panose="02020603050405020304" pitchFamily="18" charset="0"/>
                <a:cs typeface="Times New Roman" panose="02020603050405020304" pitchFamily="18" charset="0"/>
              </a:rPr>
              <a:t>With the help of an effective care plan, preventive measures can easily be determined to cure the disease. </a:t>
            </a:r>
          </a:p>
          <a:p>
            <a:pPr algn="just">
              <a:lnSpc>
                <a:spcPct val="150000"/>
              </a:lnSpc>
              <a:buFont typeface="Arial" panose="020B0604020202020204" pitchFamily="34" charset="0"/>
              <a:buChar char="•"/>
            </a:pPr>
            <a:r>
              <a:rPr lang="en-GB" dirty="0">
                <a:solidFill>
                  <a:schemeClr val="tx1"/>
                </a:solidFill>
                <a:latin typeface="Times New Roman" panose="02020603050405020304" pitchFamily="18" charset="0"/>
                <a:cs typeface="Times New Roman" panose="02020603050405020304" pitchFamily="18" charset="0"/>
              </a:rPr>
              <a:t>A care plan of a fictional patient can prove to be very beneficial in gaining a deep insight into the situation (Ahmad, and Joshi, 2023).</a:t>
            </a:r>
            <a:endParaRPr lang="en-IN" dirty="0">
              <a:solidFill>
                <a:schemeClr val="tx1"/>
              </a:solidFill>
              <a:latin typeface="Times New Roman" panose="02020603050405020304" pitchFamily="18" charset="0"/>
              <a:cs typeface="Times New Roman" panose="02020603050405020304" pitchFamily="18" charset="0"/>
            </a:endParaRPr>
          </a:p>
        </p:txBody>
      </p:sp>
      <p:graphicFrame>
        <p:nvGraphicFramePr>
          <p:cNvPr id="4" name="Table 3"/>
          <p:cNvGraphicFramePr>
            <a:graphicFrameLocks noGrp="1"/>
          </p:cNvGraphicFramePr>
          <p:nvPr>
            <p:extLst>
              <p:ext uri="{D42A27DB-BD31-4B8C-83A1-F6EECF244321}">
                <p14:modId xmlns:p14="http://schemas.microsoft.com/office/powerpoint/2010/main" val="2616242306"/>
              </p:ext>
            </p:extLst>
          </p:nvPr>
        </p:nvGraphicFramePr>
        <p:xfrm>
          <a:off x="6547228" y="2172475"/>
          <a:ext cx="5291528" cy="2998032"/>
        </p:xfrm>
        <a:graphic>
          <a:graphicData uri="http://schemas.openxmlformats.org/drawingml/2006/table">
            <a:tbl>
              <a:tblPr firstRow="1" firstCol="1" bandRow="1">
                <a:tableStyleId>{5C22544A-7EE6-4342-B048-85BDC9FD1C3A}</a:tableStyleId>
              </a:tblPr>
              <a:tblGrid>
                <a:gridCol w="2645764">
                  <a:extLst>
                    <a:ext uri="{9D8B030D-6E8A-4147-A177-3AD203B41FA5}">
                      <a16:colId xmlns:a16="http://schemas.microsoft.com/office/drawing/2014/main" val="20000"/>
                    </a:ext>
                  </a:extLst>
                </a:gridCol>
                <a:gridCol w="2645764">
                  <a:extLst>
                    <a:ext uri="{9D8B030D-6E8A-4147-A177-3AD203B41FA5}">
                      <a16:colId xmlns:a16="http://schemas.microsoft.com/office/drawing/2014/main" val="20001"/>
                    </a:ext>
                  </a:extLst>
                </a:gridCol>
              </a:tblGrid>
              <a:tr h="374754">
                <a:tc>
                  <a:txBody>
                    <a:bodyPr/>
                    <a:lstStyle/>
                    <a:p>
                      <a:pPr algn="just">
                        <a:lnSpc>
                          <a:spcPct val="150000"/>
                        </a:lnSpc>
                        <a:spcAft>
                          <a:spcPts val="0"/>
                        </a:spcAft>
                      </a:pPr>
                      <a:r>
                        <a:rPr lang="en-GB" sz="1200" dirty="0">
                          <a:effectLst/>
                        </a:rPr>
                        <a:t>NAME</a:t>
                      </a:r>
                      <a:endParaRPr lang="en-IN" sz="1200" dirty="0">
                        <a:effectLst/>
                        <a:latin typeface="Times New Roman" panose="02020603050405020304" pitchFamily="18" charset="0"/>
                        <a:ea typeface="Calibri" panose="020F0502020204030204" pitchFamily="34" charset="0"/>
                        <a:cs typeface="Mangal"/>
                      </a:endParaRPr>
                    </a:p>
                  </a:txBody>
                  <a:tcPr marL="68580" marR="68580" marT="0" marB="0"/>
                </a:tc>
                <a:tc>
                  <a:txBody>
                    <a:bodyPr/>
                    <a:lstStyle/>
                    <a:p>
                      <a:pPr algn="just">
                        <a:lnSpc>
                          <a:spcPct val="150000"/>
                        </a:lnSpc>
                        <a:spcAft>
                          <a:spcPts val="0"/>
                        </a:spcAft>
                      </a:pPr>
                      <a:r>
                        <a:rPr lang="en-GB" sz="1200">
                          <a:effectLst/>
                        </a:rPr>
                        <a:t>Bridget Rhys</a:t>
                      </a:r>
                      <a:endParaRPr lang="en-IN" sz="1200">
                        <a:effectLst/>
                        <a:latin typeface="Times New Roman" panose="02020603050405020304" pitchFamily="18" charset="0"/>
                        <a:ea typeface="Calibri" panose="020F0502020204030204" pitchFamily="34" charset="0"/>
                        <a:cs typeface="Mangal"/>
                      </a:endParaRPr>
                    </a:p>
                  </a:txBody>
                  <a:tcPr marL="68580" marR="68580" marT="0" marB="0"/>
                </a:tc>
                <a:extLst>
                  <a:ext uri="{0D108BD9-81ED-4DB2-BD59-A6C34878D82A}">
                    <a16:rowId xmlns:a16="http://schemas.microsoft.com/office/drawing/2014/main" val="10000"/>
                  </a:ext>
                </a:extLst>
              </a:tr>
              <a:tr h="374754">
                <a:tc>
                  <a:txBody>
                    <a:bodyPr/>
                    <a:lstStyle/>
                    <a:p>
                      <a:pPr algn="just">
                        <a:lnSpc>
                          <a:spcPct val="150000"/>
                        </a:lnSpc>
                        <a:spcAft>
                          <a:spcPts val="0"/>
                        </a:spcAft>
                      </a:pPr>
                      <a:r>
                        <a:rPr lang="en-GB" sz="1200">
                          <a:effectLst/>
                        </a:rPr>
                        <a:t>DATE OF BIRTH </a:t>
                      </a:r>
                      <a:endParaRPr lang="en-IN" sz="1200">
                        <a:effectLst/>
                        <a:latin typeface="Times New Roman" panose="02020603050405020304" pitchFamily="18" charset="0"/>
                        <a:ea typeface="Calibri" panose="020F0502020204030204" pitchFamily="34" charset="0"/>
                        <a:cs typeface="Mangal"/>
                      </a:endParaRPr>
                    </a:p>
                  </a:txBody>
                  <a:tcPr marL="68580" marR="68580" marT="0" marB="0"/>
                </a:tc>
                <a:tc>
                  <a:txBody>
                    <a:bodyPr/>
                    <a:lstStyle/>
                    <a:p>
                      <a:pPr algn="just">
                        <a:lnSpc>
                          <a:spcPct val="150000"/>
                        </a:lnSpc>
                        <a:spcAft>
                          <a:spcPts val="0"/>
                        </a:spcAft>
                      </a:pPr>
                      <a:r>
                        <a:rPr lang="en-GB" sz="1200">
                          <a:effectLst/>
                        </a:rPr>
                        <a:t>12-02-1960</a:t>
                      </a:r>
                      <a:endParaRPr lang="en-IN" sz="1200">
                        <a:effectLst/>
                        <a:latin typeface="Times New Roman" panose="02020603050405020304" pitchFamily="18" charset="0"/>
                        <a:ea typeface="Calibri" panose="020F0502020204030204" pitchFamily="34" charset="0"/>
                        <a:cs typeface="Mangal"/>
                      </a:endParaRPr>
                    </a:p>
                  </a:txBody>
                  <a:tcPr marL="68580" marR="68580" marT="0" marB="0"/>
                </a:tc>
                <a:extLst>
                  <a:ext uri="{0D108BD9-81ED-4DB2-BD59-A6C34878D82A}">
                    <a16:rowId xmlns:a16="http://schemas.microsoft.com/office/drawing/2014/main" val="10001"/>
                  </a:ext>
                </a:extLst>
              </a:tr>
              <a:tr h="374754">
                <a:tc>
                  <a:txBody>
                    <a:bodyPr/>
                    <a:lstStyle/>
                    <a:p>
                      <a:pPr algn="just">
                        <a:lnSpc>
                          <a:spcPct val="150000"/>
                        </a:lnSpc>
                        <a:spcAft>
                          <a:spcPts val="0"/>
                        </a:spcAft>
                      </a:pPr>
                      <a:r>
                        <a:rPr lang="en-GB" sz="1200">
                          <a:effectLst/>
                        </a:rPr>
                        <a:t>AGE</a:t>
                      </a:r>
                      <a:endParaRPr lang="en-IN" sz="1200">
                        <a:effectLst/>
                        <a:latin typeface="Times New Roman" panose="02020603050405020304" pitchFamily="18" charset="0"/>
                        <a:ea typeface="Calibri" panose="020F0502020204030204" pitchFamily="34" charset="0"/>
                        <a:cs typeface="Mangal"/>
                      </a:endParaRPr>
                    </a:p>
                  </a:txBody>
                  <a:tcPr marL="68580" marR="68580" marT="0" marB="0"/>
                </a:tc>
                <a:tc>
                  <a:txBody>
                    <a:bodyPr/>
                    <a:lstStyle/>
                    <a:p>
                      <a:pPr algn="just">
                        <a:lnSpc>
                          <a:spcPct val="150000"/>
                        </a:lnSpc>
                        <a:spcAft>
                          <a:spcPts val="0"/>
                        </a:spcAft>
                      </a:pPr>
                      <a:r>
                        <a:rPr lang="en-GB" sz="1200">
                          <a:effectLst/>
                        </a:rPr>
                        <a:t>65</a:t>
                      </a:r>
                      <a:endParaRPr lang="en-IN" sz="1200">
                        <a:effectLst/>
                        <a:latin typeface="Times New Roman" panose="02020603050405020304" pitchFamily="18" charset="0"/>
                        <a:ea typeface="Calibri" panose="020F0502020204030204" pitchFamily="34" charset="0"/>
                        <a:cs typeface="Mangal"/>
                      </a:endParaRPr>
                    </a:p>
                  </a:txBody>
                  <a:tcPr marL="68580" marR="68580" marT="0" marB="0"/>
                </a:tc>
                <a:extLst>
                  <a:ext uri="{0D108BD9-81ED-4DB2-BD59-A6C34878D82A}">
                    <a16:rowId xmlns:a16="http://schemas.microsoft.com/office/drawing/2014/main" val="10002"/>
                  </a:ext>
                </a:extLst>
              </a:tr>
              <a:tr h="374754">
                <a:tc>
                  <a:txBody>
                    <a:bodyPr/>
                    <a:lstStyle/>
                    <a:p>
                      <a:pPr algn="just">
                        <a:lnSpc>
                          <a:spcPct val="150000"/>
                        </a:lnSpc>
                        <a:spcAft>
                          <a:spcPts val="0"/>
                        </a:spcAft>
                      </a:pPr>
                      <a:r>
                        <a:rPr lang="en-GB" sz="1200" dirty="0">
                          <a:effectLst/>
                        </a:rPr>
                        <a:t>SEX</a:t>
                      </a:r>
                      <a:endParaRPr lang="en-IN" sz="1200" dirty="0">
                        <a:effectLst/>
                        <a:latin typeface="Times New Roman" panose="02020603050405020304" pitchFamily="18" charset="0"/>
                        <a:ea typeface="Calibri" panose="020F0502020204030204" pitchFamily="34" charset="0"/>
                        <a:cs typeface="Mangal"/>
                      </a:endParaRPr>
                    </a:p>
                  </a:txBody>
                  <a:tcPr marL="68580" marR="68580" marT="0" marB="0"/>
                </a:tc>
                <a:tc>
                  <a:txBody>
                    <a:bodyPr/>
                    <a:lstStyle/>
                    <a:p>
                      <a:pPr algn="just">
                        <a:lnSpc>
                          <a:spcPct val="150000"/>
                        </a:lnSpc>
                        <a:spcAft>
                          <a:spcPts val="0"/>
                        </a:spcAft>
                      </a:pPr>
                      <a:r>
                        <a:rPr lang="en-GB" sz="1200">
                          <a:effectLst/>
                        </a:rPr>
                        <a:t>Female</a:t>
                      </a:r>
                      <a:endParaRPr lang="en-IN" sz="1200">
                        <a:effectLst/>
                        <a:latin typeface="Times New Roman" panose="02020603050405020304" pitchFamily="18" charset="0"/>
                        <a:ea typeface="Calibri" panose="020F0502020204030204" pitchFamily="34" charset="0"/>
                        <a:cs typeface="Mangal"/>
                      </a:endParaRPr>
                    </a:p>
                  </a:txBody>
                  <a:tcPr marL="68580" marR="68580" marT="0" marB="0"/>
                </a:tc>
                <a:extLst>
                  <a:ext uri="{0D108BD9-81ED-4DB2-BD59-A6C34878D82A}">
                    <a16:rowId xmlns:a16="http://schemas.microsoft.com/office/drawing/2014/main" val="10003"/>
                  </a:ext>
                </a:extLst>
              </a:tr>
              <a:tr h="374754">
                <a:tc>
                  <a:txBody>
                    <a:bodyPr/>
                    <a:lstStyle/>
                    <a:p>
                      <a:pPr algn="just">
                        <a:lnSpc>
                          <a:spcPct val="150000"/>
                        </a:lnSpc>
                        <a:spcAft>
                          <a:spcPts val="0"/>
                        </a:spcAft>
                      </a:pPr>
                      <a:r>
                        <a:rPr lang="en-GB" sz="1200">
                          <a:effectLst/>
                        </a:rPr>
                        <a:t>LANGUAGE</a:t>
                      </a:r>
                      <a:endParaRPr lang="en-IN" sz="1200">
                        <a:effectLst/>
                        <a:latin typeface="Times New Roman" panose="02020603050405020304" pitchFamily="18" charset="0"/>
                        <a:ea typeface="Calibri" panose="020F0502020204030204" pitchFamily="34" charset="0"/>
                        <a:cs typeface="Mangal"/>
                      </a:endParaRPr>
                    </a:p>
                  </a:txBody>
                  <a:tcPr marL="68580" marR="68580" marT="0" marB="0"/>
                </a:tc>
                <a:tc>
                  <a:txBody>
                    <a:bodyPr/>
                    <a:lstStyle/>
                    <a:p>
                      <a:pPr algn="just">
                        <a:lnSpc>
                          <a:spcPct val="150000"/>
                        </a:lnSpc>
                        <a:spcAft>
                          <a:spcPts val="0"/>
                        </a:spcAft>
                      </a:pPr>
                      <a:r>
                        <a:rPr lang="en-GB" sz="1200">
                          <a:effectLst/>
                        </a:rPr>
                        <a:t>English</a:t>
                      </a:r>
                      <a:endParaRPr lang="en-IN" sz="1200">
                        <a:effectLst/>
                        <a:latin typeface="Times New Roman" panose="02020603050405020304" pitchFamily="18" charset="0"/>
                        <a:ea typeface="Calibri" panose="020F0502020204030204" pitchFamily="34" charset="0"/>
                        <a:cs typeface="Mangal"/>
                      </a:endParaRPr>
                    </a:p>
                  </a:txBody>
                  <a:tcPr marL="68580" marR="68580" marT="0" marB="0"/>
                </a:tc>
                <a:extLst>
                  <a:ext uri="{0D108BD9-81ED-4DB2-BD59-A6C34878D82A}">
                    <a16:rowId xmlns:a16="http://schemas.microsoft.com/office/drawing/2014/main" val="10004"/>
                  </a:ext>
                </a:extLst>
              </a:tr>
              <a:tr h="374754">
                <a:tc>
                  <a:txBody>
                    <a:bodyPr/>
                    <a:lstStyle/>
                    <a:p>
                      <a:pPr algn="just">
                        <a:lnSpc>
                          <a:spcPct val="150000"/>
                        </a:lnSpc>
                        <a:spcAft>
                          <a:spcPts val="0"/>
                        </a:spcAft>
                      </a:pPr>
                      <a:r>
                        <a:rPr lang="en-GB" sz="1200" dirty="0">
                          <a:effectLst/>
                        </a:rPr>
                        <a:t>MARITAL STATUS</a:t>
                      </a:r>
                      <a:endParaRPr lang="en-IN" sz="1200" dirty="0">
                        <a:effectLst/>
                        <a:latin typeface="Times New Roman" panose="02020603050405020304" pitchFamily="18" charset="0"/>
                        <a:ea typeface="Calibri" panose="020F0502020204030204" pitchFamily="34" charset="0"/>
                        <a:cs typeface="Mangal"/>
                      </a:endParaRPr>
                    </a:p>
                  </a:txBody>
                  <a:tcPr marL="68580" marR="68580" marT="0" marB="0"/>
                </a:tc>
                <a:tc>
                  <a:txBody>
                    <a:bodyPr/>
                    <a:lstStyle/>
                    <a:p>
                      <a:pPr algn="just">
                        <a:lnSpc>
                          <a:spcPct val="150000"/>
                        </a:lnSpc>
                        <a:spcAft>
                          <a:spcPts val="0"/>
                        </a:spcAft>
                      </a:pPr>
                      <a:r>
                        <a:rPr lang="en-GB" sz="1200" dirty="0">
                          <a:effectLst/>
                        </a:rPr>
                        <a:t>Married</a:t>
                      </a:r>
                      <a:endParaRPr lang="en-IN" sz="1200" dirty="0">
                        <a:effectLst/>
                        <a:latin typeface="Times New Roman" panose="02020603050405020304" pitchFamily="18" charset="0"/>
                        <a:ea typeface="Calibri" panose="020F0502020204030204" pitchFamily="34" charset="0"/>
                        <a:cs typeface="Mangal"/>
                      </a:endParaRPr>
                    </a:p>
                  </a:txBody>
                  <a:tcPr marL="68580" marR="68580" marT="0" marB="0"/>
                </a:tc>
                <a:extLst>
                  <a:ext uri="{0D108BD9-81ED-4DB2-BD59-A6C34878D82A}">
                    <a16:rowId xmlns:a16="http://schemas.microsoft.com/office/drawing/2014/main" val="10005"/>
                  </a:ext>
                </a:extLst>
              </a:tr>
              <a:tr h="374754">
                <a:tc>
                  <a:txBody>
                    <a:bodyPr/>
                    <a:lstStyle/>
                    <a:p>
                      <a:pPr algn="just">
                        <a:lnSpc>
                          <a:spcPct val="150000"/>
                        </a:lnSpc>
                        <a:spcAft>
                          <a:spcPts val="0"/>
                        </a:spcAft>
                      </a:pPr>
                      <a:r>
                        <a:rPr lang="en-GB" sz="1200">
                          <a:effectLst/>
                        </a:rPr>
                        <a:t>GEOGRAPHICAL LOCATION</a:t>
                      </a:r>
                      <a:endParaRPr lang="en-IN" sz="1200">
                        <a:effectLst/>
                        <a:latin typeface="Times New Roman" panose="02020603050405020304" pitchFamily="18" charset="0"/>
                        <a:ea typeface="Calibri" panose="020F0502020204030204" pitchFamily="34" charset="0"/>
                        <a:cs typeface="Mangal"/>
                      </a:endParaRPr>
                    </a:p>
                  </a:txBody>
                  <a:tcPr marL="68580" marR="68580" marT="0" marB="0"/>
                </a:tc>
                <a:tc>
                  <a:txBody>
                    <a:bodyPr/>
                    <a:lstStyle/>
                    <a:p>
                      <a:pPr algn="just">
                        <a:lnSpc>
                          <a:spcPct val="150000"/>
                        </a:lnSpc>
                        <a:spcAft>
                          <a:spcPts val="0"/>
                        </a:spcAft>
                      </a:pPr>
                      <a:r>
                        <a:rPr lang="en-GB" sz="1200">
                          <a:effectLst/>
                        </a:rPr>
                        <a:t>London, UK</a:t>
                      </a:r>
                      <a:endParaRPr lang="en-IN" sz="1200">
                        <a:effectLst/>
                        <a:latin typeface="Times New Roman" panose="02020603050405020304" pitchFamily="18" charset="0"/>
                        <a:ea typeface="Calibri" panose="020F0502020204030204" pitchFamily="34" charset="0"/>
                        <a:cs typeface="Mangal"/>
                      </a:endParaRPr>
                    </a:p>
                  </a:txBody>
                  <a:tcPr marL="68580" marR="68580" marT="0" marB="0"/>
                </a:tc>
                <a:extLst>
                  <a:ext uri="{0D108BD9-81ED-4DB2-BD59-A6C34878D82A}">
                    <a16:rowId xmlns:a16="http://schemas.microsoft.com/office/drawing/2014/main" val="10006"/>
                  </a:ext>
                </a:extLst>
              </a:tr>
              <a:tr h="374754">
                <a:tc>
                  <a:txBody>
                    <a:bodyPr/>
                    <a:lstStyle/>
                    <a:p>
                      <a:pPr algn="just">
                        <a:lnSpc>
                          <a:spcPct val="150000"/>
                        </a:lnSpc>
                        <a:spcAft>
                          <a:spcPts val="0"/>
                        </a:spcAft>
                      </a:pPr>
                      <a:r>
                        <a:rPr lang="en-GB" sz="1200">
                          <a:effectLst/>
                        </a:rPr>
                        <a:t>OCCUPATION</a:t>
                      </a:r>
                      <a:endParaRPr lang="en-IN" sz="1200">
                        <a:effectLst/>
                        <a:latin typeface="Times New Roman" panose="02020603050405020304" pitchFamily="18" charset="0"/>
                        <a:ea typeface="Calibri" panose="020F0502020204030204" pitchFamily="34" charset="0"/>
                        <a:cs typeface="Mangal"/>
                      </a:endParaRPr>
                    </a:p>
                  </a:txBody>
                  <a:tcPr marL="68580" marR="68580" marT="0" marB="0"/>
                </a:tc>
                <a:tc>
                  <a:txBody>
                    <a:bodyPr/>
                    <a:lstStyle/>
                    <a:p>
                      <a:pPr algn="just">
                        <a:lnSpc>
                          <a:spcPct val="150000"/>
                        </a:lnSpc>
                        <a:spcAft>
                          <a:spcPts val="0"/>
                        </a:spcAft>
                      </a:pPr>
                      <a:r>
                        <a:rPr lang="en-GB" sz="1200" dirty="0">
                          <a:effectLst/>
                        </a:rPr>
                        <a:t>Housewife</a:t>
                      </a:r>
                      <a:endParaRPr lang="en-IN" sz="1200" dirty="0">
                        <a:effectLst/>
                        <a:latin typeface="Times New Roman" panose="02020603050405020304" pitchFamily="18" charset="0"/>
                        <a:ea typeface="Calibri" panose="020F0502020204030204" pitchFamily="34" charset="0"/>
                        <a:cs typeface="Mangal"/>
                      </a:endParaRPr>
                    </a:p>
                  </a:txBody>
                  <a:tcPr marL="68580" marR="68580" marT="0" marB="0"/>
                </a:tc>
                <a:extLst>
                  <a:ext uri="{0D108BD9-81ED-4DB2-BD59-A6C34878D82A}">
                    <a16:rowId xmlns:a16="http://schemas.microsoft.com/office/drawing/2014/main" val="10007"/>
                  </a:ext>
                </a:extLst>
              </a:tr>
            </a:tbl>
          </a:graphicData>
        </a:graphic>
      </p:graphicFrame>
      <p:sp>
        <p:nvSpPr>
          <p:cNvPr id="6" name="TextBox 5"/>
          <p:cNvSpPr txBox="1"/>
          <p:nvPr/>
        </p:nvSpPr>
        <p:spPr>
          <a:xfrm>
            <a:off x="8083463" y="5337994"/>
            <a:ext cx="2601994" cy="458074"/>
          </a:xfrm>
          <a:prstGeom prst="rect">
            <a:avLst/>
          </a:prstGeom>
          <a:noFill/>
        </p:spPr>
        <p:txBody>
          <a:bodyPr wrap="none" rtlCol="0">
            <a:spAutoFit/>
          </a:bodyPr>
          <a:lstStyle/>
          <a:p>
            <a:pPr algn="ctr">
              <a:lnSpc>
                <a:spcPct val="150000"/>
              </a:lnSpc>
            </a:pPr>
            <a:r>
              <a:rPr lang="en-US" dirty="0">
                <a:latin typeface="Times New Roman" panose="02020603050405020304" pitchFamily="18" charset="0"/>
                <a:cs typeface="Times New Roman" panose="02020603050405020304" pitchFamily="18" charset="0"/>
              </a:rPr>
              <a:t>Source: Created by author</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326130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lnSpc>
                <a:spcPct val="150000"/>
              </a:lnSpc>
            </a:pPr>
            <a:r>
              <a:rPr lang="en-GB" sz="4000" b="1" dirty="0">
                <a:solidFill>
                  <a:schemeClr val="tx1"/>
                </a:solidFill>
                <a:latin typeface="Times New Roman" panose="02020603050405020304" pitchFamily="18" charset="0"/>
                <a:cs typeface="Times New Roman" panose="02020603050405020304" pitchFamily="18" charset="0"/>
              </a:rPr>
              <a:t>CONTINUE…</a:t>
            </a:r>
            <a:endParaRPr lang="en-IN" sz="40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97280" y="1845734"/>
            <a:ext cx="6251374" cy="4023360"/>
          </a:xfrm>
        </p:spPr>
        <p:txBody>
          <a:bodyPr>
            <a:normAutofit/>
          </a:bodyPr>
          <a:lstStyle/>
          <a:p>
            <a:pPr algn="just">
              <a:lnSpc>
                <a:spcPct val="150000"/>
              </a:lnSpc>
              <a:buFont typeface="Arial" panose="020B0604020202020204" pitchFamily="34" charset="0"/>
              <a:buChar char="•"/>
            </a:pPr>
            <a:r>
              <a:rPr lang="en-GB" dirty="0">
                <a:solidFill>
                  <a:schemeClr val="tx1"/>
                </a:solidFill>
                <a:latin typeface="Times New Roman" panose="02020603050405020304" pitchFamily="18" charset="0"/>
                <a:cs typeface="Times New Roman" panose="02020603050405020304" pitchFamily="18" charset="0"/>
              </a:rPr>
              <a:t>Healthy food items are not taken into consideration and there is limited or no intake of protein even on monthly basis. </a:t>
            </a:r>
          </a:p>
          <a:p>
            <a:pPr algn="just">
              <a:lnSpc>
                <a:spcPct val="150000"/>
              </a:lnSpc>
              <a:buFont typeface="Arial" panose="020B0604020202020204" pitchFamily="34" charset="0"/>
              <a:buChar char="•"/>
            </a:pPr>
            <a:r>
              <a:rPr lang="en-GB" dirty="0">
                <a:solidFill>
                  <a:schemeClr val="tx1"/>
                </a:solidFill>
                <a:latin typeface="Times New Roman" panose="02020603050405020304" pitchFamily="18" charset="0"/>
                <a:cs typeface="Times New Roman" panose="02020603050405020304" pitchFamily="18" charset="0"/>
              </a:rPr>
              <a:t>Unhealthy food items’ consumption directly leads to the occurrence of ample amount of diseases and diabetes, heart attack and high blood pressure are the major ones (</a:t>
            </a:r>
            <a:r>
              <a:rPr lang="en-GB" dirty="0" err="1">
                <a:solidFill>
                  <a:schemeClr val="tx1"/>
                </a:solidFill>
                <a:latin typeface="Times New Roman" panose="02020603050405020304" pitchFamily="18" charset="0"/>
                <a:cs typeface="Times New Roman" panose="02020603050405020304" pitchFamily="18" charset="0"/>
              </a:rPr>
              <a:t>Włodarek</a:t>
            </a:r>
            <a:r>
              <a:rPr lang="en-GB" dirty="0">
                <a:solidFill>
                  <a:schemeClr val="tx1"/>
                </a:solidFill>
                <a:latin typeface="Times New Roman" panose="02020603050405020304" pitchFamily="18" charset="0"/>
                <a:cs typeface="Times New Roman" panose="02020603050405020304" pitchFamily="18" charset="0"/>
              </a:rPr>
              <a:t>, and </a:t>
            </a:r>
            <a:r>
              <a:rPr lang="en-GB" dirty="0" err="1">
                <a:solidFill>
                  <a:schemeClr val="tx1"/>
                </a:solidFill>
                <a:latin typeface="Times New Roman" panose="02020603050405020304" pitchFamily="18" charset="0"/>
                <a:cs typeface="Times New Roman" panose="02020603050405020304" pitchFamily="18" charset="0"/>
              </a:rPr>
              <a:t>Dobrowolski</a:t>
            </a:r>
            <a:r>
              <a:rPr lang="en-GB" dirty="0">
                <a:solidFill>
                  <a:schemeClr val="tx1"/>
                </a:solidFill>
                <a:latin typeface="Times New Roman" panose="02020603050405020304" pitchFamily="18" charset="0"/>
                <a:cs typeface="Times New Roman" panose="02020603050405020304" pitchFamily="18" charset="0"/>
              </a:rPr>
              <a:t>, 2022). </a:t>
            </a:r>
            <a:endParaRPr lang="en-GB" sz="2400" dirty="0">
              <a:solidFill>
                <a:schemeClr val="tx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984504" y="2127255"/>
            <a:ext cx="3658111" cy="2543530"/>
          </a:xfrm>
          <a:prstGeom prst="rect">
            <a:avLst/>
          </a:prstGeom>
        </p:spPr>
      </p:pic>
      <p:sp>
        <p:nvSpPr>
          <p:cNvPr id="6" name="TextBox 5"/>
          <p:cNvSpPr txBox="1"/>
          <p:nvPr/>
        </p:nvSpPr>
        <p:spPr>
          <a:xfrm>
            <a:off x="8509354" y="5060680"/>
            <a:ext cx="3134191" cy="458074"/>
          </a:xfrm>
          <a:prstGeom prst="rect">
            <a:avLst/>
          </a:prstGeom>
          <a:noFill/>
        </p:spPr>
        <p:txBody>
          <a:bodyPr wrap="none" rtlCol="0">
            <a:spAutoFit/>
          </a:bodyPr>
          <a:lstStyle/>
          <a:p>
            <a:pPr algn="ctr">
              <a:lnSpc>
                <a:spcPct val="150000"/>
              </a:lnSpc>
            </a:pPr>
            <a:r>
              <a:rPr lang="en-US" dirty="0">
                <a:latin typeface="Times New Roman" panose="02020603050405020304" pitchFamily="18" charset="0"/>
                <a:cs typeface="Times New Roman" panose="02020603050405020304" pitchFamily="18" charset="0"/>
              </a:rPr>
              <a:t>Source: (Eat this not that, 2024)</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4348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lnSpc>
                <a:spcPct val="150000"/>
              </a:lnSpc>
            </a:pPr>
            <a:r>
              <a:rPr lang="en-GB" sz="4000" b="1" dirty="0">
                <a:solidFill>
                  <a:schemeClr val="tx1"/>
                </a:solidFill>
                <a:latin typeface="Times New Roman" panose="02020603050405020304" pitchFamily="18" charset="0"/>
                <a:cs typeface="Times New Roman" panose="02020603050405020304" pitchFamily="18" charset="0"/>
              </a:rPr>
              <a:t>Recommendations</a:t>
            </a:r>
            <a:endParaRPr lang="en-IN" sz="40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97280" y="1845734"/>
            <a:ext cx="5258550" cy="3700627"/>
          </a:xfrm>
        </p:spPr>
        <p:txBody>
          <a:bodyPr>
            <a:normAutofit/>
          </a:bodyPr>
          <a:lstStyle/>
          <a:p>
            <a:pPr algn="just">
              <a:lnSpc>
                <a:spcPct val="150000"/>
              </a:lnSpc>
              <a:buFont typeface="Arial" panose="020B0604020202020204" pitchFamily="34" charset="0"/>
              <a:buChar char="•"/>
            </a:pPr>
            <a:r>
              <a:rPr lang="en-GB" dirty="0">
                <a:solidFill>
                  <a:schemeClr val="tx1"/>
                </a:solidFill>
                <a:latin typeface="Times New Roman" panose="02020603050405020304" pitchFamily="18" charset="0"/>
                <a:cs typeface="Times New Roman" panose="02020603050405020304" pitchFamily="18" charset="0"/>
              </a:rPr>
              <a:t>There are various recommendations or suggestions that can help diverse patients in coping up with the challenges associated with the disease. </a:t>
            </a:r>
          </a:p>
          <a:p>
            <a:pPr algn="just">
              <a:lnSpc>
                <a:spcPct val="150000"/>
              </a:lnSpc>
              <a:buFont typeface="Arial" panose="020B0604020202020204" pitchFamily="34" charset="0"/>
              <a:buChar char="•"/>
            </a:pPr>
            <a:r>
              <a:rPr lang="en-GB" dirty="0">
                <a:solidFill>
                  <a:schemeClr val="tx1"/>
                </a:solidFill>
                <a:latin typeface="Times New Roman" panose="02020603050405020304" pitchFamily="18" charset="0"/>
                <a:cs typeface="Times New Roman" panose="02020603050405020304" pitchFamily="18" charset="0"/>
              </a:rPr>
              <a:t>A care routine can help in assessing the condition of the patient and making strategic decisions for the elimination of the disease. </a:t>
            </a:r>
          </a:p>
        </p:txBody>
      </p:sp>
      <p:pic>
        <p:nvPicPr>
          <p:cNvPr id="4" name="Picture 3"/>
          <p:cNvPicPr>
            <a:picLocks noChangeAspect="1"/>
          </p:cNvPicPr>
          <p:nvPr/>
        </p:nvPicPr>
        <p:blipFill>
          <a:blip r:embed="rId3"/>
          <a:stretch>
            <a:fillRect/>
          </a:stretch>
        </p:blipFill>
        <p:spPr>
          <a:xfrm>
            <a:off x="6863471" y="2245632"/>
            <a:ext cx="4401164" cy="2276793"/>
          </a:xfrm>
          <a:prstGeom prst="rect">
            <a:avLst/>
          </a:prstGeom>
        </p:spPr>
      </p:pic>
      <p:sp>
        <p:nvSpPr>
          <p:cNvPr id="6" name="TextBox 5"/>
          <p:cNvSpPr txBox="1"/>
          <p:nvPr/>
        </p:nvSpPr>
        <p:spPr>
          <a:xfrm>
            <a:off x="8024052" y="4801660"/>
            <a:ext cx="2749471" cy="458074"/>
          </a:xfrm>
          <a:prstGeom prst="rect">
            <a:avLst/>
          </a:prstGeom>
          <a:noFill/>
        </p:spPr>
        <p:txBody>
          <a:bodyPr wrap="none" rtlCol="0">
            <a:spAutoFit/>
          </a:bodyPr>
          <a:lstStyle/>
          <a:p>
            <a:pPr algn="just">
              <a:lnSpc>
                <a:spcPct val="150000"/>
              </a:lnSpc>
            </a:pPr>
            <a:r>
              <a:rPr lang="en-US" dirty="0">
                <a:latin typeface="Times New Roman" panose="02020603050405020304" pitchFamily="18" charset="0"/>
                <a:cs typeface="Times New Roman" panose="02020603050405020304" pitchFamily="18" charset="0"/>
              </a:rPr>
              <a:t>Source: (Nurses labs,2025) </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014358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2211" y="226642"/>
            <a:ext cx="10058400" cy="1450757"/>
          </a:xfrm>
        </p:spPr>
        <p:txBody>
          <a:bodyPr>
            <a:normAutofit/>
          </a:bodyPr>
          <a:lstStyle/>
          <a:p>
            <a:pPr algn="ctr">
              <a:lnSpc>
                <a:spcPct val="150000"/>
              </a:lnSpc>
            </a:pPr>
            <a:r>
              <a:rPr lang="en-US" sz="4000" b="1" dirty="0">
                <a:solidFill>
                  <a:schemeClr val="tx1"/>
                </a:solidFill>
                <a:latin typeface="Times New Roman" panose="02020603050405020304" pitchFamily="18" charset="0"/>
                <a:cs typeface="Times New Roman" panose="02020603050405020304" pitchFamily="18" charset="0"/>
              </a:rPr>
              <a:t>CONTINUE…</a:t>
            </a:r>
            <a:endParaRPr lang="en-IN" sz="40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97280" y="1845734"/>
            <a:ext cx="5078668" cy="4045400"/>
          </a:xfrm>
        </p:spPr>
        <p:txBody>
          <a:bodyPr>
            <a:noAutofit/>
          </a:bodyPr>
          <a:lstStyle/>
          <a:p>
            <a:pPr algn="just">
              <a:lnSpc>
                <a:spcPct val="150000"/>
              </a:lnSpc>
              <a:buFont typeface="Arial" panose="020B0604020202020204" pitchFamily="34" charset="0"/>
              <a:buChar char="•"/>
            </a:pPr>
            <a:r>
              <a:rPr lang="en-GB" b="1" i="1" dirty="0">
                <a:solidFill>
                  <a:schemeClr val="tx1"/>
                </a:solidFill>
                <a:latin typeface="Times New Roman" panose="02020603050405020304" pitchFamily="18" charset="0"/>
                <a:cs typeface="Times New Roman" panose="02020603050405020304" pitchFamily="18" charset="0"/>
              </a:rPr>
              <a:t>Care planning </a:t>
            </a:r>
            <a:r>
              <a:rPr lang="en-GB" dirty="0">
                <a:solidFill>
                  <a:schemeClr val="tx1"/>
                </a:solidFill>
                <a:latin typeface="Times New Roman" panose="02020603050405020304" pitchFamily="18" charset="0"/>
                <a:cs typeface="Times New Roman" panose="02020603050405020304" pitchFamily="18" charset="0"/>
              </a:rPr>
              <a:t>can also be helpful and for this is highly aligned with a structured person centric approach that has a combination of healthcare activities and core values and morale of the patient. </a:t>
            </a:r>
          </a:p>
          <a:p>
            <a:pPr algn="just">
              <a:lnSpc>
                <a:spcPct val="150000"/>
              </a:lnSpc>
              <a:buFont typeface="Arial" panose="020B0604020202020204" pitchFamily="34" charset="0"/>
              <a:buChar char="•"/>
            </a:pPr>
            <a:r>
              <a:rPr lang="en-GB" dirty="0">
                <a:solidFill>
                  <a:schemeClr val="tx1"/>
                </a:solidFill>
                <a:latin typeface="Times New Roman" panose="02020603050405020304" pitchFamily="18" charset="0"/>
                <a:cs typeface="Times New Roman" panose="02020603050405020304" pitchFamily="18" charset="0"/>
              </a:rPr>
              <a:t>By coordinating well with the patient and seeking permission, an effective care planning can be ensured.</a:t>
            </a:r>
            <a:endParaRPr lang="en-IN" dirty="0">
              <a:solidFill>
                <a:schemeClr val="tx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423004" y="2075560"/>
            <a:ext cx="3581900" cy="2676899"/>
          </a:xfrm>
          <a:prstGeom prst="rect">
            <a:avLst/>
          </a:prstGeom>
        </p:spPr>
      </p:pic>
      <p:sp>
        <p:nvSpPr>
          <p:cNvPr id="5" name="TextBox 4"/>
          <p:cNvSpPr txBox="1"/>
          <p:nvPr/>
        </p:nvSpPr>
        <p:spPr>
          <a:xfrm>
            <a:off x="7285221" y="5291528"/>
            <a:ext cx="4631960" cy="923330"/>
          </a:xfrm>
          <a:prstGeom prst="rect">
            <a:avLst/>
          </a:prstGeom>
          <a:noFill/>
        </p:spPr>
        <p:txBody>
          <a:bodyPr wrap="square" rtlCol="0">
            <a:spAutoFit/>
          </a:bodyPr>
          <a:lstStyle/>
          <a:p>
            <a:pPr algn="ctr">
              <a:lnSpc>
                <a:spcPct val="150000"/>
              </a:lnSpc>
            </a:pPr>
            <a:r>
              <a:rPr lang="en-US" dirty="0">
                <a:latin typeface="Times New Roman" panose="02020603050405020304" pitchFamily="18" charset="0"/>
                <a:cs typeface="Times New Roman" panose="02020603050405020304" pitchFamily="18" charset="0"/>
              </a:rPr>
              <a:t>Source: (Social care institute for excellence, 2025)</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907593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lnSpc>
                <a:spcPct val="150000"/>
              </a:lnSpc>
            </a:pPr>
            <a:r>
              <a:rPr lang="en-US" sz="4000" b="1" dirty="0">
                <a:solidFill>
                  <a:schemeClr val="tx1"/>
                </a:solidFill>
                <a:latin typeface="Times New Roman" panose="02020603050405020304" pitchFamily="18" charset="0"/>
                <a:cs typeface="Times New Roman" panose="02020603050405020304" pitchFamily="18" charset="0"/>
              </a:rPr>
              <a:t>CONTINUE…</a:t>
            </a:r>
            <a:endParaRPr lang="en-IN" sz="4000" dirty="0"/>
          </a:p>
        </p:txBody>
      </p:sp>
      <p:sp>
        <p:nvSpPr>
          <p:cNvPr id="3" name="Content Placeholder 2"/>
          <p:cNvSpPr>
            <a:spLocks noGrp="1"/>
          </p:cNvSpPr>
          <p:nvPr>
            <p:ph idx="1"/>
          </p:nvPr>
        </p:nvSpPr>
        <p:spPr>
          <a:xfrm>
            <a:off x="1097280" y="1845734"/>
            <a:ext cx="5378471" cy="3655656"/>
          </a:xfrm>
        </p:spPr>
        <p:txBody>
          <a:bodyPr/>
          <a:lstStyle/>
          <a:p>
            <a:pPr algn="just">
              <a:lnSpc>
                <a:spcPct val="150000"/>
              </a:lnSpc>
              <a:buFont typeface="Arial" panose="020B0604020202020204" pitchFamily="34" charset="0"/>
              <a:buChar char="•"/>
            </a:pPr>
            <a:r>
              <a:rPr lang="en-GB" b="1" i="1" dirty="0">
                <a:solidFill>
                  <a:schemeClr val="tx1"/>
                </a:solidFill>
                <a:latin typeface="Times New Roman" panose="02020603050405020304" pitchFamily="18" charset="0"/>
                <a:cs typeface="Times New Roman" panose="02020603050405020304" pitchFamily="18" charset="0"/>
              </a:rPr>
              <a:t>Communication</a:t>
            </a:r>
            <a:r>
              <a:rPr lang="en-GB" dirty="0">
                <a:solidFill>
                  <a:schemeClr val="tx1"/>
                </a:solidFill>
                <a:latin typeface="Times New Roman" panose="02020603050405020304" pitchFamily="18" charset="0"/>
                <a:cs typeface="Times New Roman" panose="02020603050405020304" pitchFamily="18" charset="0"/>
              </a:rPr>
              <a:t> ought to be concise and clear along with delivering the message of medical condition. </a:t>
            </a:r>
          </a:p>
          <a:p>
            <a:pPr algn="just">
              <a:lnSpc>
                <a:spcPct val="150000"/>
              </a:lnSpc>
              <a:buFont typeface="Arial" panose="020B0604020202020204" pitchFamily="34" charset="0"/>
              <a:buChar char="•"/>
            </a:pPr>
            <a:r>
              <a:rPr lang="en-GB" dirty="0">
                <a:solidFill>
                  <a:schemeClr val="tx1"/>
                </a:solidFill>
                <a:latin typeface="Times New Roman" panose="02020603050405020304" pitchFamily="18" charset="0"/>
                <a:cs typeface="Times New Roman" panose="02020603050405020304" pitchFamily="18" charset="0"/>
              </a:rPr>
              <a:t>An environment of transparent communication can help patients in expressing their opinions and tailored services can be ensured. </a:t>
            </a:r>
            <a:endParaRPr lang="en-IN" dirty="0">
              <a:solidFill>
                <a:schemeClr val="tx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081883" y="2117446"/>
            <a:ext cx="4595456" cy="2143424"/>
          </a:xfrm>
          <a:prstGeom prst="rect">
            <a:avLst/>
          </a:prstGeom>
        </p:spPr>
      </p:pic>
      <p:sp>
        <p:nvSpPr>
          <p:cNvPr id="5" name="TextBox 4"/>
          <p:cNvSpPr txBox="1"/>
          <p:nvPr/>
        </p:nvSpPr>
        <p:spPr>
          <a:xfrm>
            <a:off x="7666626" y="4886794"/>
            <a:ext cx="4010713" cy="464871"/>
          </a:xfrm>
          <a:prstGeom prst="rect">
            <a:avLst/>
          </a:prstGeom>
          <a:noFill/>
        </p:spPr>
        <p:txBody>
          <a:bodyPr wrap="none" rtlCol="0">
            <a:spAutoFit/>
          </a:bodyPr>
          <a:lstStyle/>
          <a:p>
            <a:pPr algn="ctr">
              <a:lnSpc>
                <a:spcPct val="150000"/>
              </a:lnSpc>
            </a:pPr>
            <a:r>
              <a:rPr lang="en-US" dirty="0">
                <a:latin typeface="Times New Roman" panose="02020603050405020304" pitchFamily="18" charset="0"/>
                <a:cs typeface="Times New Roman" panose="02020603050405020304" pitchFamily="18" charset="0"/>
              </a:rPr>
              <a:t>Source: (Catawba alley healthcare, 2025)</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702717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lnSpc>
                <a:spcPct val="150000"/>
              </a:lnSpc>
            </a:pPr>
            <a:r>
              <a:rPr lang="en-GB" sz="4000" b="1" dirty="0">
                <a:solidFill>
                  <a:schemeClr val="tx1"/>
                </a:solidFill>
                <a:latin typeface="Times New Roman" panose="02020603050405020304" pitchFamily="18" charset="0"/>
                <a:cs typeface="Times New Roman" panose="02020603050405020304" pitchFamily="18" charset="0"/>
              </a:rPr>
              <a:t>CONCLUSION</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97280" y="1845734"/>
            <a:ext cx="4883795" cy="3805558"/>
          </a:xfrm>
        </p:spPr>
        <p:txBody>
          <a:bodyPr>
            <a:normAutofit/>
          </a:bodyPr>
          <a:lstStyle/>
          <a:p>
            <a:pPr lvl="1" algn="just">
              <a:lnSpc>
                <a:spcPct val="150000"/>
              </a:lnSpc>
              <a:buFont typeface="Arial" panose="020B0604020202020204" pitchFamily="34" charset="0"/>
              <a:buChar char="•"/>
            </a:pPr>
            <a:r>
              <a:rPr lang="en-GB" sz="2000" dirty="0">
                <a:solidFill>
                  <a:schemeClr val="tx1"/>
                </a:solidFill>
                <a:latin typeface="Times New Roman" panose="02020603050405020304" pitchFamily="18" charset="0"/>
                <a:cs typeface="Times New Roman" panose="02020603050405020304" pitchFamily="18" charset="0"/>
              </a:rPr>
              <a:t>From the above, it can be concluded that it is essential to determine preventive measures for diseases so that a healthy lifestyle can be ensured. </a:t>
            </a:r>
          </a:p>
          <a:p>
            <a:pPr lvl="1" algn="just">
              <a:lnSpc>
                <a:spcPct val="150000"/>
              </a:lnSpc>
              <a:buFont typeface="Arial" panose="020B0604020202020204" pitchFamily="34" charset="0"/>
              <a:buChar char="•"/>
            </a:pPr>
            <a:r>
              <a:rPr lang="en-GB" sz="2000" dirty="0">
                <a:solidFill>
                  <a:schemeClr val="tx1"/>
                </a:solidFill>
                <a:latin typeface="Times New Roman" panose="02020603050405020304" pitchFamily="18" charset="0"/>
                <a:cs typeface="Times New Roman" panose="02020603050405020304" pitchFamily="18" charset="0"/>
              </a:rPr>
              <a:t>Diabetes has several harmful effects on heart and blood vessels and to eliminate this, a care plan can prove to be very beneficial. </a:t>
            </a:r>
          </a:p>
        </p:txBody>
      </p:sp>
      <p:pic>
        <p:nvPicPr>
          <p:cNvPr id="4" name="Picture 3"/>
          <p:cNvPicPr>
            <a:picLocks noChangeAspect="1"/>
          </p:cNvPicPr>
          <p:nvPr/>
        </p:nvPicPr>
        <p:blipFill>
          <a:blip r:embed="rId3"/>
          <a:stretch>
            <a:fillRect/>
          </a:stretch>
        </p:blipFill>
        <p:spPr>
          <a:xfrm>
            <a:off x="7300210" y="2228639"/>
            <a:ext cx="4317167" cy="2088528"/>
          </a:xfrm>
          <a:prstGeom prst="rect">
            <a:avLst/>
          </a:prstGeom>
        </p:spPr>
      </p:pic>
      <p:sp>
        <p:nvSpPr>
          <p:cNvPr id="5" name="TextBox 4"/>
          <p:cNvSpPr txBox="1"/>
          <p:nvPr/>
        </p:nvSpPr>
        <p:spPr>
          <a:xfrm>
            <a:off x="8264697" y="4721902"/>
            <a:ext cx="2890983" cy="464871"/>
          </a:xfrm>
          <a:prstGeom prst="rect">
            <a:avLst/>
          </a:prstGeom>
          <a:noFill/>
        </p:spPr>
        <p:txBody>
          <a:bodyPr wrap="none" rtlCol="0">
            <a:spAutoFit/>
          </a:bodyPr>
          <a:lstStyle/>
          <a:p>
            <a:pPr algn="ctr">
              <a:lnSpc>
                <a:spcPct val="150000"/>
              </a:lnSpc>
            </a:pPr>
            <a:r>
              <a:rPr lang="en-US" dirty="0">
                <a:latin typeface="Times New Roman" panose="02020603050405020304" pitchFamily="18" charset="0"/>
                <a:cs typeface="Times New Roman" panose="02020603050405020304" pitchFamily="18" charset="0"/>
              </a:rPr>
              <a:t>Source: (Shutter stock, 2025)</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977316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lnSpc>
                <a:spcPct val="150000"/>
              </a:lnSpc>
            </a:pPr>
            <a:r>
              <a:rPr lang="en-GB" sz="4000" b="1" dirty="0">
                <a:solidFill>
                  <a:schemeClr val="tx1"/>
                </a:solidFill>
                <a:latin typeface="Times New Roman" panose="02020603050405020304" pitchFamily="18" charset="0"/>
                <a:cs typeface="Times New Roman" panose="02020603050405020304" pitchFamily="18" charset="0"/>
              </a:rPr>
              <a:t>REFERENCES</a:t>
            </a:r>
            <a:endParaRPr lang="en-GB" sz="40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97280" y="1737360"/>
            <a:ext cx="9395835" cy="4398949"/>
          </a:xfrm>
        </p:spPr>
        <p:txBody>
          <a:bodyPr>
            <a:noAutofit/>
          </a:bodyPr>
          <a:lstStyle/>
          <a:p>
            <a:pPr algn="just">
              <a:lnSpc>
                <a:spcPct val="100000"/>
              </a:lnSpc>
            </a:pPr>
            <a:r>
              <a:rPr lang="en-GB" u="sng" dirty="0">
                <a:solidFill>
                  <a:schemeClr val="tx1"/>
                </a:solidFill>
                <a:latin typeface="Times New Roman" panose="02020603050405020304" pitchFamily="18" charset="0"/>
                <a:cs typeface="Times New Roman" panose="02020603050405020304" pitchFamily="18" charset="0"/>
              </a:rPr>
              <a:t>Books and journals</a:t>
            </a: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00000"/>
              </a:lnSpc>
              <a:buFont typeface="Arial" panose="020B0604020202020204" pitchFamily="34" charset="0"/>
              <a:buChar char="•"/>
            </a:pPr>
            <a:r>
              <a:rPr lang="en-GB" dirty="0">
                <a:solidFill>
                  <a:schemeClr val="tx1"/>
                </a:solidFill>
                <a:latin typeface="Times New Roman" panose="02020603050405020304" pitchFamily="18" charset="0"/>
                <a:cs typeface="Times New Roman" panose="02020603050405020304" pitchFamily="18" charset="0"/>
              </a:rPr>
              <a:t>Ahmad, F. and Joshi, S.H., (2023). Self-care practices and their role in the control of diabetes: a narrative review. </a:t>
            </a:r>
            <a:r>
              <a:rPr lang="en-GB" i="1" dirty="0" err="1">
                <a:solidFill>
                  <a:schemeClr val="tx1"/>
                </a:solidFill>
                <a:latin typeface="Times New Roman" panose="02020603050405020304" pitchFamily="18" charset="0"/>
                <a:cs typeface="Times New Roman" panose="02020603050405020304" pitchFamily="18" charset="0"/>
              </a:rPr>
              <a:t>Cureus</a:t>
            </a:r>
            <a:r>
              <a:rPr lang="en-GB" dirty="0">
                <a:solidFill>
                  <a:schemeClr val="tx1"/>
                </a:solidFill>
                <a:latin typeface="Times New Roman" panose="02020603050405020304" pitchFamily="18" charset="0"/>
                <a:cs typeface="Times New Roman" panose="02020603050405020304" pitchFamily="18" charset="0"/>
              </a:rPr>
              <a:t>, </a:t>
            </a:r>
            <a:r>
              <a:rPr lang="en-GB" i="1" dirty="0">
                <a:solidFill>
                  <a:schemeClr val="tx1"/>
                </a:solidFill>
                <a:latin typeface="Times New Roman" panose="02020603050405020304" pitchFamily="18" charset="0"/>
                <a:cs typeface="Times New Roman" panose="02020603050405020304" pitchFamily="18" charset="0"/>
              </a:rPr>
              <a:t>15</a:t>
            </a:r>
            <a:r>
              <a:rPr lang="en-GB" dirty="0">
                <a:solidFill>
                  <a:schemeClr val="tx1"/>
                </a:solidFill>
                <a:latin typeface="Times New Roman" panose="02020603050405020304" pitchFamily="18" charset="0"/>
                <a:cs typeface="Times New Roman" panose="02020603050405020304" pitchFamily="18" charset="0"/>
              </a:rPr>
              <a:t>(7).</a:t>
            </a:r>
            <a:endParaRPr lang="en-IN" dirty="0">
              <a:solidFill>
                <a:schemeClr val="tx1"/>
              </a:solidFill>
              <a:latin typeface="Times New Roman" panose="02020603050405020304" pitchFamily="18" charset="0"/>
              <a:cs typeface="Times New Roman" panose="02020603050405020304" pitchFamily="18" charset="0"/>
            </a:endParaRPr>
          </a:p>
          <a:p>
            <a:pPr algn="just">
              <a:lnSpc>
                <a:spcPct val="100000"/>
              </a:lnSpc>
              <a:buFont typeface="Arial" panose="020B0604020202020204" pitchFamily="34" charset="0"/>
              <a:buChar char="•"/>
            </a:pPr>
            <a:r>
              <a:rPr lang="en-GB" dirty="0">
                <a:solidFill>
                  <a:schemeClr val="tx1"/>
                </a:solidFill>
                <a:latin typeface="Times New Roman" panose="02020603050405020304" pitchFamily="18" charset="0"/>
                <a:cs typeface="Times New Roman" panose="02020603050405020304" pitchFamily="18" charset="0"/>
              </a:rPr>
              <a:t>Care, D., (2023). Standards of care in diabetes—(2023). </a:t>
            </a:r>
            <a:r>
              <a:rPr lang="en-GB" i="1" dirty="0">
                <a:solidFill>
                  <a:schemeClr val="tx1"/>
                </a:solidFill>
                <a:latin typeface="Times New Roman" panose="02020603050405020304" pitchFamily="18" charset="0"/>
                <a:cs typeface="Times New Roman" panose="02020603050405020304" pitchFamily="18" charset="0"/>
              </a:rPr>
              <a:t>Diabetes care</a:t>
            </a:r>
            <a:r>
              <a:rPr lang="en-GB" dirty="0">
                <a:solidFill>
                  <a:schemeClr val="tx1"/>
                </a:solidFill>
                <a:latin typeface="Times New Roman" panose="02020603050405020304" pitchFamily="18" charset="0"/>
                <a:cs typeface="Times New Roman" panose="02020603050405020304" pitchFamily="18" charset="0"/>
              </a:rPr>
              <a:t>, </a:t>
            </a:r>
            <a:r>
              <a:rPr lang="en-GB" i="1" dirty="0">
                <a:solidFill>
                  <a:schemeClr val="tx1"/>
                </a:solidFill>
                <a:latin typeface="Times New Roman" panose="02020603050405020304" pitchFamily="18" charset="0"/>
                <a:cs typeface="Times New Roman" panose="02020603050405020304" pitchFamily="18" charset="0"/>
              </a:rPr>
              <a:t>46</a:t>
            </a:r>
            <a:r>
              <a:rPr lang="en-GB" dirty="0">
                <a:solidFill>
                  <a:schemeClr val="tx1"/>
                </a:solidFill>
                <a:latin typeface="Times New Roman" panose="02020603050405020304" pitchFamily="18" charset="0"/>
                <a:cs typeface="Times New Roman" panose="02020603050405020304" pitchFamily="18" charset="0"/>
              </a:rPr>
              <a:t>, pp.S1-S267.</a:t>
            </a:r>
          </a:p>
          <a:p>
            <a:pPr algn="just">
              <a:lnSpc>
                <a:spcPct val="100000"/>
              </a:lnSpc>
              <a:buFont typeface="Arial" panose="020B0604020202020204" pitchFamily="34" charset="0"/>
              <a:buChar char="•"/>
            </a:pPr>
            <a:r>
              <a:rPr lang="en-GB" dirty="0" err="1">
                <a:solidFill>
                  <a:schemeClr val="tx1"/>
                </a:solidFill>
                <a:latin typeface="Times New Roman" panose="02020603050405020304" pitchFamily="18" charset="0"/>
                <a:cs typeface="Times New Roman" panose="02020603050405020304" pitchFamily="18" charset="0"/>
              </a:rPr>
              <a:t>Devillard</a:t>
            </a:r>
            <a:r>
              <a:rPr lang="en-GB" dirty="0">
                <a:solidFill>
                  <a:schemeClr val="tx1"/>
                </a:solidFill>
                <a:latin typeface="Times New Roman" panose="02020603050405020304" pitchFamily="18" charset="0"/>
                <a:cs typeface="Times New Roman" panose="02020603050405020304" pitchFamily="18" charset="0"/>
              </a:rPr>
              <a:t>, C.D. and Marquette, C.A., (2021). Vascular tissue engineering: challenges and requirements for an ideal large scale blood vessel. </a:t>
            </a:r>
            <a:r>
              <a:rPr lang="en-GB" i="1" dirty="0">
                <a:solidFill>
                  <a:schemeClr val="tx1"/>
                </a:solidFill>
                <a:latin typeface="Times New Roman" panose="02020603050405020304" pitchFamily="18" charset="0"/>
                <a:cs typeface="Times New Roman" panose="02020603050405020304" pitchFamily="18" charset="0"/>
              </a:rPr>
              <a:t>Frontiers in bioengineering and biotechnology</a:t>
            </a:r>
            <a:r>
              <a:rPr lang="en-GB" dirty="0">
                <a:solidFill>
                  <a:schemeClr val="tx1"/>
                </a:solidFill>
                <a:latin typeface="Times New Roman" panose="02020603050405020304" pitchFamily="18" charset="0"/>
                <a:cs typeface="Times New Roman" panose="02020603050405020304" pitchFamily="18" charset="0"/>
              </a:rPr>
              <a:t>, </a:t>
            </a:r>
            <a:r>
              <a:rPr lang="en-GB" i="1" dirty="0">
                <a:solidFill>
                  <a:schemeClr val="tx1"/>
                </a:solidFill>
                <a:latin typeface="Times New Roman" panose="02020603050405020304" pitchFamily="18" charset="0"/>
                <a:cs typeface="Times New Roman" panose="02020603050405020304" pitchFamily="18" charset="0"/>
              </a:rPr>
              <a:t>9</a:t>
            </a:r>
            <a:r>
              <a:rPr lang="en-GB" dirty="0">
                <a:solidFill>
                  <a:schemeClr val="tx1"/>
                </a:solidFill>
                <a:latin typeface="Times New Roman" panose="02020603050405020304" pitchFamily="18" charset="0"/>
                <a:cs typeface="Times New Roman" panose="02020603050405020304" pitchFamily="18" charset="0"/>
              </a:rPr>
              <a:t>, p.721843.</a:t>
            </a:r>
            <a:endParaRPr lang="en-IN" dirty="0">
              <a:solidFill>
                <a:schemeClr val="tx1"/>
              </a:solidFill>
              <a:latin typeface="Times New Roman" panose="02020603050405020304" pitchFamily="18" charset="0"/>
              <a:cs typeface="Times New Roman" panose="02020603050405020304" pitchFamily="18" charset="0"/>
            </a:endParaRPr>
          </a:p>
          <a:p>
            <a:pPr algn="just">
              <a:lnSpc>
                <a:spcPct val="100000"/>
              </a:lnSpc>
              <a:buFont typeface="Arial" panose="020B0604020202020204" pitchFamily="34" charset="0"/>
              <a:buChar char="•"/>
            </a:pPr>
            <a:r>
              <a:rPr lang="en-GB" dirty="0" err="1">
                <a:solidFill>
                  <a:schemeClr val="tx1"/>
                </a:solidFill>
                <a:latin typeface="Times New Roman" panose="02020603050405020304" pitchFamily="18" charset="0"/>
                <a:cs typeface="Times New Roman" panose="02020603050405020304" pitchFamily="18" charset="0"/>
              </a:rPr>
              <a:t>Furst</a:t>
            </a:r>
            <a:r>
              <a:rPr lang="en-GB" dirty="0">
                <a:solidFill>
                  <a:schemeClr val="tx1"/>
                </a:solidFill>
                <a:latin typeface="Times New Roman" panose="02020603050405020304" pitchFamily="18" charset="0"/>
                <a:cs typeface="Times New Roman" panose="02020603050405020304" pitchFamily="18" charset="0"/>
              </a:rPr>
              <a:t>, B. and González‐Alonso, J., (2025). The heart, a secondary organ in the control of blood circulation. </a:t>
            </a:r>
            <a:r>
              <a:rPr lang="en-GB" i="1" dirty="0">
                <a:solidFill>
                  <a:schemeClr val="tx1"/>
                </a:solidFill>
                <a:latin typeface="Times New Roman" panose="02020603050405020304" pitchFamily="18" charset="0"/>
                <a:cs typeface="Times New Roman" panose="02020603050405020304" pitchFamily="18" charset="0"/>
              </a:rPr>
              <a:t>Experimental Physiology</a:t>
            </a:r>
            <a:r>
              <a:rPr lang="en-GB" dirty="0">
                <a:solidFill>
                  <a:schemeClr val="tx1"/>
                </a:solidFill>
                <a:latin typeface="Times New Roman" panose="02020603050405020304" pitchFamily="18" charset="0"/>
                <a:cs typeface="Times New Roman" panose="02020603050405020304" pitchFamily="18" charset="0"/>
              </a:rPr>
              <a:t>, </a:t>
            </a:r>
            <a:r>
              <a:rPr lang="en-GB" i="1" dirty="0">
                <a:solidFill>
                  <a:schemeClr val="tx1"/>
                </a:solidFill>
                <a:latin typeface="Times New Roman" panose="02020603050405020304" pitchFamily="18" charset="0"/>
                <a:cs typeface="Times New Roman" panose="02020603050405020304" pitchFamily="18" charset="0"/>
              </a:rPr>
              <a:t>110</a:t>
            </a:r>
            <a:r>
              <a:rPr lang="en-GB" dirty="0">
                <a:solidFill>
                  <a:schemeClr val="tx1"/>
                </a:solidFill>
                <a:latin typeface="Times New Roman" panose="02020603050405020304" pitchFamily="18" charset="0"/>
                <a:cs typeface="Times New Roman" panose="02020603050405020304" pitchFamily="18" charset="0"/>
              </a:rPr>
              <a:t>(5), pp.649-665.</a:t>
            </a:r>
            <a:endParaRPr lang="en-IN" dirty="0">
              <a:solidFill>
                <a:schemeClr val="tx1"/>
              </a:solidFill>
              <a:latin typeface="Times New Roman" panose="02020603050405020304" pitchFamily="18" charset="0"/>
              <a:cs typeface="Times New Roman" panose="02020603050405020304" pitchFamily="18" charset="0"/>
            </a:endParaRPr>
          </a:p>
          <a:p>
            <a:pPr algn="just">
              <a:lnSpc>
                <a:spcPct val="100000"/>
              </a:lnSpc>
              <a:buFont typeface="Arial" panose="020B0604020202020204" pitchFamily="34" charset="0"/>
              <a:buChar char="•"/>
            </a:pPr>
            <a:r>
              <a:rPr lang="en-GB" dirty="0">
                <a:solidFill>
                  <a:schemeClr val="tx1"/>
                </a:solidFill>
                <a:latin typeface="Times New Roman" panose="02020603050405020304" pitchFamily="18" charset="0"/>
                <a:cs typeface="Times New Roman" panose="02020603050405020304" pitchFamily="18" charset="0"/>
              </a:rPr>
              <a:t>Johnson, </a:t>
            </a:r>
            <a:r>
              <a:rPr lang="en-GB" dirty="0" err="1">
                <a:solidFill>
                  <a:schemeClr val="tx1"/>
                </a:solidFill>
                <a:latin typeface="Times New Roman" panose="02020603050405020304" pitchFamily="18" charset="0"/>
                <a:cs typeface="Times New Roman" panose="02020603050405020304" pitchFamily="18" charset="0"/>
              </a:rPr>
              <a:t>B.K</a:t>
            </a:r>
            <a:r>
              <a:rPr lang="en-GB" dirty="0">
                <a:solidFill>
                  <a:schemeClr val="tx1"/>
                </a:solidFill>
                <a:latin typeface="Times New Roman" panose="02020603050405020304" pitchFamily="18" charset="0"/>
                <a:cs typeface="Times New Roman" panose="02020603050405020304" pitchFamily="18" charset="0"/>
              </a:rPr>
              <a:t>., (2025). Physiology of the autonomic nervous system. In </a:t>
            </a:r>
            <a:r>
              <a:rPr lang="en-GB" i="1" dirty="0">
                <a:solidFill>
                  <a:schemeClr val="tx1"/>
                </a:solidFill>
                <a:latin typeface="Times New Roman" panose="02020603050405020304" pitchFamily="18" charset="0"/>
                <a:cs typeface="Times New Roman" panose="02020603050405020304" pitchFamily="18" charset="0"/>
              </a:rPr>
              <a:t>Basic sciences in </a:t>
            </a:r>
            <a:r>
              <a:rPr lang="en-GB" i="1" dirty="0" err="1">
                <a:solidFill>
                  <a:schemeClr val="tx1"/>
                </a:solidFill>
                <a:latin typeface="Times New Roman" panose="02020603050405020304" pitchFamily="18" charset="0"/>
                <a:cs typeface="Times New Roman" panose="02020603050405020304" pitchFamily="18" charset="0"/>
              </a:rPr>
              <a:t>anesthesia</a:t>
            </a:r>
            <a:r>
              <a:rPr lang="en-GB" dirty="0">
                <a:solidFill>
                  <a:schemeClr val="tx1"/>
                </a:solidFill>
                <a:latin typeface="Times New Roman" panose="02020603050405020304" pitchFamily="18" charset="0"/>
                <a:cs typeface="Times New Roman" panose="02020603050405020304" pitchFamily="18" charset="0"/>
              </a:rPr>
              <a:t> (pp. 377-386). Cham: Springer Nature Switzerland.</a:t>
            </a:r>
            <a:endParaRPr lang="en-IN" dirty="0">
              <a:solidFill>
                <a:schemeClr val="tx1"/>
              </a:solidFill>
              <a:latin typeface="Times New Roman" panose="02020603050405020304" pitchFamily="18" charset="0"/>
              <a:cs typeface="Times New Roman" panose="02020603050405020304" pitchFamily="18" charset="0"/>
            </a:endParaRPr>
          </a:p>
          <a:p>
            <a:pPr algn="just">
              <a:lnSpc>
                <a:spcPct val="10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00000"/>
              </a:lnSpc>
            </a:pPr>
            <a:endParaRPr lang="en-IN"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012128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405312" y="1527717"/>
            <a:ext cx="3381375" cy="2577558"/>
          </a:xfrm>
          <a:prstGeom prst="rect">
            <a:avLst/>
          </a:prstGeom>
        </p:spPr>
      </p:pic>
    </p:spTree>
    <p:extLst>
      <p:ext uri="{BB962C8B-B14F-4D97-AF65-F5344CB8AC3E}">
        <p14:creationId xmlns:p14="http://schemas.microsoft.com/office/powerpoint/2010/main" val="3343692235"/>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144</TotalTime>
  <Words>2845</Words>
  <Application>Microsoft Office PowerPoint</Application>
  <PresentationFormat>Widescreen</PresentationFormat>
  <Paragraphs>130</Paragraphs>
  <Slides>16</Slides>
  <Notes>13</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Times New Roman</vt:lpstr>
      <vt:lpstr>Retrospect</vt:lpstr>
      <vt:lpstr>Introduction to Physiology  Component 2- presentation with voice-over Student ID: 2232370 Student name: Valentina Micu  Module code:BMHP5023</vt:lpstr>
      <vt:lpstr>TABLE OF CONTENT</vt:lpstr>
      <vt:lpstr>INTRODUCTION</vt:lpstr>
      <vt:lpstr>Relevant anatomy and physiology</vt:lpstr>
      <vt:lpstr>CONTINUE…</vt:lpstr>
      <vt:lpstr>Impact on functioning </vt:lpstr>
      <vt:lpstr>CONTINUE…</vt:lpstr>
      <vt:lpstr>CONTINUE…</vt:lpstr>
      <vt:lpstr>Care plan of a fictional patient</vt:lpstr>
      <vt:lpstr>CONTINUE…</vt:lpstr>
      <vt:lpstr>Recommendations</vt:lpstr>
      <vt:lpstr>CONTINUE…</vt:lpstr>
      <vt:lpstr>CONTINUE…</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ENTERPRISE AND ENTREPRENEURSHIP</dc:title>
  <dc:creator>BST-022</dc:creator>
  <cp:lastModifiedBy>valentina micu</cp:lastModifiedBy>
  <cp:revision>21</cp:revision>
  <dcterms:created xsi:type="dcterms:W3CDTF">2025-09-13T04:31:25Z</dcterms:created>
  <dcterms:modified xsi:type="dcterms:W3CDTF">2025-11-17T11:22:24Z</dcterms:modified>
</cp:coreProperties>
</file>