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6" r:id="rId3"/>
    <p:sldId id="263" r:id="rId4"/>
    <p:sldId id="264" r:id="rId5"/>
    <p:sldId id="265" r:id="rId6"/>
    <p:sldId id="267" r:id="rId7"/>
    <p:sldId id="257" r:id="rId8"/>
    <p:sldId id="260" r:id="rId9"/>
    <p:sldId id="258" r:id="rId10"/>
    <p:sldId id="262" r:id="rId11"/>
    <p:sldId id="268" r:id="rId12"/>
    <p:sldId id="269" r:id="rId13"/>
    <p:sldId id="259" r:id="rId14"/>
    <p:sldId id="270" r:id="rId15"/>
    <p:sldId id="26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42" d="100"/>
          <a:sy n="42" d="100"/>
        </p:scale>
        <p:origin x="72" y="7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CAFEC7-32B1-4FE4-9FCC-245CE1AE0B2F}"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E0F6C9-7013-4B13-A79B-0E1227A5AA32}" type="slidenum">
              <a:rPr lang="en-GB" smtClean="0"/>
              <a:t>‹#›</a:t>
            </a:fld>
            <a:endParaRPr lang="en-GB"/>
          </a:p>
        </p:txBody>
      </p:sp>
    </p:spTree>
    <p:extLst>
      <p:ext uri="{BB962C8B-B14F-4D97-AF65-F5344CB8AC3E}">
        <p14:creationId xmlns:p14="http://schemas.microsoft.com/office/powerpoint/2010/main" val="61213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CAFEC7-32B1-4FE4-9FCC-245CE1AE0B2F}"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E0F6C9-7013-4B13-A79B-0E1227A5AA32}" type="slidenum">
              <a:rPr lang="en-GB" smtClean="0"/>
              <a:t>‹#›</a:t>
            </a:fld>
            <a:endParaRPr lang="en-GB"/>
          </a:p>
        </p:txBody>
      </p:sp>
    </p:spTree>
    <p:extLst>
      <p:ext uri="{BB962C8B-B14F-4D97-AF65-F5344CB8AC3E}">
        <p14:creationId xmlns:p14="http://schemas.microsoft.com/office/powerpoint/2010/main" val="709432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7CAFEC7-32B1-4FE4-9FCC-245CE1AE0B2F}"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E0F6C9-7013-4B13-A79B-0E1227A5AA32}" type="slidenum">
              <a:rPr lang="en-GB" smtClean="0"/>
              <a:t>‹#›</a:t>
            </a:fld>
            <a:endParaRPr lang="en-GB"/>
          </a:p>
        </p:txBody>
      </p:sp>
    </p:spTree>
    <p:extLst>
      <p:ext uri="{BB962C8B-B14F-4D97-AF65-F5344CB8AC3E}">
        <p14:creationId xmlns:p14="http://schemas.microsoft.com/office/powerpoint/2010/main" val="2589194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CAFEC7-32B1-4FE4-9FCC-245CE1AE0B2F}"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E0F6C9-7013-4B13-A79B-0E1227A5AA32}" type="slidenum">
              <a:rPr lang="en-GB" smtClean="0"/>
              <a:t>‹#›</a:t>
            </a:fld>
            <a:endParaRPr lang="en-GB"/>
          </a:p>
        </p:txBody>
      </p:sp>
    </p:spTree>
    <p:extLst>
      <p:ext uri="{BB962C8B-B14F-4D97-AF65-F5344CB8AC3E}">
        <p14:creationId xmlns:p14="http://schemas.microsoft.com/office/powerpoint/2010/main" val="1420626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CAFEC7-32B1-4FE4-9FCC-245CE1AE0B2F}" type="datetimeFigureOut">
              <a:rPr lang="en-GB" smtClean="0"/>
              <a:t>18/02/2020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E0F6C9-7013-4B13-A79B-0E1227A5AA32}" type="slidenum">
              <a:rPr lang="en-GB" smtClean="0"/>
              <a:t>‹#›</a:t>
            </a:fld>
            <a:endParaRPr lang="en-GB"/>
          </a:p>
        </p:txBody>
      </p:sp>
    </p:spTree>
    <p:extLst>
      <p:ext uri="{BB962C8B-B14F-4D97-AF65-F5344CB8AC3E}">
        <p14:creationId xmlns:p14="http://schemas.microsoft.com/office/powerpoint/2010/main" val="28955306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CAFEC7-32B1-4FE4-9FCC-245CE1AE0B2F}" type="datetimeFigureOut">
              <a:rPr lang="en-GB" smtClean="0"/>
              <a:t>18/02/2020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E0F6C9-7013-4B13-A79B-0E1227A5AA32}" type="slidenum">
              <a:rPr lang="en-GB" smtClean="0"/>
              <a:t>‹#›</a:t>
            </a:fld>
            <a:endParaRPr lang="en-GB"/>
          </a:p>
        </p:txBody>
      </p:sp>
    </p:spTree>
    <p:extLst>
      <p:ext uri="{BB962C8B-B14F-4D97-AF65-F5344CB8AC3E}">
        <p14:creationId xmlns:p14="http://schemas.microsoft.com/office/powerpoint/2010/main" val="2807558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CAFEC7-32B1-4FE4-9FCC-245CE1AE0B2F}" type="datetimeFigureOut">
              <a:rPr lang="en-GB" smtClean="0"/>
              <a:t>18/02/2020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7E0F6C9-7013-4B13-A79B-0E1227A5AA32}" type="slidenum">
              <a:rPr lang="en-GB" smtClean="0"/>
              <a:t>‹#›</a:t>
            </a:fld>
            <a:endParaRPr lang="en-GB"/>
          </a:p>
        </p:txBody>
      </p:sp>
    </p:spTree>
    <p:extLst>
      <p:ext uri="{BB962C8B-B14F-4D97-AF65-F5344CB8AC3E}">
        <p14:creationId xmlns:p14="http://schemas.microsoft.com/office/powerpoint/2010/main" val="2885657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CAFEC7-32B1-4FE4-9FCC-245CE1AE0B2F}"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E0F6C9-7013-4B13-A79B-0E1227A5AA32}" type="slidenum">
              <a:rPr lang="en-GB" smtClean="0"/>
              <a:t>‹#›</a:t>
            </a:fld>
            <a:endParaRPr lang="en-GB"/>
          </a:p>
        </p:txBody>
      </p:sp>
    </p:spTree>
    <p:extLst>
      <p:ext uri="{BB962C8B-B14F-4D97-AF65-F5344CB8AC3E}">
        <p14:creationId xmlns:p14="http://schemas.microsoft.com/office/powerpoint/2010/main" val="725902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7CAFEC7-32B1-4FE4-9FCC-245CE1AE0B2F}" type="datetimeFigureOut">
              <a:rPr lang="en-GB" smtClean="0"/>
              <a:t>18/02/2020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E0F6C9-7013-4B13-A79B-0E1227A5AA32}" type="slidenum">
              <a:rPr lang="en-GB" smtClean="0"/>
              <a:t>‹#›</a:t>
            </a:fld>
            <a:endParaRPr lang="en-GB"/>
          </a:p>
        </p:txBody>
      </p:sp>
    </p:spTree>
    <p:extLst>
      <p:ext uri="{BB962C8B-B14F-4D97-AF65-F5344CB8AC3E}">
        <p14:creationId xmlns:p14="http://schemas.microsoft.com/office/powerpoint/2010/main" val="35190086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7CAFEC7-32B1-4FE4-9FCC-245CE1AE0B2F}"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E0F6C9-7013-4B13-A79B-0E1227A5AA32}" type="slidenum">
              <a:rPr lang="en-GB" smtClean="0"/>
              <a:t>‹#›</a:t>
            </a:fld>
            <a:endParaRPr lang="en-GB"/>
          </a:p>
        </p:txBody>
      </p:sp>
    </p:spTree>
    <p:extLst>
      <p:ext uri="{BB962C8B-B14F-4D97-AF65-F5344CB8AC3E}">
        <p14:creationId xmlns:p14="http://schemas.microsoft.com/office/powerpoint/2010/main" val="393464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7CAFEC7-32B1-4FE4-9FCC-245CE1AE0B2F}"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E0F6C9-7013-4B13-A79B-0E1227A5AA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892968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7CAFEC7-32B1-4FE4-9FCC-245CE1AE0B2F}"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E0F6C9-7013-4B13-A79B-0E1227A5AA32}" type="slidenum">
              <a:rPr lang="en-GB" smtClean="0"/>
              <a:t>‹#›</a:t>
            </a:fld>
            <a:endParaRPr lang="en-GB"/>
          </a:p>
        </p:txBody>
      </p:sp>
    </p:spTree>
    <p:extLst>
      <p:ext uri="{BB962C8B-B14F-4D97-AF65-F5344CB8AC3E}">
        <p14:creationId xmlns:p14="http://schemas.microsoft.com/office/powerpoint/2010/main" val="32975949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7CAFEC7-32B1-4FE4-9FCC-245CE1AE0B2F}"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E0F6C9-7013-4B13-A79B-0E1227A5AA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631131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7CAFEC7-32B1-4FE4-9FCC-245CE1AE0B2F}"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E0F6C9-7013-4B13-A79B-0E1227A5AA32}" type="slidenum">
              <a:rPr lang="en-GB" smtClean="0"/>
              <a:t>‹#›</a:t>
            </a:fld>
            <a:endParaRPr lang="en-GB"/>
          </a:p>
        </p:txBody>
      </p:sp>
    </p:spTree>
    <p:extLst>
      <p:ext uri="{BB962C8B-B14F-4D97-AF65-F5344CB8AC3E}">
        <p14:creationId xmlns:p14="http://schemas.microsoft.com/office/powerpoint/2010/main" val="42010302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CAFEC7-32B1-4FE4-9FCC-245CE1AE0B2F}"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E0F6C9-7013-4B13-A79B-0E1227A5AA32}" type="slidenum">
              <a:rPr lang="en-GB" smtClean="0"/>
              <a:t>‹#›</a:t>
            </a:fld>
            <a:endParaRPr lang="en-GB"/>
          </a:p>
        </p:txBody>
      </p:sp>
    </p:spTree>
    <p:extLst>
      <p:ext uri="{BB962C8B-B14F-4D97-AF65-F5344CB8AC3E}">
        <p14:creationId xmlns:p14="http://schemas.microsoft.com/office/powerpoint/2010/main" val="34759032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CAFEC7-32B1-4FE4-9FCC-245CE1AE0B2F}" type="datetimeFigureOut">
              <a:rPr lang="en-GB" smtClean="0"/>
              <a:t>18/02/2020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E0F6C9-7013-4B13-A79B-0E1227A5AA32}" type="slidenum">
              <a:rPr lang="en-GB" smtClean="0"/>
              <a:t>‹#›</a:t>
            </a:fld>
            <a:endParaRPr lang="en-GB"/>
          </a:p>
        </p:txBody>
      </p:sp>
    </p:spTree>
    <p:extLst>
      <p:ext uri="{BB962C8B-B14F-4D97-AF65-F5344CB8AC3E}">
        <p14:creationId xmlns:p14="http://schemas.microsoft.com/office/powerpoint/2010/main" val="3665792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7CAFEC7-32B1-4FE4-9FCC-245CE1AE0B2F}" type="datetimeFigureOut">
              <a:rPr lang="en-GB" smtClean="0"/>
              <a:t>18/02/2020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7E0F6C9-7013-4B13-A79B-0E1227A5AA32}" type="slidenum">
              <a:rPr lang="en-GB" smtClean="0"/>
              <a:t>‹#›</a:t>
            </a:fld>
            <a:endParaRPr lang="en-GB"/>
          </a:p>
        </p:txBody>
      </p:sp>
    </p:spTree>
    <p:extLst>
      <p:ext uri="{BB962C8B-B14F-4D97-AF65-F5344CB8AC3E}">
        <p14:creationId xmlns:p14="http://schemas.microsoft.com/office/powerpoint/2010/main" val="1886666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B819B-DEB1-403F-B50B-0B4619FB95A1}"/>
              </a:ext>
            </a:extLst>
          </p:cNvPr>
          <p:cNvSpPr>
            <a:spLocks noGrp="1"/>
          </p:cNvSpPr>
          <p:nvPr>
            <p:ph type="ctrTitle"/>
          </p:nvPr>
        </p:nvSpPr>
        <p:spPr/>
        <p:txBody>
          <a:bodyPr/>
          <a:lstStyle/>
          <a:p>
            <a:r>
              <a:rPr lang="en-GB" dirty="0"/>
              <a:t>Families First</a:t>
            </a:r>
          </a:p>
        </p:txBody>
      </p:sp>
      <p:sp>
        <p:nvSpPr>
          <p:cNvPr id="3" name="Subtitle 2">
            <a:extLst>
              <a:ext uri="{FF2B5EF4-FFF2-40B4-BE49-F238E27FC236}">
                <a16:creationId xmlns:a16="http://schemas.microsoft.com/office/drawing/2014/main" id="{83C07B72-3049-410E-A4A7-E2EA6710BB86}"/>
              </a:ext>
            </a:extLst>
          </p:cNvPr>
          <p:cNvSpPr>
            <a:spLocks noGrp="1"/>
          </p:cNvSpPr>
          <p:nvPr>
            <p:ph type="subTitle" idx="1"/>
          </p:nvPr>
        </p:nvSpPr>
        <p:spPr/>
        <p:txBody>
          <a:bodyPr/>
          <a:lstStyle/>
          <a:p>
            <a:r>
              <a:rPr lang="en-GB" dirty="0"/>
              <a:t>By Christian Judd-Bendle</a:t>
            </a:r>
          </a:p>
        </p:txBody>
      </p:sp>
    </p:spTree>
    <p:extLst>
      <p:ext uri="{BB962C8B-B14F-4D97-AF65-F5344CB8AC3E}">
        <p14:creationId xmlns:p14="http://schemas.microsoft.com/office/powerpoint/2010/main" val="3719132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5AEF1-92BC-4C8F-BE1E-395D3140897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FA540BBA-A7E0-4D72-A221-C62EB1CCF3AB}"/>
              </a:ext>
            </a:extLst>
          </p:cNvPr>
          <p:cNvSpPr>
            <a:spLocks noGrp="1"/>
          </p:cNvSpPr>
          <p:nvPr>
            <p:ph idx="1"/>
          </p:nvPr>
        </p:nvSpPr>
        <p:spPr/>
        <p:txBody>
          <a:bodyPr/>
          <a:lstStyle/>
          <a:p>
            <a:r>
              <a:rPr lang="en-GB" dirty="0"/>
              <a:t>In this presentation I will be providing you with information on the Welsh government initiative ‘Families First’ and evaluate whether it is successful, potential improvements and how it aims to reduce the gap between poverty and attainment. I will also be discussing the meaning of poverty and attainment to truly understand the primary outcome of this presentation.</a:t>
            </a:r>
          </a:p>
        </p:txBody>
      </p:sp>
    </p:spTree>
    <p:extLst>
      <p:ext uri="{BB962C8B-B14F-4D97-AF65-F5344CB8AC3E}">
        <p14:creationId xmlns:p14="http://schemas.microsoft.com/office/powerpoint/2010/main" val="1885099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9E6CD-7AA0-436C-8BBA-19310B1AFDC7}"/>
              </a:ext>
            </a:extLst>
          </p:cNvPr>
          <p:cNvSpPr>
            <a:spLocks noGrp="1"/>
          </p:cNvSpPr>
          <p:nvPr>
            <p:ph type="title"/>
          </p:nvPr>
        </p:nvSpPr>
        <p:spPr/>
        <p:txBody>
          <a:bodyPr/>
          <a:lstStyle/>
          <a:p>
            <a:r>
              <a:rPr lang="en-GB" dirty="0"/>
              <a:t>Poverty</a:t>
            </a:r>
          </a:p>
        </p:txBody>
      </p:sp>
      <p:sp>
        <p:nvSpPr>
          <p:cNvPr id="3" name="Content Placeholder 2">
            <a:extLst>
              <a:ext uri="{FF2B5EF4-FFF2-40B4-BE49-F238E27FC236}">
                <a16:creationId xmlns:a16="http://schemas.microsoft.com/office/drawing/2014/main" id="{E9400DB0-37EC-479F-A47A-B8E6E48B387C}"/>
              </a:ext>
            </a:extLst>
          </p:cNvPr>
          <p:cNvSpPr>
            <a:spLocks noGrp="1"/>
          </p:cNvSpPr>
          <p:nvPr>
            <p:ph idx="1"/>
          </p:nvPr>
        </p:nvSpPr>
        <p:spPr/>
        <p:txBody>
          <a:bodyPr/>
          <a:lstStyle/>
          <a:p>
            <a:r>
              <a:rPr lang="en-GB" dirty="0"/>
              <a:t>The Cambridge dictionary states that the meaning of poverty is, ‘the condition of being extremely poor’. However, that does not state what ‘poor’ is. </a:t>
            </a:r>
          </a:p>
          <a:p>
            <a:r>
              <a:rPr lang="en-GB" dirty="0"/>
              <a:t>The meaning of poor can be different to many people, some may refer to it as having minimal valuables, where as others may believe it is lack of financial stability. </a:t>
            </a:r>
          </a:p>
          <a:p>
            <a:r>
              <a:rPr lang="en-GB" dirty="0"/>
              <a:t>No matter what you believe being ‘poor’ is, being poor generally means you are in poverty. So how do you know if you are in poverty if you are unsure on the meaning of poor.</a:t>
            </a:r>
          </a:p>
        </p:txBody>
      </p:sp>
    </p:spTree>
    <p:extLst>
      <p:ext uri="{BB962C8B-B14F-4D97-AF65-F5344CB8AC3E}">
        <p14:creationId xmlns:p14="http://schemas.microsoft.com/office/powerpoint/2010/main" val="2659528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AD02A-5D81-40A2-B504-5197D09290E2}"/>
              </a:ext>
            </a:extLst>
          </p:cNvPr>
          <p:cNvSpPr>
            <a:spLocks noGrp="1"/>
          </p:cNvSpPr>
          <p:nvPr>
            <p:ph type="title"/>
          </p:nvPr>
        </p:nvSpPr>
        <p:spPr/>
        <p:txBody>
          <a:bodyPr/>
          <a:lstStyle/>
          <a:p>
            <a:r>
              <a:rPr lang="en-GB" dirty="0"/>
              <a:t>UNICEF (2012)</a:t>
            </a:r>
          </a:p>
        </p:txBody>
      </p:sp>
      <p:sp>
        <p:nvSpPr>
          <p:cNvPr id="3" name="Content Placeholder 2">
            <a:extLst>
              <a:ext uri="{FF2B5EF4-FFF2-40B4-BE49-F238E27FC236}">
                <a16:creationId xmlns:a16="http://schemas.microsoft.com/office/drawing/2014/main" id="{C717DDDD-9B8E-432D-A3EC-F9FE678037A5}"/>
              </a:ext>
            </a:extLst>
          </p:cNvPr>
          <p:cNvSpPr>
            <a:spLocks noGrp="1"/>
          </p:cNvSpPr>
          <p:nvPr>
            <p:ph idx="1"/>
          </p:nvPr>
        </p:nvSpPr>
        <p:spPr/>
        <p:txBody>
          <a:bodyPr>
            <a:normAutofit lnSpcReduction="10000"/>
          </a:bodyPr>
          <a:lstStyle/>
          <a:p>
            <a:r>
              <a:rPr lang="en-GB" dirty="0"/>
              <a:t>UNICEF are a global company that work with poverty. They believe that there are 14 necessities that every young person should posses. If you are unable to meet at least 3 of these necessities, UNICEF class you as living in poverty. These 14 things are:</a:t>
            </a:r>
          </a:p>
          <a:p>
            <a:r>
              <a:rPr lang="en-GB" dirty="0"/>
              <a:t>1. Three meals a day</a:t>
            </a:r>
          </a:p>
          <a:p>
            <a:r>
              <a:rPr lang="en-GB" dirty="0"/>
              <a:t>2. At least one meal a day with meat or an equivalent</a:t>
            </a:r>
          </a:p>
          <a:p>
            <a:r>
              <a:rPr lang="en-GB" dirty="0"/>
              <a:t>3. Fresh fruit and veg every day</a:t>
            </a:r>
          </a:p>
          <a:p>
            <a:r>
              <a:rPr lang="en-GB" dirty="0"/>
              <a:t>4. Books suitable for the child's age and knowledge level</a:t>
            </a:r>
          </a:p>
          <a:p>
            <a:r>
              <a:rPr lang="en-GB" dirty="0"/>
              <a:t>5.Outdoor leisure equipment</a:t>
            </a:r>
          </a:p>
          <a:p>
            <a:r>
              <a:rPr lang="en-GB" dirty="0"/>
              <a:t>6. Regular leisure activities</a:t>
            </a:r>
          </a:p>
          <a:p>
            <a:r>
              <a:rPr lang="en-GB" dirty="0"/>
              <a:t>7. Indoor games</a:t>
            </a:r>
          </a:p>
          <a:p>
            <a:endParaRPr lang="en-GB" dirty="0"/>
          </a:p>
          <a:p>
            <a:endParaRPr lang="en-GB" dirty="0"/>
          </a:p>
        </p:txBody>
      </p:sp>
    </p:spTree>
    <p:extLst>
      <p:ext uri="{BB962C8B-B14F-4D97-AF65-F5344CB8AC3E}">
        <p14:creationId xmlns:p14="http://schemas.microsoft.com/office/powerpoint/2010/main" val="2084782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ECEB3-3AF6-4798-9FBB-017143C8847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B29649-81CC-4876-A56C-7D866BC04669}"/>
              </a:ext>
            </a:extLst>
          </p:cNvPr>
          <p:cNvSpPr>
            <a:spLocks noGrp="1"/>
          </p:cNvSpPr>
          <p:nvPr>
            <p:ph idx="1"/>
          </p:nvPr>
        </p:nvSpPr>
        <p:spPr/>
        <p:txBody>
          <a:bodyPr/>
          <a:lstStyle/>
          <a:p>
            <a:r>
              <a:rPr lang="en-GB" dirty="0"/>
              <a:t>8. Money to participate in school trips and events</a:t>
            </a:r>
          </a:p>
          <a:p>
            <a:r>
              <a:rPr lang="en-GB" dirty="0"/>
              <a:t>9. A quiet place for homework</a:t>
            </a:r>
          </a:p>
          <a:p>
            <a:r>
              <a:rPr lang="en-GB" dirty="0"/>
              <a:t>10. Internet</a:t>
            </a:r>
          </a:p>
          <a:p>
            <a:r>
              <a:rPr lang="en-GB" dirty="0"/>
              <a:t>11. New clothes</a:t>
            </a:r>
          </a:p>
          <a:p>
            <a:r>
              <a:rPr lang="en-GB" dirty="0"/>
              <a:t>12. 2 pairs of appropriate shoes</a:t>
            </a:r>
          </a:p>
          <a:p>
            <a:r>
              <a:rPr lang="en-GB" dirty="0"/>
              <a:t>13. The opportunity to invite friends over to play and eat</a:t>
            </a:r>
          </a:p>
          <a:p>
            <a:r>
              <a:rPr lang="en-GB" dirty="0"/>
              <a:t>14. The opportunity to celebrate occasions such as birthdays, religious events etc.</a:t>
            </a:r>
          </a:p>
        </p:txBody>
      </p:sp>
    </p:spTree>
    <p:extLst>
      <p:ext uri="{BB962C8B-B14F-4D97-AF65-F5344CB8AC3E}">
        <p14:creationId xmlns:p14="http://schemas.microsoft.com/office/powerpoint/2010/main" val="64019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34244-51EC-4EC6-8C45-47F170ABE390}"/>
              </a:ext>
            </a:extLst>
          </p:cNvPr>
          <p:cNvSpPr>
            <a:spLocks noGrp="1"/>
          </p:cNvSpPr>
          <p:nvPr>
            <p:ph type="title"/>
          </p:nvPr>
        </p:nvSpPr>
        <p:spPr/>
        <p:txBody>
          <a:bodyPr/>
          <a:lstStyle/>
          <a:p>
            <a:r>
              <a:rPr lang="en-GB" dirty="0"/>
              <a:t>Attainment </a:t>
            </a:r>
          </a:p>
        </p:txBody>
      </p:sp>
      <p:sp>
        <p:nvSpPr>
          <p:cNvPr id="3" name="Content Placeholder 2">
            <a:extLst>
              <a:ext uri="{FF2B5EF4-FFF2-40B4-BE49-F238E27FC236}">
                <a16:creationId xmlns:a16="http://schemas.microsoft.com/office/drawing/2014/main" id="{E57B2948-4C5D-440C-A30F-6D5E0969B342}"/>
              </a:ext>
            </a:extLst>
          </p:cNvPr>
          <p:cNvSpPr>
            <a:spLocks noGrp="1"/>
          </p:cNvSpPr>
          <p:nvPr>
            <p:ph idx="1"/>
          </p:nvPr>
        </p:nvSpPr>
        <p:spPr/>
        <p:txBody>
          <a:bodyPr/>
          <a:lstStyle/>
          <a:p>
            <a:r>
              <a:rPr lang="en-GB" dirty="0"/>
              <a:t>The Cambridge dictionary states that attainment is, ‘the act of achieving something’.</a:t>
            </a:r>
          </a:p>
          <a:p>
            <a:r>
              <a:rPr lang="en-GB" dirty="0"/>
              <a:t>Generally, attainment is found when someone has a set goal, such as knowing the 10 x tables, learning it and eventually achieving this goal would be attainment. </a:t>
            </a:r>
          </a:p>
          <a:p>
            <a:r>
              <a:rPr lang="en-GB" dirty="0"/>
              <a:t>Therefore, what I will be portraying to you today is how Families First are able to reduce the gap between poverty an attainment and actually make it a realistic goal they are able to achieve.</a:t>
            </a:r>
          </a:p>
        </p:txBody>
      </p:sp>
    </p:spTree>
    <p:extLst>
      <p:ext uri="{BB962C8B-B14F-4D97-AF65-F5344CB8AC3E}">
        <p14:creationId xmlns:p14="http://schemas.microsoft.com/office/powerpoint/2010/main" val="18672707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7CA51-FF28-4B75-BE7D-804F25AFDE0E}"/>
              </a:ext>
            </a:extLst>
          </p:cNvPr>
          <p:cNvSpPr>
            <a:spLocks noGrp="1"/>
          </p:cNvSpPr>
          <p:nvPr>
            <p:ph type="title"/>
          </p:nvPr>
        </p:nvSpPr>
        <p:spPr/>
        <p:txBody>
          <a:bodyPr/>
          <a:lstStyle/>
          <a:p>
            <a:r>
              <a:rPr lang="en-GB" dirty="0"/>
              <a:t>Families First background</a:t>
            </a:r>
          </a:p>
        </p:txBody>
      </p:sp>
      <p:sp>
        <p:nvSpPr>
          <p:cNvPr id="3" name="Content Placeholder 2">
            <a:extLst>
              <a:ext uri="{FF2B5EF4-FFF2-40B4-BE49-F238E27FC236}">
                <a16:creationId xmlns:a16="http://schemas.microsoft.com/office/drawing/2014/main" id="{43B8C3D1-7BB5-47D3-87DB-D3DC128A508F}"/>
              </a:ext>
            </a:extLst>
          </p:cNvPr>
          <p:cNvSpPr>
            <a:spLocks noGrp="1"/>
          </p:cNvSpPr>
          <p:nvPr>
            <p:ph idx="1"/>
          </p:nvPr>
        </p:nvSpPr>
        <p:spPr/>
        <p:txBody>
          <a:bodyPr>
            <a:normAutofit fontScale="92500" lnSpcReduction="10000"/>
          </a:bodyPr>
          <a:lstStyle/>
          <a:p>
            <a:r>
              <a:rPr lang="en-GB" dirty="0"/>
              <a:t>Families First is an initiative programme set up by the Welsh government to help support children, young people an families in poverty. This initiative emphasises their work on helping the while family not just the young people. They attempt to provide “early support for families with the aim of preventing problems escalating.” (Families First Performance management framework guidance, 2017)</a:t>
            </a:r>
          </a:p>
          <a:p>
            <a:r>
              <a:rPr lang="en-GB" dirty="0"/>
              <a:t>Overall, Families First are attempting to tackle child poverty however, have 4 primary outcomes to achieve during this initiative. By fulfilling these 4 outcomes, they can help minimise the gap between poverty and attainment. These outcomes include:</a:t>
            </a:r>
          </a:p>
          <a:p>
            <a:r>
              <a:rPr lang="en-GB" dirty="0"/>
              <a:t>1. Working age people in low income families progress within employment.</a:t>
            </a:r>
          </a:p>
          <a:p>
            <a:r>
              <a:rPr lang="en-GB" dirty="0"/>
              <a:t>2. young people in families are able to fulfil their potential.</a:t>
            </a:r>
          </a:p>
          <a:p>
            <a:r>
              <a:rPr lang="en-GB" dirty="0"/>
              <a:t>3. young people are safe, healthy and enjoy well being.</a:t>
            </a:r>
          </a:p>
          <a:p>
            <a:r>
              <a:rPr lang="en-GB" dirty="0"/>
              <a:t>4. Families are confident, nurturing and resilient.</a:t>
            </a:r>
          </a:p>
        </p:txBody>
      </p:sp>
    </p:spTree>
    <p:extLst>
      <p:ext uri="{BB962C8B-B14F-4D97-AF65-F5344CB8AC3E}">
        <p14:creationId xmlns:p14="http://schemas.microsoft.com/office/powerpoint/2010/main" val="1352032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3CC1B-7941-4B52-853D-7F3A42C23E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EA22297-3C14-4108-B1B3-FCE1BCEFC28D}"/>
              </a:ext>
            </a:extLst>
          </p:cNvPr>
          <p:cNvSpPr>
            <a:spLocks noGrp="1"/>
          </p:cNvSpPr>
          <p:nvPr>
            <p:ph idx="1"/>
          </p:nvPr>
        </p:nvSpPr>
        <p:spPr/>
        <p:txBody>
          <a:bodyPr/>
          <a:lstStyle/>
          <a:p>
            <a:r>
              <a:rPr lang="en-GB" dirty="0"/>
              <a:t>Families first is an excellent representative of the Welsh Governments idea to ‘invest to save’. (H. Thomas, H. Collicott, 2017) believed it was the idea of “supporting families before their problems became more complex and therefore costly to resolve.” </a:t>
            </a:r>
          </a:p>
          <a:p>
            <a:r>
              <a:rPr lang="en-GB" dirty="0"/>
              <a:t>Families first are distributed all around Wales in places such as Cardiff, Carmarthenshire etc. with a few facilities in England as well. The  main goal is to target families in poverty and help them achieve a better life and reach their potential. </a:t>
            </a:r>
          </a:p>
          <a:p>
            <a:endParaRPr lang="en-GB" dirty="0"/>
          </a:p>
        </p:txBody>
      </p:sp>
    </p:spTree>
    <p:extLst>
      <p:ext uri="{BB962C8B-B14F-4D97-AF65-F5344CB8AC3E}">
        <p14:creationId xmlns:p14="http://schemas.microsoft.com/office/powerpoint/2010/main" val="3685663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7AB1D-FDA8-4BA5-81CB-DAF397611A5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6A3A1B1-C767-403D-9EFF-E768D9C665E2}"/>
              </a:ext>
            </a:extLst>
          </p:cNvPr>
          <p:cNvSpPr>
            <a:spLocks noGrp="1"/>
          </p:cNvSpPr>
          <p:nvPr>
            <p:ph idx="1"/>
          </p:nvPr>
        </p:nvSpPr>
        <p:spPr/>
        <p:txBody>
          <a:bodyPr>
            <a:normAutofit/>
          </a:bodyPr>
          <a:lstStyle/>
          <a:p>
            <a:r>
              <a:rPr lang="en-GB" sz="2600" dirty="0"/>
              <a:t>Their primary target group are generally young families however, one thing that sets them apart from other initiatives such as ‘Flying start’ is that they aim to help the whole family, not just the children. </a:t>
            </a:r>
          </a:p>
          <a:p>
            <a:r>
              <a:rPr lang="en-GB" sz="2600" dirty="0"/>
              <a:t>On the other hand, the next slide is a graph presenting cases of targeted youth support in 2016 from the Families first initiative. This is the most recent data I could find for this initiative however, is not up to date.</a:t>
            </a:r>
          </a:p>
          <a:p>
            <a:endParaRPr lang="en-GB" dirty="0"/>
          </a:p>
          <a:p>
            <a:endParaRPr lang="en-GB" dirty="0"/>
          </a:p>
        </p:txBody>
      </p:sp>
    </p:spTree>
    <p:extLst>
      <p:ext uri="{BB962C8B-B14F-4D97-AF65-F5344CB8AC3E}">
        <p14:creationId xmlns:p14="http://schemas.microsoft.com/office/powerpoint/2010/main" val="2768770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E7CE-035A-42F7-8C9C-E79428821E86}"/>
              </a:ext>
            </a:extLst>
          </p:cNvPr>
          <p:cNvSpPr>
            <a:spLocks noGrp="1"/>
          </p:cNvSpPr>
          <p:nvPr>
            <p:ph type="title"/>
          </p:nvPr>
        </p:nvSpPr>
        <p:spPr/>
        <p:txBody>
          <a:bodyPr/>
          <a:lstStyle/>
          <a:p>
            <a:r>
              <a:rPr lang="en-GB" dirty="0"/>
              <a:t>Families First Outcomes and Performance Report (2016)</a:t>
            </a:r>
          </a:p>
        </p:txBody>
      </p:sp>
      <p:pic>
        <p:nvPicPr>
          <p:cNvPr id="4" name="Content Placeholder 3">
            <a:extLst>
              <a:ext uri="{FF2B5EF4-FFF2-40B4-BE49-F238E27FC236}">
                <a16:creationId xmlns:a16="http://schemas.microsoft.com/office/drawing/2014/main" id="{4FBB99A6-E306-428D-BE11-650C9B64731F}"/>
              </a:ext>
            </a:extLst>
          </p:cNvPr>
          <p:cNvPicPr>
            <a:picLocks noGrp="1" noChangeAspect="1"/>
          </p:cNvPicPr>
          <p:nvPr>
            <p:ph idx="1"/>
          </p:nvPr>
        </p:nvPicPr>
        <p:blipFill rotWithShape="1">
          <a:blip r:embed="rId2"/>
          <a:srcRect l="2303" t="41608" r="5866" b="3651"/>
          <a:stretch/>
        </p:blipFill>
        <p:spPr>
          <a:xfrm>
            <a:off x="112295" y="2117558"/>
            <a:ext cx="9331099" cy="4491789"/>
          </a:xfrm>
          <a:prstGeom prst="rect">
            <a:avLst/>
          </a:prstGeom>
        </p:spPr>
      </p:pic>
    </p:spTree>
    <p:extLst>
      <p:ext uri="{BB962C8B-B14F-4D97-AF65-F5344CB8AC3E}">
        <p14:creationId xmlns:p14="http://schemas.microsoft.com/office/powerpoint/2010/main" val="1195710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C9227-47F0-4DC1-BED7-2D4BE5DA2D75}"/>
              </a:ext>
            </a:extLst>
          </p:cNvPr>
          <p:cNvSpPr>
            <a:spLocks noGrp="1"/>
          </p:cNvSpPr>
          <p:nvPr>
            <p:ph type="title"/>
          </p:nvPr>
        </p:nvSpPr>
        <p:spPr/>
        <p:txBody>
          <a:bodyPr/>
          <a:lstStyle/>
          <a:p>
            <a:r>
              <a:rPr lang="en-GB" dirty="0"/>
              <a:t>Is Families first successful</a:t>
            </a:r>
          </a:p>
        </p:txBody>
      </p:sp>
      <p:sp>
        <p:nvSpPr>
          <p:cNvPr id="3" name="Content Placeholder 2">
            <a:extLst>
              <a:ext uri="{FF2B5EF4-FFF2-40B4-BE49-F238E27FC236}">
                <a16:creationId xmlns:a16="http://schemas.microsoft.com/office/drawing/2014/main" id="{2FB7C34B-4F97-440F-A0FB-FA1DB087AF7A}"/>
              </a:ext>
            </a:extLst>
          </p:cNvPr>
          <p:cNvSpPr>
            <a:spLocks noGrp="1"/>
          </p:cNvSpPr>
          <p:nvPr>
            <p:ph idx="1"/>
          </p:nvPr>
        </p:nvSpPr>
        <p:spPr/>
        <p:txBody>
          <a:bodyPr/>
          <a:lstStyle/>
          <a:p>
            <a:r>
              <a:rPr lang="en-GB" dirty="0"/>
              <a:t>Unfortunately, I have attempted to achieve information on how successful family first really is however, there is no definite answer.</a:t>
            </a:r>
          </a:p>
          <a:p>
            <a:r>
              <a:rPr lang="en-GB" dirty="0"/>
              <a:t>The most recent analysis I could make was based from 2016 data. This data suggests that families generally improved in all aspects of life, physical health, progress to work, education etc. when working with families first. On the other hand,  due to lack of collected data there is no way to say it was all the work of families first as other initiative’s could have helped out.</a:t>
            </a:r>
          </a:p>
          <a:p>
            <a:r>
              <a:rPr lang="en-GB" dirty="0"/>
              <a:t>The percentages of families who worked with families first can be seen in the following slide.</a:t>
            </a:r>
          </a:p>
        </p:txBody>
      </p:sp>
    </p:spTree>
    <p:extLst>
      <p:ext uri="{BB962C8B-B14F-4D97-AF65-F5344CB8AC3E}">
        <p14:creationId xmlns:p14="http://schemas.microsoft.com/office/powerpoint/2010/main" val="1930032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D20F0-6202-4610-BC91-C03D0C3790FF}"/>
              </a:ext>
            </a:extLst>
          </p:cNvPr>
          <p:cNvSpPr>
            <a:spLocks noGrp="1"/>
          </p:cNvSpPr>
          <p:nvPr>
            <p:ph type="title"/>
          </p:nvPr>
        </p:nvSpPr>
        <p:spPr/>
        <p:txBody>
          <a:bodyPr/>
          <a:lstStyle/>
          <a:p>
            <a:r>
              <a:rPr lang="en-GB" dirty="0"/>
              <a:t>Families First Outcomes and Performance Report (2016)</a:t>
            </a:r>
          </a:p>
        </p:txBody>
      </p:sp>
      <p:pic>
        <p:nvPicPr>
          <p:cNvPr id="4" name="Content Placeholder 3">
            <a:extLst>
              <a:ext uri="{FF2B5EF4-FFF2-40B4-BE49-F238E27FC236}">
                <a16:creationId xmlns:a16="http://schemas.microsoft.com/office/drawing/2014/main" id="{C6DABA71-0427-4703-A36D-213876F4F5AF}"/>
              </a:ext>
            </a:extLst>
          </p:cNvPr>
          <p:cNvPicPr>
            <a:picLocks noGrp="1" noChangeAspect="1"/>
          </p:cNvPicPr>
          <p:nvPr>
            <p:ph idx="1"/>
          </p:nvPr>
        </p:nvPicPr>
        <p:blipFill rotWithShape="1">
          <a:blip r:embed="rId2"/>
          <a:srcRect l="3243" t="37193" r="4280" b="7837"/>
          <a:stretch/>
        </p:blipFill>
        <p:spPr>
          <a:xfrm>
            <a:off x="513348" y="1804737"/>
            <a:ext cx="11438021" cy="3769894"/>
          </a:xfrm>
          <a:prstGeom prst="rect">
            <a:avLst/>
          </a:prstGeom>
        </p:spPr>
      </p:pic>
    </p:spTree>
    <p:extLst>
      <p:ext uri="{BB962C8B-B14F-4D97-AF65-F5344CB8AC3E}">
        <p14:creationId xmlns:p14="http://schemas.microsoft.com/office/powerpoint/2010/main" val="33284079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B8E4B-0989-4838-9FF0-928F4C61C2A2}"/>
              </a:ext>
            </a:extLst>
          </p:cNvPr>
          <p:cNvSpPr>
            <a:spLocks noGrp="1"/>
          </p:cNvSpPr>
          <p:nvPr>
            <p:ph type="title"/>
          </p:nvPr>
        </p:nvSpPr>
        <p:spPr/>
        <p:txBody>
          <a:bodyPr/>
          <a:lstStyle/>
          <a:p>
            <a:r>
              <a:rPr lang="en-GB" dirty="0"/>
              <a:t>Potential improvements</a:t>
            </a:r>
          </a:p>
        </p:txBody>
      </p:sp>
      <p:sp>
        <p:nvSpPr>
          <p:cNvPr id="3" name="Content Placeholder 2">
            <a:extLst>
              <a:ext uri="{FF2B5EF4-FFF2-40B4-BE49-F238E27FC236}">
                <a16:creationId xmlns:a16="http://schemas.microsoft.com/office/drawing/2014/main" id="{26C74114-D625-4244-AA42-836DBE317A34}"/>
              </a:ext>
            </a:extLst>
          </p:cNvPr>
          <p:cNvSpPr>
            <a:spLocks noGrp="1"/>
          </p:cNvSpPr>
          <p:nvPr>
            <p:ph idx="1"/>
          </p:nvPr>
        </p:nvSpPr>
        <p:spPr/>
        <p:txBody>
          <a:bodyPr>
            <a:normAutofit/>
          </a:bodyPr>
          <a:lstStyle/>
          <a:p>
            <a:r>
              <a:rPr lang="en-GB" dirty="0"/>
              <a:t>After conducting some research, I have evaluated one key problem that Families First can possibly tackle to improve their initiative. This is minimal data collected to support the services provided to the families at a personal level. If more data was collected on the families, specifically their demographic variables such as age, family size etc. It would give the initiative a better understanding on who they are working with. </a:t>
            </a:r>
          </a:p>
          <a:p>
            <a:r>
              <a:rPr lang="en-GB" dirty="0"/>
              <a:t>Relating to the comment just made, if Families firsts collected data on other initiatives families might be working with, it would help them analyse whether the families have improved and if so, “this would then provide an opportunity to better understand whether any changes observed are the result of Families First alone.” </a:t>
            </a:r>
            <a:r>
              <a:rPr lang="en-GB" dirty="0">
                <a:solidFill>
                  <a:prstClr val="black"/>
                </a:solidFill>
              </a:rPr>
              <a:t>(H. Thomas, H. Collicott, 2017) </a:t>
            </a:r>
            <a:endParaRPr lang="en-GB" dirty="0"/>
          </a:p>
        </p:txBody>
      </p:sp>
    </p:spTree>
    <p:extLst>
      <p:ext uri="{BB962C8B-B14F-4D97-AF65-F5344CB8AC3E}">
        <p14:creationId xmlns:p14="http://schemas.microsoft.com/office/powerpoint/2010/main" val="3049246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0223E-CC72-4BBC-8800-76B5352F82C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0459C27A-EDA8-420A-9588-1F4014E60C3D}"/>
              </a:ext>
            </a:extLst>
          </p:cNvPr>
          <p:cNvSpPr>
            <a:spLocks noGrp="1"/>
          </p:cNvSpPr>
          <p:nvPr>
            <p:ph idx="1"/>
          </p:nvPr>
        </p:nvSpPr>
        <p:spPr/>
        <p:txBody>
          <a:bodyPr/>
          <a:lstStyle/>
          <a:p>
            <a:r>
              <a:rPr lang="en-GB" dirty="0"/>
              <a:t>To conclude, I believe the initiative ‘Families first’ is a great idea, however, could certainly be improved with better data collection. </a:t>
            </a:r>
          </a:p>
          <a:p>
            <a:r>
              <a:rPr lang="en-GB" dirty="0"/>
              <a:t>They can reduce the gap between poverty and attainment by working with families and heling them improve, as proven via graphs, their education, income, physical and mental states and more.</a:t>
            </a:r>
          </a:p>
        </p:txBody>
      </p:sp>
    </p:spTree>
    <p:extLst>
      <p:ext uri="{BB962C8B-B14F-4D97-AF65-F5344CB8AC3E}">
        <p14:creationId xmlns:p14="http://schemas.microsoft.com/office/powerpoint/2010/main" val="3918044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8C8D9-F02F-4EF0-9A23-818E3CA903B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1609A9E-E038-4837-B56C-FA216549FA0C}"/>
              </a:ext>
            </a:extLst>
          </p:cNvPr>
          <p:cNvSpPr>
            <a:spLocks noGrp="1"/>
          </p:cNvSpPr>
          <p:nvPr>
            <p:ph idx="1"/>
          </p:nvPr>
        </p:nvSpPr>
        <p:spPr/>
        <p:txBody>
          <a:bodyPr>
            <a:normAutofit fontScale="92500" lnSpcReduction="20000"/>
          </a:bodyPr>
          <a:lstStyle/>
          <a:p>
            <a:r>
              <a:rPr lang="en-GB" dirty="0"/>
              <a:t>Dera.ioe.ac.uk. (2020). [online] Available at: https://dera.ioe.ac.uk/30872/1/170509-families-first-evaluability-assessment-en.pdf [Accessed 18 Feb. 2020].</a:t>
            </a:r>
          </a:p>
          <a:p>
            <a:endParaRPr lang="en-GB" dirty="0"/>
          </a:p>
          <a:p>
            <a:pPr marL="0" indent="0">
              <a:buNone/>
            </a:pPr>
            <a:endParaRPr lang="en-GB" dirty="0"/>
          </a:p>
          <a:p>
            <a:r>
              <a:rPr lang="en-GB" dirty="0"/>
              <a:t>Hertfordshirefamiliesfirst.org.uk. (2020). [online] Available at: https://www.hertfordshirefamiliesfirst.org.uk/assets/1/performance_indicator_framework_q1_2016-17.pdf [Accessed 18 Feb. 2020].</a:t>
            </a:r>
          </a:p>
          <a:p>
            <a:endParaRPr lang="en-GB" dirty="0"/>
          </a:p>
          <a:p>
            <a:endParaRPr lang="en-GB" dirty="0"/>
          </a:p>
          <a:p>
            <a:r>
              <a:rPr lang="en-GB" dirty="0"/>
              <a:t>Dictionary.cambridge.org. (2020). ATTAINMENT | meaning in the Cambridge English Dictionary. [online] Available at: https://dictionary.cambridge.org/dictionary/english/attainment [Accessed 18 Feb. 2020].</a:t>
            </a:r>
          </a:p>
          <a:p>
            <a:endParaRPr lang="en-GB" dirty="0"/>
          </a:p>
        </p:txBody>
      </p:sp>
    </p:spTree>
    <p:extLst>
      <p:ext uri="{BB962C8B-B14F-4D97-AF65-F5344CB8AC3E}">
        <p14:creationId xmlns:p14="http://schemas.microsoft.com/office/powerpoint/2010/main" val="212685191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212</TotalTime>
  <Words>1236</Words>
  <Application>Microsoft Office PowerPoint</Application>
  <PresentationFormat>Widescreen</PresentationFormat>
  <Paragraphs>59</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Trebuchet MS</vt:lpstr>
      <vt:lpstr>Wingdings 3</vt:lpstr>
      <vt:lpstr>Facet</vt:lpstr>
      <vt:lpstr>Families First</vt:lpstr>
      <vt:lpstr>Introduction</vt:lpstr>
      <vt:lpstr>Poverty</vt:lpstr>
      <vt:lpstr>UNICEF (2012)</vt:lpstr>
      <vt:lpstr>PowerPoint Presentation</vt:lpstr>
      <vt:lpstr>Attainment </vt:lpstr>
      <vt:lpstr>Families First background</vt:lpstr>
      <vt:lpstr>PowerPoint Presentation</vt:lpstr>
      <vt:lpstr>PowerPoint Presentation</vt:lpstr>
      <vt:lpstr>Families First Outcomes and Performance Report (2016)</vt:lpstr>
      <vt:lpstr>Is Families first successful</vt:lpstr>
      <vt:lpstr>Families First Outcomes and Performance Report (2016)</vt:lpstr>
      <vt:lpstr>Potential improvements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Families First</dc:title>
  <dc:creator>Christian Judd-bendle (1901851)</dc:creator>
  <cp:lastModifiedBy>Christian Judd-bendle (1901851)</cp:lastModifiedBy>
  <cp:revision>21</cp:revision>
  <dcterms:created xsi:type="dcterms:W3CDTF">2020-02-16T14:29:38Z</dcterms:created>
  <dcterms:modified xsi:type="dcterms:W3CDTF">2020-02-18T14:59:26Z</dcterms:modified>
</cp:coreProperties>
</file>