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8" r:id="rId11"/>
    <p:sldId id="270" r:id="rId12"/>
    <p:sldId id="271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78"/>
    <p:restoredTop sz="94604"/>
  </p:normalViewPr>
  <p:slideViewPr>
    <p:cSldViewPr snapToGrid="0" snapToObjects="1">
      <p:cViewPr varScale="1">
        <p:scale>
          <a:sx n="85" d="100"/>
          <a:sy n="85" d="100"/>
        </p:scale>
        <p:origin x="91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846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26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8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98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830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305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371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01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60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66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289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4/23/2021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0108471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henrychesbrough/2011/03/21/everything-you-need-to-know-about-open-innovatio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reativelive.com/blog/what-is-creativity/" TargetMode="External"/><Relationship Id="rId5" Type="http://schemas.openxmlformats.org/officeDocument/2006/relationships/hyperlink" Target="https://www.forbes.com/sites/johnhall/2013/04/29/10-barriers-to-employee-innovation/?sh=5de89868117d" TargetMode="External"/><Relationship Id="rId4" Type="http://schemas.openxmlformats.org/officeDocument/2006/relationships/hyperlink" Target="https://www.fastcompany.com/90600194/enterprise-most-innovative-companies-202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TED_06.ht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oolshero.com/innovation/innovation-matrix/" TargetMode="External"/><Relationship Id="rId5" Type="http://schemas.openxmlformats.org/officeDocument/2006/relationships/hyperlink" Target="https://www.simplilearn.com/leadership-vs-management-difference-article" TargetMode="External"/><Relationship Id="rId4" Type="http://schemas.openxmlformats.org/officeDocument/2006/relationships/hyperlink" Target="https://www.mindtools.com/pages/article/reflective-cycle.ht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olia.com/en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lead-innovation.com/english-blog/open-innovation-vs.-closed-innovation" TargetMode="External"/><Relationship Id="rId4" Type="http://schemas.openxmlformats.org/officeDocument/2006/relationships/hyperlink" Target="https://innovationmanagement.se/2008/01/07/how-do-you-define-innovation-and-make-it-practical-and-saleable-to-senior-management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188BD-6C81-1645-B777-B43462223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US" sz="4800" dirty="0">
                <a:latin typeface="Apple Color Emoji" pitchFamily="2" charset="0"/>
                <a:ea typeface="Apple Color Emoji" pitchFamily="2" charset="0"/>
              </a:rPr>
              <a:t>Does Innovation and Creativity Provide  A business Advantage?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6E2766-5433-7244-9B37-C5E6575F9E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875" y="4385315"/>
            <a:ext cx="4642551" cy="1374686"/>
          </a:xfrm>
        </p:spPr>
        <p:txBody>
          <a:bodyPr anchor="b">
            <a:normAutofit/>
          </a:bodyPr>
          <a:lstStyle/>
          <a:p>
            <a:r>
              <a:rPr lang="en-US" dirty="0"/>
              <a:t>By bitabrata Chowdhury (1713201)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65314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5" name="Audio Recording 23 Apr 2021 at 11:21:08" descr="Audio Recording 23 Apr 2021 at 11:21:08">
            <a:hlinkClick r:id="" action="ppaction://media"/>
            <a:extLst>
              <a:ext uri="{FF2B5EF4-FFF2-40B4-BE49-F238E27FC236}">
                <a16:creationId xmlns:a16="http://schemas.microsoft.com/office/drawing/2014/main" id="{CC7E7E24-2DCC-814A-894A-6F3903377D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86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188BD-6C81-1645-B777-B43462223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US" sz="4800">
                <a:latin typeface="Apple Color Emoji" pitchFamily="2" charset="0"/>
                <a:ea typeface="Apple Color Emoji" pitchFamily="2" charset="0"/>
              </a:rPr>
              <a:t>Introduction </a:t>
            </a:r>
            <a:endParaRPr lang="en-US" sz="4800" dirty="0">
              <a:latin typeface="Apple Color Emoji" pitchFamily="2" charset="0"/>
              <a:ea typeface="Apple Color Emoji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-300038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2050" name="Picture 2" descr="How to Introduce Yourself Professionally &amp; Casually [Examples]">
            <a:extLst>
              <a:ext uri="{FF2B5EF4-FFF2-40B4-BE49-F238E27FC236}">
                <a16:creationId xmlns:a16="http://schemas.microsoft.com/office/drawing/2014/main" id="{BD8CECE1-2AC9-B74B-AA5F-635771DCCF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1500"/>
            <a:ext cx="12192000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Recording 23 Apr 2021 at 11:25:16" descr="Audio Recording 23 Apr 2021 at 11:25:16">
            <a:hlinkClick r:id="" action="ppaction://media"/>
            <a:extLst>
              <a:ext uri="{FF2B5EF4-FFF2-40B4-BE49-F238E27FC236}">
                <a16:creationId xmlns:a16="http://schemas.microsoft.com/office/drawing/2014/main" id="{E1D69942-F380-094D-BB13-10F488FAA8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64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6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7865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1026" name="Picture 2" descr="Gibbs Reflective cycle | Crowe Associates">
            <a:extLst>
              <a:ext uri="{FF2B5EF4-FFF2-40B4-BE49-F238E27FC236}">
                <a16:creationId xmlns:a16="http://schemas.microsoft.com/office/drawing/2014/main" id="{1A560573-2883-0441-BA30-73252AE42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000" y="552200"/>
            <a:ext cx="4699000" cy="467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1:37:59" descr="Audio Recording 23 Apr 2021 at 11:37:59">
            <a:hlinkClick r:id="" action="ppaction://media"/>
            <a:extLst>
              <a:ext uri="{FF2B5EF4-FFF2-40B4-BE49-F238E27FC236}">
                <a16:creationId xmlns:a16="http://schemas.microsoft.com/office/drawing/2014/main" id="{CA658E1F-6026-2C46-A04A-C5A353764F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00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16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D88C19FA-C4EA-4587-B50E-3C3BD5F17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0867" y="0"/>
            <a:ext cx="4788431" cy="4592564"/>
            <a:chOff x="3665305" y="1647000"/>
            <a:chExt cx="4788431" cy="4592564"/>
          </a:xfrm>
        </p:grpSpPr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8ED731C1-A79A-4008-8D4D-A2CE86B0D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65305" y="1647000"/>
              <a:ext cx="4320000" cy="43200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94D3FE66-6537-4F47-B247-0EE017128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33736" y="191956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ED60BF5B-2C30-4D3A-8BB2-420D6765F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72000" y="2538000"/>
            <a:ext cx="4320000" cy="4320000"/>
            <a:chOff x="5993028" y="2538000"/>
            <a:chExt cx="4320000" cy="4320000"/>
          </a:xfrm>
        </p:grpSpPr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6732A8A7-C10C-4A81-AC3C-1B9D3E05D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93028" y="2538000"/>
              <a:ext cx="4320000" cy="43200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2168668C-560C-4A76-9971-593D0A0F3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61163" y="3571425"/>
              <a:ext cx="2880000" cy="288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22" r="24629" b="2"/>
          <a:stretch/>
        </p:blipFill>
        <p:spPr>
          <a:xfrm>
            <a:off x="5442220" y="10"/>
            <a:ext cx="4320000" cy="431999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635000"/>
          </a:effectLst>
        </p:spPr>
      </p:pic>
      <p:pic>
        <p:nvPicPr>
          <p:cNvPr id="3074" name="Picture 2" descr="Innovation Fueling Produce Consumption | Produce Business Magazine">
            <a:extLst>
              <a:ext uri="{FF2B5EF4-FFF2-40B4-BE49-F238E27FC236}">
                <a16:creationId xmlns:a16="http://schemas.microsoft.com/office/drawing/2014/main" id="{F95F4F35-43BF-0A4E-B971-684DADEEDA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56" r="21394"/>
          <a:stretch/>
        </p:blipFill>
        <p:spPr bwMode="auto">
          <a:xfrm>
            <a:off x="1781566" y="1628999"/>
            <a:ext cx="4319989" cy="4319989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508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1:44:28" descr="Audio Recording 23 Apr 2021 at 11:44:28">
            <a:hlinkClick r:id="" action="ppaction://media"/>
            <a:extLst>
              <a:ext uri="{FF2B5EF4-FFF2-40B4-BE49-F238E27FC236}">
                <a16:creationId xmlns:a16="http://schemas.microsoft.com/office/drawing/2014/main" id="{37DFD151-E0F1-9446-B762-5992876F3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34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5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D953654D-2DE7-47C0-929D-AB7AA86B9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1E69B149-9B54-4A24-9A3E-3FC8938D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Oval 138">
              <a:extLst>
                <a:ext uri="{FF2B5EF4-FFF2-40B4-BE49-F238E27FC236}">
                  <a16:creationId xmlns:a16="http://schemas.microsoft.com/office/drawing/2014/main" id="{B268C13B-5F77-4FE7-8D32-D6D0B3BAC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Oval 139">
              <a:extLst>
                <a:ext uri="{FF2B5EF4-FFF2-40B4-BE49-F238E27FC236}">
                  <a16:creationId xmlns:a16="http://schemas.microsoft.com/office/drawing/2014/main" id="{951C457C-C22E-494F-8DF9-BC7307F50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41" name="Group 140">
              <a:extLst>
                <a:ext uri="{FF2B5EF4-FFF2-40B4-BE49-F238E27FC236}">
                  <a16:creationId xmlns:a16="http://schemas.microsoft.com/office/drawing/2014/main" id="{EF623352-51EE-4BDA-9AC4-741C941B75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D20748EA-D4C3-449D-9A8C-C106492457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7" name="Rectangle 146">
                <a:extLst>
                  <a:ext uri="{FF2B5EF4-FFF2-40B4-BE49-F238E27FC236}">
                    <a16:creationId xmlns:a16="http://schemas.microsoft.com/office/drawing/2014/main" id="{C6C9E4A8-E408-4E89-B532-F4D8D24A66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0ACEDC01-427F-40F5-8C70-7DD9B67EF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44" name="Rectangle 143">
                <a:extLst>
                  <a:ext uri="{FF2B5EF4-FFF2-40B4-BE49-F238E27FC236}">
                    <a16:creationId xmlns:a16="http://schemas.microsoft.com/office/drawing/2014/main" id="{9A8D3263-9811-4BC9-860D-8BDBC7056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C8E607EE-7FC1-41AD-8ED1-BA38811F8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58A0580E-6A58-41B1-91AB-A166721C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9" name="Rectangle 148">
            <a:extLst>
              <a:ext uri="{FF2B5EF4-FFF2-40B4-BE49-F238E27FC236}">
                <a16:creationId xmlns:a16="http://schemas.microsoft.com/office/drawing/2014/main" id="{E1297267-64FC-46DE-88B8-E76DC4691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20286"/>
          <a:stretch/>
        </p:blipFill>
        <p:spPr>
          <a:xfrm>
            <a:off x="5747424" y="10"/>
            <a:ext cx="6444576" cy="3428990"/>
          </a:xfrm>
          <a:prstGeom prst="rect">
            <a:avLst/>
          </a:prstGeom>
        </p:spPr>
      </p:pic>
      <p:pic>
        <p:nvPicPr>
          <p:cNvPr id="4098" name="Picture 2" descr="Mr. Dearybury's Class Blog: June 2017">
            <a:extLst>
              <a:ext uri="{FF2B5EF4-FFF2-40B4-BE49-F238E27FC236}">
                <a16:creationId xmlns:a16="http://schemas.microsoft.com/office/drawing/2014/main" id="{1EF75DEF-DBB3-2342-A541-78B063547A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971"/>
          <a:stretch/>
        </p:blipFill>
        <p:spPr bwMode="auto">
          <a:xfrm>
            <a:off x="5748000" y="3427200"/>
            <a:ext cx="6444000" cy="343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at does Creativity mean to you? | Design Insider">
            <a:extLst>
              <a:ext uri="{FF2B5EF4-FFF2-40B4-BE49-F238E27FC236}">
                <a16:creationId xmlns:a16="http://schemas.microsoft.com/office/drawing/2014/main" id="{ABD5209B-1076-8340-BB04-CCF3F94ED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13" y="566057"/>
            <a:ext cx="5217887" cy="540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Recording 23 Apr 2021 at 11:48:24" descr="Audio Recording 23 Apr 2021 at 11:48:24">
            <a:hlinkClick r:id="" action="ppaction://media"/>
            <a:extLst>
              <a:ext uri="{FF2B5EF4-FFF2-40B4-BE49-F238E27FC236}">
                <a16:creationId xmlns:a16="http://schemas.microsoft.com/office/drawing/2014/main" id="{BE7947AA-F1C8-334F-BD33-2D32F8DCDA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50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2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r="1" b="15736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55" name="Group 34">
            <a:extLst>
              <a:ext uri="{FF2B5EF4-FFF2-40B4-BE49-F238E27FC236}">
                <a16:creationId xmlns:a16="http://schemas.microsoft.com/office/drawing/2014/main" id="{67E5A0E9-CDDE-4DCA-AF08-51C5F527B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7081" y="2383098"/>
            <a:ext cx="8504912" cy="4474902"/>
            <a:chOff x="3687081" y="2383098"/>
            <a:chExt cx="8504912" cy="4474902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17E316D-4428-4D57-B317-89C0188D1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7767537" y="3267075"/>
              <a:ext cx="4424455" cy="3590912"/>
            </a:xfrm>
            <a:prstGeom prst="rect">
              <a:avLst/>
            </a:prstGeom>
            <a:gradFill flip="none" rotWithShape="1">
              <a:gsLst>
                <a:gs pos="21540">
                  <a:srgbClr val="000000">
                    <a:alpha val="60000"/>
                  </a:srgbClr>
                </a:gs>
                <a:gs pos="0">
                  <a:schemeClr val="bg1">
                    <a:alpha val="80000"/>
                  </a:schemeClr>
                </a:gs>
                <a:gs pos="60000">
                  <a:schemeClr val="bg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36">
              <a:extLst>
                <a:ext uri="{FF2B5EF4-FFF2-40B4-BE49-F238E27FC236}">
                  <a16:creationId xmlns:a16="http://schemas.microsoft.com/office/drawing/2014/main" id="{5341D91D-DB18-49B2-8491-D9B58D9BE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857996" y="2528899"/>
              <a:ext cx="5333997" cy="4329101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3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7" name="Group 37">
              <a:extLst>
                <a:ext uri="{FF2B5EF4-FFF2-40B4-BE49-F238E27FC236}">
                  <a16:creationId xmlns:a16="http://schemas.microsoft.com/office/drawing/2014/main" id="{F86D39DF-79DC-4886-9AE2-F36527F34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16388" y="3267076"/>
              <a:ext cx="7181848" cy="3590924"/>
              <a:chOff x="4116388" y="3267076"/>
              <a:chExt cx="7181848" cy="3590924"/>
            </a:xfrm>
          </p:grpSpPr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C5420157-AB03-4BA5-9929-E6B8F55477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H="1">
                <a:off x="7707312" y="3267076"/>
                <a:ext cx="3590924" cy="3590924"/>
              </a:xfrm>
              <a:prstGeom prst="rect">
                <a:avLst/>
              </a:prstGeom>
              <a:gradFill flip="none" rotWithShape="1">
                <a:gsLst>
                  <a:gs pos="30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5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8" name="Rectangle 42">
                <a:extLst>
                  <a:ext uri="{FF2B5EF4-FFF2-40B4-BE49-F238E27FC236}">
                    <a16:creationId xmlns:a16="http://schemas.microsoft.com/office/drawing/2014/main" id="{6C717704-1441-4185-ABBE-16BF31D641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4116388" y="3267076"/>
                <a:ext cx="3590924" cy="3590924"/>
              </a:xfrm>
              <a:prstGeom prst="rect">
                <a:avLst/>
              </a:prstGeom>
              <a:gradFill flip="none" rotWithShape="1">
                <a:gsLst>
                  <a:gs pos="30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5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59" name="Group 38">
              <a:extLst>
                <a:ext uri="{FF2B5EF4-FFF2-40B4-BE49-F238E27FC236}">
                  <a16:creationId xmlns:a16="http://schemas.microsoft.com/office/drawing/2014/main" id="{8D83457A-292A-44C1-885A-14F02D9CA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87081" y="2383098"/>
              <a:ext cx="8040462" cy="4474902"/>
              <a:chOff x="3687081" y="2383098"/>
              <a:chExt cx="8040462" cy="4474902"/>
            </a:xfrm>
          </p:grpSpPr>
          <p:sp>
            <p:nvSpPr>
              <p:cNvPr id="60" name="Rectangle 39">
                <a:extLst>
                  <a:ext uri="{FF2B5EF4-FFF2-40B4-BE49-F238E27FC236}">
                    <a16:creationId xmlns:a16="http://schemas.microsoft.com/office/drawing/2014/main" id="{F8445E20-1543-4F19-A6B8-589BCA87FE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H="1">
                <a:off x="7707312" y="2383098"/>
                <a:ext cx="4020231" cy="4474902"/>
              </a:xfrm>
              <a:prstGeom prst="rect">
                <a:avLst/>
              </a:prstGeom>
              <a:gradFill flip="none" rotWithShape="1">
                <a:gsLst>
                  <a:gs pos="33000">
                    <a:schemeClr val="accent1">
                      <a:alpha val="60000"/>
                    </a:schemeClr>
                  </a:gs>
                  <a:gs pos="0">
                    <a:schemeClr val="accent1"/>
                  </a:gs>
                  <a:gs pos="64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A92AC4E9-39D2-47AB-83FA-800F4867B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3687081" y="2383098"/>
                <a:ext cx="4020231" cy="4474902"/>
              </a:xfrm>
              <a:prstGeom prst="rect">
                <a:avLst/>
              </a:prstGeom>
              <a:gradFill flip="none" rotWithShape="1">
                <a:gsLst>
                  <a:gs pos="33000">
                    <a:schemeClr val="accent1">
                      <a:alpha val="60000"/>
                    </a:schemeClr>
                  </a:gs>
                  <a:gs pos="0">
                    <a:schemeClr val="accent1"/>
                  </a:gs>
                  <a:gs pos="64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61" name="Group 44">
            <a:extLst>
              <a:ext uri="{FF2B5EF4-FFF2-40B4-BE49-F238E27FC236}">
                <a16:creationId xmlns:a16="http://schemas.microsoft.com/office/drawing/2014/main" id="{197775A9-D29E-4DD8-A104-CCD5D95DD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26224" cy="6550022"/>
            <a:chOff x="0" y="0"/>
            <a:chExt cx="9126224" cy="6550022"/>
          </a:xfrm>
        </p:grpSpPr>
        <p:sp>
          <p:nvSpPr>
            <p:cNvPr id="62" name="Rectangle 45">
              <a:extLst>
                <a:ext uri="{FF2B5EF4-FFF2-40B4-BE49-F238E27FC236}">
                  <a16:creationId xmlns:a16="http://schemas.microsoft.com/office/drawing/2014/main" id="{D69ACDB2-8064-4F44-BF0A-B10A7F9FD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118453" y="-1118448"/>
              <a:ext cx="4709883" cy="6946785"/>
            </a:xfrm>
            <a:prstGeom prst="rect">
              <a:avLst/>
            </a:prstGeom>
            <a:gradFill flip="none" rotWithShape="1">
              <a:gsLst>
                <a:gs pos="19000">
                  <a:schemeClr val="bg1">
                    <a:alpha val="60000"/>
                  </a:schemeClr>
                </a:gs>
                <a:gs pos="0">
                  <a:schemeClr val="bg1">
                    <a:alpha val="80000"/>
                  </a:schemeClr>
                </a:gs>
                <a:gs pos="56000">
                  <a:schemeClr val="bg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3" name="Group 46">
              <a:extLst>
                <a:ext uri="{FF2B5EF4-FFF2-40B4-BE49-F238E27FC236}">
                  <a16:creationId xmlns:a16="http://schemas.microsoft.com/office/drawing/2014/main" id="{41F45B3D-9DBF-4E3B-B455-AFCA211AB2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14999" y="0"/>
              <a:ext cx="7896226" cy="5337178"/>
              <a:chOff x="901291" y="0"/>
              <a:chExt cx="7896226" cy="5337178"/>
            </a:xfrm>
          </p:grpSpPr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EEEAE4C1-92FF-4AC6-B9EB-4B47A44031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901291" y="0"/>
                <a:ext cx="3948113" cy="5337178"/>
              </a:xfrm>
              <a:prstGeom prst="rect">
                <a:avLst/>
              </a:prstGeom>
              <a:gradFill flip="none" rotWithShape="1">
                <a:gsLst>
                  <a:gs pos="20000">
                    <a:srgbClr val="000000">
                      <a:alpha val="60000"/>
                    </a:srgbClr>
                  </a:gs>
                  <a:gs pos="0">
                    <a:schemeClr val="bg1">
                      <a:alpha val="80000"/>
                    </a:schemeClr>
                  </a:gs>
                  <a:gs pos="60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64" name="Rectangle 52">
                <a:extLst>
                  <a:ext uri="{FF2B5EF4-FFF2-40B4-BE49-F238E27FC236}">
                    <a16:creationId xmlns:a16="http://schemas.microsoft.com/office/drawing/2014/main" id="{E86DF69D-1051-4785-8ECF-1D97B66940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49404" y="0"/>
                <a:ext cx="3948113" cy="5337178"/>
              </a:xfrm>
              <a:prstGeom prst="rect">
                <a:avLst/>
              </a:prstGeom>
              <a:gradFill flip="none" rotWithShape="1">
                <a:gsLst>
                  <a:gs pos="20000">
                    <a:srgbClr val="000000">
                      <a:alpha val="60000"/>
                    </a:srgbClr>
                  </a:gs>
                  <a:gs pos="0">
                    <a:schemeClr val="bg1">
                      <a:alpha val="80000"/>
                    </a:schemeClr>
                  </a:gs>
                  <a:gs pos="60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DF8F9F7E-0D44-4279-9D75-BA90983D9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419817" y="-1419815"/>
              <a:ext cx="5978955" cy="8818587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5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5" name="Group 48">
              <a:extLst>
                <a:ext uri="{FF2B5EF4-FFF2-40B4-BE49-F238E27FC236}">
                  <a16:creationId xmlns:a16="http://schemas.microsoft.com/office/drawing/2014/main" id="{11B9F6AF-DCF0-4782-82E7-D08646AE7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9126224" cy="6550022"/>
              <a:chOff x="0" y="0"/>
              <a:chExt cx="9126224" cy="6550022"/>
            </a:xfrm>
          </p:grpSpPr>
          <p:sp>
            <p:nvSpPr>
              <p:cNvPr id="66" name="Rectangle 49">
                <a:extLst>
                  <a:ext uri="{FF2B5EF4-FFF2-40B4-BE49-F238E27FC236}">
                    <a16:creationId xmlns:a16="http://schemas.microsoft.com/office/drawing/2014/main" id="{2F8DE31B-4A50-4D6B-A805-A5D232DC4C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4563112" cy="6550022"/>
              </a:xfrm>
              <a:prstGeom prst="rect">
                <a:avLst/>
              </a:prstGeom>
              <a:gradFill flip="none" rotWithShape="1">
                <a:gsLst>
                  <a:gs pos="39000">
                    <a:schemeClr val="accent1">
                      <a:alpha val="40000"/>
                    </a:schemeClr>
                  </a:gs>
                  <a:gs pos="0">
                    <a:schemeClr val="accent1"/>
                  </a:gs>
                  <a:gs pos="57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67" name="Rectangle 50">
                <a:extLst>
                  <a:ext uri="{FF2B5EF4-FFF2-40B4-BE49-F238E27FC236}">
                    <a16:creationId xmlns:a16="http://schemas.microsoft.com/office/drawing/2014/main" id="{F7B5306D-2C87-4F24-AF90-9716A04102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563112" y="0"/>
                <a:ext cx="4563112" cy="6550022"/>
              </a:xfrm>
              <a:prstGeom prst="rect">
                <a:avLst/>
              </a:prstGeom>
              <a:gradFill flip="none" rotWithShape="1">
                <a:gsLst>
                  <a:gs pos="39000">
                    <a:schemeClr val="accent1">
                      <a:alpha val="40000"/>
                    </a:schemeClr>
                  </a:gs>
                  <a:gs pos="0">
                    <a:schemeClr val="accent1"/>
                  </a:gs>
                  <a:gs pos="57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A188BD-6C81-1645-B777-B43462223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39999"/>
            <a:ext cx="6373812" cy="3789113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ple Color Emoji" pitchFamily="2" charset="0"/>
                <a:ea typeface="Apple Color Emoji" pitchFamily="2" charset="0"/>
              </a:rPr>
              <a:t>Innovation models  </a:t>
            </a:r>
          </a:p>
        </p:txBody>
      </p:sp>
      <p:pic>
        <p:nvPicPr>
          <p:cNvPr id="3" name="Audio Recording 23 Apr 2021 at 11:54:10" descr="Audio Recording 23 Apr 2021 at 11:54:10">
            <a:hlinkClick r:id="" action="ppaction://media"/>
            <a:extLst>
              <a:ext uri="{FF2B5EF4-FFF2-40B4-BE49-F238E27FC236}">
                <a16:creationId xmlns:a16="http://schemas.microsoft.com/office/drawing/2014/main" id="{F780E272-6D8A-0F40-B8D6-601F51D287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89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143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F6E58730-DD09-4D8E-BD4E-BAD4B3E88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85157" y="382798"/>
            <a:ext cx="4320000" cy="4320000"/>
          </a:xfrm>
          <a:prstGeom prst="ellipse">
            <a:avLst/>
          </a:prstGeom>
          <a:solidFill>
            <a:schemeClr val="accent1">
              <a:alpha val="60000"/>
            </a:schemeClr>
          </a:solidFill>
          <a:ln>
            <a:noFill/>
          </a:ln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22" r="24629" b="1"/>
          <a:stretch/>
        </p:blipFill>
        <p:spPr>
          <a:xfrm>
            <a:off x="1834037" y="180000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grpSp>
        <p:nvGrpSpPr>
          <p:cNvPr id="75" name="Group 74">
            <a:extLst>
              <a:ext uri="{FF2B5EF4-FFF2-40B4-BE49-F238E27FC236}">
                <a16:creationId xmlns:a16="http://schemas.microsoft.com/office/drawing/2014/main" id="{98D3E5E9-C3AE-4AF7-9376-0E35A6DE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570" y="0"/>
            <a:ext cx="5184000" cy="5184000"/>
            <a:chOff x="5724759" y="0"/>
            <a:chExt cx="5516563" cy="5516563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BD36531F-941E-4EA5-94FF-77ECD7FA1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24759" y="0"/>
              <a:ext cx="5516563" cy="5516563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FD307F99-E186-443C-B16C-7AC666577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07120" y="0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The World's Most Innovative Companies List">
            <a:extLst>
              <a:ext uri="{FF2B5EF4-FFF2-40B4-BE49-F238E27FC236}">
                <a16:creationId xmlns:a16="http://schemas.microsoft.com/office/drawing/2014/main" id="{D5C23139-5552-E44E-9D2F-4CA34FF00A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62" r="20374" b="-1"/>
          <a:stretch/>
        </p:blipFill>
        <p:spPr bwMode="auto">
          <a:xfrm>
            <a:off x="6037963" y="180000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508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1:57:50" descr="Audio Recording 23 Apr 2021 at 11:57:50">
            <a:hlinkClick r:id="" action="ppaction://media"/>
            <a:extLst>
              <a:ext uri="{FF2B5EF4-FFF2-40B4-BE49-F238E27FC236}">
                <a16:creationId xmlns:a16="http://schemas.microsoft.com/office/drawing/2014/main" id="{9B081EE0-202A-174E-B986-A28575E972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18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2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6148" name="Picture 4" descr="Management-Leadership-2 – DZS">
            <a:extLst>
              <a:ext uri="{FF2B5EF4-FFF2-40B4-BE49-F238E27FC236}">
                <a16:creationId xmlns:a16="http://schemas.microsoft.com/office/drawing/2014/main" id="{837D5147-06E4-F149-AA30-2DE0EE161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10" y="2830286"/>
            <a:ext cx="5966632" cy="284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2:03:39" descr="Audio Recording 23 Apr 2021 at 12:03:39">
            <a:hlinkClick r:id="" action="ppaction://media"/>
            <a:extLst>
              <a:ext uri="{FF2B5EF4-FFF2-40B4-BE49-F238E27FC236}">
                <a16:creationId xmlns:a16="http://schemas.microsoft.com/office/drawing/2014/main" id="{637BA3AC-5062-394A-8A3A-61223AF261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6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2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D953654D-2DE7-47C0-929D-AB7AA86B9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E69B149-9B54-4A24-9A3E-3FC8938D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268C13B-5F77-4FE7-8D32-D6D0B3BAC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951C457C-C22E-494F-8DF9-BC7307F50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EF623352-51EE-4BDA-9AC4-741C941B75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D20748EA-D4C3-449D-9A8C-C106492457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3" name="Rectangle 82">
                <a:extLst>
                  <a:ext uri="{FF2B5EF4-FFF2-40B4-BE49-F238E27FC236}">
                    <a16:creationId xmlns:a16="http://schemas.microsoft.com/office/drawing/2014/main" id="{C6C9E4A8-E408-4E89-B532-F4D8D24A66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0ACEDC01-427F-40F5-8C70-7DD9B67EF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id="{9A8D3263-9811-4BC9-860D-8BDBC7056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C8E607EE-7FC1-41AD-8ED1-BA38811F8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58A0580E-6A58-41B1-91AB-A166721C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5" name="Rectangle 84">
            <a:extLst>
              <a:ext uri="{FF2B5EF4-FFF2-40B4-BE49-F238E27FC236}">
                <a16:creationId xmlns:a16="http://schemas.microsoft.com/office/drawing/2014/main" id="{E1297267-64FC-46DE-88B8-E76DC4691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20286"/>
          <a:stretch/>
        </p:blipFill>
        <p:spPr>
          <a:xfrm>
            <a:off x="5747424" y="10"/>
            <a:ext cx="6444576" cy="3428990"/>
          </a:xfrm>
          <a:prstGeom prst="rect">
            <a:avLst/>
          </a:prstGeom>
        </p:spPr>
      </p:pic>
      <p:pic>
        <p:nvPicPr>
          <p:cNvPr id="7170" name="Picture 2" descr="E.) Conclusion - French Revolution WebQuest">
            <a:extLst>
              <a:ext uri="{FF2B5EF4-FFF2-40B4-BE49-F238E27FC236}">
                <a16:creationId xmlns:a16="http://schemas.microsoft.com/office/drawing/2014/main" id="{7749C74F-269C-5742-8350-DE4D70D951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6" b="6490"/>
          <a:stretch/>
        </p:blipFill>
        <p:spPr bwMode="auto">
          <a:xfrm>
            <a:off x="5748000" y="3427200"/>
            <a:ext cx="6444000" cy="343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Microsoft Conclusion on SolarWinds Hack 'Conflicts' with Other Messages">
            <a:extLst>
              <a:ext uri="{FF2B5EF4-FFF2-40B4-BE49-F238E27FC236}">
                <a16:creationId xmlns:a16="http://schemas.microsoft.com/office/drawing/2014/main" id="{95546955-F078-2B43-89FF-14F57EADC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638" y="1640114"/>
            <a:ext cx="40640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2:05:50" descr="Audio Recording 23 Apr 2021 at 12:05:50">
            <a:hlinkClick r:id="" action="ppaction://media"/>
            <a:extLst>
              <a:ext uri="{FF2B5EF4-FFF2-40B4-BE49-F238E27FC236}">
                <a16:creationId xmlns:a16="http://schemas.microsoft.com/office/drawing/2014/main" id="{AF4F3642-3CA5-2242-9375-EF8FD23761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24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7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6B154-B66F-C34A-9A1A-840745F470CB}"/>
              </a:ext>
            </a:extLst>
          </p:cNvPr>
          <p:cNvSpPr txBox="1"/>
          <p:nvPr/>
        </p:nvSpPr>
        <p:spPr>
          <a:xfrm>
            <a:off x="674557" y="299803"/>
            <a:ext cx="284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0DE4956-C598-3648-9E7F-ABE04601FA3E}"/>
              </a:ext>
            </a:extLst>
          </p:cNvPr>
          <p:cNvSpPr/>
          <p:nvPr/>
        </p:nvSpPr>
        <p:spPr>
          <a:xfrm>
            <a:off x="408875" y="751344"/>
            <a:ext cx="873512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Chesbrough, H., 2011.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Everything You Need to Know About Open Innovation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 Forbes.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https://www.forbes.com/sites/henrychesbrough/2011/03/21/everything-you-need-to-know-about-open-innovation/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&gt; (Accessed 18 April 2021).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Fast Company. 2021. </a:t>
            </a:r>
            <a:r>
              <a:rPr lang="en-GB" i="1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10 most innovative enterprise companies of 2021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https://www.fastcompany.com/90600194/enterprise-most-innovative-companies-2021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&gt;(Accessed 20 April 2021).</a:t>
            </a:r>
          </a:p>
          <a:p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Hall, J., 2013. </a:t>
            </a:r>
            <a:r>
              <a:rPr lang="en-GB" i="1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10 Barriers to Employee Innovation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. [online] Forbes. Available at: &lt;</a:t>
            </a:r>
            <a:r>
              <a:rPr lang="en-GB" u="sng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https://www.forbes.com/sites/johnhall/2013/04/29/10-barriers-to-employee-innovation/?sh=5de89868117d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  &gt; (Accessed 19 April 2021)</a:t>
            </a:r>
          </a:p>
          <a:p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LOBELL, K., 2018. What Is Creativity? Defining the Skill of the Future - Creative Live Blog. (online] Creative Live Blog.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https://www.creativelive.com/blog/what-is-creativity/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/&gt; (Accessed 23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571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6B154-B66F-C34A-9A1A-840745F470CB}"/>
              </a:ext>
            </a:extLst>
          </p:cNvPr>
          <p:cNvSpPr txBox="1"/>
          <p:nvPr/>
        </p:nvSpPr>
        <p:spPr>
          <a:xfrm>
            <a:off x="674557" y="299803"/>
            <a:ext cx="284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424928-E971-F045-9E98-F18C4C3D7CC9}"/>
              </a:ext>
            </a:extLst>
          </p:cNvPr>
          <p:cNvSpPr/>
          <p:nvPr/>
        </p:nvSpPr>
        <p:spPr>
          <a:xfrm>
            <a:off x="408875" y="669135"/>
            <a:ext cx="986383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Mindtools.com. 2021. Force Field Analysis: Analysing the Pressures for and Against Change. [online] Available at: &lt; 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https://www.mindtools.com/pages/article/newTED_06.htm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 &gt; [Accessed 19 April 2021].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Mindtools.com. 2021. Gibbs' Reflective Cycle: Helping People Learn from Experience. (online) Available at: </a:t>
            </a:r>
            <a:r>
              <a:rPr lang="en-GB" u="sng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https://www.mindtools.com/pages/article/reflective-cycle.htm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20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Simplilearn.com. 2021. Difference Between Leadership and Management? (online)Available at: &lt;</a:t>
            </a:r>
            <a:r>
              <a:rPr lang="en-GB" u="sng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https://www.simplilearn.com/leadership-vs-management-difference-article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&gt; (Accessed 21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Toolshero. 2021.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Innovation Matrix, a powerful innovation tool explained | </a:t>
            </a:r>
            <a:r>
              <a:rPr lang="en-GB" i="1" dirty="0" err="1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toolshero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https://www.toolshero.com/innovation/innovation-matrix/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&gt; (Accessed 17 April 2021).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136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6B154-B66F-C34A-9A1A-840745F470CB}"/>
              </a:ext>
            </a:extLst>
          </p:cNvPr>
          <p:cNvSpPr txBox="1"/>
          <p:nvPr/>
        </p:nvSpPr>
        <p:spPr>
          <a:xfrm>
            <a:off x="674557" y="299803"/>
            <a:ext cx="284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3C3DE7-3A7C-2D46-B30A-F8CA04BB2BD6}"/>
              </a:ext>
            </a:extLst>
          </p:cNvPr>
          <p:cNvSpPr/>
          <p:nvPr/>
        </p:nvSpPr>
        <p:spPr>
          <a:xfrm>
            <a:off x="674557" y="889844"/>
            <a:ext cx="100105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Veolia. 2021.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homepage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https://www.veolia.com/en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&gt; (Accessed 18 April 2021).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Vandenberg, S., 2021. </a:t>
            </a:r>
            <a:r>
              <a:rPr lang="en-GB" i="1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do you Define Innovation and Make it Practical and Saleable to Senior Management? | Innovation Management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Innovation Management. Available at:&lt; 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https://innovationmanagement.se/2008/01/07/how-do-you-define-innovation-and-make-it-practical-and-saleable-to-senior-management/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&gt; [Accessed 20 April 2021].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ZAPFL, D., 2018.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Open Innovation vs. Closed Innovation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 Lead-</a:t>
            </a:r>
            <a:r>
              <a:rPr lang="en-GB" dirty="0" err="1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innovation.com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https://www.lead-innovation.com/english-blog/open-innovation-vs.-closed-innovation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  &gt; (Accessed 18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243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9218" name="Picture 2" descr="20 Creative Ways To Say Thank You">
            <a:extLst>
              <a:ext uri="{FF2B5EF4-FFF2-40B4-BE49-F238E27FC236}">
                <a16:creationId xmlns:a16="http://schemas.microsoft.com/office/drawing/2014/main" id="{EDEBB437-421C-E84C-B656-997AF2C82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845" y="2286000"/>
            <a:ext cx="3429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23 Apr 2021 at 12:07:30" descr="Audio Recording 23 Apr 2021 at 12:07:30">
            <a:hlinkClick r:id="" action="ppaction://media"/>
            <a:extLst>
              <a:ext uri="{FF2B5EF4-FFF2-40B4-BE49-F238E27FC236}">
                <a16:creationId xmlns:a16="http://schemas.microsoft.com/office/drawing/2014/main" id="{07D14605-DBD2-A747-B22B-D5C8DCF756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65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0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lowVTI">
  <a:themeElements>
    <a:clrScheme name="AnalogousFromLightSeedRightStep">
      <a:dk1>
        <a:srgbClr val="000000"/>
      </a:dk1>
      <a:lt1>
        <a:srgbClr val="FFFFFF"/>
      </a:lt1>
      <a:dk2>
        <a:srgbClr val="3C3122"/>
      </a:dk2>
      <a:lt2>
        <a:srgbClr val="E8E2E3"/>
      </a:lt2>
      <a:accent1>
        <a:srgbClr val="80A9A5"/>
      </a:accent1>
      <a:accent2>
        <a:srgbClr val="7FA8BA"/>
      </a:accent2>
      <a:accent3>
        <a:srgbClr val="93A0C4"/>
      </a:accent3>
      <a:accent4>
        <a:srgbClr val="877FBA"/>
      </a:accent4>
      <a:accent5>
        <a:srgbClr val="B196C6"/>
      </a:accent5>
      <a:accent6>
        <a:srgbClr val="B87FBA"/>
      </a:accent6>
      <a:hlink>
        <a:srgbClr val="AE6971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507</Words>
  <Application>Microsoft Office PowerPoint</Application>
  <PresentationFormat>Widescreen</PresentationFormat>
  <Paragraphs>32</Paragraphs>
  <Slides>13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Apple Color Emoji</vt:lpstr>
      <vt:lpstr>Arial</vt:lpstr>
      <vt:lpstr>Avenir Next LT Pro</vt:lpstr>
      <vt:lpstr>Bell MT</vt:lpstr>
      <vt:lpstr>Calibri</vt:lpstr>
      <vt:lpstr>Times</vt:lpstr>
      <vt:lpstr>Times New Roman</vt:lpstr>
      <vt:lpstr>GlowVTI</vt:lpstr>
      <vt:lpstr>Does Innovation and Creativity Provide  A business Advantage?</vt:lpstr>
      <vt:lpstr>Introduction </vt:lpstr>
      <vt:lpstr>PowerPoint Presentation</vt:lpstr>
      <vt:lpstr>PowerPoint Presentation</vt:lpstr>
      <vt:lpstr>PowerPoint Presentation</vt:lpstr>
      <vt:lpstr>Innovation models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bitabrata chowdhury</dc:creator>
  <cp:lastModifiedBy>Enakshi Chowdhury (1713199)</cp:lastModifiedBy>
  <cp:revision>15</cp:revision>
  <dcterms:created xsi:type="dcterms:W3CDTF">2021-04-23T06:54:51Z</dcterms:created>
  <dcterms:modified xsi:type="dcterms:W3CDTF">2021-04-23T11:46:26Z</dcterms:modified>
</cp:coreProperties>
</file>