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16" r:id="rId1"/>
  </p:sldMasterIdLst>
  <p:notesMasterIdLst>
    <p:notesMasterId r:id="rId45"/>
  </p:notesMasterIdLst>
  <p:sldIdLst>
    <p:sldId id="257" r:id="rId2"/>
    <p:sldId id="298" r:id="rId3"/>
    <p:sldId id="299" r:id="rId4"/>
    <p:sldId id="300" r:id="rId5"/>
    <p:sldId id="306" r:id="rId6"/>
    <p:sldId id="301" r:id="rId7"/>
    <p:sldId id="308" r:id="rId8"/>
    <p:sldId id="307" r:id="rId9"/>
    <p:sldId id="303" r:id="rId10"/>
    <p:sldId id="304" r:id="rId11"/>
    <p:sldId id="309" r:id="rId12"/>
    <p:sldId id="310" r:id="rId13"/>
    <p:sldId id="311" r:id="rId14"/>
    <p:sldId id="344" r:id="rId15"/>
    <p:sldId id="312" r:id="rId16"/>
    <p:sldId id="314" r:id="rId17"/>
    <p:sldId id="315" r:id="rId18"/>
    <p:sldId id="316" r:id="rId19"/>
    <p:sldId id="317" r:id="rId20"/>
    <p:sldId id="318" r:id="rId21"/>
    <p:sldId id="319" r:id="rId22"/>
    <p:sldId id="320" r:id="rId23"/>
    <p:sldId id="321" r:id="rId24"/>
    <p:sldId id="322" r:id="rId25"/>
    <p:sldId id="323" r:id="rId26"/>
    <p:sldId id="325" r:id="rId27"/>
    <p:sldId id="327" r:id="rId28"/>
    <p:sldId id="328" r:id="rId29"/>
    <p:sldId id="329" r:id="rId30"/>
    <p:sldId id="330" r:id="rId31"/>
    <p:sldId id="331" r:id="rId32"/>
    <p:sldId id="332" r:id="rId33"/>
    <p:sldId id="333" r:id="rId34"/>
    <p:sldId id="335" r:id="rId35"/>
    <p:sldId id="336" r:id="rId36"/>
    <p:sldId id="337" r:id="rId37"/>
    <p:sldId id="338" r:id="rId38"/>
    <p:sldId id="339" r:id="rId39"/>
    <p:sldId id="340" r:id="rId40"/>
    <p:sldId id="341" r:id="rId41"/>
    <p:sldId id="342" r:id="rId42"/>
    <p:sldId id="343" r:id="rId43"/>
    <p:sldId id="297" r:id="rId44"/>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00CC"/>
    <a:srgbClr val="660066"/>
    <a:srgbClr val="0066FF"/>
    <a:srgbClr val="777777"/>
    <a:srgbClr val="000000"/>
    <a:srgbClr val="808000"/>
    <a:srgbClr val="663300"/>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00" d="100"/>
          <a:sy n="100" d="100"/>
        </p:scale>
        <p:origin x="-1944" y="-32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41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5492ACD-F42D-4B63-9E34-D78A94F01715}" type="slidenum">
              <a:rPr lang="en-GB"/>
              <a:pPr/>
              <a:t>‹#›</a:t>
            </a:fld>
            <a:endParaRPr lang="en-GB"/>
          </a:p>
        </p:txBody>
      </p:sp>
    </p:spTree>
    <p:extLst>
      <p:ext uri="{BB962C8B-B14F-4D97-AF65-F5344CB8AC3E}">
        <p14:creationId xmlns:p14="http://schemas.microsoft.com/office/powerpoint/2010/main" val="988623739"/>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E19A590-F88F-496D-88E0-14EBDEAE19A4}" type="slidenum">
              <a:rPr lang="en-GB"/>
              <a:pPr/>
              <a:t>1</a:t>
            </a:fld>
            <a:endParaRPr lang="en-GB"/>
          </a:p>
        </p:txBody>
      </p:sp>
      <p:sp>
        <p:nvSpPr>
          <p:cNvPr id="5122" name="Rectangle 2"/>
          <p:cNvSpPr>
            <a:spLocks noGrp="1" noRot="1" noChangeAspect="1" noChangeArrowheads="1" noTextEdit="1"/>
          </p:cNvSpPr>
          <p:nvPr>
            <p:ph type="sldImg"/>
          </p:nvPr>
        </p:nvSpPr>
        <p:spPr>
          <a:ln/>
        </p:spPr>
      </p:sp>
      <p:sp>
        <p:nvSpPr>
          <p:cNvPr id="512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36EB1A-E503-4BA0-9103-33DB356C7602}" type="slidenum">
              <a:rPr lang="en-GB"/>
              <a:pPr/>
              <a:t>43</a:t>
            </a:fld>
            <a:endParaRPr lang="en-GB"/>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705600" y="4206240"/>
            <a:ext cx="960120" cy="457200"/>
          </a:xfrm>
        </p:spPr>
        <p:txBody>
          <a:bodyPr/>
          <a:lstStyle/>
          <a:p>
            <a:endParaRPr lang="en-GB"/>
          </a:p>
        </p:txBody>
      </p:sp>
      <p:sp>
        <p:nvSpPr>
          <p:cNvPr id="17" name="Footer Placeholder 16"/>
          <p:cNvSpPr>
            <a:spLocks noGrp="1"/>
          </p:cNvSpPr>
          <p:nvPr>
            <p:ph type="ftr" sz="quarter" idx="11"/>
          </p:nvPr>
        </p:nvSpPr>
        <p:spPr>
          <a:xfrm>
            <a:off x="5410200" y="4205288"/>
            <a:ext cx="1295400" cy="457200"/>
          </a:xfrm>
        </p:spPr>
        <p:txBody>
          <a:bodyPr/>
          <a:lstStyle/>
          <a:p>
            <a:endParaRPr lang="en-GB"/>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51A0A728-58A8-4400-8922-32EBFA9DE44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45736"/>
            <a:ext cx="8229600" cy="1066800"/>
          </a:xfrm>
        </p:spPr>
        <p:txBody>
          <a:bodyPr/>
          <a:lstStyle/>
          <a:p>
            <a:r>
              <a:rPr kumimoji="0" lang="en-US" smtClean="0"/>
              <a:t>Click to edit Master title style</a:t>
            </a:r>
            <a:endParaRPr kumimoji="0" lang="en-US"/>
          </a:p>
        </p:txBody>
      </p:sp>
      <p:sp>
        <p:nvSpPr>
          <p:cNvPr id="3" name="Content Placeholder 2"/>
          <p:cNvSpPr>
            <a:spLocks noGrp="1"/>
          </p:cNvSpPr>
          <p:nvPr>
            <p:ph idx="1"/>
          </p:nvPr>
        </p:nvSpPr>
        <p:spPr>
          <a:xfrm>
            <a:off x="457200" y="1552160"/>
            <a:ext cx="8229600" cy="482916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9D8DC0F4-76EC-4928-B389-C9FEDA3416A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r>
              <a:rPr lang="en-GB" smtClean="0"/>
              <a:t>Dr Nik Whitehead</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CAD4A-9A78-436A-B712-C2F2C1BDE2D2}"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60909"/>
            <a:ext cx="8229600" cy="1066800"/>
          </a:xfrm>
        </p:spPr>
        <p:txBody>
          <a:bodyPr/>
          <a:lstStyle/>
          <a:p>
            <a:r>
              <a:rPr kumimoji="0" lang="en-US" dirty="0" smtClean="0"/>
              <a:t>Click to edit Master title style</a:t>
            </a:r>
            <a:endParaRPr kumimoji="0" lang="en-US" dirty="0"/>
          </a:p>
        </p:txBody>
      </p:sp>
      <p:sp>
        <p:nvSpPr>
          <p:cNvPr id="3" name="Content Placeholder 2"/>
          <p:cNvSpPr>
            <a:spLocks noGrp="1"/>
          </p:cNvSpPr>
          <p:nvPr>
            <p:ph sz="half" idx="1"/>
          </p:nvPr>
        </p:nvSpPr>
        <p:spPr>
          <a:xfrm>
            <a:off x="457200" y="1567333"/>
            <a:ext cx="4038600" cy="4958011"/>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567333"/>
            <a:ext cx="4038600" cy="4958011"/>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fld id="{0447557F-7AD8-4A27-9C27-E480EA56204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Date Placeholder 25"/>
          <p:cNvSpPr>
            <a:spLocks noGrp="1"/>
          </p:cNvSpPr>
          <p:nvPr>
            <p:ph type="dt" sz="half" idx="10"/>
          </p:nvPr>
        </p:nvSpPr>
        <p:spPr/>
        <p:txBody>
          <a:bodyPr rtlCol="0"/>
          <a:lstStyle/>
          <a:p>
            <a:r>
              <a:rPr lang="en-GB" smtClean="0"/>
              <a:t>Dr Nik Whitehead</a:t>
            </a:r>
            <a:endParaRPr lang="en-GB"/>
          </a:p>
        </p:txBody>
      </p:sp>
      <p:sp>
        <p:nvSpPr>
          <p:cNvPr id="27" name="Slide Number Placeholder 26"/>
          <p:cNvSpPr>
            <a:spLocks noGrp="1"/>
          </p:cNvSpPr>
          <p:nvPr>
            <p:ph type="sldNum" sz="quarter" idx="11"/>
          </p:nvPr>
        </p:nvSpPr>
        <p:spPr/>
        <p:txBody>
          <a:bodyPr rtlCol="0"/>
          <a:lstStyle/>
          <a:p>
            <a:fld id="{4004316E-0BDD-430E-94E9-748E7FD875E3}" type="slidenum">
              <a:rPr lang="en-GB" smtClean="0"/>
              <a:pPr/>
              <a:t>‹#›</a:t>
            </a:fld>
            <a:endParaRPr lang="en-GB"/>
          </a:p>
        </p:txBody>
      </p:sp>
      <p:sp>
        <p:nvSpPr>
          <p:cNvPr id="28" name="Footer Placeholder 27"/>
          <p:cNvSpPr>
            <a:spLocks noGrp="1"/>
          </p:cNvSpPr>
          <p:nvPr>
            <p:ph type="ftr" sz="quarter" idx="12"/>
          </p:nvPr>
        </p:nvSpPr>
        <p:spPr/>
        <p:txBody>
          <a:bodyPr rtlCol="0"/>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1069848"/>
          </a:xfrm>
        </p:spPr>
        <p:txBody>
          <a:bodyPr anchor="ctr"/>
          <a:lstStyle>
            <a:lvl1pPr>
              <a:defRPr sz="4000">
                <a:solidFill>
                  <a:schemeClr val="tx2"/>
                </a:solidFill>
              </a:defRPr>
            </a:lvl1pPr>
          </a:lstStyle>
          <a:p>
            <a:r>
              <a:rPr kumimoji="0" lang="en-US" smtClean="0"/>
              <a:t>Click to edit Master title style</a:t>
            </a:r>
            <a:endParaRPr kumimoji="0" lang="en-US"/>
          </a:p>
        </p:txBody>
      </p:sp>
      <p:sp>
        <p:nvSpPr>
          <p:cNvPr id="5" name="Slide Number Placeholder 4"/>
          <p:cNvSpPr>
            <a:spLocks noGrp="1"/>
          </p:cNvSpPr>
          <p:nvPr>
            <p:ph type="sldNum" sz="quarter" idx="12"/>
          </p:nvPr>
        </p:nvSpPr>
        <p:spPr>
          <a:xfrm>
            <a:off x="8174736" y="2272"/>
            <a:ext cx="762000" cy="365760"/>
          </a:xfrm>
        </p:spPr>
        <p:txBody>
          <a:bodyPr/>
          <a:lstStyle/>
          <a:p>
            <a:fld id="{B07C7589-490C-489F-8478-54DCAA9AA8E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GB" smtClean="0"/>
              <a:t>Dr Nik Whitehead</a:t>
            </a:r>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12FDC1-C426-46F0-A50A-E2690F78E5D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r>
              <a:rPr lang="en-GB" smtClean="0"/>
              <a:t>Dr Nik Whitehead</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733DB5-9604-4A11-AA59-4A2BA65D2EC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r>
              <a:rPr lang="en-GB" smtClean="0"/>
              <a:t>Dr Nik Whitehead</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604B-AEF8-4CAD-9FCE-84916A090B4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r>
              <a:rPr lang="en-GB" smtClean="0"/>
              <a:t>Dr Nik Whitehead</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D0EE74-0717-4790-87C9-294E4E01F89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r>
              <a:rPr lang="en-GB" smtClean="0"/>
              <a:t>Dr Nik Whitehead</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D7706E-F231-41A3-8F0A-B1292F3E562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1143000"/>
            <a:ext cx="8229600" cy="10668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r>
              <a:rPr lang="en-GB" smtClean="0"/>
              <a:t>Dr Nik Whitehead</a:t>
            </a:r>
            <a:endParaRPr lang="en-GB"/>
          </a:p>
        </p:txBody>
      </p:sp>
      <p:sp>
        <p:nvSpPr>
          <p:cNvPr id="3" name="Footer Placeholder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en-GB"/>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19347F20-F82F-4947-A7B4-706D91F163B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hf hdr="0" ft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booksites.net/download/weaver/download.ht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857224" y="2199330"/>
            <a:ext cx="6480048" cy="1372546"/>
          </a:xfrm>
        </p:spPr>
        <p:txBody>
          <a:bodyPr>
            <a:normAutofit fontScale="90000"/>
          </a:bodyPr>
          <a:lstStyle/>
          <a:p>
            <a:r>
              <a:rPr lang="en-GB" dirty="0" smtClean="0"/>
              <a:t>Research &amp; Development Methods (Short form)</a:t>
            </a:r>
            <a:endParaRPr lang="en-GB" dirty="0"/>
          </a:p>
        </p:txBody>
      </p:sp>
      <p:sp>
        <p:nvSpPr>
          <p:cNvPr id="3075" name="Rectangle 3"/>
          <p:cNvSpPr>
            <a:spLocks noGrp="1" noChangeArrowheads="1"/>
          </p:cNvSpPr>
          <p:nvPr>
            <p:ph type="subTitle" idx="1"/>
          </p:nvPr>
        </p:nvSpPr>
        <p:spPr>
          <a:xfrm>
            <a:off x="878034" y="3908648"/>
            <a:ext cx="6480048" cy="1752600"/>
          </a:xfrm>
        </p:spPr>
        <p:txBody>
          <a:bodyPr>
            <a:normAutofit fontScale="92500" lnSpcReduction="20000"/>
          </a:bodyPr>
          <a:lstStyle/>
          <a:p>
            <a:pPr>
              <a:lnSpc>
                <a:spcPct val="90000"/>
              </a:lnSpc>
            </a:pPr>
            <a:r>
              <a:rPr lang="en-GB" sz="3200" dirty="0" smtClean="0"/>
              <a:t>M5X00616</a:t>
            </a:r>
            <a:endParaRPr lang="en-GB" sz="3200" dirty="0"/>
          </a:p>
          <a:p>
            <a:pPr>
              <a:lnSpc>
                <a:spcPct val="90000"/>
              </a:lnSpc>
            </a:pPr>
            <a:r>
              <a:rPr lang="en-GB" sz="3200" dirty="0"/>
              <a:t>Lecture </a:t>
            </a:r>
            <a:r>
              <a:rPr lang="en-GB" sz="3200" dirty="0"/>
              <a:t>4</a:t>
            </a:r>
            <a:endParaRPr lang="en-GB" sz="3200" dirty="0"/>
          </a:p>
          <a:p>
            <a:pPr>
              <a:lnSpc>
                <a:spcPct val="90000"/>
              </a:lnSpc>
            </a:pPr>
            <a:r>
              <a:rPr lang="en-GB" sz="4000" dirty="0" smtClean="0"/>
              <a:t>Activities involved in the Major Project Proposal</a:t>
            </a:r>
            <a:endParaRPr lang="en-GB" sz="40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Aims</a:t>
            </a:r>
            <a:endParaRPr lang="en-GB" dirty="0"/>
          </a:p>
        </p:txBody>
      </p:sp>
      <p:sp>
        <p:nvSpPr>
          <p:cNvPr id="3" name="Content Placeholder 2"/>
          <p:cNvSpPr>
            <a:spLocks noGrp="1"/>
          </p:cNvSpPr>
          <p:nvPr>
            <p:ph idx="1"/>
          </p:nvPr>
        </p:nvSpPr>
        <p:spPr/>
        <p:txBody>
          <a:bodyPr>
            <a:normAutofit/>
          </a:bodyPr>
          <a:lstStyle/>
          <a:p>
            <a:r>
              <a:rPr lang="en-GB" dirty="0" smtClean="0"/>
              <a:t>This module underpins computing research and the dissertation/project, and will provide students with a comprehensive and systematic understanding of the knowledge and skills needed to collect, interpret, analyse, synthesise and present data using appropriate research methods.  The module will extend the student’s technical expertise in information systems development such that s/he is able to evaluate the suitability of different development methods for different situations.</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Learning Outcomes</a:t>
            </a:r>
            <a:endParaRPr lang="en-GB" dirty="0"/>
          </a:p>
        </p:txBody>
      </p:sp>
      <p:sp>
        <p:nvSpPr>
          <p:cNvPr id="3" name="Content Placeholder 2"/>
          <p:cNvSpPr>
            <a:spLocks noGrp="1"/>
          </p:cNvSpPr>
          <p:nvPr>
            <p:ph idx="1"/>
          </p:nvPr>
        </p:nvSpPr>
        <p:spPr/>
        <p:txBody>
          <a:bodyPr>
            <a:normAutofit/>
          </a:bodyPr>
          <a:lstStyle/>
          <a:p>
            <a:r>
              <a:rPr lang="en-GB" dirty="0" smtClean="0"/>
              <a:t>Upon successful completion of this module, the student will be able to:</a:t>
            </a:r>
          </a:p>
          <a:p>
            <a:pPr lvl="1"/>
            <a:endParaRPr lang="en-GB" dirty="0" smtClean="0"/>
          </a:p>
          <a:p>
            <a:pPr lvl="1"/>
            <a:r>
              <a:rPr lang="en-GB" dirty="0" smtClean="0"/>
              <a:t>Produce a dissertation/project proposal that plans appropriately the research and development strategies to be applied for the achievement of the objectives of the study. </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Indicative Content</a:t>
            </a:r>
            <a:endParaRPr lang="en-GB" dirty="0"/>
          </a:p>
        </p:txBody>
      </p:sp>
      <p:sp>
        <p:nvSpPr>
          <p:cNvPr id="3" name="Content Placeholder 2"/>
          <p:cNvSpPr>
            <a:spLocks noGrp="1"/>
          </p:cNvSpPr>
          <p:nvPr>
            <p:ph idx="1"/>
          </p:nvPr>
        </p:nvSpPr>
        <p:spPr/>
        <p:txBody>
          <a:bodyPr>
            <a:normAutofit fontScale="85000" lnSpcReduction="20000"/>
          </a:bodyPr>
          <a:lstStyle/>
          <a:p>
            <a:pPr lvl="0"/>
            <a:r>
              <a:rPr lang="en-GB" dirty="0" smtClean="0"/>
              <a:t>Research principles and approaches (e.g. the research process, purpose, sources of data including primary/secondary research, quantitative/qualitative data, objective/hypothesis formation, reliability, validity, generalisability)</a:t>
            </a:r>
          </a:p>
          <a:p>
            <a:pPr lvl="0"/>
            <a:r>
              <a:rPr lang="en-GB" dirty="0" smtClean="0"/>
              <a:t>Research design strategies, (e.g. action research, experiments, surveys, case studies, ethnography), their advantages and limitations, and their suitability to a variety of research contexts.</a:t>
            </a:r>
          </a:p>
          <a:p>
            <a:pPr lvl="0"/>
            <a:r>
              <a:rPr lang="en-GB" dirty="0" smtClean="0"/>
              <a:t>Data collection &amp; sampling methods (e.g. interviews, questionnaires, observation), and their advantages and limitations in a variety of contexts.   </a:t>
            </a:r>
          </a:p>
          <a:p>
            <a:pPr lvl="0"/>
            <a:r>
              <a:rPr lang="en-GB" dirty="0" smtClean="0"/>
              <a:t>Data analysis of both qualitative and quantitative information, including the use of appropriate computer software.</a:t>
            </a:r>
          </a:p>
        </p:txBody>
      </p:sp>
      <p:sp>
        <p:nvSpPr>
          <p:cNvPr id="4" name="Slide Number Placeholder 3"/>
          <p:cNvSpPr>
            <a:spLocks noGrp="1"/>
          </p:cNvSpPr>
          <p:nvPr>
            <p:ph type="sldNum" sz="quarter" idx="12"/>
          </p:nvPr>
        </p:nvSpPr>
        <p:spPr/>
        <p:txBody>
          <a:bodyPr/>
          <a:lstStyle/>
          <a:p>
            <a:fld id="{B32D2D4F-B262-4018-8594-6B1FE2F875A5}" type="slidenum">
              <a:rPr lang="en-GB" smtClean="0"/>
              <a:pPr/>
              <a:t>4</a:t>
            </a:fld>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Indicative Content</a:t>
            </a:r>
            <a:endParaRPr lang="en-GB" dirty="0"/>
          </a:p>
        </p:txBody>
      </p:sp>
      <p:sp>
        <p:nvSpPr>
          <p:cNvPr id="3" name="Content Placeholder 2"/>
          <p:cNvSpPr>
            <a:spLocks noGrp="1"/>
          </p:cNvSpPr>
          <p:nvPr>
            <p:ph idx="1"/>
          </p:nvPr>
        </p:nvSpPr>
        <p:spPr/>
        <p:txBody>
          <a:bodyPr>
            <a:noAutofit/>
          </a:bodyPr>
          <a:lstStyle/>
          <a:p>
            <a:pPr lvl="0"/>
            <a:r>
              <a:rPr lang="en-GB" sz="2200" dirty="0" smtClean="0"/>
              <a:t>General approaches to information systems development (e.g. process-oriented, data-driven, integrated, rapid, object-oriented, people/organisational-oriented)</a:t>
            </a:r>
          </a:p>
          <a:p>
            <a:pPr lvl="0"/>
            <a:r>
              <a:rPr lang="en-GB" sz="2200" dirty="0" smtClean="0"/>
              <a:t>The philosophies, stages, techniques and tools associated with a range of information systems development methods (e.g. lifecycle models, DSDM, XP, RUP, SSM, prototyping).</a:t>
            </a:r>
          </a:p>
          <a:p>
            <a:pPr lvl="0"/>
            <a:r>
              <a:rPr lang="en-GB" sz="2200" dirty="0" smtClean="0"/>
              <a:t>Developing and structuring a research proposal: problem identification, formulating aims/hypotheses, sampling, ethical issues and the practicalities of design.</a:t>
            </a:r>
          </a:p>
          <a:p>
            <a:pPr lvl="0"/>
            <a:r>
              <a:rPr lang="en-GB" sz="2200" dirty="0" smtClean="0"/>
              <a:t>Referencing conventions (e.g. the Harvard system, numeric system).</a:t>
            </a:r>
          </a:p>
          <a:p>
            <a:pPr lvl="0"/>
            <a:r>
              <a:rPr lang="en-GB" sz="2200" dirty="0" smtClean="0"/>
              <a:t>Critical, analytical thinking and writing</a:t>
            </a:r>
          </a:p>
        </p:txBody>
      </p:sp>
      <p:sp>
        <p:nvSpPr>
          <p:cNvPr id="4" name="Slide Number Placeholder 3"/>
          <p:cNvSpPr>
            <a:spLocks noGrp="1"/>
          </p:cNvSpPr>
          <p:nvPr>
            <p:ph type="sldNum" sz="quarter" idx="12"/>
          </p:nvPr>
        </p:nvSpPr>
        <p:spPr/>
        <p:txBody>
          <a:bodyPr/>
          <a:lstStyle/>
          <a:p>
            <a:fld id="{B32D2D4F-B262-4018-8594-6B1FE2F875A5}" type="slidenum">
              <a:rPr lang="en-GB" smtClean="0"/>
              <a:pPr/>
              <a:t>5</a:t>
            </a:fld>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Lectures &amp; Tutorials</a:t>
            </a:r>
            <a:endParaRPr lang="en-GB" dirty="0"/>
          </a:p>
        </p:txBody>
      </p:sp>
      <p:sp>
        <p:nvSpPr>
          <p:cNvPr id="3" name="Content Placeholder 2"/>
          <p:cNvSpPr>
            <a:spLocks noGrp="1"/>
          </p:cNvSpPr>
          <p:nvPr>
            <p:ph idx="1"/>
          </p:nvPr>
        </p:nvSpPr>
        <p:spPr>
          <a:xfrm>
            <a:off x="457200" y="1142984"/>
            <a:ext cx="8472518" cy="5357850"/>
          </a:xfrm>
        </p:spPr>
        <p:txBody>
          <a:bodyPr>
            <a:normAutofit/>
          </a:bodyPr>
          <a:lstStyle/>
          <a:p>
            <a:pPr>
              <a:buNone/>
            </a:pPr>
            <a:r>
              <a:rPr lang="en-GB" dirty="0" smtClean="0"/>
              <a:t>	   						         Hours</a:t>
            </a:r>
          </a:p>
          <a:p>
            <a:r>
              <a:rPr lang="en-GB" dirty="0" smtClean="0"/>
              <a:t>Lectures						6</a:t>
            </a:r>
          </a:p>
          <a:p>
            <a:r>
              <a:rPr lang="en-GB" dirty="0" smtClean="0"/>
              <a:t>Tutorials/seminars				6	</a:t>
            </a:r>
          </a:p>
          <a:p>
            <a:r>
              <a:rPr lang="en-GB" dirty="0" smtClean="0"/>
              <a:t>Student private study:			24	</a:t>
            </a:r>
          </a:p>
          <a:p>
            <a:r>
              <a:rPr lang="en-GB" dirty="0" smtClean="0"/>
              <a:t>TOTAL HOURS				36</a:t>
            </a:r>
          </a:p>
          <a:p>
            <a:endParaRPr lang="en-GB" dirty="0" smtClean="0"/>
          </a:p>
        </p:txBody>
      </p:sp>
      <p:sp>
        <p:nvSpPr>
          <p:cNvPr id="4" name="Slide Number Placeholder 3"/>
          <p:cNvSpPr>
            <a:spLocks noGrp="1"/>
          </p:cNvSpPr>
          <p:nvPr>
            <p:ph type="sldNum" sz="quarter" idx="12"/>
          </p:nvPr>
        </p:nvSpPr>
        <p:spPr/>
        <p:txBody>
          <a:bodyPr/>
          <a:lstStyle/>
          <a:p>
            <a:fld id="{B32D2D4F-B262-4018-8594-6B1FE2F875A5}" type="slidenum">
              <a:rPr lang="en-GB" smtClean="0"/>
              <a:pPr/>
              <a:t>6</a:t>
            </a:fld>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Outline</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492529910"/>
              </p:ext>
            </p:extLst>
          </p:nvPr>
        </p:nvGraphicFramePr>
        <p:xfrm>
          <a:off x="467544" y="1412776"/>
          <a:ext cx="8229600" cy="5030472"/>
        </p:xfrm>
        <a:graphic>
          <a:graphicData uri="http://schemas.openxmlformats.org/drawingml/2006/table">
            <a:tbl>
              <a:tblPr firstRow="1" bandRow="1">
                <a:tableStyleId>{2D5ABB26-0587-4C30-8999-92F81FD0307C}</a:tableStyleId>
              </a:tblPr>
              <a:tblGrid>
                <a:gridCol w="1440160"/>
                <a:gridCol w="6789440"/>
              </a:tblGrid>
              <a:tr h="370840">
                <a:tc>
                  <a:txBody>
                    <a:bodyPr/>
                    <a:lstStyle/>
                    <a:p>
                      <a:r>
                        <a:rPr lang="en-GB" sz="1600" b="1" dirty="0" smtClean="0"/>
                        <a:t>Wednesday</a:t>
                      </a:r>
                      <a:endParaRPr lang="en-GB" sz="1600" b="1" dirty="0"/>
                    </a:p>
                  </a:txBody>
                  <a:tcPr marL="88819" marR="88819"/>
                </a:tc>
                <a:tc>
                  <a:txBody>
                    <a:bodyPr/>
                    <a:lstStyle/>
                    <a:p>
                      <a:endParaRPr lang="en-GB" sz="1600" dirty="0"/>
                    </a:p>
                  </a:txBody>
                  <a:tcPr marL="88819" marR="88819"/>
                </a:tc>
              </a:tr>
              <a:tr h="370840">
                <a:tc>
                  <a:txBody>
                    <a:bodyPr/>
                    <a:lstStyle/>
                    <a:p>
                      <a:pPr>
                        <a:spcAft>
                          <a:spcPts val="0"/>
                        </a:spcAft>
                      </a:pPr>
                      <a:r>
                        <a:rPr lang="en-GB" sz="1600" i="1" dirty="0" smtClean="0">
                          <a:latin typeface="Calibri"/>
                          <a:ea typeface="Times New Roman"/>
                          <a:cs typeface="Times New Roman"/>
                        </a:rPr>
                        <a:t>9:00-10:50</a:t>
                      </a:r>
                      <a:endParaRPr lang="en-GB" sz="1600" i="1" dirty="0">
                        <a:latin typeface="Calibri"/>
                        <a:ea typeface="Times New Roman"/>
                        <a:cs typeface="Times New Roman"/>
                      </a:endParaRPr>
                    </a:p>
                  </a:txBody>
                  <a:tcPr marL="66614" marR="66614" marT="0" marB="0"/>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a:latin typeface="Calibri"/>
                          <a:ea typeface="Times New Roman"/>
                          <a:cs typeface="Times New Roman"/>
                        </a:rPr>
                        <a:t>Introduction, critical thinking, choosing a </a:t>
                      </a:r>
                      <a:r>
                        <a:rPr lang="en-GB" sz="1600" dirty="0" smtClean="0">
                          <a:latin typeface="Calibri"/>
                          <a:ea typeface="Times New Roman"/>
                          <a:cs typeface="Times New Roman"/>
                        </a:rPr>
                        <a:t>project, problem solving, available projects</a:t>
                      </a:r>
                    </a:p>
                  </a:txBody>
                  <a:tcPr marL="66614" marR="66614" marT="0" marB="0"/>
                </a:tc>
              </a:tr>
              <a:tr h="370840">
                <a:tc>
                  <a:txBody>
                    <a:bodyPr/>
                    <a:lstStyle/>
                    <a:p>
                      <a:pPr>
                        <a:spcAft>
                          <a:spcPts val="0"/>
                        </a:spcAft>
                      </a:pPr>
                      <a:r>
                        <a:rPr lang="en-GB" sz="1600" i="1" dirty="0">
                          <a:latin typeface="Calibri"/>
                          <a:ea typeface="Times New Roman"/>
                          <a:cs typeface="Times New Roman"/>
                        </a:rPr>
                        <a:t>10:50-11:10</a:t>
                      </a:r>
                    </a:p>
                  </a:txBody>
                  <a:tcPr marL="66614" marR="66614" marT="0" marB="0"/>
                </a:tc>
                <a:tc>
                  <a:txBody>
                    <a:bodyPr/>
                    <a:lstStyle/>
                    <a:p>
                      <a:pPr algn="ctr">
                        <a:spcAft>
                          <a:spcPts val="0"/>
                        </a:spcAft>
                      </a:pPr>
                      <a:r>
                        <a:rPr lang="en-GB" sz="1600">
                          <a:latin typeface="Calibri"/>
                          <a:ea typeface="Times New Roman"/>
                          <a:cs typeface="Times New Roman"/>
                        </a:rPr>
                        <a:t>Break</a:t>
                      </a:r>
                    </a:p>
                  </a:txBody>
                  <a:tcPr marL="66614" marR="66614" marT="0" marB="0"/>
                </a:tc>
              </a:tr>
              <a:tr h="370840">
                <a:tc>
                  <a:txBody>
                    <a:bodyPr/>
                    <a:lstStyle/>
                    <a:p>
                      <a:pPr>
                        <a:spcAft>
                          <a:spcPts val="0"/>
                        </a:spcAft>
                      </a:pPr>
                      <a:r>
                        <a:rPr lang="en-GB" sz="1600" i="1" dirty="0" smtClean="0">
                          <a:latin typeface="Calibri"/>
                          <a:ea typeface="Times New Roman"/>
                          <a:cs typeface="Times New Roman"/>
                        </a:rPr>
                        <a:t>11:10-13:00</a:t>
                      </a:r>
                      <a:endParaRPr lang="en-GB" sz="1600" i="1" dirty="0">
                        <a:latin typeface="Calibri"/>
                        <a:ea typeface="Times New Roman"/>
                        <a:cs typeface="Times New Roman"/>
                      </a:endParaRPr>
                    </a:p>
                  </a:txBody>
                  <a:tcPr marL="66614" marR="66614" marT="0" marB="0"/>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a:latin typeface="Calibri"/>
                          <a:ea typeface="Times New Roman"/>
                          <a:cs typeface="Times New Roman"/>
                        </a:rPr>
                        <a:t>Research philosophies, strategies &amp; </a:t>
                      </a:r>
                      <a:r>
                        <a:rPr lang="en-GB" sz="1600" dirty="0" smtClean="0">
                          <a:latin typeface="Calibri"/>
                          <a:ea typeface="Times New Roman"/>
                          <a:cs typeface="Times New Roman"/>
                        </a:rPr>
                        <a:t>methodologies, how would you research X?</a:t>
                      </a:r>
                    </a:p>
                  </a:txBody>
                  <a:tcPr marL="66614" marR="66614" marT="0" marB="0"/>
                </a:tc>
              </a:tr>
              <a:tr h="370840">
                <a:tc>
                  <a:txBody>
                    <a:bodyPr/>
                    <a:lstStyle/>
                    <a:p>
                      <a:pPr>
                        <a:spcAft>
                          <a:spcPts val="0"/>
                        </a:spcAft>
                      </a:pPr>
                      <a:r>
                        <a:rPr lang="en-GB" sz="1600" i="1" dirty="0">
                          <a:latin typeface="Calibri"/>
                          <a:ea typeface="Times New Roman"/>
                          <a:cs typeface="Times New Roman"/>
                        </a:rPr>
                        <a:t>13:00-14:00</a:t>
                      </a:r>
                    </a:p>
                  </a:txBody>
                  <a:tcPr marL="66614" marR="66614" marT="0" marB="0"/>
                </a:tc>
                <a:tc>
                  <a:txBody>
                    <a:bodyPr/>
                    <a:lstStyle/>
                    <a:p>
                      <a:pPr algn="ctr">
                        <a:spcAft>
                          <a:spcPts val="0"/>
                        </a:spcAft>
                      </a:pPr>
                      <a:r>
                        <a:rPr lang="en-GB" sz="1600" dirty="0">
                          <a:latin typeface="Calibri"/>
                          <a:ea typeface="Times New Roman"/>
                          <a:cs typeface="Times New Roman"/>
                        </a:rPr>
                        <a:t>Lunch</a:t>
                      </a:r>
                    </a:p>
                  </a:txBody>
                  <a:tcPr marL="66614" marR="66614" marT="0" marB="0"/>
                </a:tc>
              </a:tr>
              <a:tr h="717552">
                <a:tc>
                  <a:txBody>
                    <a:bodyPr/>
                    <a:lstStyle/>
                    <a:p>
                      <a:pPr>
                        <a:spcAft>
                          <a:spcPts val="0"/>
                        </a:spcAft>
                      </a:pPr>
                      <a:r>
                        <a:rPr lang="en-GB" sz="1600" i="1" dirty="0" smtClean="0">
                          <a:latin typeface="Calibri"/>
                          <a:ea typeface="Times New Roman"/>
                          <a:cs typeface="Times New Roman"/>
                        </a:rPr>
                        <a:t>14:00-16:00</a:t>
                      </a:r>
                      <a:endParaRPr lang="en-GB" sz="1600" i="1" dirty="0">
                        <a:latin typeface="Calibri"/>
                        <a:ea typeface="Times New Roman"/>
                        <a:cs typeface="Times New Roman"/>
                      </a:endParaRPr>
                    </a:p>
                  </a:txBody>
                  <a:tcPr marL="66614" marR="66614" marT="0" marB="0"/>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a:latin typeface="Calibri"/>
                          <a:ea typeface="Times New Roman"/>
                          <a:cs typeface="Times New Roman"/>
                        </a:rPr>
                        <a:t>Aims &amp; objectives, literature reviews, </a:t>
                      </a:r>
                      <a:r>
                        <a:rPr lang="en-GB" sz="1600" dirty="0" smtClean="0">
                          <a:latin typeface="Calibri"/>
                          <a:ea typeface="Times New Roman"/>
                          <a:cs typeface="Times New Roman"/>
                        </a:rPr>
                        <a:t>referencing, rewording extracts, writing aims &amp; objectives</a:t>
                      </a:r>
                    </a:p>
                  </a:txBody>
                  <a:tcPr marL="66614" marR="66614" marT="0" marB="0"/>
                </a:tc>
              </a:tr>
              <a:tr h="370840">
                <a:tc>
                  <a:txBody>
                    <a:bodyPr/>
                    <a:lstStyle/>
                    <a:p>
                      <a:pPr>
                        <a:spcAft>
                          <a:spcPts val="0"/>
                        </a:spcAft>
                      </a:pPr>
                      <a:r>
                        <a:rPr lang="en-GB" sz="1600" b="1" dirty="0" smtClean="0">
                          <a:latin typeface="Calibri"/>
                          <a:ea typeface="Times New Roman"/>
                          <a:cs typeface="Times New Roman"/>
                        </a:rPr>
                        <a:t>Thursday</a:t>
                      </a:r>
                      <a:endParaRPr lang="en-GB" sz="1600" b="1" dirty="0">
                        <a:latin typeface="Calibri"/>
                        <a:ea typeface="Times New Roman"/>
                        <a:cs typeface="Times New Roman"/>
                      </a:endParaRPr>
                    </a:p>
                  </a:txBody>
                  <a:tcPr marL="66614" marR="66614" marT="0" marB="0"/>
                </a:tc>
                <a:tc>
                  <a:txBody>
                    <a:bodyPr/>
                    <a:lstStyle/>
                    <a:p>
                      <a:pPr>
                        <a:spcAft>
                          <a:spcPts val="0"/>
                        </a:spcAft>
                      </a:pPr>
                      <a:endParaRPr lang="en-GB" sz="1600" dirty="0">
                        <a:latin typeface="Calibri"/>
                        <a:ea typeface="Times New Roman"/>
                        <a:cs typeface="Times New Roman"/>
                      </a:endParaRPr>
                    </a:p>
                  </a:txBody>
                  <a:tcPr marL="66614" marR="66614" marT="0" marB="0"/>
                </a:tc>
              </a:tr>
              <a:tr h="370840">
                <a:tc>
                  <a:txBody>
                    <a:bodyPr/>
                    <a:lstStyle/>
                    <a:p>
                      <a:pPr>
                        <a:spcAft>
                          <a:spcPts val="0"/>
                        </a:spcAft>
                      </a:pPr>
                      <a:r>
                        <a:rPr lang="en-GB" sz="1600" i="1" dirty="0" smtClean="0">
                          <a:latin typeface="Calibri"/>
                          <a:ea typeface="Times New Roman"/>
                          <a:cs typeface="Times New Roman"/>
                        </a:rPr>
                        <a:t>9:00-10:50</a:t>
                      </a:r>
                      <a:endParaRPr lang="en-GB" sz="1600" i="1" dirty="0">
                        <a:latin typeface="Calibri"/>
                        <a:ea typeface="Times New Roman"/>
                        <a:cs typeface="Times New Roman"/>
                      </a:endParaRPr>
                    </a:p>
                  </a:txBody>
                  <a:tcPr marL="66614" marR="66614" marT="0" marB="0"/>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a:latin typeface="Calibri"/>
                          <a:ea typeface="Times New Roman"/>
                          <a:cs typeface="Times New Roman"/>
                        </a:rPr>
                        <a:t>Development </a:t>
                      </a:r>
                      <a:r>
                        <a:rPr lang="en-GB" sz="1600" dirty="0" smtClean="0">
                          <a:latin typeface="Calibri"/>
                          <a:ea typeface="Times New Roman"/>
                          <a:cs typeface="Times New Roman"/>
                        </a:rPr>
                        <a:t>methodologies, choosing the right approach</a:t>
                      </a:r>
                    </a:p>
                  </a:txBody>
                  <a:tcPr marL="66614" marR="66614" marT="0" marB="0"/>
                </a:tc>
              </a:tr>
              <a:tr h="370840">
                <a:tc>
                  <a:txBody>
                    <a:bodyPr/>
                    <a:lstStyle/>
                    <a:p>
                      <a:pPr>
                        <a:spcAft>
                          <a:spcPts val="0"/>
                        </a:spcAft>
                      </a:pPr>
                      <a:r>
                        <a:rPr lang="en-GB" sz="1600" i="1" dirty="0">
                          <a:latin typeface="Calibri"/>
                          <a:ea typeface="Times New Roman"/>
                          <a:cs typeface="Times New Roman"/>
                        </a:rPr>
                        <a:t>10:50-11:10</a:t>
                      </a:r>
                    </a:p>
                  </a:txBody>
                  <a:tcPr marL="66614" marR="66614" marT="0" marB="0"/>
                </a:tc>
                <a:tc>
                  <a:txBody>
                    <a:bodyPr/>
                    <a:lstStyle/>
                    <a:p>
                      <a:pPr algn="ctr">
                        <a:spcAft>
                          <a:spcPts val="0"/>
                        </a:spcAft>
                      </a:pPr>
                      <a:r>
                        <a:rPr lang="en-GB" sz="1600">
                          <a:latin typeface="Calibri"/>
                          <a:ea typeface="Times New Roman"/>
                          <a:cs typeface="Times New Roman"/>
                        </a:rPr>
                        <a:t>Break</a:t>
                      </a:r>
                    </a:p>
                  </a:txBody>
                  <a:tcPr marL="66614" marR="66614" marT="0" marB="0"/>
                </a:tc>
              </a:tr>
              <a:tr h="370840">
                <a:tc>
                  <a:txBody>
                    <a:bodyPr/>
                    <a:lstStyle/>
                    <a:p>
                      <a:pPr>
                        <a:spcAft>
                          <a:spcPts val="0"/>
                        </a:spcAft>
                      </a:pPr>
                      <a:r>
                        <a:rPr lang="en-GB" sz="1600" i="1" dirty="0" smtClean="0">
                          <a:latin typeface="Calibri"/>
                          <a:ea typeface="Times New Roman"/>
                          <a:cs typeface="Times New Roman"/>
                        </a:rPr>
                        <a:t>11:10-13:00</a:t>
                      </a:r>
                      <a:endParaRPr lang="en-GB" sz="1600" i="1" dirty="0">
                        <a:latin typeface="Calibri"/>
                        <a:ea typeface="Times New Roman"/>
                        <a:cs typeface="Times New Roman"/>
                      </a:endParaRPr>
                    </a:p>
                  </a:txBody>
                  <a:tcPr marL="66614" marR="66614" marT="0" marB="0"/>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a:latin typeface="Calibri"/>
                          <a:ea typeface="Times New Roman"/>
                          <a:cs typeface="Times New Roman"/>
                        </a:rPr>
                        <a:t>Data collection, data </a:t>
                      </a:r>
                      <a:r>
                        <a:rPr lang="en-GB" sz="1600" dirty="0" smtClean="0">
                          <a:latin typeface="Calibri"/>
                          <a:ea typeface="Times New Roman"/>
                          <a:cs typeface="Times New Roman"/>
                        </a:rPr>
                        <a:t>analysis, questionnaire design, basic stats</a:t>
                      </a:r>
                    </a:p>
                  </a:txBody>
                  <a:tcPr marL="66614" marR="66614" marT="0" marB="0"/>
                </a:tc>
              </a:tr>
              <a:tr h="370840">
                <a:tc>
                  <a:txBody>
                    <a:bodyPr/>
                    <a:lstStyle/>
                    <a:p>
                      <a:pPr>
                        <a:spcAft>
                          <a:spcPts val="0"/>
                        </a:spcAft>
                      </a:pPr>
                      <a:r>
                        <a:rPr lang="en-GB" sz="1600" i="1" dirty="0">
                          <a:latin typeface="Calibri"/>
                          <a:ea typeface="Times New Roman"/>
                          <a:cs typeface="Times New Roman"/>
                        </a:rPr>
                        <a:t>13:00-14:00</a:t>
                      </a:r>
                    </a:p>
                  </a:txBody>
                  <a:tcPr marL="66614" marR="66614" marT="0" marB="0"/>
                </a:tc>
                <a:tc>
                  <a:txBody>
                    <a:bodyPr/>
                    <a:lstStyle/>
                    <a:p>
                      <a:pPr algn="ctr">
                        <a:spcAft>
                          <a:spcPts val="0"/>
                        </a:spcAft>
                      </a:pPr>
                      <a:r>
                        <a:rPr lang="en-GB" sz="1600" dirty="0">
                          <a:latin typeface="Calibri"/>
                          <a:ea typeface="Times New Roman"/>
                          <a:cs typeface="Times New Roman"/>
                        </a:rPr>
                        <a:t>Lunch</a:t>
                      </a:r>
                    </a:p>
                  </a:txBody>
                  <a:tcPr marL="66614" marR="66614" marT="0" marB="0"/>
                </a:tc>
              </a:tr>
              <a:tr h="370840">
                <a:tc>
                  <a:txBody>
                    <a:bodyPr/>
                    <a:lstStyle/>
                    <a:p>
                      <a:pPr>
                        <a:spcAft>
                          <a:spcPts val="0"/>
                        </a:spcAft>
                      </a:pPr>
                      <a:r>
                        <a:rPr lang="en-GB" sz="1600" i="1" dirty="0" smtClean="0">
                          <a:latin typeface="Calibri"/>
                          <a:ea typeface="Times New Roman"/>
                          <a:cs typeface="Times New Roman"/>
                        </a:rPr>
                        <a:t>14:00-16:00</a:t>
                      </a:r>
                      <a:endParaRPr lang="en-GB" sz="1600" i="1" dirty="0">
                        <a:latin typeface="Calibri"/>
                        <a:ea typeface="Times New Roman"/>
                        <a:cs typeface="Times New Roman"/>
                      </a:endParaRPr>
                    </a:p>
                  </a:txBody>
                  <a:tcPr marL="66614" marR="66614" marT="0" marB="0"/>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a:latin typeface="Calibri"/>
                          <a:ea typeface="Times New Roman"/>
                          <a:cs typeface="Times New Roman"/>
                        </a:rPr>
                        <a:t>Presenting results, reflective </a:t>
                      </a:r>
                      <a:r>
                        <a:rPr lang="en-GB" sz="1600" dirty="0" smtClean="0">
                          <a:latin typeface="Calibri"/>
                          <a:ea typeface="Times New Roman"/>
                          <a:cs typeface="Times New Roman"/>
                        </a:rPr>
                        <a:t>review, presenting data, drawing conclusions, reviewing your work</a:t>
                      </a:r>
                    </a:p>
                  </a:txBody>
                  <a:tcPr marL="66614" marR="66614" marT="0" marB="0"/>
                </a:tc>
              </a:tr>
            </a:tbl>
          </a:graphicData>
        </a:graphic>
      </p:graphicFrame>
      <p:sp>
        <p:nvSpPr>
          <p:cNvPr id="4" name="Date Placeholder 3"/>
          <p:cNvSpPr>
            <a:spLocks noGrp="1"/>
          </p:cNvSpPr>
          <p:nvPr>
            <p:ph type="dt" sz="half" idx="4294967295"/>
          </p:nvPr>
        </p:nvSpPr>
        <p:spPr>
          <a:xfrm>
            <a:off x="6586536" y="612648"/>
            <a:ext cx="957264" cy="457200"/>
          </a:xfrm>
        </p:spPr>
        <p:txBody>
          <a:bodyPr/>
          <a:lstStyle/>
          <a:p>
            <a:r>
              <a:rPr lang="en-GB" smtClean="0"/>
              <a:t>Dr Nik Whitehead</a:t>
            </a:r>
            <a:endParaRPr lang="en-GB"/>
          </a:p>
        </p:txBody>
      </p:sp>
      <p:sp>
        <p:nvSpPr>
          <p:cNvPr id="5" name="Slide Number Placeholder 4"/>
          <p:cNvSpPr>
            <a:spLocks noGrp="1"/>
          </p:cNvSpPr>
          <p:nvPr>
            <p:ph type="sldNum" sz="quarter" idx="12"/>
          </p:nvPr>
        </p:nvSpPr>
        <p:spPr/>
        <p:txBody>
          <a:bodyPr/>
          <a:lstStyle/>
          <a:p>
            <a:fld id="{9D8DC0F4-76EC-4928-B389-C9FEDA3416A3}" type="slidenum">
              <a:rPr lang="en-GB" smtClean="0"/>
              <a:pPr/>
              <a:t>7</a:t>
            </a:fld>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Assessment</a:t>
            </a:r>
            <a:endParaRPr lang="en-GB" dirty="0"/>
          </a:p>
        </p:txBody>
      </p:sp>
      <p:sp>
        <p:nvSpPr>
          <p:cNvPr id="5" name="Slide Number Placeholder 4"/>
          <p:cNvSpPr>
            <a:spLocks noGrp="1"/>
          </p:cNvSpPr>
          <p:nvPr>
            <p:ph type="sldNum" sz="quarter" idx="12"/>
          </p:nvPr>
        </p:nvSpPr>
        <p:spPr/>
        <p:txBody>
          <a:bodyPr/>
          <a:lstStyle/>
          <a:p>
            <a:fld id="{B32D2D4F-B262-4018-8594-6B1FE2F875A5}" type="slidenum">
              <a:rPr lang="en-GB" smtClean="0"/>
              <a:pPr/>
              <a:t>8</a:t>
            </a:fld>
            <a:endParaRPr lang="en-GB"/>
          </a:p>
        </p:txBody>
      </p:sp>
      <p:graphicFrame>
        <p:nvGraphicFramePr>
          <p:cNvPr id="4" name="Table 3"/>
          <p:cNvGraphicFramePr>
            <a:graphicFrameLocks noGrp="1"/>
          </p:cNvGraphicFramePr>
          <p:nvPr/>
        </p:nvGraphicFramePr>
        <p:xfrm>
          <a:off x="214282" y="928670"/>
          <a:ext cx="8643998" cy="5474208"/>
        </p:xfrm>
        <a:graphic>
          <a:graphicData uri="http://schemas.openxmlformats.org/drawingml/2006/table">
            <a:tbl>
              <a:tblPr/>
              <a:tblGrid>
                <a:gridCol w="4321999"/>
                <a:gridCol w="4321999"/>
              </a:tblGrid>
              <a:tr h="740357">
                <a:tc>
                  <a:txBody>
                    <a:bodyPr/>
                    <a:lstStyle/>
                    <a:p>
                      <a:pPr>
                        <a:lnSpc>
                          <a:spcPct val="115000"/>
                        </a:lnSpc>
                        <a:spcAft>
                          <a:spcPts val="0"/>
                        </a:spcAft>
                      </a:pPr>
                      <a:r>
                        <a:rPr lang="en-GB" sz="1600" b="1" dirty="0">
                          <a:latin typeface="+mn-lt"/>
                          <a:ea typeface="Times New Roman"/>
                          <a:cs typeface="Times New Roman"/>
                        </a:rPr>
                        <a:t>Outcomes</a:t>
                      </a:r>
                      <a:endParaRPr lang="en-GB" sz="1600" dirty="0">
                        <a:latin typeface="+mn-lt"/>
                        <a:ea typeface="Times New Roman"/>
                        <a:cs typeface="Times New Roman"/>
                      </a:endParaRPr>
                    </a:p>
                  </a:txBody>
                  <a:tcPr marL="60237" marR="6023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nSpc>
                          <a:spcPct val="115000"/>
                        </a:lnSpc>
                        <a:spcAft>
                          <a:spcPts val="0"/>
                        </a:spcAft>
                      </a:pPr>
                      <a:r>
                        <a:rPr lang="en-GB" sz="1600" b="1" dirty="0">
                          <a:latin typeface="+mn-lt"/>
                          <a:ea typeface="Times New Roman"/>
                          <a:cs typeface="Times New Roman"/>
                        </a:rPr>
                        <a:t>Assessment Criteria</a:t>
                      </a:r>
                      <a:endParaRPr lang="en-GB" sz="1600" dirty="0">
                        <a:latin typeface="+mn-lt"/>
                        <a:ea typeface="Times New Roman"/>
                        <a:cs typeface="Times New Roman"/>
                      </a:endParaRPr>
                    </a:p>
                    <a:p>
                      <a:pPr>
                        <a:lnSpc>
                          <a:spcPct val="115000"/>
                        </a:lnSpc>
                        <a:spcAft>
                          <a:spcPts val="0"/>
                        </a:spcAft>
                      </a:pPr>
                      <a:r>
                        <a:rPr lang="en-GB" sz="1600" b="1" dirty="0">
                          <a:latin typeface="+mn-lt"/>
                          <a:ea typeface="Times New Roman"/>
                          <a:cs typeface="Times New Roman"/>
                        </a:rPr>
                        <a:t>To achieve each outcome a student must demonstrate the ability to:</a:t>
                      </a:r>
                      <a:endParaRPr lang="en-GB" sz="1600" dirty="0">
                        <a:latin typeface="+mn-lt"/>
                        <a:ea typeface="Times New Roman"/>
                        <a:cs typeface="Times New Roman"/>
                      </a:endParaRPr>
                    </a:p>
                  </a:txBody>
                  <a:tcPr marL="60237" marR="6023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r>
              <a:tr h="1233929">
                <a:tc>
                  <a:txBody>
                    <a:bodyPr/>
                    <a:lstStyle/>
                    <a:p>
                      <a:pPr lvl="0"/>
                      <a:r>
                        <a:rPr kumimoji="0" lang="en-GB" sz="1800" kern="1200" dirty="0" smtClean="0">
                          <a:solidFill>
                            <a:schemeClr val="tx1"/>
                          </a:solidFill>
                          <a:latin typeface="+mn-lt"/>
                          <a:ea typeface="+mn-ea"/>
                          <a:cs typeface="+mn-cs"/>
                        </a:rPr>
                        <a:t>Produce a dissertation/project proposal that plans appropriately the research and development strategies to be applied for the achievement of the objectives of the study. </a:t>
                      </a:r>
                      <a:endParaRPr kumimoji="0" lang="en-GB" sz="1800" kern="1200" dirty="0">
                        <a:solidFill>
                          <a:schemeClr val="tx1"/>
                        </a:solidFill>
                        <a:latin typeface="+mn-lt"/>
                        <a:ea typeface="+mn-ea"/>
                        <a:cs typeface="+mn-cs"/>
                      </a:endParaRPr>
                    </a:p>
                  </a:txBody>
                  <a:tcPr marL="60237" marR="6023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lvl="0"/>
                      <a:r>
                        <a:rPr kumimoji="0" lang="en-GB" sz="1600" kern="1200" dirty="0" smtClean="0">
                          <a:solidFill>
                            <a:schemeClr val="tx1"/>
                          </a:solidFill>
                          <a:latin typeface="+mn-lt"/>
                          <a:ea typeface="+mn-ea"/>
                          <a:cs typeface="+mn-cs"/>
                        </a:rPr>
                        <a:t>Produce a written research proposal that proposes a topic suitable for computing research and documents briefly the literature to justify exploration of the topic.</a:t>
                      </a:r>
                    </a:p>
                    <a:p>
                      <a:pPr lvl="0"/>
                      <a:r>
                        <a:rPr kumimoji="0" lang="en-GB" sz="1600" kern="1200" dirty="0" smtClean="0">
                          <a:solidFill>
                            <a:schemeClr val="tx1"/>
                          </a:solidFill>
                          <a:latin typeface="+mn-lt"/>
                          <a:ea typeface="+mn-ea"/>
                          <a:cs typeface="+mn-cs"/>
                        </a:rPr>
                        <a:t>Document the selection and justification for the research methods to be used in the study that reflects current research methodology/design theory and practice, incorporating problem identification, formulating aims/hypotheses, sampling, professional/ethical issues and the practicalities of design.</a:t>
                      </a:r>
                    </a:p>
                    <a:p>
                      <a:pPr lvl="0"/>
                      <a:r>
                        <a:rPr kumimoji="0" lang="en-GB" sz="1600" kern="1200" dirty="0" smtClean="0">
                          <a:solidFill>
                            <a:schemeClr val="tx1"/>
                          </a:solidFill>
                          <a:latin typeface="+mn-lt"/>
                          <a:ea typeface="+mn-ea"/>
                          <a:cs typeface="+mn-cs"/>
                        </a:rPr>
                        <a:t>Document the selection and justification for any systems development method/process to be used in the proposed study, based on an evaluation of current systems development methodology /design theory and practice.</a:t>
                      </a:r>
                    </a:p>
                    <a:p>
                      <a:r>
                        <a:rPr kumimoji="0" lang="en-GB" sz="1600" kern="1200" dirty="0" smtClean="0">
                          <a:solidFill>
                            <a:schemeClr val="tx1"/>
                          </a:solidFill>
                          <a:latin typeface="+mn-lt"/>
                          <a:ea typeface="+mn-ea"/>
                          <a:cs typeface="+mn-cs"/>
                        </a:rPr>
                        <a:t>Produce a chart that plans the timescales and milestones of the research. </a:t>
                      </a:r>
                      <a:endParaRPr lang="en-GB" sz="1200" dirty="0">
                        <a:latin typeface="Times New Roman"/>
                        <a:ea typeface="Times New Roman"/>
                        <a:cs typeface="Times New Roman"/>
                      </a:endParaRPr>
                    </a:p>
                  </a:txBody>
                  <a:tcPr marL="60237" marR="6023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Assessment</a:t>
            </a:r>
            <a:endParaRPr lang="en-GB" dirty="0"/>
          </a:p>
        </p:txBody>
      </p:sp>
      <p:sp>
        <p:nvSpPr>
          <p:cNvPr id="3" name="Content Placeholder 2"/>
          <p:cNvSpPr>
            <a:spLocks noGrp="1"/>
          </p:cNvSpPr>
          <p:nvPr>
            <p:ph idx="1"/>
          </p:nvPr>
        </p:nvSpPr>
        <p:spPr/>
        <p:txBody>
          <a:bodyPr>
            <a:normAutofit/>
          </a:bodyPr>
          <a:lstStyle/>
          <a:p>
            <a:r>
              <a:rPr lang="en-GB" dirty="0" smtClean="0"/>
              <a:t>100% Coursework</a:t>
            </a:r>
          </a:p>
          <a:p>
            <a:endParaRPr lang="en-GB" sz="1200" dirty="0" smtClean="0"/>
          </a:p>
          <a:p>
            <a:endParaRPr lang="en-GB" sz="1200" dirty="0" smtClean="0"/>
          </a:p>
          <a:p>
            <a:r>
              <a:rPr lang="en-GB" dirty="0" smtClean="0"/>
              <a:t>Coursework 1: </a:t>
            </a:r>
          </a:p>
          <a:p>
            <a:pPr lvl="1"/>
            <a:r>
              <a:rPr lang="en-GB" dirty="0" smtClean="0"/>
              <a:t>Outcome 1 will be assessed via an individually written academic project proposal of approximately 3,000 words. </a:t>
            </a:r>
          </a:p>
          <a:p>
            <a:pPr lvl="1"/>
            <a:r>
              <a:rPr lang="en-GB" dirty="0" smtClean="0"/>
              <a:t>16:00, Friday 11</a:t>
            </a:r>
            <a:r>
              <a:rPr lang="en-GB" baseline="30000" dirty="0" smtClean="0"/>
              <a:t>th</a:t>
            </a:r>
            <a:r>
              <a:rPr lang="en-GB" dirty="0" smtClean="0"/>
              <a:t> October 2013</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9</a:t>
            </a:fld>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472518" cy="582594"/>
          </a:xfrm>
        </p:spPr>
        <p:txBody>
          <a:bodyPr>
            <a:normAutofit fontScale="90000"/>
          </a:bodyPr>
          <a:lstStyle/>
          <a:p>
            <a:r>
              <a:rPr lang="en-GB" dirty="0" smtClean="0"/>
              <a:t>Recommended Books</a:t>
            </a:r>
            <a:endParaRPr lang="en-GB" dirty="0"/>
          </a:p>
        </p:txBody>
      </p:sp>
      <p:sp>
        <p:nvSpPr>
          <p:cNvPr id="3" name="Content Placeholder 2"/>
          <p:cNvSpPr>
            <a:spLocks noGrp="1"/>
          </p:cNvSpPr>
          <p:nvPr>
            <p:ph idx="1"/>
          </p:nvPr>
        </p:nvSpPr>
        <p:spPr>
          <a:xfrm>
            <a:off x="457200" y="1000108"/>
            <a:ext cx="8229600" cy="5643602"/>
          </a:xfrm>
        </p:spPr>
        <p:txBody>
          <a:bodyPr>
            <a:normAutofit fontScale="92500" lnSpcReduction="20000"/>
          </a:bodyPr>
          <a:lstStyle/>
          <a:p>
            <a:pPr>
              <a:lnSpc>
                <a:spcPct val="115000"/>
              </a:lnSpc>
            </a:pPr>
            <a:r>
              <a:rPr lang="en-GB" sz="2000" b="1" dirty="0" smtClean="0"/>
              <a:t>Success in Your Project: a Guide to Student System Development Projects</a:t>
            </a:r>
          </a:p>
          <a:p>
            <a:pPr>
              <a:lnSpc>
                <a:spcPct val="115000"/>
              </a:lnSpc>
              <a:buNone/>
            </a:pPr>
            <a:r>
              <a:rPr lang="en-GB" sz="2000" dirty="0" smtClean="0">
                <a:ea typeface="Times New Roman"/>
                <a:cs typeface="Times New Roman"/>
              </a:rPr>
              <a:t>	Weaver, P.</a:t>
            </a:r>
          </a:p>
          <a:p>
            <a:pPr>
              <a:lnSpc>
                <a:spcPct val="115000"/>
              </a:lnSpc>
              <a:buNone/>
            </a:pPr>
            <a:r>
              <a:rPr lang="en-GB" sz="2000" dirty="0" smtClean="0">
                <a:ea typeface="Times New Roman"/>
                <a:cs typeface="Times New Roman"/>
              </a:rPr>
              <a:t>	Prentice-Hall, 2004 </a:t>
            </a:r>
          </a:p>
          <a:p>
            <a:pPr>
              <a:lnSpc>
                <a:spcPct val="115000"/>
              </a:lnSpc>
              <a:buNone/>
            </a:pPr>
            <a:r>
              <a:rPr lang="en-GB" sz="2000" dirty="0" smtClean="0">
                <a:ea typeface="Times New Roman"/>
                <a:cs typeface="Times New Roman"/>
              </a:rPr>
              <a:t>	ISBN: 978-0-273-67809-0</a:t>
            </a:r>
          </a:p>
          <a:p>
            <a:pPr lvl="1">
              <a:lnSpc>
                <a:spcPct val="115000"/>
              </a:lnSpc>
              <a:buNone/>
            </a:pPr>
            <a:r>
              <a:rPr lang="en-GB" sz="1900" dirty="0" smtClean="0">
                <a:ea typeface="Times New Roman"/>
                <a:cs typeface="Times New Roman"/>
                <a:hlinkClick r:id="rId2"/>
              </a:rPr>
              <a:t>http://www.booksites.net/download/weaver/download.htm</a:t>
            </a:r>
            <a:endParaRPr lang="en-GB" sz="1900" dirty="0" smtClean="0">
              <a:ea typeface="Times New Roman"/>
              <a:cs typeface="Times New Roman"/>
            </a:endParaRPr>
          </a:p>
          <a:p>
            <a:pPr>
              <a:lnSpc>
                <a:spcPct val="115000"/>
              </a:lnSpc>
              <a:buNone/>
            </a:pPr>
            <a:endParaRPr lang="en-GB" sz="2000" dirty="0" smtClean="0">
              <a:ea typeface="Times New Roman"/>
              <a:cs typeface="Times New Roman"/>
            </a:endParaRPr>
          </a:p>
          <a:p>
            <a:pPr>
              <a:lnSpc>
                <a:spcPct val="115000"/>
              </a:lnSpc>
              <a:spcAft>
                <a:spcPts val="0"/>
              </a:spcAft>
            </a:pPr>
            <a:r>
              <a:rPr lang="en-GB" sz="2000" b="1" dirty="0" smtClean="0">
                <a:ea typeface="Times New Roman"/>
                <a:cs typeface="Times New Roman"/>
              </a:rPr>
              <a:t>Information Systems Development: Methodologies, Techniques and Tools</a:t>
            </a:r>
          </a:p>
          <a:p>
            <a:pPr>
              <a:lnSpc>
                <a:spcPct val="115000"/>
              </a:lnSpc>
              <a:buNone/>
            </a:pPr>
            <a:r>
              <a:rPr lang="en-GB" sz="2000" dirty="0" smtClean="0">
                <a:ea typeface="Times New Roman"/>
                <a:cs typeface="Times New Roman"/>
              </a:rPr>
              <a:t>	</a:t>
            </a:r>
            <a:r>
              <a:rPr lang="en-GB" sz="2000" dirty="0" err="1" smtClean="0">
                <a:ea typeface="Times New Roman"/>
                <a:cs typeface="Times New Roman"/>
              </a:rPr>
              <a:t>Avison</a:t>
            </a:r>
            <a:r>
              <a:rPr lang="en-GB" sz="2000" dirty="0" smtClean="0">
                <a:ea typeface="Times New Roman"/>
                <a:cs typeface="Times New Roman"/>
              </a:rPr>
              <a:t>, D. and Fitzgerald, G,</a:t>
            </a:r>
          </a:p>
          <a:p>
            <a:pPr>
              <a:lnSpc>
                <a:spcPct val="115000"/>
              </a:lnSpc>
              <a:spcAft>
                <a:spcPts val="0"/>
              </a:spcAft>
              <a:buNone/>
            </a:pPr>
            <a:r>
              <a:rPr lang="en-GB" sz="2000" dirty="0" smtClean="0">
                <a:ea typeface="Times New Roman"/>
                <a:cs typeface="Times New Roman"/>
              </a:rPr>
              <a:t>	McGraw-Hill, 2006</a:t>
            </a:r>
          </a:p>
          <a:p>
            <a:pPr>
              <a:lnSpc>
                <a:spcPct val="115000"/>
              </a:lnSpc>
              <a:spcAft>
                <a:spcPts val="0"/>
              </a:spcAft>
              <a:buNone/>
            </a:pPr>
            <a:r>
              <a:rPr lang="en-GB" sz="2000" dirty="0" smtClean="0">
                <a:ea typeface="Times New Roman"/>
                <a:cs typeface="Times New Roman"/>
              </a:rPr>
              <a:t>	ISBN: 978-0-077-11417-6</a:t>
            </a:r>
          </a:p>
          <a:p>
            <a:pPr>
              <a:lnSpc>
                <a:spcPct val="115000"/>
              </a:lnSpc>
              <a:spcAft>
                <a:spcPts val="0"/>
              </a:spcAft>
              <a:buNone/>
            </a:pPr>
            <a:endParaRPr lang="en-GB" sz="2000" dirty="0" smtClean="0">
              <a:ea typeface="Times New Roman"/>
              <a:cs typeface="Times New Roman"/>
            </a:endParaRPr>
          </a:p>
          <a:p>
            <a:pPr>
              <a:lnSpc>
                <a:spcPct val="115000"/>
              </a:lnSpc>
            </a:pPr>
            <a:r>
              <a:rPr lang="en-GB" sz="2000" b="1" dirty="0" smtClean="0">
                <a:ea typeface="Times New Roman"/>
                <a:cs typeface="Times New Roman"/>
              </a:rPr>
              <a:t>Research Methods for Business Students</a:t>
            </a:r>
          </a:p>
          <a:p>
            <a:pPr>
              <a:lnSpc>
                <a:spcPct val="115000"/>
              </a:lnSpc>
              <a:buNone/>
            </a:pPr>
            <a:r>
              <a:rPr lang="en-GB" sz="2000" dirty="0" smtClean="0">
                <a:ea typeface="Times New Roman"/>
                <a:cs typeface="Times New Roman"/>
              </a:rPr>
              <a:t>	Saunders, M.N.K., Lewis, P., and </a:t>
            </a:r>
            <a:r>
              <a:rPr lang="en-GB" sz="2000" dirty="0" err="1" smtClean="0">
                <a:ea typeface="Times New Roman"/>
                <a:cs typeface="Times New Roman"/>
              </a:rPr>
              <a:t>Thornhill</a:t>
            </a:r>
            <a:r>
              <a:rPr lang="en-GB" sz="2000" dirty="0" smtClean="0">
                <a:ea typeface="Times New Roman"/>
                <a:cs typeface="Times New Roman"/>
              </a:rPr>
              <a:t>, A.</a:t>
            </a:r>
          </a:p>
          <a:p>
            <a:pPr>
              <a:lnSpc>
                <a:spcPct val="115000"/>
              </a:lnSpc>
              <a:buNone/>
            </a:pPr>
            <a:r>
              <a:rPr lang="en-GB" sz="2000" dirty="0" smtClean="0">
                <a:ea typeface="Times New Roman"/>
                <a:cs typeface="Times New Roman"/>
              </a:rPr>
              <a:t>	Financial Times / Prentice-Hall, 2012</a:t>
            </a:r>
          </a:p>
          <a:p>
            <a:pPr>
              <a:lnSpc>
                <a:spcPct val="115000"/>
              </a:lnSpc>
              <a:buNone/>
            </a:pPr>
            <a:r>
              <a:rPr lang="en-GB" sz="2000" dirty="0" smtClean="0">
                <a:ea typeface="Times New Roman"/>
                <a:cs typeface="Times New Roman"/>
              </a:rPr>
              <a:t>	ISBN: 978-0-273-75075-8</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10</a:t>
            </a:fld>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Critical Thinking</a:t>
            </a:r>
            <a:endParaRPr lang="en-GB" dirty="0"/>
          </a:p>
        </p:txBody>
      </p:sp>
      <p:sp>
        <p:nvSpPr>
          <p:cNvPr id="7" name="Text Placeholder 6"/>
          <p:cNvSpPr>
            <a:spLocks noGrp="1"/>
          </p:cNvSpPr>
          <p:nvPr>
            <p:ph type="body" idx="1"/>
          </p:nvPr>
        </p:nvSpPr>
        <p:spPr/>
        <p:txBody>
          <a:bodyPr/>
          <a:lstStyle/>
          <a:p>
            <a:endParaRPr lang="en-GB"/>
          </a:p>
        </p:txBody>
      </p:sp>
      <p:sp>
        <p:nvSpPr>
          <p:cNvPr id="4" name="Date Placeholder 3"/>
          <p:cNvSpPr>
            <a:spLocks noGrp="1"/>
          </p:cNvSpPr>
          <p:nvPr>
            <p:ph type="dt" sz="half" idx="10"/>
          </p:nvPr>
        </p:nvSpPr>
        <p:spPr/>
        <p:txBody>
          <a:bodyPr/>
          <a:lstStyle/>
          <a:p>
            <a:r>
              <a:rPr lang="en-GB" smtClean="0"/>
              <a:t>Dr Nik Whitehead</a:t>
            </a:r>
            <a:endParaRPr lang="en-GB"/>
          </a:p>
        </p:txBody>
      </p:sp>
      <p:sp>
        <p:nvSpPr>
          <p:cNvPr id="5" name="Slide Number Placeholder 4"/>
          <p:cNvSpPr>
            <a:spLocks noGrp="1"/>
          </p:cNvSpPr>
          <p:nvPr>
            <p:ph type="sldNum" sz="quarter" idx="12"/>
          </p:nvPr>
        </p:nvSpPr>
        <p:spPr/>
        <p:txBody>
          <a:bodyPr/>
          <a:lstStyle/>
          <a:p>
            <a:fld id="{9D8DC0F4-76EC-4928-B389-C9FEDA3416A3}" type="slidenum">
              <a:rPr lang="en-GB" smtClean="0"/>
              <a:pPr/>
              <a:t>11</a:t>
            </a:fld>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smtClean="0"/>
              <a:t>Critical Thinking</a:t>
            </a:r>
            <a:endParaRPr lang="en-GB" dirty="0" smtClean="0"/>
          </a:p>
        </p:txBody>
      </p:sp>
      <p:sp>
        <p:nvSpPr>
          <p:cNvPr id="10242" name="Rectangle 3"/>
          <p:cNvSpPr>
            <a:spLocks noGrp="1" noChangeArrowheads="1"/>
          </p:cNvSpPr>
          <p:nvPr>
            <p:ph idx="1"/>
          </p:nvPr>
        </p:nvSpPr>
        <p:spPr/>
        <p:txBody>
          <a:bodyPr/>
          <a:lstStyle/>
          <a:p>
            <a:r>
              <a:rPr lang="en-GB" dirty="0" smtClean="0"/>
              <a:t>Weighing up the arguments and evidence for and against something</a:t>
            </a:r>
          </a:p>
          <a:p>
            <a:endParaRPr lang="en-GB" dirty="0" smtClean="0"/>
          </a:p>
          <a:p>
            <a:pPr lvl="1">
              <a:buNone/>
            </a:pPr>
            <a:r>
              <a:rPr lang="en-GB" dirty="0" smtClean="0"/>
              <a:t>Examining		Reasoning</a:t>
            </a:r>
          </a:p>
          <a:p>
            <a:pPr lvl="1">
              <a:buNone/>
            </a:pPr>
            <a:r>
              <a:rPr lang="en-GB" dirty="0" smtClean="0"/>
              <a:t>	</a:t>
            </a:r>
          </a:p>
          <a:p>
            <a:pPr lvl="1">
              <a:buNone/>
            </a:pPr>
            <a:r>
              <a:rPr lang="en-GB" dirty="0" smtClean="0"/>
              <a:t>Accuracy		Logic			</a:t>
            </a:r>
          </a:p>
          <a:p>
            <a:pPr lvl="1">
              <a:buNone/>
            </a:pPr>
            <a:endParaRPr lang="en-GB" dirty="0" smtClean="0"/>
          </a:p>
          <a:p>
            <a:pPr lvl="1">
              <a:buNone/>
            </a:pPr>
            <a:r>
              <a:rPr lang="en-GB" dirty="0" smtClean="0"/>
              <a:t>Possible flaws	Evidence</a:t>
            </a:r>
          </a:p>
          <a:p>
            <a:pPr lvl="1">
              <a:buNone/>
            </a:pPr>
            <a:endParaRPr lang="en-GB" dirty="0" smtClean="0"/>
          </a:p>
          <a:p>
            <a:pPr lvl="1">
              <a:buNone/>
            </a:pPr>
            <a:r>
              <a:rPr lang="en-GB" dirty="0" smtClean="0"/>
              <a:t>Comparison		Hidden assumptions</a:t>
            </a:r>
          </a:p>
          <a:p>
            <a:endParaRPr lang="en-GB" dirty="0" smtClean="0"/>
          </a:p>
          <a:p>
            <a:endParaRPr lang="en-GB" dirty="0" smtClean="0"/>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smtClean="0"/>
              <a:t>Critical Writing</a:t>
            </a:r>
            <a:endParaRPr lang="en-GB" dirty="0" smtClean="0"/>
          </a:p>
        </p:txBody>
      </p:sp>
      <p:sp>
        <p:nvSpPr>
          <p:cNvPr id="11266" name="Rectangle 3"/>
          <p:cNvSpPr>
            <a:spLocks noGrp="1" noChangeArrowheads="1"/>
          </p:cNvSpPr>
          <p:nvPr>
            <p:ph idx="1"/>
          </p:nvPr>
        </p:nvSpPr>
        <p:spPr/>
        <p:txBody>
          <a:bodyPr/>
          <a:lstStyle/>
          <a:p>
            <a:r>
              <a:rPr lang="en-GB" smtClean="0"/>
              <a:t>Clear conclusions</a:t>
            </a:r>
          </a:p>
          <a:p>
            <a:r>
              <a:rPr lang="en-GB" smtClean="0"/>
              <a:t>Clear line of reasoning (argument)</a:t>
            </a:r>
          </a:p>
          <a:p>
            <a:r>
              <a:rPr lang="en-GB" smtClean="0"/>
              <a:t>Evidence to support argument</a:t>
            </a:r>
          </a:p>
          <a:p>
            <a:r>
              <a:rPr lang="en-GB" smtClean="0"/>
              <a:t>Reading sources of information critically</a:t>
            </a:r>
          </a:p>
          <a:p>
            <a:r>
              <a:rPr lang="en-GB" smtClean="0"/>
              <a:t>Looking at the subject from different perspectives</a:t>
            </a:r>
          </a:p>
        </p:txBody>
      </p:sp>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dirty="0" smtClean="0"/>
              <a:t>Critical Reading</a:t>
            </a:r>
          </a:p>
        </p:txBody>
      </p:sp>
      <p:sp>
        <p:nvSpPr>
          <p:cNvPr id="44034" name="Rectangle 3"/>
          <p:cNvSpPr>
            <a:spLocks noGrp="1" noChangeArrowheads="1"/>
          </p:cNvSpPr>
          <p:nvPr>
            <p:ph idx="1"/>
          </p:nvPr>
        </p:nvSpPr>
        <p:spPr/>
        <p:txBody>
          <a:bodyPr/>
          <a:lstStyle/>
          <a:p>
            <a:r>
              <a:rPr lang="en-GB" dirty="0" smtClean="0"/>
              <a:t>Identify the line of reasoning</a:t>
            </a:r>
          </a:p>
          <a:p>
            <a:r>
              <a:rPr lang="en-GB" dirty="0" smtClean="0"/>
              <a:t>Critically evaluate the line of reasoning</a:t>
            </a:r>
          </a:p>
          <a:p>
            <a:r>
              <a:rPr lang="en-GB" dirty="0" smtClean="0"/>
              <a:t>Question surface appearances</a:t>
            </a:r>
          </a:p>
          <a:p>
            <a:r>
              <a:rPr lang="en-GB" dirty="0" smtClean="0"/>
              <a:t>Identify evidence in the text</a:t>
            </a:r>
          </a:p>
          <a:p>
            <a:r>
              <a:rPr lang="en-GB" dirty="0" smtClean="0"/>
              <a:t>Evaluate the evidence</a:t>
            </a:r>
          </a:p>
          <a:p>
            <a:r>
              <a:rPr lang="en-GB" dirty="0" smtClean="0"/>
              <a:t>Identify the writer’s conclusions</a:t>
            </a:r>
          </a:p>
          <a:p>
            <a:r>
              <a:rPr lang="en-GB" dirty="0" smtClean="0"/>
              <a:t>Evaluate whether the evidence supports the conclusions</a:t>
            </a:r>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dirty="0" smtClean="0"/>
              <a:t>Identify the line of reasoning</a:t>
            </a:r>
          </a:p>
        </p:txBody>
      </p:sp>
      <p:sp>
        <p:nvSpPr>
          <p:cNvPr id="12290" name="Rectangle 3"/>
          <p:cNvSpPr>
            <a:spLocks noGrp="1" noChangeArrowheads="1"/>
          </p:cNvSpPr>
          <p:nvPr>
            <p:ph idx="1"/>
          </p:nvPr>
        </p:nvSpPr>
        <p:spPr/>
        <p:txBody>
          <a:bodyPr>
            <a:normAutofit/>
          </a:bodyPr>
          <a:lstStyle/>
          <a:p>
            <a:r>
              <a:rPr lang="en-GB" dirty="0" smtClean="0"/>
              <a:t>The line of reasoning is:</a:t>
            </a:r>
          </a:p>
          <a:p>
            <a:pPr lvl="1"/>
            <a:r>
              <a:rPr lang="en-GB" dirty="0" smtClean="0"/>
              <a:t>The argument</a:t>
            </a:r>
          </a:p>
          <a:p>
            <a:pPr lvl="1"/>
            <a:r>
              <a:rPr lang="en-GB" dirty="0" smtClean="0"/>
              <a:t>The point of view</a:t>
            </a:r>
          </a:p>
          <a:p>
            <a:pPr lvl="1"/>
            <a:r>
              <a:rPr lang="en-GB" dirty="0" smtClean="0"/>
              <a:t>The case that is being made</a:t>
            </a:r>
          </a:p>
          <a:p>
            <a:endParaRPr lang="en-GB" dirty="0" smtClean="0"/>
          </a:p>
          <a:p>
            <a:r>
              <a:rPr lang="en-GB" dirty="0" smtClean="0"/>
              <a:t>Ask yourself:</a:t>
            </a:r>
          </a:p>
          <a:p>
            <a:pPr lvl="1"/>
            <a:r>
              <a:rPr lang="en-GB" dirty="0" smtClean="0"/>
              <a:t>‘What are the main things the writer wants the reader to accept?’</a:t>
            </a:r>
          </a:p>
          <a:p>
            <a:pPr lvl="1"/>
            <a:r>
              <a:rPr lang="en-GB" dirty="0" smtClean="0"/>
              <a:t>‘What reasons does the writer present to encourage the reader to accept this?’</a:t>
            </a:r>
          </a:p>
          <a:p>
            <a:endParaRPr lang="en-GB" dirty="0" smtClean="0"/>
          </a:p>
        </p:txBody>
      </p: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smtClean="0"/>
              <a:t>Activity</a:t>
            </a:r>
          </a:p>
        </p:txBody>
      </p:sp>
      <p:sp>
        <p:nvSpPr>
          <p:cNvPr id="14338" name="Rectangle 3"/>
          <p:cNvSpPr>
            <a:spLocks noGrp="1" noChangeArrowheads="1"/>
          </p:cNvSpPr>
          <p:nvPr>
            <p:ph idx="1"/>
          </p:nvPr>
        </p:nvSpPr>
        <p:spPr/>
        <p:txBody>
          <a:bodyPr/>
          <a:lstStyle/>
          <a:p>
            <a:r>
              <a:rPr lang="en-GB" dirty="0" smtClean="0"/>
              <a:t>Try to identify the main line of reasoning, that is, the writer’s main point of view, in the passage provided</a:t>
            </a:r>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smtClean="0"/>
              <a:t>Activity Solution</a:t>
            </a:r>
          </a:p>
        </p:txBody>
      </p:sp>
      <p:sp>
        <p:nvSpPr>
          <p:cNvPr id="15362" name="Rectangle 3"/>
          <p:cNvSpPr>
            <a:spLocks noGrp="1" noChangeArrowheads="1"/>
          </p:cNvSpPr>
          <p:nvPr>
            <p:ph idx="1"/>
          </p:nvPr>
        </p:nvSpPr>
        <p:spPr/>
        <p:txBody>
          <a:bodyPr/>
          <a:lstStyle/>
          <a:p>
            <a:r>
              <a:rPr lang="en-GB" dirty="0" smtClean="0"/>
              <a:t>The main line of reasoning:</a:t>
            </a:r>
          </a:p>
          <a:p>
            <a:pPr lvl="1"/>
            <a:r>
              <a:rPr lang="en-GB" dirty="0" smtClean="0"/>
              <a:t>Outdoor play is good for children’s health, so </a:t>
            </a:r>
            <a:r>
              <a:rPr lang="en-GB" dirty="0" err="1" smtClean="0"/>
              <a:t>Rochborough</a:t>
            </a:r>
            <a:r>
              <a:rPr lang="en-GB" dirty="0" smtClean="0"/>
              <a:t> needs better facilities for it.</a:t>
            </a:r>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r>
              <a:rPr lang="en-GB" dirty="0" smtClean="0"/>
              <a:t>Critically evaluate the line of reasoning</a:t>
            </a:r>
          </a:p>
        </p:txBody>
      </p:sp>
      <p:sp>
        <p:nvSpPr>
          <p:cNvPr id="16386" name="Rectangle 3"/>
          <p:cNvSpPr>
            <a:spLocks noGrp="1" noChangeArrowheads="1"/>
          </p:cNvSpPr>
          <p:nvPr>
            <p:ph idx="1"/>
          </p:nvPr>
        </p:nvSpPr>
        <p:spPr/>
        <p:txBody>
          <a:bodyPr/>
          <a:lstStyle/>
          <a:p>
            <a:r>
              <a:rPr lang="en-GB" dirty="0" smtClean="0"/>
              <a:t>An argument is critically evaluated in terms of whether it contains:</a:t>
            </a:r>
          </a:p>
          <a:p>
            <a:pPr lvl="1"/>
            <a:r>
              <a:rPr lang="en-GB" dirty="0" smtClean="0"/>
              <a:t>Relevant reasons to support it</a:t>
            </a:r>
          </a:p>
          <a:p>
            <a:pPr lvl="1"/>
            <a:r>
              <a:rPr lang="en-GB" dirty="0" smtClean="0"/>
              <a:t>Logical progression</a:t>
            </a:r>
          </a:p>
          <a:p>
            <a:pPr lvl="1"/>
            <a:r>
              <a:rPr lang="en-GB" dirty="0" smtClean="0"/>
              <a:t>False premises</a:t>
            </a:r>
          </a:p>
          <a:p>
            <a:pPr lvl="1"/>
            <a:r>
              <a:rPr lang="en-GB" dirty="0" smtClean="0"/>
              <a:t>Flawed reasoning</a:t>
            </a:r>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smtClean="0"/>
              <a:t>Relevant/Supportive Reasons</a:t>
            </a:r>
          </a:p>
        </p:txBody>
      </p:sp>
      <p:sp>
        <p:nvSpPr>
          <p:cNvPr id="17410" name="Rectangle 3"/>
          <p:cNvSpPr>
            <a:spLocks noGrp="1" noChangeArrowheads="1"/>
          </p:cNvSpPr>
          <p:nvPr>
            <p:ph idx="1"/>
          </p:nvPr>
        </p:nvSpPr>
        <p:spPr/>
        <p:txBody>
          <a:bodyPr/>
          <a:lstStyle/>
          <a:p>
            <a:r>
              <a:rPr lang="en-GB" dirty="0" smtClean="0"/>
              <a:t>These are the relevant reasons given to support the argument</a:t>
            </a:r>
          </a:p>
          <a:p>
            <a:pPr lvl="1"/>
            <a:r>
              <a:rPr lang="en-GB" dirty="0" smtClean="0"/>
              <a:t>Activity</a:t>
            </a:r>
          </a:p>
          <a:p>
            <a:endParaRPr lang="en-GB" dirty="0" smtClean="0"/>
          </a:p>
          <a:p>
            <a:r>
              <a:rPr lang="en-GB" dirty="0" smtClean="0"/>
              <a:t>What reasons does the writer of the passage give to support their argument? Are all the reasons given relevant?</a:t>
            </a:r>
          </a:p>
        </p:txBody>
      </p:sp>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smtClean="0"/>
              <a:t>Activity Solution</a:t>
            </a:r>
          </a:p>
        </p:txBody>
      </p:sp>
      <p:sp>
        <p:nvSpPr>
          <p:cNvPr id="18434" name="Rectangle 3"/>
          <p:cNvSpPr>
            <a:spLocks noGrp="1" noChangeArrowheads="1"/>
          </p:cNvSpPr>
          <p:nvPr>
            <p:ph idx="1"/>
          </p:nvPr>
        </p:nvSpPr>
        <p:spPr/>
        <p:txBody>
          <a:bodyPr/>
          <a:lstStyle/>
          <a:p>
            <a:r>
              <a:rPr lang="en-GB" dirty="0" smtClean="0"/>
              <a:t>The </a:t>
            </a:r>
            <a:r>
              <a:rPr lang="en-GB" dirty="0" err="1" smtClean="0"/>
              <a:t>Rochborough</a:t>
            </a:r>
            <a:r>
              <a:rPr lang="en-GB" dirty="0" smtClean="0"/>
              <a:t> Health passage makes a number of propositions or reasons to support the argument put forth:</a:t>
            </a:r>
          </a:p>
          <a:p>
            <a:endParaRPr lang="en-GB" dirty="0" smtClean="0"/>
          </a:p>
          <a:p>
            <a:pPr lvl="1"/>
            <a:r>
              <a:rPr lang="en-GB" dirty="0" smtClean="0"/>
              <a:t>Outdoor play improves levels of social interaction</a:t>
            </a:r>
          </a:p>
          <a:p>
            <a:pPr lvl="1"/>
            <a:r>
              <a:rPr lang="en-GB" dirty="0" smtClean="0"/>
              <a:t>Only 18% of </a:t>
            </a:r>
            <a:r>
              <a:rPr lang="en-GB" dirty="0" err="1" smtClean="0"/>
              <a:t>Rochborough</a:t>
            </a:r>
            <a:r>
              <a:rPr lang="en-GB" dirty="0" smtClean="0"/>
              <a:t> homes have gardens</a:t>
            </a:r>
          </a:p>
          <a:p>
            <a:pPr lvl="1"/>
            <a:r>
              <a:rPr lang="en-GB" dirty="0" smtClean="0"/>
              <a:t>Supervised play areas are expensive</a:t>
            </a:r>
          </a:p>
          <a:p>
            <a:pPr lvl="1"/>
            <a:r>
              <a:rPr lang="en-GB" dirty="0" smtClean="0"/>
              <a:t>The incident of the fox</a:t>
            </a:r>
          </a:p>
        </p:txBody>
      </p:sp>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smtClean="0"/>
              <a:t>Logical Progression</a:t>
            </a:r>
          </a:p>
        </p:txBody>
      </p:sp>
      <p:sp>
        <p:nvSpPr>
          <p:cNvPr id="19458" name="Rectangle 3"/>
          <p:cNvSpPr>
            <a:spLocks noGrp="1" noChangeArrowheads="1"/>
          </p:cNvSpPr>
          <p:nvPr>
            <p:ph idx="1"/>
          </p:nvPr>
        </p:nvSpPr>
        <p:spPr/>
        <p:txBody>
          <a:bodyPr/>
          <a:lstStyle/>
          <a:p>
            <a:r>
              <a:rPr lang="en-GB" dirty="0" smtClean="0"/>
              <a:t>A line of reasoning:</a:t>
            </a:r>
          </a:p>
          <a:p>
            <a:pPr lvl="1"/>
            <a:r>
              <a:rPr lang="en-GB" dirty="0" smtClean="0"/>
              <a:t>Begins from a premise</a:t>
            </a:r>
          </a:p>
          <a:p>
            <a:pPr lvl="1"/>
            <a:r>
              <a:rPr lang="en-GB" dirty="0" smtClean="0"/>
              <a:t>Follows on in logical stages (A leads to B; B leads to C; C leads to D …)</a:t>
            </a:r>
          </a:p>
          <a:p>
            <a:pPr lvl="1"/>
            <a:r>
              <a:rPr lang="en-GB" dirty="0" smtClean="0"/>
              <a:t>Leads to a conclusion that follows directly from what has gone before</a:t>
            </a:r>
          </a:p>
        </p:txBody>
      </p:sp>
    </p:spTree>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smtClean="0"/>
              <a:t>Activity</a:t>
            </a:r>
          </a:p>
        </p:txBody>
      </p:sp>
      <p:sp>
        <p:nvSpPr>
          <p:cNvPr id="20482" name="Rectangle 3"/>
          <p:cNvSpPr>
            <a:spLocks noGrp="1" noChangeArrowheads="1"/>
          </p:cNvSpPr>
          <p:nvPr>
            <p:ph idx="1"/>
          </p:nvPr>
        </p:nvSpPr>
        <p:spPr/>
        <p:txBody>
          <a:bodyPr/>
          <a:lstStyle/>
          <a:p>
            <a:r>
              <a:rPr lang="en-GB" dirty="0" smtClean="0"/>
              <a:t>What is the premise and logical progression in the passage?</a:t>
            </a:r>
          </a:p>
        </p:txBody>
      </p:sp>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smtClean="0"/>
              <a:t>Activity Solution</a:t>
            </a:r>
          </a:p>
        </p:txBody>
      </p:sp>
      <p:sp>
        <p:nvSpPr>
          <p:cNvPr id="21506" name="Rectangle 3"/>
          <p:cNvSpPr>
            <a:spLocks noGrp="1" noChangeArrowheads="1"/>
          </p:cNvSpPr>
          <p:nvPr>
            <p:ph idx="1"/>
          </p:nvPr>
        </p:nvSpPr>
        <p:spPr/>
        <p:txBody>
          <a:bodyPr/>
          <a:lstStyle/>
          <a:p>
            <a:r>
              <a:rPr lang="en-GB" dirty="0" smtClean="0"/>
              <a:t>The premise is that outdoor play is good for children’s health</a:t>
            </a:r>
          </a:p>
          <a:p>
            <a:pPr lvl="1"/>
            <a:r>
              <a:rPr lang="en-GB" dirty="0" smtClean="0"/>
              <a:t>Logical evidence supports the health argument (that outdoor play is desirable)</a:t>
            </a:r>
          </a:p>
          <a:p>
            <a:pPr lvl="1"/>
            <a:r>
              <a:rPr lang="en-GB" dirty="0" smtClean="0"/>
              <a:t>Parents’ attitudes support this argument</a:t>
            </a:r>
          </a:p>
          <a:p>
            <a:pPr lvl="1"/>
            <a:r>
              <a:rPr lang="en-GB" dirty="0" smtClean="0"/>
              <a:t>A lack of facilities prevents outdoor play</a:t>
            </a:r>
          </a:p>
          <a:p>
            <a:pPr lvl="1"/>
            <a:r>
              <a:rPr lang="en-GB" dirty="0" smtClean="0"/>
              <a:t>More outdoor play facilities are needed</a:t>
            </a:r>
          </a:p>
        </p:txBody>
      </p:sp>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smtClean="0"/>
              <a:t>False Premises</a:t>
            </a:r>
          </a:p>
        </p:txBody>
      </p:sp>
      <p:sp>
        <p:nvSpPr>
          <p:cNvPr id="16387" name="Rectangle 3"/>
          <p:cNvSpPr>
            <a:spLocks noGrp="1" noChangeArrowheads="1"/>
          </p:cNvSpPr>
          <p:nvPr>
            <p:ph idx="1"/>
          </p:nvPr>
        </p:nvSpPr>
        <p:spPr/>
        <p:txBody>
          <a:bodyPr/>
          <a:lstStyle/>
          <a:p>
            <a:r>
              <a:rPr lang="en-GB" dirty="0" smtClean="0"/>
              <a:t>If there were a reason why outdoor play was not good for </a:t>
            </a:r>
            <a:r>
              <a:rPr lang="en-GB" dirty="0" err="1" smtClean="0"/>
              <a:t>Rochborough</a:t>
            </a:r>
            <a:r>
              <a:rPr lang="en-GB" dirty="0" smtClean="0"/>
              <a:t> children, the writer of the passage would have started from a false premise.</a:t>
            </a:r>
          </a:p>
          <a:p>
            <a:endParaRPr lang="en-GB" dirty="0" smtClean="0"/>
          </a:p>
          <a:p>
            <a:r>
              <a:rPr lang="en-GB" dirty="0" smtClean="0"/>
              <a:t>For example:</a:t>
            </a:r>
          </a:p>
          <a:p>
            <a:pPr lvl="1"/>
            <a:r>
              <a:rPr lang="en-GB" dirty="0" smtClean="0"/>
              <a:t>If there were high levels of pollution in the area, then the premise that outdoor play was good for children would be false. </a:t>
            </a:r>
          </a:p>
        </p:txBody>
      </p:sp>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smtClean="0"/>
              <a:t>Flawed Reasoning</a:t>
            </a:r>
          </a:p>
        </p:txBody>
      </p:sp>
      <p:sp>
        <p:nvSpPr>
          <p:cNvPr id="23554" name="Rectangle 3"/>
          <p:cNvSpPr>
            <a:spLocks noGrp="1" noChangeArrowheads="1"/>
          </p:cNvSpPr>
          <p:nvPr>
            <p:ph idx="1"/>
          </p:nvPr>
        </p:nvSpPr>
        <p:spPr/>
        <p:txBody>
          <a:bodyPr>
            <a:normAutofit lnSpcReduction="10000"/>
          </a:bodyPr>
          <a:lstStyle/>
          <a:p>
            <a:r>
              <a:rPr lang="en-GB" dirty="0" smtClean="0"/>
              <a:t>A Casual Connection?</a:t>
            </a:r>
          </a:p>
          <a:p>
            <a:pPr lvl="1"/>
            <a:r>
              <a:rPr lang="en-GB" dirty="0" smtClean="0"/>
              <a:t>The number of cows in Britain has gone down, and the amount of cheese consumed is on the increase.</a:t>
            </a:r>
          </a:p>
          <a:p>
            <a:pPr lvl="1"/>
            <a:r>
              <a:rPr lang="en-GB" dirty="0" smtClean="0"/>
              <a:t>Psychologically, people seem to eat more cheese when they feel it will run out.</a:t>
            </a:r>
          </a:p>
          <a:p>
            <a:endParaRPr lang="en-GB" dirty="0" smtClean="0"/>
          </a:p>
          <a:p>
            <a:r>
              <a:rPr lang="en-GB" dirty="0" smtClean="0"/>
              <a:t>This assumes a connection between the number of British cows and cheese consumption	</a:t>
            </a:r>
          </a:p>
          <a:p>
            <a:r>
              <a:rPr lang="en-GB" dirty="0" smtClean="0"/>
              <a:t>What other reasons could there be for the increase in cheese consumption?</a:t>
            </a:r>
          </a:p>
          <a:p>
            <a:pPr lvl="1"/>
            <a:r>
              <a:rPr lang="en-GB" dirty="0" smtClean="0"/>
              <a:t>Increased vegetarianism</a:t>
            </a:r>
          </a:p>
          <a:p>
            <a:pPr lvl="1"/>
            <a:r>
              <a:rPr lang="en-GB" dirty="0" smtClean="0"/>
              <a:t>A rise in cheese imports</a:t>
            </a:r>
          </a:p>
          <a:p>
            <a:endParaRPr lang="en-GB" dirty="0" smtClean="0"/>
          </a:p>
        </p:txBody>
      </p:sp>
    </p:spTree>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dirty="0" smtClean="0"/>
              <a:t>Flawed Reasoning</a:t>
            </a:r>
          </a:p>
        </p:txBody>
      </p:sp>
      <p:sp>
        <p:nvSpPr>
          <p:cNvPr id="25602" name="Rectangle 3"/>
          <p:cNvSpPr>
            <a:spLocks noGrp="1" noChangeArrowheads="1"/>
          </p:cNvSpPr>
          <p:nvPr>
            <p:ph idx="1"/>
          </p:nvPr>
        </p:nvSpPr>
        <p:spPr/>
        <p:txBody>
          <a:bodyPr>
            <a:normAutofit fontScale="92500" lnSpcReduction="20000"/>
          </a:bodyPr>
          <a:lstStyle/>
          <a:p>
            <a:r>
              <a:rPr lang="en-GB" dirty="0" smtClean="0"/>
              <a:t>Drawing general conclusions</a:t>
            </a:r>
          </a:p>
          <a:p>
            <a:pPr lvl="1"/>
            <a:r>
              <a:rPr lang="en-GB" dirty="0" smtClean="0"/>
              <a:t>Eleven students were late for class; the bus was delayed. Therefore can we conclude that the students were late because of the bus?</a:t>
            </a:r>
          </a:p>
          <a:p>
            <a:endParaRPr lang="en-GB" dirty="0" smtClean="0"/>
          </a:p>
          <a:p>
            <a:r>
              <a:rPr lang="en-GB" dirty="0" smtClean="0"/>
              <a:t>Inappropriate comparisons</a:t>
            </a:r>
          </a:p>
          <a:p>
            <a:pPr lvl="1"/>
            <a:r>
              <a:rPr lang="en-GB" dirty="0" smtClean="0"/>
              <a:t>In the passage a comparison is drawn between children who play indoors and those who play outdoors.</a:t>
            </a:r>
          </a:p>
          <a:p>
            <a:pPr lvl="1"/>
            <a:r>
              <a:rPr lang="en-GB" dirty="0" smtClean="0"/>
              <a:t>However, the children who play outdoors might already have been healthier before the clinical trials.</a:t>
            </a:r>
          </a:p>
          <a:p>
            <a:pPr lvl="1"/>
            <a:r>
              <a:rPr lang="en-GB" dirty="0" smtClean="0"/>
              <a:t>Furthermore, the children who play indoors might do so because of other reasons such as asthma, hay fever, etc.</a:t>
            </a:r>
          </a:p>
          <a:p>
            <a:endParaRPr lang="en-GB" dirty="0" smtClean="0"/>
          </a:p>
          <a:p>
            <a:endParaRPr lang="en-GB" dirty="0" smtClean="0"/>
          </a:p>
        </p:txBody>
      </p:sp>
    </p:spTree>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dirty="0" smtClean="0"/>
              <a:t>Question surface appearances</a:t>
            </a:r>
          </a:p>
        </p:txBody>
      </p:sp>
      <p:sp>
        <p:nvSpPr>
          <p:cNvPr id="27650" name="Rectangle 3"/>
          <p:cNvSpPr>
            <a:spLocks noGrp="1" noChangeArrowheads="1"/>
          </p:cNvSpPr>
          <p:nvPr>
            <p:ph idx="1"/>
          </p:nvPr>
        </p:nvSpPr>
        <p:spPr/>
        <p:txBody>
          <a:bodyPr/>
          <a:lstStyle/>
          <a:p>
            <a:r>
              <a:rPr lang="en-GB" dirty="0" smtClean="0"/>
              <a:t>Is the evidence what it appears to be?</a:t>
            </a:r>
          </a:p>
          <a:p>
            <a:r>
              <a:rPr lang="en-GB" dirty="0" smtClean="0"/>
              <a:t>Might there be other explanations apart from the obvious one?</a:t>
            </a:r>
          </a:p>
          <a:p>
            <a:r>
              <a:rPr lang="en-GB" dirty="0" smtClean="0"/>
              <a:t>Has all the necessary information been given, or might other details lead to a different conclusion?</a:t>
            </a:r>
          </a:p>
          <a:p>
            <a:r>
              <a:rPr lang="en-GB" dirty="0" smtClean="0"/>
              <a:t>Are there interested parties who would gain if the conclusions were accepted?</a:t>
            </a:r>
          </a:p>
          <a:p>
            <a:r>
              <a:rPr lang="en-GB" dirty="0" smtClean="0"/>
              <a:t>Are there hidden assumptions or agendas?</a:t>
            </a:r>
          </a:p>
          <a:p>
            <a:r>
              <a:rPr lang="en-GB" dirty="0" smtClean="0"/>
              <a:t>Does the evidence come from a reliable source?</a:t>
            </a:r>
          </a:p>
        </p:txBody>
      </p:sp>
    </p:spTree>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Activity</a:t>
            </a:r>
            <a:endParaRPr lang="en-GB" dirty="0"/>
          </a:p>
        </p:txBody>
      </p:sp>
      <p:sp>
        <p:nvSpPr>
          <p:cNvPr id="28674" name="Rectangle 3"/>
          <p:cNvSpPr>
            <a:spLocks noGrp="1" noChangeArrowheads="1"/>
          </p:cNvSpPr>
          <p:nvPr>
            <p:ph idx="1"/>
          </p:nvPr>
        </p:nvSpPr>
        <p:spPr/>
        <p:txBody>
          <a:bodyPr/>
          <a:lstStyle/>
          <a:p>
            <a:r>
              <a:rPr lang="en-GB" dirty="0" smtClean="0"/>
              <a:t>What hidden agendas might there be in the passage you have?</a:t>
            </a:r>
          </a:p>
          <a:p>
            <a:endParaRPr lang="en-GB" dirty="0" smtClean="0"/>
          </a:p>
        </p:txBody>
      </p:sp>
    </p:spTree>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smtClean="0"/>
              <a:t>Activity Solution</a:t>
            </a:r>
          </a:p>
        </p:txBody>
      </p:sp>
      <p:sp>
        <p:nvSpPr>
          <p:cNvPr id="29698" name="Rectangle 3"/>
          <p:cNvSpPr>
            <a:spLocks noGrp="1" noChangeArrowheads="1"/>
          </p:cNvSpPr>
          <p:nvPr>
            <p:ph idx="1"/>
          </p:nvPr>
        </p:nvSpPr>
        <p:spPr/>
        <p:txBody>
          <a:bodyPr/>
          <a:lstStyle/>
          <a:p>
            <a:r>
              <a:rPr lang="en-GB" smtClean="0"/>
              <a:t>The article was published by the Playcouncil, who are likely to have a vested interest in arguing for more supervised play spaces</a:t>
            </a:r>
          </a:p>
        </p:txBody>
      </p:sp>
    </p:spTree>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dirty="0" smtClean="0"/>
              <a:t>Identify evidence</a:t>
            </a:r>
          </a:p>
        </p:txBody>
      </p:sp>
      <p:sp>
        <p:nvSpPr>
          <p:cNvPr id="30722" name="Rectangle 3"/>
          <p:cNvSpPr>
            <a:spLocks noGrp="1" noChangeArrowheads="1"/>
          </p:cNvSpPr>
          <p:nvPr>
            <p:ph idx="1"/>
          </p:nvPr>
        </p:nvSpPr>
        <p:spPr/>
        <p:txBody>
          <a:bodyPr/>
          <a:lstStyle/>
          <a:p>
            <a:r>
              <a:rPr lang="en-GB" dirty="0" smtClean="0"/>
              <a:t>Look for:</a:t>
            </a:r>
          </a:p>
          <a:p>
            <a:pPr lvl="1"/>
            <a:r>
              <a:rPr lang="en-GB" dirty="0" smtClean="0"/>
              <a:t>Statistics</a:t>
            </a:r>
          </a:p>
          <a:p>
            <a:pPr lvl="1"/>
            <a:r>
              <a:rPr lang="en-GB" dirty="0" smtClean="0"/>
              <a:t>Examples</a:t>
            </a:r>
          </a:p>
          <a:p>
            <a:pPr lvl="1"/>
            <a:r>
              <a:rPr lang="en-GB" dirty="0" smtClean="0"/>
              <a:t>Case histories</a:t>
            </a:r>
          </a:p>
          <a:p>
            <a:pPr lvl="1"/>
            <a:r>
              <a:rPr lang="en-GB" dirty="0" smtClean="0"/>
              <a:t>Findings from experiments</a:t>
            </a:r>
          </a:p>
          <a:p>
            <a:pPr lvl="1"/>
            <a:r>
              <a:rPr lang="en-GB" dirty="0" smtClean="0"/>
              <a:t>Surveys</a:t>
            </a:r>
          </a:p>
          <a:p>
            <a:pPr lvl="1"/>
            <a:r>
              <a:rPr lang="en-GB" dirty="0" smtClean="0"/>
              <a:t>Questionnaires</a:t>
            </a:r>
          </a:p>
          <a:p>
            <a:pPr lvl="1"/>
            <a:r>
              <a:rPr lang="en-GB" dirty="0" smtClean="0"/>
              <a:t>Case studies</a:t>
            </a:r>
          </a:p>
          <a:p>
            <a:endParaRPr lang="en-GB" dirty="0" smtClean="0"/>
          </a:p>
        </p:txBody>
      </p:sp>
    </p:spTree>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smtClean="0"/>
              <a:t>Activity</a:t>
            </a:r>
          </a:p>
        </p:txBody>
      </p:sp>
      <p:sp>
        <p:nvSpPr>
          <p:cNvPr id="31746" name="Rectangle 3"/>
          <p:cNvSpPr>
            <a:spLocks noGrp="1" noChangeArrowheads="1"/>
          </p:cNvSpPr>
          <p:nvPr>
            <p:ph idx="1"/>
          </p:nvPr>
        </p:nvSpPr>
        <p:spPr/>
        <p:txBody>
          <a:bodyPr/>
          <a:lstStyle/>
          <a:p>
            <a:r>
              <a:rPr lang="en-GB" dirty="0" smtClean="0"/>
              <a:t>What evidence is given in the </a:t>
            </a:r>
            <a:r>
              <a:rPr lang="en-GB" dirty="0" err="1" smtClean="0"/>
              <a:t>Rochborough</a:t>
            </a:r>
            <a:r>
              <a:rPr lang="en-GB" dirty="0" smtClean="0"/>
              <a:t> Health passage?</a:t>
            </a:r>
          </a:p>
        </p:txBody>
      </p:sp>
    </p:spTree>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smtClean="0"/>
              <a:t>Activity Solution</a:t>
            </a:r>
          </a:p>
        </p:txBody>
      </p:sp>
      <p:sp>
        <p:nvSpPr>
          <p:cNvPr id="32770" name="Rectangle 3"/>
          <p:cNvSpPr>
            <a:spLocks noGrp="1" noChangeArrowheads="1"/>
          </p:cNvSpPr>
          <p:nvPr>
            <p:ph idx="1"/>
          </p:nvPr>
        </p:nvSpPr>
        <p:spPr/>
        <p:txBody>
          <a:bodyPr/>
          <a:lstStyle/>
          <a:p>
            <a:r>
              <a:rPr lang="en-GB" dirty="0" smtClean="0"/>
              <a:t>The main types of evidence used in the passage are clinical trials, surveys and anecdotes. </a:t>
            </a:r>
          </a:p>
          <a:p>
            <a:endParaRPr lang="en-GB" dirty="0" smtClean="0"/>
          </a:p>
        </p:txBody>
      </p:sp>
    </p:spTree>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dirty="0" smtClean="0"/>
              <a:t>Evaluate the evidence</a:t>
            </a:r>
          </a:p>
        </p:txBody>
      </p:sp>
      <p:sp>
        <p:nvSpPr>
          <p:cNvPr id="33794" name="Rectangle 3"/>
          <p:cNvSpPr>
            <a:spLocks noGrp="1" noChangeArrowheads="1"/>
          </p:cNvSpPr>
          <p:nvPr>
            <p:ph idx="1"/>
          </p:nvPr>
        </p:nvSpPr>
        <p:spPr/>
        <p:txBody>
          <a:bodyPr>
            <a:normAutofit fontScale="92500" lnSpcReduction="20000"/>
          </a:bodyPr>
          <a:lstStyle/>
          <a:p>
            <a:r>
              <a:rPr lang="en-GB" dirty="0" smtClean="0"/>
              <a:t>Check the date of research</a:t>
            </a:r>
          </a:p>
          <a:p>
            <a:r>
              <a:rPr lang="en-GB" dirty="0" smtClean="0"/>
              <a:t>Check the source of the information</a:t>
            </a:r>
          </a:p>
          <a:p>
            <a:r>
              <a:rPr lang="en-GB" dirty="0" smtClean="0"/>
              <a:t>Check for bias in the sources</a:t>
            </a:r>
          </a:p>
          <a:p>
            <a:r>
              <a:rPr lang="en-GB" dirty="0" smtClean="0"/>
              <a:t>Beware of numbers and statistics</a:t>
            </a:r>
          </a:p>
          <a:p>
            <a:pPr lvl="1"/>
            <a:r>
              <a:rPr lang="en-GB" dirty="0" smtClean="0"/>
              <a:t>60% sounds like a lot but if only 10 people were surveyed 60% only equals 6 people</a:t>
            </a:r>
          </a:p>
          <a:p>
            <a:r>
              <a:rPr lang="en-GB" dirty="0" smtClean="0"/>
              <a:t>Check the sample size and make-up</a:t>
            </a:r>
          </a:p>
          <a:p>
            <a:r>
              <a:rPr lang="en-GB" dirty="0" smtClean="0"/>
              <a:t>Check for emotive words</a:t>
            </a:r>
          </a:p>
          <a:p>
            <a:pPr lvl="1"/>
            <a:r>
              <a:rPr lang="en-GB" dirty="0" smtClean="0"/>
              <a:t>‘cruel’, ‘unfair’, ‘abuse’, ‘natural’, ‘normal’, ‘innocent child’, ‘old’, ‘little’, ‘massive’</a:t>
            </a:r>
          </a:p>
          <a:p>
            <a:r>
              <a:rPr lang="en-GB" dirty="0" smtClean="0"/>
              <a:t>Check for persuader words</a:t>
            </a:r>
          </a:p>
          <a:p>
            <a:pPr lvl="1"/>
            <a:r>
              <a:rPr lang="en-GB" dirty="0" smtClean="0"/>
              <a:t>‘surely’, ‘clearly’, ‘obviously’, ‘it is evident that’, ‘it is plain to see’, ‘naturally’, ‘of course’</a:t>
            </a:r>
          </a:p>
          <a:p>
            <a:endParaRPr lang="en-GB" dirty="0" smtClean="0"/>
          </a:p>
          <a:p>
            <a:endParaRPr lang="en-GB" dirty="0" smtClean="0"/>
          </a:p>
        </p:txBody>
      </p:sp>
    </p:spTree>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smtClean="0"/>
              <a:t>Activity</a:t>
            </a:r>
          </a:p>
        </p:txBody>
      </p:sp>
      <p:sp>
        <p:nvSpPr>
          <p:cNvPr id="35842" name="Rectangle 3"/>
          <p:cNvSpPr>
            <a:spLocks noGrp="1" noChangeArrowheads="1"/>
          </p:cNvSpPr>
          <p:nvPr>
            <p:ph idx="1"/>
          </p:nvPr>
        </p:nvSpPr>
        <p:spPr/>
        <p:txBody>
          <a:bodyPr/>
          <a:lstStyle/>
          <a:p>
            <a:pPr lvl="1"/>
            <a:r>
              <a:rPr lang="en-GB" smtClean="0"/>
              <a:t>Evaluate the evidence given in the Rochborough Health passage.</a:t>
            </a:r>
          </a:p>
        </p:txBody>
      </p:sp>
    </p:spTree>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dirty="0" smtClean="0"/>
              <a:t>Identify the writer’s conclusions</a:t>
            </a:r>
          </a:p>
        </p:txBody>
      </p:sp>
      <p:sp>
        <p:nvSpPr>
          <p:cNvPr id="36866" name="Rectangle 3"/>
          <p:cNvSpPr>
            <a:spLocks noGrp="1" noChangeArrowheads="1"/>
          </p:cNvSpPr>
          <p:nvPr>
            <p:ph idx="1"/>
          </p:nvPr>
        </p:nvSpPr>
        <p:spPr/>
        <p:txBody>
          <a:bodyPr/>
          <a:lstStyle/>
          <a:p>
            <a:r>
              <a:rPr lang="en-GB" dirty="0" smtClean="0"/>
              <a:t>Often conclusions are ‘triggered’ by words such as:</a:t>
            </a:r>
          </a:p>
          <a:p>
            <a:pPr lvl="1"/>
            <a:r>
              <a:rPr lang="en-GB" dirty="0" smtClean="0"/>
              <a:t>Therefore</a:t>
            </a:r>
          </a:p>
          <a:p>
            <a:pPr lvl="1"/>
            <a:r>
              <a:rPr lang="en-GB" dirty="0" smtClean="0"/>
              <a:t>So</a:t>
            </a:r>
          </a:p>
          <a:p>
            <a:pPr lvl="1"/>
            <a:r>
              <a:rPr lang="en-GB" dirty="0" smtClean="0"/>
              <a:t>Hence </a:t>
            </a:r>
          </a:p>
          <a:p>
            <a:pPr lvl="1"/>
            <a:r>
              <a:rPr lang="en-GB" dirty="0" smtClean="0"/>
              <a:t>Thus</a:t>
            </a:r>
          </a:p>
          <a:p>
            <a:pPr lvl="1"/>
            <a:r>
              <a:rPr lang="en-GB" dirty="0" smtClean="0"/>
              <a:t>Must</a:t>
            </a:r>
          </a:p>
          <a:p>
            <a:pPr lvl="1"/>
            <a:r>
              <a:rPr lang="en-GB" dirty="0" smtClean="0"/>
              <a:t>Should</a:t>
            </a:r>
          </a:p>
          <a:p>
            <a:pPr lvl="1"/>
            <a:r>
              <a:rPr lang="en-GB" dirty="0" smtClean="0"/>
              <a:t>Need to</a:t>
            </a:r>
          </a:p>
        </p:txBody>
      </p:sp>
    </p:spTree>
  </p:cSld>
  <p:clrMapOvr>
    <a:masterClrMapping/>
  </p:clrMapOv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smtClean="0"/>
              <a:t>Activity</a:t>
            </a:r>
          </a:p>
        </p:txBody>
      </p:sp>
      <p:sp>
        <p:nvSpPr>
          <p:cNvPr id="37890" name="Rectangle 3"/>
          <p:cNvSpPr>
            <a:spLocks noGrp="1" noChangeArrowheads="1"/>
          </p:cNvSpPr>
          <p:nvPr>
            <p:ph idx="1"/>
          </p:nvPr>
        </p:nvSpPr>
        <p:spPr/>
        <p:txBody>
          <a:bodyPr/>
          <a:lstStyle/>
          <a:p>
            <a:r>
              <a:rPr lang="en-GB" dirty="0" smtClean="0"/>
              <a:t>Identify the conclusion in the </a:t>
            </a:r>
            <a:r>
              <a:rPr lang="en-GB" dirty="0" err="1" smtClean="0"/>
              <a:t>Rochborough</a:t>
            </a:r>
            <a:r>
              <a:rPr lang="en-GB" dirty="0" smtClean="0"/>
              <a:t> Health passage</a:t>
            </a:r>
          </a:p>
        </p:txBody>
      </p:sp>
    </p:spTree>
  </p:cSld>
  <p:clrMapOvr>
    <a:masterClrMapping/>
  </p:clrMapOv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smtClean="0"/>
              <a:t>Activity Solution</a:t>
            </a:r>
          </a:p>
        </p:txBody>
      </p:sp>
      <p:sp>
        <p:nvSpPr>
          <p:cNvPr id="38914" name="Rectangle 3"/>
          <p:cNvSpPr>
            <a:spLocks noGrp="1" noChangeArrowheads="1"/>
          </p:cNvSpPr>
          <p:nvPr>
            <p:ph idx="1"/>
          </p:nvPr>
        </p:nvSpPr>
        <p:spPr/>
        <p:txBody>
          <a:bodyPr/>
          <a:lstStyle/>
          <a:p>
            <a:r>
              <a:rPr lang="en-GB" dirty="0" smtClean="0"/>
              <a:t>The conclusion is that </a:t>
            </a:r>
            <a:r>
              <a:rPr lang="en-GB" dirty="0" err="1" smtClean="0"/>
              <a:t>Rochborough</a:t>
            </a:r>
            <a:r>
              <a:rPr lang="en-GB" dirty="0" smtClean="0"/>
              <a:t> should provide more supervised play areas.</a:t>
            </a:r>
          </a:p>
        </p:txBody>
      </p:sp>
    </p:spTree>
  </p:cSld>
  <p:clrMapOvr>
    <a:masterClrMapping/>
  </p:clrMapOv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normAutofit fontScale="90000"/>
          </a:bodyPr>
          <a:lstStyle/>
          <a:p>
            <a:r>
              <a:rPr lang="en-GB" dirty="0" smtClean="0"/>
              <a:t>Evaluate whether the evidence supports the conclusions</a:t>
            </a:r>
          </a:p>
        </p:txBody>
      </p:sp>
      <p:sp>
        <p:nvSpPr>
          <p:cNvPr id="39938" name="Rectangle 3"/>
          <p:cNvSpPr>
            <a:spLocks noGrp="1" noChangeArrowheads="1"/>
          </p:cNvSpPr>
          <p:nvPr>
            <p:ph idx="1"/>
          </p:nvPr>
        </p:nvSpPr>
        <p:spPr/>
        <p:txBody>
          <a:bodyPr/>
          <a:lstStyle/>
          <a:p>
            <a:r>
              <a:rPr lang="en-GB" dirty="0" smtClean="0"/>
              <a:t>Evidence may be reliable (based on good research/fact) but then draw conclusions which are not warranted by that evidence.</a:t>
            </a:r>
          </a:p>
          <a:p>
            <a:pPr lvl="1"/>
            <a:r>
              <a:rPr lang="en-GB" dirty="0" smtClean="0"/>
              <a:t>The karate champion is a woman 		(verifiable fact)</a:t>
            </a:r>
          </a:p>
          <a:p>
            <a:pPr lvl="1"/>
            <a:r>
              <a:rPr lang="en-GB" dirty="0" smtClean="0"/>
              <a:t>My mother is a woman 		</a:t>
            </a:r>
          </a:p>
          <a:p>
            <a:pPr marL="411480" lvl="1" indent="0">
              <a:buNone/>
            </a:pPr>
            <a:r>
              <a:rPr lang="en-GB" dirty="0"/>
              <a:t>	</a:t>
            </a:r>
            <a:r>
              <a:rPr lang="en-GB" dirty="0" smtClean="0"/>
              <a:t>(verifiable fact)</a:t>
            </a:r>
          </a:p>
          <a:p>
            <a:pPr lvl="1"/>
            <a:r>
              <a:rPr lang="en-GB" dirty="0" smtClean="0"/>
              <a:t>Conclusion: My mother is a woman, therefore she is a karate champion 				(false conclusion)</a:t>
            </a:r>
          </a:p>
        </p:txBody>
      </p:sp>
    </p:spTree>
  </p:cSld>
  <p:clrMapOvr>
    <a:masterClrMapping/>
  </p:clrMapOv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smtClean="0"/>
              <a:t>Activity</a:t>
            </a:r>
          </a:p>
        </p:txBody>
      </p:sp>
      <p:sp>
        <p:nvSpPr>
          <p:cNvPr id="40962" name="Rectangle 3"/>
          <p:cNvSpPr>
            <a:spLocks noGrp="1" noChangeArrowheads="1"/>
          </p:cNvSpPr>
          <p:nvPr>
            <p:ph idx="1"/>
          </p:nvPr>
        </p:nvSpPr>
        <p:spPr/>
        <p:txBody>
          <a:bodyPr/>
          <a:lstStyle/>
          <a:p>
            <a:r>
              <a:rPr lang="en-GB" dirty="0" smtClean="0"/>
              <a:t>Do you consider that the evidence in the </a:t>
            </a:r>
            <a:r>
              <a:rPr lang="en-GB" dirty="0" err="1" smtClean="0"/>
              <a:t>Rochborough</a:t>
            </a:r>
            <a:r>
              <a:rPr lang="en-GB" dirty="0" smtClean="0"/>
              <a:t> Health passage supports the conclusion drawn?</a:t>
            </a:r>
          </a:p>
          <a:p>
            <a:endParaRPr lang="en-GB" dirty="0" smtClean="0"/>
          </a:p>
          <a:p>
            <a:r>
              <a:rPr lang="en-GB" dirty="0" smtClean="0"/>
              <a:t>What assumptions are made in the passage?</a:t>
            </a:r>
          </a:p>
        </p:txBody>
      </p:sp>
    </p:spTree>
  </p:cSld>
  <p:clrMapOvr>
    <a:masterClrMapping/>
  </p:clrMapOv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smtClean="0"/>
              <a:t>Activity Solution</a:t>
            </a:r>
          </a:p>
        </p:txBody>
      </p:sp>
      <p:sp>
        <p:nvSpPr>
          <p:cNvPr id="41986" name="Rectangle 3"/>
          <p:cNvSpPr>
            <a:spLocks noGrp="1" noChangeArrowheads="1"/>
          </p:cNvSpPr>
          <p:nvPr>
            <p:ph idx="1"/>
          </p:nvPr>
        </p:nvSpPr>
        <p:spPr/>
        <p:txBody>
          <a:bodyPr>
            <a:normAutofit fontScale="85000" lnSpcReduction="20000"/>
          </a:bodyPr>
          <a:lstStyle/>
          <a:p>
            <a:r>
              <a:rPr lang="en-GB" dirty="0" smtClean="0"/>
              <a:t>There is insufficient evidence to support the conclusion as many assumptions have been made:</a:t>
            </a:r>
          </a:p>
          <a:p>
            <a:pPr lvl="1"/>
            <a:r>
              <a:rPr lang="en-GB" dirty="0" smtClean="0"/>
              <a:t>That playing outdoors is better for all children’s health. This may not be the case.</a:t>
            </a:r>
          </a:p>
          <a:p>
            <a:pPr lvl="1"/>
            <a:r>
              <a:rPr lang="en-GB" dirty="0" smtClean="0"/>
              <a:t>That the health of children who play indoors at present would necessarily improve by playing outdoors. This may not be true.</a:t>
            </a:r>
          </a:p>
          <a:p>
            <a:pPr lvl="1"/>
            <a:r>
              <a:rPr lang="en-GB" dirty="0" smtClean="0"/>
              <a:t>That playing outside decreases the incidence of asthma and bronchial conditions.</a:t>
            </a:r>
          </a:p>
          <a:p>
            <a:pPr lvl="1"/>
            <a:r>
              <a:rPr lang="en-GB" dirty="0" smtClean="0"/>
              <a:t>That beneficial effects are available only from outdoor play areas.</a:t>
            </a:r>
          </a:p>
          <a:p>
            <a:pPr lvl="1"/>
            <a:r>
              <a:rPr lang="en-GB" dirty="0" smtClean="0"/>
              <a:t>That there are not enough supervised play areas already for </a:t>
            </a:r>
            <a:r>
              <a:rPr lang="en-GB" dirty="0" err="1" smtClean="0"/>
              <a:t>Rochborough</a:t>
            </a:r>
            <a:r>
              <a:rPr lang="en-GB" dirty="0" smtClean="0"/>
              <a:t> children – no figures are quoted for existing supervised play areas.</a:t>
            </a:r>
          </a:p>
          <a:p>
            <a:pPr lvl="1"/>
            <a:r>
              <a:rPr lang="en-GB" dirty="0" smtClean="0"/>
              <a:t>We do not know what percentage of children already play outdoors.</a:t>
            </a:r>
          </a:p>
        </p:txBody>
      </p:sp>
    </p:spTree>
  </p:cSld>
  <p:clrMapOvr>
    <a:masterClrMapping/>
  </p:clrMapOv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Activity Solution</a:t>
            </a:r>
            <a:endParaRPr lang="en-GB" dirty="0"/>
          </a:p>
        </p:txBody>
      </p:sp>
      <p:sp>
        <p:nvSpPr>
          <p:cNvPr id="43010" name="Rectangle 3"/>
          <p:cNvSpPr>
            <a:spLocks noGrp="1" noChangeArrowheads="1"/>
          </p:cNvSpPr>
          <p:nvPr>
            <p:ph idx="1"/>
          </p:nvPr>
        </p:nvSpPr>
        <p:spPr/>
        <p:txBody>
          <a:bodyPr/>
          <a:lstStyle/>
          <a:p>
            <a:r>
              <a:rPr lang="en-GB" dirty="0" smtClean="0"/>
              <a:t>Although the writer makes a good case, all these gaps mean that the writer has not given sufficient evidence to support the conclusion. </a:t>
            </a:r>
          </a:p>
        </p:txBody>
      </p:sp>
    </p:spTree>
  </p:cSld>
  <p:clrMapOvr>
    <a:masterClrMapping/>
  </p:clrMapOv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smtClean="0"/>
              <a:t>Summary</a:t>
            </a:r>
          </a:p>
        </p:txBody>
      </p:sp>
      <p:sp>
        <p:nvSpPr>
          <p:cNvPr id="44034" name="Rectangle 3"/>
          <p:cNvSpPr>
            <a:spLocks noGrp="1" noChangeArrowheads="1"/>
          </p:cNvSpPr>
          <p:nvPr>
            <p:ph idx="1"/>
          </p:nvPr>
        </p:nvSpPr>
        <p:spPr/>
        <p:txBody>
          <a:bodyPr/>
          <a:lstStyle/>
          <a:p>
            <a:r>
              <a:rPr lang="en-GB" smtClean="0"/>
              <a:t>Identify the line of reasoning</a:t>
            </a:r>
          </a:p>
          <a:p>
            <a:r>
              <a:rPr lang="en-GB" smtClean="0"/>
              <a:t>Critically evaluate the line of reasoning</a:t>
            </a:r>
          </a:p>
          <a:p>
            <a:r>
              <a:rPr lang="en-GB" smtClean="0"/>
              <a:t>Question surface appearances</a:t>
            </a:r>
          </a:p>
          <a:p>
            <a:r>
              <a:rPr lang="en-GB" smtClean="0"/>
              <a:t>Identify evidence in the text</a:t>
            </a:r>
          </a:p>
          <a:p>
            <a:r>
              <a:rPr lang="en-GB" smtClean="0"/>
              <a:t>Evaluate the evidence</a:t>
            </a:r>
          </a:p>
          <a:p>
            <a:r>
              <a:rPr lang="en-GB" smtClean="0"/>
              <a:t>Identify the writer’s conclusions</a:t>
            </a:r>
          </a:p>
          <a:p>
            <a:r>
              <a:rPr lang="en-GB" smtClean="0"/>
              <a:t>Evaluate whether the evidence supports the conclusions</a:t>
            </a:r>
          </a:p>
        </p:txBody>
      </p:sp>
    </p:spTree>
  </p:cSld>
  <p:clrMapOvr>
    <a:masterClrMapping/>
  </p:clrMapOv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r>
              <a:rPr lang="en-GB" smtClean="0"/>
              <a:t>Coming Soon…</a:t>
            </a:r>
            <a:endParaRPr lang="en-US"/>
          </a:p>
        </p:txBody>
      </p:sp>
      <p:sp>
        <p:nvSpPr>
          <p:cNvPr id="100355" name="Rectangle 3"/>
          <p:cNvSpPr>
            <a:spLocks noGrp="1" noChangeArrowheads="1"/>
          </p:cNvSpPr>
          <p:nvPr>
            <p:ph idx="1"/>
          </p:nvPr>
        </p:nvSpPr>
        <p:spPr/>
        <p:txBody>
          <a:bodyPr/>
          <a:lstStyle/>
          <a:p>
            <a:r>
              <a:rPr lang="en-GB" smtClean="0"/>
              <a:t>Next session: </a:t>
            </a:r>
            <a:r>
              <a:rPr lang="en-GB" dirty="0" smtClean="0"/>
              <a:t>Research Philosophies, Strategies &amp; Methodologies</a:t>
            </a:r>
          </a:p>
          <a:p>
            <a:endParaRPr lang="en-GB" dirty="0" smtClean="0"/>
          </a:p>
        </p:txBody>
      </p:sp>
      <p:sp>
        <p:nvSpPr>
          <p:cNvPr id="4" name="Date Placeholder 3"/>
          <p:cNvSpPr>
            <a:spLocks noGrp="1"/>
          </p:cNvSpPr>
          <p:nvPr>
            <p:ph type="dt" sz="half" idx="4294967295"/>
          </p:nvPr>
        </p:nvSpPr>
        <p:spPr>
          <a:xfrm>
            <a:off x="6586536" y="612648"/>
            <a:ext cx="957264" cy="457200"/>
          </a:xfrm>
        </p:spPr>
        <p:txBody>
          <a:bodyPr/>
          <a:lstStyle/>
          <a:p>
            <a:r>
              <a:rPr lang="en-GB" smtClean="0"/>
              <a:t>Dr Nik Whitehead</a:t>
            </a:r>
            <a:endParaRPr lang="en-GB"/>
          </a:p>
        </p:txBody>
      </p:sp>
      <p:sp>
        <p:nvSpPr>
          <p:cNvPr id="6" name="Slide Number Placeholder 5"/>
          <p:cNvSpPr>
            <a:spLocks noGrp="1"/>
          </p:cNvSpPr>
          <p:nvPr>
            <p:ph type="sldNum" sz="quarter" idx="12"/>
          </p:nvPr>
        </p:nvSpPr>
        <p:spPr/>
        <p:txBody>
          <a:bodyPr/>
          <a:lstStyle/>
          <a:p>
            <a:fld id="{82B0CEF5-A40A-470B-BA13-25B297AB4A9C}" type="slidenum">
              <a:rPr lang="en-GB" smtClean="0"/>
              <a:pPr/>
              <a:t>43</a:t>
            </a:fld>
            <a:endParaRPr lang="en-GB"/>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963</TotalTime>
  <Words>1820</Words>
  <Application>Microsoft Office PowerPoint</Application>
  <PresentationFormat>On-screen Show (4:3)</PresentationFormat>
  <Paragraphs>270</Paragraphs>
  <Slides>43</Slides>
  <Notes>2</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Urban</vt:lpstr>
      <vt:lpstr>Research &amp; Development Methods (Short form)</vt:lpstr>
      <vt:lpstr>Aims</vt:lpstr>
      <vt:lpstr>Learning Outcomes</vt:lpstr>
      <vt:lpstr>Indicative Content</vt:lpstr>
      <vt:lpstr>Indicative Content</vt:lpstr>
      <vt:lpstr>Lectures &amp; Tutorials</vt:lpstr>
      <vt:lpstr>Outline</vt:lpstr>
      <vt:lpstr>Assessment</vt:lpstr>
      <vt:lpstr>Assessment</vt:lpstr>
      <vt:lpstr>Recommended Books</vt:lpstr>
      <vt:lpstr>Critical Thinking</vt:lpstr>
      <vt:lpstr>Critical Thinking</vt:lpstr>
      <vt:lpstr>Critical Writing</vt:lpstr>
      <vt:lpstr>Critical Reading</vt:lpstr>
      <vt:lpstr>Identify the line of reasoning</vt:lpstr>
      <vt:lpstr>Activity</vt:lpstr>
      <vt:lpstr>Activity Solution</vt:lpstr>
      <vt:lpstr>Critically evaluate the line of reasoning</vt:lpstr>
      <vt:lpstr>Relevant/Supportive Reasons</vt:lpstr>
      <vt:lpstr>Activity Solution</vt:lpstr>
      <vt:lpstr>Logical Progression</vt:lpstr>
      <vt:lpstr>Activity</vt:lpstr>
      <vt:lpstr>Activity Solution</vt:lpstr>
      <vt:lpstr>False Premises</vt:lpstr>
      <vt:lpstr>Flawed Reasoning</vt:lpstr>
      <vt:lpstr>Flawed Reasoning</vt:lpstr>
      <vt:lpstr>Question surface appearances</vt:lpstr>
      <vt:lpstr>Activity</vt:lpstr>
      <vt:lpstr>Activity Solution</vt:lpstr>
      <vt:lpstr>Identify evidence</vt:lpstr>
      <vt:lpstr>Activity</vt:lpstr>
      <vt:lpstr>Activity Solution</vt:lpstr>
      <vt:lpstr>Evaluate the evidence</vt:lpstr>
      <vt:lpstr>Activity</vt:lpstr>
      <vt:lpstr>Identify the writer’s conclusions</vt:lpstr>
      <vt:lpstr>Activity</vt:lpstr>
      <vt:lpstr>Activity Solution</vt:lpstr>
      <vt:lpstr>Evaluate whether the evidence supports the conclusions</vt:lpstr>
      <vt:lpstr>Activity</vt:lpstr>
      <vt:lpstr>Activity Solution</vt:lpstr>
      <vt:lpstr>Activity Solution</vt:lpstr>
      <vt:lpstr>Summary</vt:lpstr>
      <vt:lpstr>Coming Soon…</vt:lpstr>
    </vt:vector>
  </TitlesOfParts>
  <Company>University of Akureyri</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Visualisation</dc:title>
  <dc:subject>Data Representation</dc:subject>
  <dc:creator>Nik Whitehead</dc:creator>
  <cp:lastModifiedBy>Rees, John</cp:lastModifiedBy>
  <cp:revision>108</cp:revision>
  <dcterms:created xsi:type="dcterms:W3CDTF">2006-01-28T12:00:35Z</dcterms:created>
  <dcterms:modified xsi:type="dcterms:W3CDTF">2015-09-29T13:37:52Z</dcterms:modified>
</cp:coreProperties>
</file>