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7" r:id="rId2"/>
    <p:sldId id="256" r:id="rId3"/>
    <p:sldId id="27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8288000" cy="10287000"/>
  <p:notesSz cx="6858000" cy="9144000"/>
  <p:embeddedFontLst>
    <p:embeddedFont>
      <p:font typeface="Arial Bold" panose="020B0704020202020204" pitchFamily="34" charset="0"/>
      <p:regular r:id="rId22"/>
      <p:bold r:id="rId23"/>
    </p:embeddedFont>
    <p:embeddedFont>
      <p:font typeface="Arial Bold Italics" panose="020B0604020202020204" charset="0"/>
      <p:regular r:id="rId24"/>
    </p:embeddedFont>
    <p:embeddedFont>
      <p:font typeface="Arial Nova" panose="020B0504020202020204" pitchFamily="34" charset="0"/>
      <p:regular r:id="rId25"/>
      <p:bold r:id="rId26"/>
      <p:italic r:id="rId27"/>
      <p:bold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9" d="100"/>
          <a:sy n="59" d="100"/>
        </p:scale>
        <p:origin x="34" y="10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37CAB-B14E-4EB7-B737-1E4E814621ED}" type="datetimeFigureOut">
              <a:rPr lang="en-IN" smtClean="0"/>
              <a:t>20-07-2026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508AD-10AC-48F1-8961-F05017269AA8}" type="slidenum">
              <a:rPr lang="en-IN" smtClean="0"/>
              <a:t>‹#›</a:t>
            </a:fld>
            <a:endParaRPr lang="en-IN"/>
          </a:p>
        </p:txBody>
      </p:sp>
    </p:spTree>
    <p:extLst>
      <p:ext uri="{BB962C8B-B14F-4D97-AF65-F5344CB8AC3E}">
        <p14:creationId xmlns:p14="http://schemas.microsoft.com/office/powerpoint/2010/main" val="1490005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In this presentation, I examine the Shrewsbury and Telford Hospital NHS Trust case as a systemic quality-assurance failure rather than a series of isolated clinical failures. I use the Swiss Cheese Model, Fishbone Diagram and Donabedian Model to identify interacting root causes, analyse policy implementation failures and evaluate their impact on quality, efficiency and equity. Finally, I introduce the service-improvement focus that will be developed further in Component Two.</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a:t>
            </a:fld>
            <a:endParaRPr lang="en-IN"/>
          </a:p>
        </p:txBody>
      </p:sp>
    </p:spTree>
    <p:extLst>
      <p:ext uri="{BB962C8B-B14F-4D97-AF65-F5344CB8AC3E}">
        <p14:creationId xmlns:p14="http://schemas.microsoft.com/office/powerpoint/2010/main" val="467202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65620-5A76-0B06-AB80-8512812D3D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AED8CF-C887-5727-A00A-6677DDD625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5612E4-FB43-2065-4176-AD4DB734EDE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In this presentation, I examine the Shrewsbury and Telford Hospital NHS Trust case as a systemic quality-assurance failure rather than a series of isolated clinical failures. I use the Swiss Cheese Model, Fishbone Diagram and Donabedian Model to identify interacting root causes, analyse policy implementation failures and evaluate their impact on quality, efficiency and equity. Finally, I introduce the service-improvement focus that will be developed further in Component Two.</a:t>
            </a:r>
          </a:p>
          <a:p>
            <a:endParaRPr lang="en-IN" dirty="0"/>
          </a:p>
        </p:txBody>
      </p:sp>
      <p:sp>
        <p:nvSpPr>
          <p:cNvPr id="4" name="Slide Number Placeholder 3">
            <a:extLst>
              <a:ext uri="{FF2B5EF4-FFF2-40B4-BE49-F238E27FC236}">
                <a16:creationId xmlns:a16="http://schemas.microsoft.com/office/drawing/2014/main" id="{3E1D874E-A08E-1DE4-17DC-D2E3311139FC}"/>
              </a:ext>
            </a:extLst>
          </p:cNvPr>
          <p:cNvSpPr>
            <a:spLocks noGrp="1"/>
          </p:cNvSpPr>
          <p:nvPr>
            <p:ph type="sldNum" sz="quarter" idx="5"/>
          </p:nvPr>
        </p:nvSpPr>
        <p:spPr/>
        <p:txBody>
          <a:bodyPr/>
          <a:lstStyle/>
          <a:p>
            <a:fld id="{E0B508AD-10AC-48F1-8961-F05017269AA8}" type="slidenum">
              <a:rPr lang="en-IN" smtClean="0"/>
              <a:t>3</a:t>
            </a:fld>
            <a:endParaRPr lang="en-IN"/>
          </a:p>
        </p:txBody>
      </p:sp>
    </p:spTree>
    <p:extLst>
      <p:ext uri="{BB962C8B-B14F-4D97-AF65-F5344CB8AC3E}">
        <p14:creationId xmlns:p14="http://schemas.microsoft.com/office/powerpoint/2010/main" val="3105176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The review expanded from concerns raised by 23 families to include 1,486 families, reflecting the scale of the problem. Beyond the number of incidents, the evidence shows repeated failures to investigate concerns, listen to families and convert lessons into service improvement. Although the review spans several decades with changing standards and incomplete records, the consistent patterns of harm strongly indicate long-standing systemic quality-assurance failures.</a:t>
            </a:r>
          </a:p>
        </p:txBody>
      </p:sp>
      <p:sp>
        <p:nvSpPr>
          <p:cNvPr id="4" name="Slide Number Placeholder 3"/>
          <p:cNvSpPr>
            <a:spLocks noGrp="1"/>
          </p:cNvSpPr>
          <p:nvPr>
            <p:ph type="sldNum" sz="quarter" idx="5"/>
          </p:nvPr>
        </p:nvSpPr>
        <p:spPr/>
        <p:txBody>
          <a:bodyPr/>
          <a:lstStyle/>
          <a:p>
            <a:fld id="{E0B508AD-10AC-48F1-8961-F05017269AA8}" type="slidenum">
              <a:rPr lang="en-IN" smtClean="0"/>
              <a:t>4</a:t>
            </a:fld>
            <a:endParaRPr lang="en-IN"/>
          </a:p>
        </p:txBody>
      </p:sp>
    </p:spTree>
    <p:extLst>
      <p:ext uri="{BB962C8B-B14F-4D97-AF65-F5344CB8AC3E}">
        <p14:creationId xmlns:p14="http://schemas.microsoft.com/office/powerpoint/2010/main" val="4065861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use the Swiss Cheese Model since there are various safety nets that should have been in place to avoid injury in this situation such as monitoring, escalation, review, reporting and oversight. I apply the model and leave personal blame behind and look at the weaknesses of the system. Nevertheless, I understand that the model can make complicated interactions simple as failures are introduced as an impassable barrier. So I apply it to accompany case evidence to give a more contextual analysis.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5</a:t>
            </a:fld>
            <a:endParaRPr lang="en-IN"/>
          </a:p>
        </p:txBody>
      </p:sp>
    </p:spTree>
    <p:extLst>
      <p:ext uri="{BB962C8B-B14F-4D97-AF65-F5344CB8AC3E}">
        <p14:creationId xmlns:p14="http://schemas.microsoft.com/office/powerpoint/2010/main" val="2703677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rPr>
              <a:t>I interpret these failures as an interconnected chain rather than isolated events. Weak monitoring should have been identified through escalation, multidisciplinary review or incident investigation, but these safety barriers repeatedly failed. Although individual clinical decisions contributed to some outcomes, the evidence indicates that wider cultural, workforce and governance weaknesses allowed similar failures to recur. This systems perspective explains recurring harm while </a:t>
            </a:r>
            <a:r>
              <a:rPr lang="en-US" sz="1800" kern="100" dirty="0" err="1">
                <a:effectLst/>
                <a:latin typeface="Arial" panose="020B0604020202020204" pitchFamily="34" charset="0"/>
                <a:ea typeface="Calibri" panose="020F0502020204030204" pitchFamily="34" charset="0"/>
              </a:rPr>
              <a:t>recognising</a:t>
            </a:r>
            <a:r>
              <a:rPr lang="en-US" sz="1800" kern="100" dirty="0">
                <a:effectLst/>
                <a:latin typeface="Arial" panose="020B0604020202020204" pitchFamily="34" charset="0"/>
                <a:ea typeface="Calibri" panose="020F0502020204030204" pitchFamily="34" charset="0"/>
              </a:rPr>
              <a:t> professional accountability.  </a:t>
            </a:r>
            <a:endParaRPr lang="en-IN" sz="1800" kern="100" dirty="0">
              <a:effectLst/>
              <a:latin typeface="Arial" panose="020B0604020202020204" pitchFamily="34"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6</a:t>
            </a:fld>
            <a:endParaRPr lang="en-IN"/>
          </a:p>
        </p:txBody>
      </p:sp>
    </p:spTree>
    <p:extLst>
      <p:ext uri="{BB962C8B-B14F-4D97-AF65-F5344CB8AC3E}">
        <p14:creationId xmlns:p14="http://schemas.microsoft.com/office/powerpoint/2010/main" val="1718075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rPr>
              <a:t>The fishbone diagram classifies the major causes of preventable maternity harm in five related categories, namely clinical failures, team and workforce failures, leadership and culture failures, governance and learning failures, as well as policy and oversight failures. It shows the damage was not caused by a single mistake but a combination of multiple vulnerabilities that were all in effect throughout the maternity-care system. The diagram, however, categorizes the factors contributing, and does not rank them or order their cause and effect relationships. Thus it is viewed in conjunction with the Swiss Cheese and Donabedian models to offer a more systems based analysis.</a:t>
            </a:r>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7</a:t>
            </a:fld>
            <a:endParaRPr lang="en-IN"/>
          </a:p>
        </p:txBody>
      </p:sp>
    </p:spTree>
    <p:extLst>
      <p:ext uri="{BB962C8B-B14F-4D97-AF65-F5344CB8AC3E}">
        <p14:creationId xmlns:p14="http://schemas.microsoft.com/office/powerpoint/2010/main" val="1177308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I will now examine each branch of the fishbone diagram, beginning with clinical failures. </a:t>
            </a:r>
            <a:r>
              <a:rPr lang="en-IN" sz="1800" kern="100" dirty="0">
                <a:effectLst/>
                <a:latin typeface="Arial" panose="020B0604020202020204" pitchFamily="34" charset="0"/>
                <a:ea typeface="Calibri" panose="020F0502020204030204" pitchFamily="34" charset="0"/>
              </a:rPr>
              <a:t>I examine these failures through a reliability perspective. Risk assessment and referral and clinical intervention were late because of poor </a:t>
            </a:r>
            <a:r>
              <a:rPr lang="en-IN" sz="1800" kern="100" dirty="0" err="1">
                <a:effectLst/>
                <a:latin typeface="Arial" panose="020B0604020202020204" pitchFamily="34" charset="0"/>
                <a:ea typeface="Calibri" panose="020F0502020204030204" pitchFamily="34" charset="0"/>
              </a:rPr>
              <a:t>fetal</a:t>
            </a:r>
            <a:r>
              <a:rPr lang="en-IN" sz="1800" kern="100" dirty="0">
                <a:effectLst/>
                <a:latin typeface="Arial" panose="020B0604020202020204" pitchFamily="34" charset="0"/>
                <a:ea typeface="Calibri" panose="020F0502020204030204" pitchFamily="34" charset="0"/>
              </a:rPr>
              <a:t> surveillance and risk assessment. Ockenden discovered that one quarter of the 498 cases of stillbirth involved a care which could have changed the situation. The recurrent neglect of monitoring, reviewing and escalation processes in the context of similar cases indicates the lack of reliability in clinical practice implementation instead of inevitable clinical uncertainty.</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8</a:t>
            </a:fld>
            <a:endParaRPr lang="en-IN"/>
          </a:p>
        </p:txBody>
      </p:sp>
    </p:spTree>
    <p:extLst>
      <p:ext uri="{BB962C8B-B14F-4D97-AF65-F5344CB8AC3E}">
        <p14:creationId xmlns:p14="http://schemas.microsoft.com/office/powerpoint/2010/main" val="2343811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differentiate workforce capacity and workforce effectiveness. Workload was enhanced by staffing shortages, yet not all shortages provide a reason as to why the escalation was delayed. The evidence indicates that the inadequate deployment, supervision, communication and role clarity minimised the team effectiveness. Consequently, the issues were not raised in time and timely reviews by the specialists were postponed. Safe staffing is thus not only a matter of the number of staff members but also the effective teamwork, leadership and communication.</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9</a:t>
            </a:fld>
            <a:endParaRPr lang="en-IN"/>
          </a:p>
        </p:txBody>
      </p:sp>
    </p:spTree>
    <p:extLst>
      <p:ext uri="{BB962C8B-B14F-4D97-AF65-F5344CB8AC3E}">
        <p14:creationId xmlns:p14="http://schemas.microsoft.com/office/powerpoint/2010/main" val="2333951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determine the organisational culture by the way the staff and families were handled in terms of raising safety concerns. Defensive leadership discouraged challenge and minimized psychological safety and minimized the chances of recognizing and rectifying unsafe practice. Even though individual clinicians took clinical decisions, the evidence indicates that the culture of leadership enabled unsafe behaviours to continue. Organisational culture thus offers a better explanation to the recurrence of failures as opposed to single error.</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10</a:t>
            </a:fld>
            <a:endParaRPr lang="en-IN"/>
          </a:p>
        </p:txBody>
      </p:sp>
    </p:spTree>
    <p:extLst>
      <p:ext uri="{BB962C8B-B14F-4D97-AF65-F5344CB8AC3E}">
        <p14:creationId xmlns:p14="http://schemas.microsoft.com/office/powerpoint/2010/main" val="78727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see governance as a system of monitoring, learning and continuous improvement as opposed to a formal system. Incident reporting, investigation, action, audit and board assurance is necessary to achieve effective governance. The learning cycle in this situation often stopped at reporting or investigation and there was little follow-up and evaluation. The recurrent damage thus is a pointer to inefficiencies in organisational learning, responsibility and quality control.</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11</a:t>
            </a:fld>
            <a:endParaRPr lang="en-IN"/>
          </a:p>
        </p:txBody>
      </p:sp>
    </p:spTree>
    <p:extLst>
      <p:ext uri="{BB962C8B-B14F-4D97-AF65-F5344CB8AC3E}">
        <p14:creationId xmlns:p14="http://schemas.microsoft.com/office/powerpoint/2010/main" val="2152322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differentiate between the design and implementation of policy. This evidence shows that there was national guidance, but lacking in the application of that guidance, monitoring and accountability. There was a sharing of responsibility among clinicians, Trust leaders, commissioners, professional bodies and regulators. Despite the area of improvement identified during inspections, the sustained changes would rely on the effectiveness of the assurance processes, as opposed to the presence of policies.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12</a:t>
            </a:fld>
            <a:endParaRPr lang="en-IN"/>
          </a:p>
        </p:txBody>
      </p:sp>
    </p:spTree>
    <p:extLst>
      <p:ext uri="{BB962C8B-B14F-4D97-AF65-F5344CB8AC3E}">
        <p14:creationId xmlns:p14="http://schemas.microsoft.com/office/powerpoint/2010/main" val="2630225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use the Donabedian Model to show how the organisational structures were weak and this impacted care processes and ultimately patient outcomes. Poor staffing, training and governance decreased the effectiveness of monitoring, escalation and incident learning. Even though the relations are complicated and shaped by organisational culture, by associating the structures, processes and results as a part of one quality framework, Donabedian complements the Fishbone and Swiss Cheese models.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13</a:t>
            </a:fld>
            <a:endParaRPr lang="en-IN"/>
          </a:p>
        </p:txBody>
      </p:sp>
    </p:spTree>
    <p:extLst>
      <p:ext uri="{BB962C8B-B14F-4D97-AF65-F5344CB8AC3E}">
        <p14:creationId xmlns:p14="http://schemas.microsoft.com/office/powerpoint/2010/main" val="1929008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make comparisons between the historical failures of the Trust and the reforms that have been introduced after the Ockenden Review. Local Actions work on the Trust-specific weaknesses, Immediate and Essential Actions facilitate national learning. PSIRF enhances systems-based investigation and family participation, which are backed by Maternity Delivery Plan, Saving Babies Lives and NICE guidelines. Nevertheless, effective training, audit, leadership accountability and measurable results are the key to sustainable improvement as opposed to the publication of policies.</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14</a:t>
            </a:fld>
            <a:endParaRPr lang="en-IN"/>
          </a:p>
        </p:txBody>
      </p:sp>
    </p:spTree>
    <p:extLst>
      <p:ext uri="{BB962C8B-B14F-4D97-AF65-F5344CB8AC3E}">
        <p14:creationId xmlns:p14="http://schemas.microsoft.com/office/powerpoint/2010/main" val="2151373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I link each impact to the underlying service mechanisms. Weak monitoring, worsening and organisational learning decreased the quality of care and societal confidence. Failure to pay off led to more investigations, lawsuits, work and pressure on employees, decreasing service efficiency. On equity, I would see it procedurally, in that there were families who were not equally exposed to the responsive, person-centred care, but the evidence does not show that there was demographic inequality in </a:t>
            </a:r>
            <a:r>
              <a:rPr lang="en-IN" sz="1800" kern="100" dirty="0" err="1">
                <a:effectLst/>
                <a:latin typeface="Arial" panose="020B0604020202020204" pitchFamily="34" charset="0"/>
                <a:ea typeface="Calibri" panose="020F0502020204030204" pitchFamily="34" charset="0"/>
              </a:rPr>
              <a:t>SaTH</a:t>
            </a:r>
            <a:r>
              <a:rPr lang="en-IN" sz="1800" kern="100" dirty="0">
                <a:effectLst/>
                <a:latin typeface="Arial" panose="020B0604020202020204" pitchFamily="34" charset="0"/>
                <a:ea typeface="Calibri" panose="020F0502020204030204" pitchFamily="34" charset="0"/>
              </a:rPr>
              <a:t>.</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15</a:t>
            </a:fld>
            <a:endParaRPr lang="en-IN"/>
          </a:p>
        </p:txBody>
      </p:sp>
    </p:spTree>
    <p:extLst>
      <p:ext uri="{BB962C8B-B14F-4D97-AF65-F5344CB8AC3E}">
        <p14:creationId xmlns:p14="http://schemas.microsoft.com/office/powerpoint/2010/main" val="16572635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Every recommendation is directly associated with a root cause and has an owner and a performance measure. Patient safety should be enhanced by strengthening CTG competency, multidisciplinary training, provision of escape routes, PSIRF action tracking and independent board assurance. This will only be successfully implemented by monitoring and provision of sufficient resources and frequent audit that will ensure that improvements are maintained and not a one-time compliance activity.</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16</a:t>
            </a:fld>
            <a:endParaRPr lang="en-IN"/>
          </a:p>
        </p:txBody>
      </p:sp>
    </p:spTree>
    <p:extLst>
      <p:ext uri="{BB962C8B-B14F-4D97-AF65-F5344CB8AC3E}">
        <p14:creationId xmlns:p14="http://schemas.microsoft.com/office/powerpoint/2010/main" val="27343842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rPr>
              <a:t>My conclusion is that the </a:t>
            </a:r>
            <a:r>
              <a:rPr lang="en-IN" sz="1800" kern="100" dirty="0" err="1">
                <a:effectLst/>
                <a:latin typeface="Arial" panose="020B0604020202020204" pitchFamily="34" charset="0"/>
                <a:ea typeface="Calibri" panose="020F0502020204030204" pitchFamily="34" charset="0"/>
              </a:rPr>
              <a:t>SaTH</a:t>
            </a:r>
            <a:r>
              <a:rPr lang="en-IN" sz="1800" kern="100" dirty="0">
                <a:effectLst/>
                <a:latin typeface="Arial" panose="020B0604020202020204" pitchFamily="34" charset="0"/>
                <a:ea typeface="Calibri" panose="020F0502020204030204" pitchFamily="34" charset="0"/>
              </a:rPr>
              <a:t> scandal was caused by the interplay of clinical, workforce, cultural, governance and policy failures and not individual mistakes. Despite the presence of national policies, there were loopholes in the implementation, monitoring and organisational learning, which enabled unsafe practices to be perpetuated. Component Two will continue on this analysis by looking at the context of the case, theoretical basis, cause and effect, policy consequences, service enhancements and conclusion. </a:t>
            </a:r>
          </a:p>
          <a:p>
            <a:endParaRPr lang="en-IN" dirty="0"/>
          </a:p>
        </p:txBody>
      </p:sp>
      <p:sp>
        <p:nvSpPr>
          <p:cNvPr id="4" name="Slide Number Placeholder 3"/>
          <p:cNvSpPr>
            <a:spLocks noGrp="1"/>
          </p:cNvSpPr>
          <p:nvPr>
            <p:ph type="sldNum" sz="quarter" idx="5"/>
          </p:nvPr>
        </p:nvSpPr>
        <p:spPr/>
        <p:txBody>
          <a:bodyPr/>
          <a:lstStyle/>
          <a:p>
            <a:fld id="{E0B508AD-10AC-48F1-8961-F05017269AA8}" type="slidenum">
              <a:rPr lang="en-IN" smtClean="0"/>
              <a:t>17</a:t>
            </a:fld>
            <a:endParaRPr lang="en-IN"/>
          </a:p>
        </p:txBody>
      </p:sp>
    </p:spTree>
    <p:extLst>
      <p:ext uri="{BB962C8B-B14F-4D97-AF65-F5344CB8AC3E}">
        <p14:creationId xmlns:p14="http://schemas.microsoft.com/office/powerpoint/2010/main" val="2990736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sv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7.jpe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jpe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jpe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jpeg"/><Relationship Id="rId7" Type="http://schemas.openxmlformats.org/officeDocument/2006/relationships/image" Target="../media/image23.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22.svg"/><Relationship Id="rId10" Type="http://schemas.openxmlformats.org/officeDocument/2006/relationships/image" Target="../media/image26.svg"/><Relationship Id="rId4" Type="http://schemas.openxmlformats.org/officeDocument/2006/relationships/image" Target="../media/image2.svg"/><Relationship Id="rId9" Type="http://schemas.openxmlformats.org/officeDocument/2006/relationships/image" Target="../media/image25.sv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jpeg"/><Relationship Id="rId7" Type="http://schemas.openxmlformats.org/officeDocument/2006/relationships/image" Target="../media/image14.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2.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1.svg"/><Relationship Id="rId5" Type="http://schemas.openxmlformats.org/officeDocument/2006/relationships/image" Target="../media/image14.sv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4.sv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7" Type="http://schemas.microsoft.com/office/2007/relationships/hdphoto" Target="../media/hdphoto1.wdp"/><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14.svg"/><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j.midw.2025.104461" TargetMode="External"/><Relationship Id="rId13" Type="http://schemas.openxmlformats.org/officeDocument/2006/relationships/hyperlink" Target="https://resolution.nhs.uk" TargetMode="External"/><Relationship Id="rId3" Type="http://schemas.openxmlformats.org/officeDocument/2006/relationships/hyperlink" Target="https://doi.org/10.1186/s12913-023-09033-2" TargetMode="External"/><Relationship Id="rId7" Type="http://schemas.openxmlformats.org/officeDocument/2006/relationships/hyperlink" Target="https://doi.org/10.36401/jqsh-23-42" TargetMode="External"/><Relationship Id="rId12" Type="http://schemas.openxmlformats.org/officeDocument/2006/relationships/hyperlink" Target="https://www.england.nhs.uk/long-read/saving-babies-lives-version-3-2/" TargetMode="External"/><Relationship Id="rId2" Type="http://schemas.openxmlformats.org/officeDocument/2006/relationships/image" Target="../media/image1.jpeg"/><Relationship Id="rId16" Type="http://schemas.openxmlformats.org/officeDocument/2006/relationships/hyperlink" Target="https://doi.org/10.1155/jonm/6893336"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final-report-of-the-ockenden-review/ockenden-review-summary-of-findings-conclusions-and-essential-actions?utm_source=chatgpt.com" TargetMode="External"/><Relationship Id="rId11" Type="http://schemas.openxmlformats.org/officeDocument/2006/relationships/hyperlink" Target="https://www.england.nhs.uk/publication/three-year-delivery-plan-for-maternity-and-neonatal-services/" TargetMode="External"/><Relationship Id="rId5" Type="http://schemas.openxmlformats.org/officeDocument/2006/relationships/hyperlink" Target="https://www.cqc.org.uk/publications/maternity-services-2022-2024" TargetMode="External"/><Relationship Id="rId15" Type="http://schemas.openxmlformats.org/officeDocument/2006/relationships/hyperlink" Target="https://doi.org/10.1097/pts.0000000000000810" TargetMode="External"/><Relationship Id="rId10" Type="http://schemas.openxmlformats.org/officeDocument/2006/relationships/hyperlink" Target="https://www.england.nhs.uk/patient-safety/patient-safety-insight/incident-response-framework/?utm_source=chatgpt.com" TargetMode="External"/><Relationship Id="rId4" Type="http://schemas.openxmlformats.org/officeDocument/2006/relationships/hyperlink" Target="https://doi.org/10.1136/bmjoq-2025-003432" TargetMode="External"/><Relationship Id="rId9" Type="http://schemas.openxmlformats.org/officeDocument/2006/relationships/hyperlink" Target="https://www.nice.org.uk/guidance/ng229" TargetMode="External"/><Relationship Id="rId14" Type="http://schemas.openxmlformats.org/officeDocument/2006/relationships/hyperlink" Target="https://www.gov.uk/government/publications/final-report-of-the-ockenden-review?utm_source=chatgpt.co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12"/>
          <p:cNvSpPr/>
          <p:nvPr/>
        </p:nvSpPr>
        <p:spPr>
          <a:xfrm rot="1724310" flipV="1">
            <a:off x="9088326" y="-526862"/>
            <a:ext cx="16063913" cy="6124367"/>
          </a:xfrm>
          <a:custGeom>
            <a:avLst/>
            <a:gdLst/>
            <a:ahLst/>
            <a:cxnLst/>
            <a:rect l="l" t="t" r="r" b="b"/>
            <a:pathLst>
              <a:path w="16063913" h="6124367">
                <a:moveTo>
                  <a:pt x="0" y="6124367"/>
                </a:moveTo>
                <a:lnTo>
                  <a:pt x="16063913" y="6124367"/>
                </a:lnTo>
                <a:lnTo>
                  <a:pt x="16063913" y="0"/>
                </a:lnTo>
                <a:lnTo>
                  <a:pt x="0" y="0"/>
                </a:lnTo>
                <a:lnTo>
                  <a:pt x="0" y="6124367"/>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pic>
        <p:nvPicPr>
          <p:cNvPr id="14" name="Picture 13">
            <a:extLst>
              <a:ext uri="{FF2B5EF4-FFF2-40B4-BE49-F238E27FC236}">
                <a16:creationId xmlns:a16="http://schemas.microsoft.com/office/drawing/2014/main" id="{309A982C-2831-5F21-654E-E8BBA692D0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71576" y="99604"/>
            <a:ext cx="6867525" cy="3295650"/>
          </a:xfrm>
          <a:prstGeom prst="rect">
            <a:avLst/>
          </a:prstGeom>
        </p:spPr>
      </p:pic>
      <p:sp>
        <p:nvSpPr>
          <p:cNvPr id="15" name="TextBox 14">
            <a:extLst>
              <a:ext uri="{FF2B5EF4-FFF2-40B4-BE49-F238E27FC236}">
                <a16:creationId xmlns:a16="http://schemas.microsoft.com/office/drawing/2014/main" id="{625C1139-E63B-3AEA-F92A-9B4BCB169CFF}"/>
              </a:ext>
            </a:extLst>
          </p:cNvPr>
          <p:cNvSpPr txBox="1"/>
          <p:nvPr/>
        </p:nvSpPr>
        <p:spPr>
          <a:xfrm>
            <a:off x="2876548" y="4112448"/>
            <a:ext cx="12534901" cy="2062103"/>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Name: Yash </a:t>
            </a:r>
            <a:r>
              <a:rPr lang="en-GB" sz="3200" b="1" dirty="0" err="1">
                <a:latin typeface="Arial" panose="020B0604020202020204" pitchFamily="34" charset="0"/>
                <a:cs typeface="Arial" panose="020B0604020202020204" pitchFamily="34" charset="0"/>
              </a:rPr>
              <a:t>Kapadiya</a:t>
            </a:r>
            <a:r>
              <a:rPr lang="en-GB" sz="3200" b="1" dirty="0">
                <a:latin typeface="Arial" panose="020B0604020202020204" pitchFamily="34" charset="0"/>
                <a:cs typeface="Arial" panose="020B0604020202020204" pitchFamily="34" charset="0"/>
              </a:rPr>
              <a:t> (2518277)</a:t>
            </a:r>
          </a:p>
          <a:p>
            <a:r>
              <a:rPr lang="en-GB" sz="3200" b="1" dirty="0">
                <a:latin typeface="Arial" panose="020B0604020202020204" pitchFamily="34" charset="0"/>
                <a:cs typeface="Arial" panose="020B0604020202020204" pitchFamily="34" charset="0"/>
              </a:rPr>
              <a:t>Course: </a:t>
            </a:r>
            <a:r>
              <a:rPr lang="en-GB" sz="3200" b="1" dirty="0" err="1">
                <a:latin typeface="Arial" panose="020B0604020202020204" pitchFamily="34" charset="0"/>
                <a:cs typeface="Arial" panose="020B0604020202020204" pitchFamily="34" charset="0"/>
              </a:rPr>
              <a:t>Msc</a:t>
            </a:r>
            <a:r>
              <a:rPr lang="en-GB" sz="3200" b="1" dirty="0">
                <a:latin typeface="Arial" panose="020B0604020202020204" pitchFamily="34" charset="0"/>
                <a:cs typeface="Arial" panose="020B0604020202020204" pitchFamily="34" charset="0"/>
              </a:rPr>
              <a:t>. Public health and social care in practise</a:t>
            </a:r>
          </a:p>
          <a:p>
            <a:r>
              <a:rPr lang="en-GB" sz="3200" b="1" dirty="0">
                <a:latin typeface="Arial" panose="020B0604020202020204" pitchFamily="34" charset="0"/>
                <a:cs typeface="Arial" panose="020B0604020202020204" pitchFamily="34" charset="0"/>
              </a:rPr>
              <a:t>Module: Quality Assurance and service improvements</a:t>
            </a:r>
          </a:p>
          <a:p>
            <a:r>
              <a:rPr lang="en-GB" sz="3200" b="1" dirty="0">
                <a:latin typeface="Arial" panose="020B0604020202020204" pitchFamily="34" charset="0"/>
                <a:cs typeface="Arial" panose="020B0604020202020204" pitchFamily="34" charset="0"/>
              </a:rPr>
              <a:t>Lecturer: </a:t>
            </a:r>
            <a:r>
              <a:rPr lang="en-GB" sz="3200" b="1" dirty="0" err="1">
                <a:latin typeface="Arial" panose="020B0604020202020204" pitchFamily="34" charset="0"/>
                <a:cs typeface="Arial" panose="020B0604020202020204" pitchFamily="34" charset="0"/>
              </a:rPr>
              <a:t>Dilhara</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Mampitiya</a:t>
            </a:r>
            <a:endParaRPr lang="en-IN" sz="3200" b="1"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68686">
                <a:alpha val="100000"/>
              </a:srgbClr>
            </a:gs>
            <a:gs pos="50000">
              <a:srgbClr val="068686">
                <a:alpha val="29000"/>
              </a:srgbClr>
            </a:gs>
            <a:gs pos="100000">
              <a:srgbClr val="0151B8">
                <a:alpha val="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3" name="Group 3"/>
          <p:cNvGrpSpPr/>
          <p:nvPr/>
        </p:nvGrpSpPr>
        <p:grpSpPr>
          <a:xfrm>
            <a:off x="13732410" y="-720357"/>
            <a:ext cx="9978657" cy="9978657"/>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33222"/>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grpSp>
        <p:nvGrpSpPr>
          <p:cNvPr id="5" name="Group 5"/>
          <p:cNvGrpSpPr/>
          <p:nvPr/>
        </p:nvGrpSpPr>
        <p:grpSpPr>
          <a:xfrm>
            <a:off x="13623043" y="5826632"/>
            <a:ext cx="5491735" cy="549173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sp>
        <p:nvSpPr>
          <p:cNvPr id="7" name="TextBox 7"/>
          <p:cNvSpPr txBox="1"/>
          <p:nvPr/>
        </p:nvSpPr>
        <p:spPr>
          <a:xfrm>
            <a:off x="246084" y="866775"/>
            <a:ext cx="13486326" cy="3743327"/>
          </a:xfrm>
          <a:prstGeom prst="rect">
            <a:avLst/>
          </a:prstGeom>
        </p:spPr>
        <p:txBody>
          <a:bodyPr lIns="0" tIns="0" rIns="0" bIns="0" rtlCol="0" anchor="t">
            <a:spAutoFit/>
          </a:bodyPr>
          <a:lstStyle/>
          <a:p>
            <a:pPr algn="ctr">
              <a:lnSpc>
                <a:spcPts val="7499"/>
              </a:lnSpc>
            </a:pPr>
            <a:r>
              <a:rPr lang="en-US" sz="4999" b="1" i="1" dirty="0">
                <a:solidFill>
                  <a:srgbClr val="000000"/>
                </a:solidFill>
                <a:latin typeface="Arial Bold Italics"/>
                <a:ea typeface="Arial Bold Italics"/>
                <a:cs typeface="Arial Bold Italics"/>
                <a:sym typeface="Arial Bold Italics"/>
              </a:rPr>
              <a:t>Systemic Failures in Maternity Care at Shrewsbury and Telford Hospital NHS Trust: Root Causes, Policy Issues and Impacts on Service Provision</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CB970-6DC4-DCCE-0CC2-0C35F5A8A27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865C050-723F-2065-689B-2F37BB3CF94D}"/>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a:extLst>
              <a:ext uri="{FF2B5EF4-FFF2-40B4-BE49-F238E27FC236}">
                <a16:creationId xmlns:a16="http://schemas.microsoft.com/office/drawing/2014/main" id="{9F3AF395-B9BF-7AB0-D84C-5660772C32E7}"/>
              </a:ext>
            </a:extLst>
          </p:cNvPr>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a:extLst>
              <a:ext uri="{FF2B5EF4-FFF2-40B4-BE49-F238E27FC236}">
                <a16:creationId xmlns:a16="http://schemas.microsoft.com/office/drawing/2014/main" id="{B4C83736-ACBF-303E-2CEF-B55E8E4F13DC}"/>
              </a:ext>
            </a:extLst>
          </p:cNvPr>
          <p:cNvSpPr txBox="1"/>
          <p:nvPr/>
        </p:nvSpPr>
        <p:spPr>
          <a:xfrm>
            <a:off x="3509038" y="1571969"/>
            <a:ext cx="5096302" cy="790575"/>
          </a:xfrm>
          <a:prstGeom prst="rect">
            <a:avLst/>
          </a:prstGeom>
        </p:spPr>
        <p:txBody>
          <a:bodyPr lIns="0" tIns="0" rIns="0" bIns="0" rtlCol="0" anchor="t">
            <a:spAutoFit/>
          </a:bodyPr>
          <a:lstStyle/>
          <a:p>
            <a:pPr algn="l">
              <a:lnSpc>
                <a:spcPts val="6299"/>
              </a:lnSpc>
            </a:pPr>
            <a:r>
              <a:rPr lang="en-US" sz="4500" b="1" dirty="0">
                <a:solidFill>
                  <a:srgbClr val="068686"/>
                </a:solidFill>
                <a:latin typeface="Arial Bold"/>
                <a:ea typeface="Arial Bold"/>
                <a:cs typeface="Arial Bold"/>
                <a:sym typeface="Arial Bold"/>
              </a:rPr>
              <a:t>INTRODUCTION</a:t>
            </a:r>
          </a:p>
        </p:txBody>
      </p:sp>
      <p:sp>
        <p:nvSpPr>
          <p:cNvPr id="5" name="TextBox 5">
            <a:extLst>
              <a:ext uri="{FF2B5EF4-FFF2-40B4-BE49-F238E27FC236}">
                <a16:creationId xmlns:a16="http://schemas.microsoft.com/office/drawing/2014/main" id="{5D8B6B53-BF7B-159F-E029-1CA9D39B46E5}"/>
              </a:ext>
            </a:extLst>
          </p:cNvPr>
          <p:cNvSpPr txBox="1"/>
          <p:nvPr/>
        </p:nvSpPr>
        <p:spPr>
          <a:xfrm>
            <a:off x="1028700" y="3073758"/>
            <a:ext cx="9630414" cy="4276725"/>
          </a:xfrm>
          <a:prstGeom prst="rect">
            <a:avLst/>
          </a:prstGeom>
        </p:spPr>
        <p:txBody>
          <a:bodyPr lIns="0" tIns="0" rIns="0" bIns="0" rtlCol="0" anchor="t">
            <a:spAutoFit/>
          </a:bodyPr>
          <a:lstStyle/>
          <a:p>
            <a:pPr marL="539751" lvl="1" indent="-269876" algn="just">
              <a:lnSpc>
                <a:spcPts val="3750"/>
              </a:lnSpc>
              <a:buFont typeface="Arial"/>
              <a:buChar char="•"/>
            </a:pPr>
            <a:r>
              <a:rPr lang="en-US" sz="2500" dirty="0">
                <a:solidFill>
                  <a:srgbClr val="000000"/>
                </a:solidFill>
                <a:latin typeface="Arial"/>
                <a:ea typeface="Arial"/>
                <a:cs typeface="Arial"/>
                <a:sym typeface="Arial"/>
              </a:rPr>
              <a:t>Critically </a:t>
            </a:r>
            <a:r>
              <a:rPr lang="en-US" sz="2500" dirty="0" err="1">
                <a:solidFill>
                  <a:srgbClr val="000000"/>
                </a:solidFill>
                <a:latin typeface="Arial"/>
                <a:ea typeface="Arial"/>
                <a:cs typeface="Arial"/>
                <a:sym typeface="Arial"/>
              </a:rPr>
              <a:t>analyse</a:t>
            </a:r>
            <a:r>
              <a:rPr lang="en-US" sz="2500" dirty="0">
                <a:solidFill>
                  <a:srgbClr val="000000"/>
                </a:solidFill>
                <a:latin typeface="Arial"/>
                <a:ea typeface="Arial"/>
                <a:cs typeface="Arial"/>
                <a:sym typeface="Arial"/>
              </a:rPr>
              <a:t> quality-management and policy failures at Shrewsbury and Telford Hospital NHS Trust (</a:t>
            </a:r>
            <a:r>
              <a:rPr lang="en-US" sz="2500" dirty="0" err="1">
                <a:solidFill>
                  <a:srgbClr val="000000"/>
                </a:solidFill>
                <a:latin typeface="Arial"/>
                <a:ea typeface="Arial"/>
                <a:cs typeface="Arial"/>
                <a:sym typeface="Arial"/>
              </a:rPr>
              <a:t>SaTH</a:t>
            </a:r>
            <a:r>
              <a:rPr lang="en-US" sz="2500" dirty="0">
                <a:solidFill>
                  <a:srgbClr val="000000"/>
                </a:solidFill>
                <a:latin typeface="Arial"/>
                <a:ea typeface="Arial"/>
                <a:cs typeface="Arial"/>
                <a:sym typeface="Arial"/>
              </a:rPr>
              <a:t>)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just">
              <a:lnSpc>
                <a:spcPts val="3750"/>
              </a:lnSpc>
              <a:buFont typeface="Arial"/>
              <a:buChar char="•"/>
            </a:pPr>
            <a:r>
              <a:rPr lang="en-US" sz="2500" dirty="0">
                <a:solidFill>
                  <a:srgbClr val="000000"/>
                </a:solidFill>
                <a:latin typeface="Arial"/>
                <a:ea typeface="Arial"/>
                <a:cs typeface="Arial"/>
                <a:sym typeface="Arial"/>
              </a:rPr>
              <a:t>Discuss five interacting root-cause levels with Swiss Cheese, Fishbone and Donabedian. </a:t>
            </a:r>
          </a:p>
          <a:p>
            <a:pPr marL="539751" lvl="1" indent="-269876" algn="just">
              <a:lnSpc>
                <a:spcPts val="3750"/>
              </a:lnSpc>
              <a:buFont typeface="Arial"/>
              <a:buChar char="•"/>
            </a:pPr>
            <a:r>
              <a:rPr lang="en-US" sz="2500" dirty="0">
                <a:solidFill>
                  <a:srgbClr val="000000"/>
                </a:solidFill>
                <a:latin typeface="Arial"/>
                <a:ea typeface="Arial"/>
                <a:cs typeface="Arial"/>
                <a:sym typeface="Arial"/>
              </a:rPr>
              <a:t>The mistake came about by the coordinated failings of the system rather than individual fault (Wiegmann et al., 2021). </a:t>
            </a:r>
          </a:p>
          <a:p>
            <a:pPr marL="539751" lvl="1" indent="-269876" algn="just">
              <a:lnSpc>
                <a:spcPts val="3750"/>
              </a:lnSpc>
              <a:buFont typeface="Arial"/>
              <a:buChar char="•"/>
            </a:pPr>
            <a:r>
              <a:rPr lang="en-US" sz="2500" dirty="0">
                <a:solidFill>
                  <a:srgbClr val="000000"/>
                </a:solidFill>
                <a:latin typeface="Arial"/>
                <a:ea typeface="Arial"/>
                <a:cs typeface="Arial"/>
                <a:sym typeface="Arial"/>
              </a:rPr>
              <a:t>Consider consequences of quality, efficiency and equity, and frame Component Two.</a:t>
            </a:r>
          </a:p>
        </p:txBody>
      </p:sp>
      <p:grpSp>
        <p:nvGrpSpPr>
          <p:cNvPr id="6" name="Group 6">
            <a:extLst>
              <a:ext uri="{FF2B5EF4-FFF2-40B4-BE49-F238E27FC236}">
                <a16:creationId xmlns:a16="http://schemas.microsoft.com/office/drawing/2014/main" id="{B6218EAA-2124-4A38-A93C-47BC14E29999}"/>
              </a:ext>
            </a:extLst>
          </p:cNvPr>
          <p:cNvGrpSpPr/>
          <p:nvPr/>
        </p:nvGrpSpPr>
        <p:grpSpPr>
          <a:xfrm>
            <a:off x="11480264" y="2234303"/>
            <a:ext cx="6041359" cy="6041359"/>
            <a:chOff x="0" y="0"/>
            <a:chExt cx="8055145" cy="8055145"/>
          </a:xfrm>
        </p:grpSpPr>
        <p:grpSp>
          <p:nvGrpSpPr>
            <p:cNvPr id="7" name="Group 7">
              <a:extLst>
                <a:ext uri="{FF2B5EF4-FFF2-40B4-BE49-F238E27FC236}">
                  <a16:creationId xmlns:a16="http://schemas.microsoft.com/office/drawing/2014/main" id="{682B6E15-9845-C432-CFBC-06243A070952}"/>
                </a:ext>
              </a:extLst>
            </p:cNvPr>
            <p:cNvGrpSpPr/>
            <p:nvPr/>
          </p:nvGrpSpPr>
          <p:grpSpPr>
            <a:xfrm>
              <a:off x="0" y="0"/>
              <a:ext cx="8055145" cy="8055145"/>
              <a:chOff x="0" y="0"/>
              <a:chExt cx="812800" cy="812800"/>
            </a:xfrm>
          </p:grpSpPr>
          <p:sp>
            <p:nvSpPr>
              <p:cNvPr id="8" name="Freeform 8">
                <a:extLst>
                  <a:ext uri="{FF2B5EF4-FFF2-40B4-BE49-F238E27FC236}">
                    <a16:creationId xmlns:a16="http://schemas.microsoft.com/office/drawing/2014/main" id="{22C167DB-49CE-FA1D-5BBA-868D0334A77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9" name="TextBox 9">
                <a:extLst>
                  <a:ext uri="{FF2B5EF4-FFF2-40B4-BE49-F238E27FC236}">
                    <a16:creationId xmlns:a16="http://schemas.microsoft.com/office/drawing/2014/main" id="{2655601D-E623-E5D7-5DDB-48CF65C452EC}"/>
                  </a:ext>
                </a:extLst>
              </p:cNvPr>
              <p:cNvSpPr txBox="1"/>
              <p:nvPr/>
            </p:nvSpPr>
            <p:spPr>
              <a:xfrm>
                <a:off x="76200" y="38100"/>
                <a:ext cx="660400" cy="698500"/>
              </a:xfrm>
              <a:prstGeom prst="rect">
                <a:avLst/>
              </a:prstGeom>
            </p:spPr>
            <p:txBody>
              <a:bodyPr lIns="42600" tIns="42600" rIns="42600" bIns="42600" rtlCol="0" anchor="ctr"/>
              <a:lstStyle/>
              <a:p>
                <a:pPr algn="ctr">
                  <a:lnSpc>
                    <a:spcPts val="2659"/>
                  </a:lnSpc>
                </a:pPr>
                <a:endParaRPr/>
              </a:p>
            </p:txBody>
          </p:sp>
        </p:grpSp>
        <p:grpSp>
          <p:nvGrpSpPr>
            <p:cNvPr id="10" name="Group 10">
              <a:extLst>
                <a:ext uri="{FF2B5EF4-FFF2-40B4-BE49-F238E27FC236}">
                  <a16:creationId xmlns:a16="http://schemas.microsoft.com/office/drawing/2014/main" id="{A5EE3678-C8A1-1944-27A5-2E6E32C11AD7}"/>
                </a:ext>
              </a:extLst>
            </p:cNvPr>
            <p:cNvGrpSpPr/>
            <p:nvPr/>
          </p:nvGrpSpPr>
          <p:grpSpPr>
            <a:xfrm>
              <a:off x="498021" y="498021"/>
              <a:ext cx="7059102" cy="7059102"/>
              <a:chOff x="0" y="0"/>
              <a:chExt cx="812800" cy="812800"/>
            </a:xfrm>
          </p:grpSpPr>
          <p:sp>
            <p:nvSpPr>
              <p:cNvPr id="11" name="Freeform 11">
                <a:extLst>
                  <a:ext uri="{FF2B5EF4-FFF2-40B4-BE49-F238E27FC236}">
                    <a16:creationId xmlns:a16="http://schemas.microsoft.com/office/drawing/2014/main" id="{F3F21017-3E55-8310-9127-CEA60767745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4906" r="-24906"/>
                </a:stretch>
              </a:blipFill>
              <a:ln w="123825" cap="sq">
                <a:solidFill>
                  <a:srgbClr val="FFFFFF"/>
                </a:solidFill>
                <a:prstDash val="solid"/>
                <a:miter/>
              </a:ln>
            </p:spPr>
          </p:sp>
        </p:grpSp>
      </p:grpSp>
      <p:sp>
        <p:nvSpPr>
          <p:cNvPr id="12" name="Freeform 12">
            <a:extLst>
              <a:ext uri="{FF2B5EF4-FFF2-40B4-BE49-F238E27FC236}">
                <a16:creationId xmlns:a16="http://schemas.microsoft.com/office/drawing/2014/main" id="{011CA7D5-FA27-280E-74AB-890A0D36E272}"/>
              </a:ext>
            </a:extLst>
          </p:cNvPr>
          <p:cNvSpPr/>
          <p:nvPr/>
        </p:nvSpPr>
        <p:spPr>
          <a:xfrm rot="1724310" flipV="1">
            <a:off x="9088326" y="-526862"/>
            <a:ext cx="16063913" cy="6124367"/>
          </a:xfrm>
          <a:custGeom>
            <a:avLst/>
            <a:gdLst/>
            <a:ahLst/>
            <a:cxnLst/>
            <a:rect l="l" t="t" r="r" b="b"/>
            <a:pathLst>
              <a:path w="16063913" h="6124367">
                <a:moveTo>
                  <a:pt x="0" y="6124367"/>
                </a:moveTo>
                <a:lnTo>
                  <a:pt x="16063913" y="6124367"/>
                </a:lnTo>
                <a:lnTo>
                  <a:pt x="16063913" y="0"/>
                </a:lnTo>
                <a:lnTo>
                  <a:pt x="0" y="0"/>
                </a:lnTo>
                <a:lnTo>
                  <a:pt x="0" y="6124367"/>
                </a:lnTo>
                <a:close/>
              </a:path>
            </a:pathLst>
          </a:custGeom>
          <a:blipFill>
            <a:blip>
              <a:extLst>
                <a:ext uri="{96DAC541-7B7A-43D3-8B79-37D633B846F1}">
                  <asvg:svgBlip xmlns:asvg="http://schemas.microsoft.com/office/drawing/2016/SVG/main" r:embed="rId6"/>
                </a:ext>
              </a:extLst>
            </a:blip>
            <a:stretch>
              <a:fillRect/>
            </a:stretch>
          </a:blipFill>
        </p:spPr>
      </p:sp>
    </p:spTree>
    <p:extLst>
      <p:ext uri="{BB962C8B-B14F-4D97-AF65-F5344CB8AC3E}">
        <p14:creationId xmlns:p14="http://schemas.microsoft.com/office/powerpoint/2010/main" val="120350424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3482876" y="4510326"/>
            <a:ext cx="4062174" cy="4062174"/>
          </a:xfrm>
          <a:custGeom>
            <a:avLst/>
            <a:gdLst/>
            <a:ahLst/>
            <a:cxnLst/>
            <a:rect l="l" t="t" r="r" b="b"/>
            <a:pathLst>
              <a:path w="4062174" h="4062174">
                <a:moveTo>
                  <a:pt x="0" y="0"/>
                </a:moveTo>
                <a:lnTo>
                  <a:pt x="4062174" y="0"/>
                </a:lnTo>
                <a:lnTo>
                  <a:pt x="4062174" y="4062174"/>
                </a:lnTo>
                <a:lnTo>
                  <a:pt x="0" y="4062174"/>
                </a:lnTo>
                <a:lnTo>
                  <a:pt x="0" y="0"/>
                </a:lnTo>
                <a:close/>
              </a:path>
            </a:pathLst>
          </a:custGeom>
          <a:blipFill>
            <a:blip r:embed="rId5">
              <a:alphaModFix amt="74000"/>
            </a:blip>
            <a:stretch>
              <a:fillRect/>
            </a:stretch>
          </a:blipFill>
        </p:spPr>
      </p:sp>
      <p:grpSp>
        <p:nvGrpSpPr>
          <p:cNvPr id="5" name="Group 5"/>
          <p:cNvGrpSpPr/>
          <p:nvPr/>
        </p:nvGrpSpPr>
        <p:grpSpPr>
          <a:xfrm>
            <a:off x="10936092" y="1533060"/>
            <a:ext cx="5870449" cy="7039440"/>
            <a:chOff x="0" y="0"/>
            <a:chExt cx="745403" cy="893836"/>
          </a:xfrm>
        </p:grpSpPr>
        <p:sp>
          <p:nvSpPr>
            <p:cNvPr id="6" name="Freeform 6"/>
            <p:cNvSpPr/>
            <p:nvPr/>
          </p:nvSpPr>
          <p:spPr>
            <a:xfrm>
              <a:off x="0" y="0"/>
              <a:ext cx="745403" cy="893836"/>
            </a:xfrm>
            <a:custGeom>
              <a:avLst/>
              <a:gdLst/>
              <a:ahLst/>
              <a:cxnLst/>
              <a:rect l="l" t="t" r="r" b="b"/>
              <a:pathLst>
                <a:path w="745403" h="893836">
                  <a:moveTo>
                    <a:pt x="126604" y="0"/>
                  </a:moveTo>
                  <a:lnTo>
                    <a:pt x="618799" y="0"/>
                  </a:lnTo>
                  <a:cubicBezTo>
                    <a:pt x="688720" y="0"/>
                    <a:pt x="745403" y="56683"/>
                    <a:pt x="745403" y="126604"/>
                  </a:cubicBezTo>
                  <a:lnTo>
                    <a:pt x="745403" y="767232"/>
                  </a:lnTo>
                  <a:cubicBezTo>
                    <a:pt x="745403" y="800810"/>
                    <a:pt x="732064" y="833012"/>
                    <a:pt x="708321" y="856755"/>
                  </a:cubicBezTo>
                  <a:cubicBezTo>
                    <a:pt x="684579" y="880498"/>
                    <a:pt x="652376" y="893836"/>
                    <a:pt x="618799" y="893836"/>
                  </a:cubicBezTo>
                  <a:lnTo>
                    <a:pt x="126604" y="893836"/>
                  </a:lnTo>
                  <a:cubicBezTo>
                    <a:pt x="56683" y="893836"/>
                    <a:pt x="0" y="837154"/>
                    <a:pt x="0" y="767232"/>
                  </a:cubicBezTo>
                  <a:lnTo>
                    <a:pt x="0" y="126604"/>
                  </a:lnTo>
                  <a:cubicBezTo>
                    <a:pt x="0" y="93027"/>
                    <a:pt x="13339" y="60824"/>
                    <a:pt x="37082" y="37082"/>
                  </a:cubicBezTo>
                  <a:cubicBezTo>
                    <a:pt x="60824" y="13339"/>
                    <a:pt x="93027" y="0"/>
                    <a:pt x="126604" y="0"/>
                  </a:cubicBezTo>
                  <a:close/>
                </a:path>
              </a:pathLst>
            </a:custGeom>
            <a:blipFill>
              <a:blip r:embed="rId6"/>
              <a:stretch>
                <a:fillRect l="-32295" r="-47349"/>
              </a:stretch>
            </a:blipFill>
            <a:ln w="161925" cap="rnd">
              <a:gradFill>
                <a:gsLst>
                  <a:gs pos="0">
                    <a:srgbClr val="068686">
                      <a:alpha val="100000"/>
                    </a:srgbClr>
                  </a:gs>
                  <a:gs pos="50000">
                    <a:srgbClr val="068686">
                      <a:alpha val="29000"/>
                    </a:srgbClr>
                  </a:gs>
                  <a:gs pos="100000">
                    <a:srgbClr val="0151B8">
                      <a:alpha val="0"/>
                    </a:srgbClr>
                  </a:gs>
                </a:gsLst>
                <a:lin ang="0"/>
              </a:gradFill>
              <a:prstDash val="solid"/>
              <a:round/>
            </a:ln>
          </p:spPr>
        </p:sp>
      </p:grpSp>
      <p:sp>
        <p:nvSpPr>
          <p:cNvPr id="7" name="Freeform 7"/>
          <p:cNvSpPr/>
          <p:nvPr/>
        </p:nvSpPr>
        <p:spPr>
          <a:xfrm flipH="1">
            <a:off x="14554590" y="5605683"/>
            <a:ext cx="3230118" cy="4114800"/>
          </a:xfrm>
          <a:custGeom>
            <a:avLst/>
            <a:gdLst/>
            <a:ahLst/>
            <a:cxnLst/>
            <a:rect l="l" t="t" r="r" b="b"/>
            <a:pathLst>
              <a:path w="3230118" h="4114800">
                <a:moveTo>
                  <a:pt x="3230118" y="0"/>
                </a:moveTo>
                <a:lnTo>
                  <a:pt x="0" y="0"/>
                </a:lnTo>
                <a:lnTo>
                  <a:pt x="0" y="4114800"/>
                </a:lnTo>
                <a:lnTo>
                  <a:pt x="3230118" y="4114800"/>
                </a:lnTo>
                <a:lnTo>
                  <a:pt x="3230118" y="0"/>
                </a:lnTo>
                <a:close/>
              </a:path>
            </a:pathLst>
          </a:custGeom>
          <a:blipFill>
            <a:blip r:embed="rId7"/>
            <a:stretch>
              <a:fillRect/>
            </a:stretch>
          </a:blipFill>
        </p:spPr>
      </p:sp>
      <p:sp>
        <p:nvSpPr>
          <p:cNvPr id="8" name="Freeform 8"/>
          <p:cNvSpPr/>
          <p:nvPr/>
        </p:nvSpPr>
        <p:spPr>
          <a:xfrm flipH="1">
            <a:off x="14554590" y="-397308"/>
            <a:ext cx="4337075" cy="4114800"/>
          </a:xfrm>
          <a:custGeom>
            <a:avLst/>
            <a:gdLst/>
            <a:ahLst/>
            <a:cxnLst/>
            <a:rect l="l" t="t" r="r" b="b"/>
            <a:pathLst>
              <a:path w="4337075" h="4114800">
                <a:moveTo>
                  <a:pt x="4337075" y="0"/>
                </a:moveTo>
                <a:lnTo>
                  <a:pt x="0" y="0"/>
                </a:lnTo>
                <a:lnTo>
                  <a:pt x="0" y="4114800"/>
                </a:lnTo>
                <a:lnTo>
                  <a:pt x="4337075" y="4114800"/>
                </a:lnTo>
                <a:lnTo>
                  <a:pt x="4337075"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1028700" y="2903305"/>
            <a:ext cx="9497817" cy="5122493"/>
          </a:xfrm>
          <a:prstGeom prst="rect">
            <a:avLst/>
          </a:prstGeom>
        </p:spPr>
        <p:txBody>
          <a:bodyPr lIns="0" tIns="0" rIns="0" bIns="0" rtlCol="0" anchor="t">
            <a:spAutoFit/>
          </a:bodyPr>
          <a:lstStyle/>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Review evidence was 1,486 families and 1,592 clinical incidents (</a:t>
            </a:r>
            <a:r>
              <a:rPr lang="en-US" sz="2500" dirty="0" err="1">
                <a:latin typeface="Arial" panose="020B0604020202020204" pitchFamily="34" charset="0"/>
                <a:cs typeface="Arial" panose="020B0604020202020204" pitchFamily="34" charset="0"/>
                <a:sym typeface="Arial"/>
              </a:rPr>
              <a:t>Ockenden</a:t>
            </a:r>
            <a:r>
              <a:rPr lang="en-US" sz="2500" dirty="0">
                <a:latin typeface="Arial" panose="020B0604020202020204" pitchFamily="34" charset="0"/>
                <a:cs typeface="Arial" panose="020B0604020202020204" pitchFamily="34" charset="0"/>
                <a:sym typeface="Arial"/>
              </a:rPr>
              <a:t>,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Cases extended from 1973 to 2020, with most occurring during 2000-2019 (DHSC,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Recorded outcomes included stillbirths, neonatal deaths, maternal deaths and severe brain injuries (</a:t>
            </a:r>
            <a:r>
              <a:rPr lang="en-US" sz="2500" dirty="0" err="1">
                <a:latin typeface="Arial" panose="020B0604020202020204" pitchFamily="34" charset="0"/>
                <a:cs typeface="Arial" panose="020B0604020202020204" pitchFamily="34" charset="0"/>
                <a:sym typeface="Arial"/>
              </a:rPr>
              <a:t>Ockenden</a:t>
            </a:r>
            <a:r>
              <a:rPr lang="en-US" sz="2500" dirty="0">
                <a:latin typeface="Arial" panose="020B0604020202020204" pitchFamily="34" charset="0"/>
                <a:cs typeface="Arial" panose="020B0604020202020204" pitchFamily="34" charset="0"/>
                <a:sym typeface="Arial"/>
              </a:rPr>
              <a:t>, 2022). </a:t>
            </a:r>
          </a:p>
          <a:p>
            <a:pPr marL="539751" lvl="1" indent="-269876" algn="l">
              <a:lnSpc>
                <a:spcPct val="150000"/>
              </a:lnSpc>
              <a:buFont typeface="Arial"/>
              <a:buChar char="•"/>
            </a:pPr>
            <a:r>
              <a:rPr lang="en-US" sz="2500" dirty="0">
                <a:latin typeface="Arial" panose="020B0604020202020204" pitchFamily="34" charset="0"/>
                <a:cs typeface="Arial" panose="020B0604020202020204" pitchFamily="34" charset="0"/>
                <a:sym typeface="Arial"/>
              </a:rPr>
              <a:t>The scale of the review and recurring family experiences suggest systemic failures in investigation, listening and </a:t>
            </a:r>
            <a:r>
              <a:rPr lang="en-US" sz="2500" dirty="0" err="1">
                <a:latin typeface="Arial" panose="020B0604020202020204" pitchFamily="34" charset="0"/>
                <a:cs typeface="Arial" panose="020B0604020202020204" pitchFamily="34" charset="0"/>
                <a:sym typeface="Arial"/>
              </a:rPr>
              <a:t>organisational</a:t>
            </a:r>
            <a:r>
              <a:rPr lang="en-US" sz="2500" dirty="0">
                <a:latin typeface="Arial" panose="020B0604020202020204" pitchFamily="34" charset="0"/>
                <a:cs typeface="Arial" panose="020B0604020202020204" pitchFamily="34" charset="0"/>
                <a:sym typeface="Arial"/>
              </a:rPr>
              <a:t> learning throughout maternity services.  </a:t>
            </a:r>
          </a:p>
        </p:txBody>
      </p:sp>
      <p:sp>
        <p:nvSpPr>
          <p:cNvPr id="10" name="TextBox 10"/>
          <p:cNvSpPr txBox="1"/>
          <p:nvPr/>
        </p:nvSpPr>
        <p:spPr>
          <a:xfrm>
            <a:off x="1690670" y="1801166"/>
            <a:ext cx="6149500" cy="714375"/>
          </a:xfrm>
          <a:prstGeom prst="rect">
            <a:avLst/>
          </a:prstGeom>
        </p:spPr>
        <p:txBody>
          <a:bodyPr lIns="0" tIns="0" rIns="0" bIns="0" rtlCol="0" anchor="t">
            <a:spAutoFit/>
          </a:bodyPr>
          <a:lstStyle/>
          <a:p>
            <a:pPr algn="l">
              <a:lnSpc>
                <a:spcPts val="5400"/>
              </a:lnSpc>
            </a:pPr>
            <a:r>
              <a:rPr lang="en-US" sz="4500" b="1">
                <a:solidFill>
                  <a:srgbClr val="068686"/>
                </a:solidFill>
                <a:latin typeface="Arial Bold"/>
                <a:ea typeface="Arial Bold"/>
                <a:cs typeface="Arial Bold"/>
                <a:sym typeface="Arial Bold"/>
              </a:rPr>
              <a:t>CASE BACKGROUND</a:t>
            </a:r>
          </a:p>
        </p:txBody>
      </p:sp>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flipH="1">
            <a:off x="12859244" y="-481290"/>
            <a:ext cx="5598367" cy="4114800"/>
          </a:xfrm>
          <a:custGeom>
            <a:avLst/>
            <a:gdLst/>
            <a:ahLst/>
            <a:cxnLst/>
            <a:rect l="l" t="t" r="r" b="b"/>
            <a:pathLst>
              <a:path w="5598367" h="4114800">
                <a:moveTo>
                  <a:pt x="5598368" y="0"/>
                </a:moveTo>
                <a:lnTo>
                  <a:pt x="0" y="0"/>
                </a:lnTo>
                <a:lnTo>
                  <a:pt x="0" y="4114800"/>
                </a:lnTo>
                <a:lnTo>
                  <a:pt x="5598368" y="4114800"/>
                </a:lnTo>
                <a:lnTo>
                  <a:pt x="5598368"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5263037" y="888246"/>
            <a:ext cx="6605532"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SWISS CHEESE MODEL</a:t>
            </a:r>
          </a:p>
        </p:txBody>
      </p:sp>
      <p:sp>
        <p:nvSpPr>
          <p:cNvPr id="13" name="TextBox 13"/>
          <p:cNvSpPr txBox="1"/>
          <p:nvPr/>
        </p:nvSpPr>
        <p:spPr>
          <a:xfrm>
            <a:off x="556330" y="2498853"/>
            <a:ext cx="6987470" cy="5311647"/>
          </a:xfrm>
          <a:prstGeom prst="rect">
            <a:avLst/>
          </a:prstGeom>
        </p:spPr>
        <p:txBody>
          <a:bodyPr wrap="square"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Multiple layers of protective systems are important to healthcare safety. </a:t>
            </a:r>
          </a:p>
          <a:p>
            <a:pPr marL="539751" lvl="1" indent="-269876" algn="l">
              <a:lnSpc>
                <a:spcPts val="3750"/>
              </a:lnSpc>
              <a:buFont typeface="Arial"/>
              <a:buChar char="•"/>
            </a:pPr>
            <a:r>
              <a:rPr lang="en-US" sz="2500" dirty="0">
                <a:solidFill>
                  <a:srgbClr val="000000"/>
                </a:solidFill>
                <a:latin typeface="Arial"/>
                <a:ea typeface="Arial"/>
                <a:cs typeface="Arial"/>
                <a:sym typeface="Arial"/>
              </a:rPr>
              <a:t>Each layer contains vulnerabilities, or “holes”, that reduce the effectiveness of protection. </a:t>
            </a:r>
          </a:p>
          <a:p>
            <a:pPr marL="539751" lvl="1" indent="-269876" algn="l">
              <a:lnSpc>
                <a:spcPts val="3750"/>
              </a:lnSpc>
              <a:buFont typeface="Arial"/>
              <a:buChar char="•"/>
            </a:pPr>
            <a:r>
              <a:rPr lang="en-US" sz="2500" dirty="0">
                <a:solidFill>
                  <a:srgbClr val="000000"/>
                </a:solidFill>
                <a:latin typeface="Arial"/>
                <a:ea typeface="Arial"/>
                <a:cs typeface="Arial"/>
                <a:sym typeface="Arial"/>
              </a:rPr>
              <a:t>Active failures occur close to patient care, whereas latent conditions arise from management, </a:t>
            </a:r>
            <a:r>
              <a:rPr lang="en-US" sz="2500" dirty="0" err="1">
                <a:solidFill>
                  <a:srgbClr val="000000"/>
                </a:solidFill>
                <a:latin typeface="Arial"/>
                <a:ea typeface="Arial"/>
                <a:cs typeface="Arial"/>
                <a:sym typeface="Arial"/>
              </a:rPr>
              <a:t>organisational</a:t>
            </a:r>
            <a:r>
              <a:rPr lang="en-US" sz="2500" dirty="0">
                <a:solidFill>
                  <a:srgbClr val="000000"/>
                </a:solidFill>
                <a:latin typeface="Arial"/>
                <a:ea typeface="Arial"/>
                <a:cs typeface="Arial"/>
                <a:sym typeface="Arial"/>
              </a:rPr>
              <a:t> culture and system design (</a:t>
            </a:r>
            <a:r>
              <a:rPr lang="en-US" sz="2500" dirty="0" err="1">
                <a:solidFill>
                  <a:srgbClr val="000000"/>
                </a:solidFill>
                <a:latin typeface="Arial"/>
                <a:ea typeface="Arial"/>
                <a:cs typeface="Arial"/>
                <a:sym typeface="Arial"/>
              </a:rPr>
              <a:t>Wiegmann</a:t>
            </a:r>
            <a:r>
              <a:rPr lang="en-US" sz="2500" dirty="0">
                <a:solidFill>
                  <a:srgbClr val="000000"/>
                </a:solidFill>
                <a:latin typeface="Arial"/>
                <a:ea typeface="Arial"/>
                <a:cs typeface="Arial"/>
                <a:sym typeface="Arial"/>
              </a:rPr>
              <a:t> et al., 2021). </a:t>
            </a:r>
          </a:p>
          <a:p>
            <a:pPr marL="539751" lvl="1" indent="-269876" algn="l">
              <a:lnSpc>
                <a:spcPts val="3750"/>
              </a:lnSpc>
              <a:buFont typeface="Arial"/>
              <a:buChar char="•"/>
            </a:pPr>
            <a:r>
              <a:rPr lang="en-US" sz="2500" dirty="0">
                <a:solidFill>
                  <a:srgbClr val="000000"/>
                </a:solidFill>
                <a:latin typeface="Arial"/>
                <a:ea typeface="Arial"/>
                <a:cs typeface="Arial"/>
                <a:sym typeface="Arial"/>
              </a:rPr>
              <a:t>Harm takes place when all these weaknesses are in line with each other in a barrier after barrier.  </a:t>
            </a:r>
          </a:p>
        </p:txBody>
      </p:sp>
      <p:pic>
        <p:nvPicPr>
          <p:cNvPr id="15" name="Picture 14">
            <a:extLst>
              <a:ext uri="{FF2B5EF4-FFF2-40B4-BE49-F238E27FC236}">
                <a16:creationId xmlns:a16="http://schemas.microsoft.com/office/drawing/2014/main" id="{2B014578-3E1C-BF2D-028F-220F7AAF57CF}"/>
              </a:ext>
            </a:extLst>
          </p:cNvPr>
          <p:cNvPicPr>
            <a:picLocks noChangeAspect="1"/>
          </p:cNvPicPr>
          <p:nvPr/>
        </p:nvPicPr>
        <p:blipFill>
          <a:blip r:embed="rId6"/>
          <a:srcRect t="4658" b="14705"/>
          <a:stretch/>
        </p:blipFill>
        <p:spPr>
          <a:xfrm>
            <a:off x="7722338" y="2538491"/>
            <a:ext cx="10079813" cy="4572001"/>
          </a:xfrm>
          <a:prstGeom prst="rect">
            <a:avLst/>
          </a:prstGeom>
        </p:spPr>
      </p:pic>
      <p:sp>
        <p:nvSpPr>
          <p:cNvPr id="17" name="TextBox 16">
            <a:extLst>
              <a:ext uri="{FF2B5EF4-FFF2-40B4-BE49-F238E27FC236}">
                <a16:creationId xmlns:a16="http://schemas.microsoft.com/office/drawing/2014/main" id="{D205F7A4-3EEF-4565-1B21-E4F38408FD00}"/>
              </a:ext>
            </a:extLst>
          </p:cNvPr>
          <p:cNvSpPr txBox="1"/>
          <p:nvPr/>
        </p:nvSpPr>
        <p:spPr>
          <a:xfrm>
            <a:off x="8565803" y="7114833"/>
            <a:ext cx="9232490" cy="646331"/>
          </a:xfrm>
          <a:prstGeom prst="rect">
            <a:avLst/>
          </a:prstGeom>
          <a:noFill/>
        </p:spPr>
        <p:txBody>
          <a:bodyPr wrap="square">
            <a:spAutoFit/>
          </a:bodyPr>
          <a:lstStyle/>
          <a:p>
            <a:pPr algn="ctr"/>
            <a:r>
              <a:rPr lang="en-US" b="1" dirty="0">
                <a:latin typeface="Arial" panose="020B0604020202020204" pitchFamily="34" charset="0"/>
                <a:ea typeface="Tahoma" panose="020B0604030504040204" pitchFamily="34" charset="0"/>
                <a:cs typeface="Arial" panose="020B0604020202020204" pitchFamily="34" charset="0"/>
              </a:rPr>
              <a:t>Figure: Application of the Swiss Cheese Model to maternity safety.</a:t>
            </a:r>
            <a:br>
              <a:rPr lang="en-US" dirty="0">
                <a:latin typeface="Arial" panose="020B0604020202020204" pitchFamily="34" charset="0"/>
                <a:ea typeface="Tahoma" panose="020B0604030504040204" pitchFamily="34" charset="0"/>
                <a:cs typeface="Arial" panose="020B0604020202020204" pitchFamily="34" charset="0"/>
              </a:rPr>
            </a:br>
            <a:r>
              <a:rPr lang="en-US" dirty="0">
                <a:latin typeface="Arial" panose="020B0604020202020204" pitchFamily="34" charset="0"/>
                <a:ea typeface="Tahoma" panose="020B0604030504040204" pitchFamily="34" charset="0"/>
                <a:cs typeface="Arial" panose="020B0604020202020204" pitchFamily="34" charset="0"/>
              </a:rPr>
              <a:t>(Source: </a:t>
            </a:r>
            <a:r>
              <a:rPr lang="en-US" dirty="0" err="1">
                <a:latin typeface="Arial" panose="020B0604020202020204" pitchFamily="34" charset="0"/>
                <a:ea typeface="Tahoma" panose="020B0604030504040204" pitchFamily="34" charset="0"/>
                <a:cs typeface="Arial" panose="020B0604020202020204" pitchFamily="34" charset="0"/>
              </a:rPr>
              <a:t>Wiegmann</a:t>
            </a:r>
            <a:r>
              <a:rPr lang="en-US" dirty="0">
                <a:latin typeface="Arial" panose="020B0604020202020204" pitchFamily="34" charset="0"/>
                <a:ea typeface="Tahoma" panose="020B0604030504040204" pitchFamily="34" charset="0"/>
                <a:cs typeface="Arial" panose="020B0604020202020204" pitchFamily="34" charset="0"/>
              </a:rPr>
              <a:t> et al., 2021)</a:t>
            </a:r>
            <a:endParaRPr lang="en-IN" dirty="0">
              <a:latin typeface="Arial" panose="020B0604020202020204" pitchFamily="34" charset="0"/>
              <a:ea typeface="Tahoma" panose="020B060403050404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4991650"/>
            <a:ext cx="18692934" cy="7009850"/>
          </a:xfrm>
          <a:custGeom>
            <a:avLst/>
            <a:gdLst/>
            <a:ahLst/>
            <a:cxnLst/>
            <a:rect l="l" t="t" r="r" b="b"/>
            <a:pathLst>
              <a:path w="18692934" h="7009850">
                <a:moveTo>
                  <a:pt x="18692934" y="0"/>
                </a:moveTo>
                <a:lnTo>
                  <a:pt x="0" y="0"/>
                </a:lnTo>
                <a:lnTo>
                  <a:pt x="0" y="7009850"/>
                </a:lnTo>
                <a:lnTo>
                  <a:pt x="18692934" y="7009850"/>
                </a:lnTo>
                <a:lnTo>
                  <a:pt x="18692934"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244201" y="416107"/>
            <a:ext cx="11352362" cy="169545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APPLYING THE SWISS CHEESE MODEL TO THE SCANDAL</a:t>
            </a:r>
          </a:p>
        </p:txBody>
      </p:sp>
      <p:sp>
        <p:nvSpPr>
          <p:cNvPr id="5" name="Freeform 5"/>
          <p:cNvSpPr/>
          <p:nvPr/>
        </p:nvSpPr>
        <p:spPr>
          <a:xfrm rot="-9570773" flipH="1">
            <a:off x="9944874" y="-1093025"/>
            <a:ext cx="11906282" cy="4608723"/>
          </a:xfrm>
          <a:custGeom>
            <a:avLst/>
            <a:gdLst/>
            <a:ahLst/>
            <a:cxnLst/>
            <a:rect l="l" t="t" r="r" b="b"/>
            <a:pathLst>
              <a:path w="11906282" h="4608723">
                <a:moveTo>
                  <a:pt x="11906281" y="0"/>
                </a:moveTo>
                <a:lnTo>
                  <a:pt x="0" y="0"/>
                </a:lnTo>
                <a:lnTo>
                  <a:pt x="0" y="4608723"/>
                </a:lnTo>
                <a:lnTo>
                  <a:pt x="11906281" y="4608723"/>
                </a:lnTo>
                <a:lnTo>
                  <a:pt x="11906281"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a:off x="10398527" y="1925757"/>
            <a:ext cx="6664984" cy="6131785"/>
          </a:xfrm>
          <a:custGeom>
            <a:avLst/>
            <a:gdLst/>
            <a:ahLst/>
            <a:cxnLst/>
            <a:rect l="l" t="t" r="r" b="b"/>
            <a:pathLst>
              <a:path w="6664984" h="6131785">
                <a:moveTo>
                  <a:pt x="0" y="0"/>
                </a:moveTo>
                <a:lnTo>
                  <a:pt x="6664984" y="0"/>
                </a:lnTo>
                <a:lnTo>
                  <a:pt x="6664984" y="6131785"/>
                </a:lnTo>
                <a:lnTo>
                  <a:pt x="0" y="6131785"/>
                </a:lnTo>
                <a:lnTo>
                  <a:pt x="0" y="0"/>
                </a:lnTo>
                <a:close/>
              </a:path>
            </a:pathLst>
          </a:custGeom>
          <a:blipFill>
            <a:blip r:embed="rId6"/>
            <a:stretch>
              <a:fillRect/>
            </a:stretch>
          </a:blipFill>
        </p:spPr>
      </p:sp>
      <p:sp>
        <p:nvSpPr>
          <p:cNvPr id="7" name="TextBox 7"/>
          <p:cNvSpPr txBox="1"/>
          <p:nvPr/>
        </p:nvSpPr>
        <p:spPr>
          <a:xfrm>
            <a:off x="1193067" y="2559630"/>
            <a:ext cx="8630286" cy="57054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There was misinterpretation and failure to respond in time in clinical risk assessment and fetal monitoring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Poor communication undermined team escalation, while defensive leadership discouraged challenge and ignored families' concerns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Incident investigation and learning did not help to recognize patterns that were recurring or to maintain improvement.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There was no monitoring, ensuring and responsibility of policy compliance and external oversight (</a:t>
            </a:r>
            <a:r>
              <a:rPr lang="en-US" sz="2500" dirty="0" err="1">
                <a:solidFill>
                  <a:srgbClr val="000000"/>
                </a:solidFill>
                <a:latin typeface="Arial"/>
                <a:ea typeface="Arial"/>
                <a:cs typeface="Arial"/>
                <a:sym typeface="Arial"/>
              </a:rPr>
              <a:t>Wiegmann</a:t>
            </a:r>
            <a:r>
              <a:rPr lang="en-US" sz="2500" dirty="0">
                <a:solidFill>
                  <a:srgbClr val="000000"/>
                </a:solidFill>
                <a:latin typeface="Arial"/>
                <a:ea typeface="Arial"/>
                <a:cs typeface="Arial"/>
                <a:sym typeface="Arial"/>
              </a:rPr>
              <a:t> et al., 2021).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0" y="6734993"/>
            <a:ext cx="2990366" cy="3889907"/>
          </a:xfrm>
          <a:custGeom>
            <a:avLst/>
            <a:gdLst/>
            <a:ahLst/>
            <a:cxnLst/>
            <a:rect l="l" t="t" r="r" b="b"/>
            <a:pathLst>
              <a:path w="2990366" h="3889907">
                <a:moveTo>
                  <a:pt x="0" y="0"/>
                </a:moveTo>
                <a:lnTo>
                  <a:pt x="2990366" y="0"/>
                </a:lnTo>
                <a:lnTo>
                  <a:pt x="2990366" y="3889908"/>
                </a:lnTo>
                <a:lnTo>
                  <a:pt x="0" y="3889908"/>
                </a:lnTo>
                <a:lnTo>
                  <a:pt x="0" y="0"/>
                </a:lnTo>
                <a:close/>
              </a:path>
            </a:pathLst>
          </a:custGeom>
          <a:blipFill>
            <a:blip r:embed="rId5"/>
            <a:stretch>
              <a:fillRect/>
            </a:stretch>
          </a:blipFill>
        </p:spPr>
      </p:sp>
      <p:sp>
        <p:nvSpPr>
          <p:cNvPr id="5" name="TextBox 5"/>
          <p:cNvSpPr txBox="1"/>
          <p:nvPr/>
        </p:nvSpPr>
        <p:spPr>
          <a:xfrm>
            <a:off x="5508836" y="302817"/>
            <a:ext cx="5932828"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FISHBONE DIAGRAM</a:t>
            </a:r>
          </a:p>
        </p:txBody>
      </p:sp>
      <p:sp>
        <p:nvSpPr>
          <p:cNvPr id="6" name="TextBox 6"/>
          <p:cNvSpPr txBox="1"/>
          <p:nvPr/>
        </p:nvSpPr>
        <p:spPr>
          <a:xfrm>
            <a:off x="397315" y="1441960"/>
            <a:ext cx="8345406" cy="4337021"/>
          </a:xfrm>
          <a:prstGeom prst="rect">
            <a:avLst/>
          </a:prstGeom>
        </p:spPr>
        <p:txBody>
          <a:bodyPr wrap="square"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Fishbone analysis Systematically arranges the causes without diminishing the damage to a single failure (</a:t>
            </a:r>
            <a:r>
              <a:rPr lang="en-US" sz="2500" dirty="0" err="1">
                <a:solidFill>
                  <a:srgbClr val="000000"/>
                </a:solidFill>
                <a:latin typeface="Arial"/>
                <a:ea typeface="Arial"/>
                <a:cs typeface="Arial"/>
                <a:sym typeface="Arial"/>
              </a:rPr>
              <a:t>Kumah</a:t>
            </a:r>
            <a:r>
              <a:rPr lang="en-US" sz="2500" dirty="0">
                <a:solidFill>
                  <a:srgbClr val="000000"/>
                </a:solidFill>
                <a:latin typeface="Arial"/>
                <a:ea typeface="Arial"/>
                <a:cs typeface="Arial"/>
                <a:sym typeface="Arial"/>
              </a:rPr>
              <a:t> et al., 2024). </a:t>
            </a:r>
          </a:p>
          <a:p>
            <a:pPr marL="539751" lvl="1" indent="-269876" algn="l">
              <a:lnSpc>
                <a:spcPts val="3750"/>
              </a:lnSpc>
              <a:buFont typeface="Arial"/>
              <a:buChar char="•"/>
            </a:pPr>
            <a:r>
              <a:rPr lang="en-US" sz="2500" dirty="0">
                <a:solidFill>
                  <a:srgbClr val="000000"/>
                </a:solidFill>
                <a:latin typeface="Arial"/>
                <a:ea typeface="Arial"/>
                <a:cs typeface="Arial"/>
                <a:sym typeface="Arial"/>
              </a:rPr>
              <a:t>Clinical, team and workforce, leadership and cultural failures are covered by branches. </a:t>
            </a:r>
          </a:p>
          <a:p>
            <a:pPr marL="539751" lvl="1" indent="-269876" algn="l">
              <a:lnSpc>
                <a:spcPts val="3750"/>
              </a:lnSpc>
              <a:buFont typeface="Arial"/>
              <a:buChar char="•"/>
            </a:pPr>
            <a:r>
              <a:rPr lang="en-US" sz="2500" dirty="0">
                <a:solidFill>
                  <a:srgbClr val="000000"/>
                </a:solidFill>
                <a:latin typeface="Arial"/>
                <a:ea typeface="Arial"/>
                <a:cs typeface="Arial"/>
                <a:sym typeface="Arial"/>
              </a:rPr>
              <a:t>Further branches seize governance, policy and oversight failures, learning. </a:t>
            </a:r>
          </a:p>
          <a:p>
            <a:pPr marL="539751" lvl="1" indent="-269876" algn="l">
              <a:lnSpc>
                <a:spcPts val="3750"/>
              </a:lnSpc>
              <a:buFont typeface="Arial"/>
              <a:buChar char="•"/>
            </a:pPr>
            <a:r>
              <a:rPr lang="en-US" sz="2500" dirty="0">
                <a:solidFill>
                  <a:srgbClr val="000000"/>
                </a:solidFill>
                <a:latin typeface="Arial"/>
                <a:ea typeface="Arial"/>
                <a:cs typeface="Arial"/>
                <a:sym typeface="Arial"/>
              </a:rPr>
              <a:t>Outcome: avoidable maternity harm and repeated failure to improve.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
        <p:nvSpPr>
          <p:cNvPr id="7" name="Freeform 7"/>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8" name="Freeform 8"/>
          <p:cNvSpPr/>
          <p:nvPr/>
        </p:nvSpPr>
        <p:spPr>
          <a:xfrm>
            <a:off x="12748802" y="7649801"/>
            <a:ext cx="6176722" cy="4848727"/>
          </a:xfrm>
          <a:custGeom>
            <a:avLst/>
            <a:gdLst/>
            <a:ahLst/>
            <a:cxnLst/>
            <a:rect l="l" t="t" r="r" b="b"/>
            <a:pathLst>
              <a:path w="6176722" h="4848727">
                <a:moveTo>
                  <a:pt x="0" y="0"/>
                </a:moveTo>
                <a:lnTo>
                  <a:pt x="6176722" y="0"/>
                </a:lnTo>
                <a:lnTo>
                  <a:pt x="6176722" y="4848727"/>
                </a:lnTo>
                <a:lnTo>
                  <a:pt x="0" y="4848727"/>
                </a:lnTo>
                <a:lnTo>
                  <a:pt x="0" y="0"/>
                </a:lnTo>
                <a:close/>
              </a:path>
            </a:pathLst>
          </a:custGeom>
          <a:blipFill>
            <a:blip r:embed="rId7"/>
            <a:stretch>
              <a:fillRect/>
            </a:stretch>
          </a:blipFill>
        </p:spPr>
      </p:sp>
      <p:pic>
        <p:nvPicPr>
          <p:cNvPr id="10" name="Picture 9">
            <a:extLst>
              <a:ext uri="{FF2B5EF4-FFF2-40B4-BE49-F238E27FC236}">
                <a16:creationId xmlns:a16="http://schemas.microsoft.com/office/drawing/2014/main" id="{10788CB9-FEC8-D068-B70C-3DB59656FDE6}"/>
              </a:ext>
            </a:extLst>
          </p:cNvPr>
          <p:cNvPicPr>
            <a:picLocks noChangeAspect="1"/>
          </p:cNvPicPr>
          <p:nvPr/>
        </p:nvPicPr>
        <p:blipFill>
          <a:blip r:embed="rId8"/>
          <a:stretch>
            <a:fillRect/>
          </a:stretch>
        </p:blipFill>
        <p:spPr>
          <a:xfrm>
            <a:off x="8610600" y="1569305"/>
            <a:ext cx="9464825" cy="5326795"/>
          </a:xfrm>
          <a:prstGeom prst="rect">
            <a:avLst/>
          </a:prstGeom>
        </p:spPr>
      </p:pic>
      <p:sp>
        <p:nvSpPr>
          <p:cNvPr id="12" name="TextBox 11">
            <a:extLst>
              <a:ext uri="{FF2B5EF4-FFF2-40B4-BE49-F238E27FC236}">
                <a16:creationId xmlns:a16="http://schemas.microsoft.com/office/drawing/2014/main" id="{313E1378-FDED-DED8-2493-1EA5CFACBC2A}"/>
              </a:ext>
            </a:extLst>
          </p:cNvPr>
          <p:cNvSpPr txBox="1"/>
          <p:nvPr/>
        </p:nvSpPr>
        <p:spPr>
          <a:xfrm>
            <a:off x="10363200" y="6935569"/>
            <a:ext cx="7010400" cy="646331"/>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Figure: Fishbone Analysis of Systemic Maternity-Care Failures</a:t>
            </a:r>
          </a:p>
          <a:p>
            <a:pPr algn="ctr"/>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Kumah</a:t>
            </a:r>
            <a:r>
              <a:rPr lang="en-US"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4973184"/>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7062403" y="1912078"/>
            <a:ext cx="5734605"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CLINICAL FAILURES</a:t>
            </a:r>
          </a:p>
        </p:txBody>
      </p:sp>
      <p:grpSp>
        <p:nvGrpSpPr>
          <p:cNvPr id="5" name="Group 5"/>
          <p:cNvGrpSpPr/>
          <p:nvPr/>
        </p:nvGrpSpPr>
        <p:grpSpPr>
          <a:xfrm>
            <a:off x="1226165" y="2857392"/>
            <a:ext cx="4892413" cy="5754341"/>
            <a:chOff x="0" y="0"/>
            <a:chExt cx="691053" cy="812800"/>
          </a:xfrm>
        </p:grpSpPr>
        <p:sp>
          <p:nvSpPr>
            <p:cNvPr id="6" name="Freeform 6"/>
            <p:cNvSpPr/>
            <p:nvPr/>
          </p:nvSpPr>
          <p:spPr>
            <a:xfrm>
              <a:off x="0" y="0"/>
              <a:ext cx="691053" cy="812800"/>
            </a:xfrm>
            <a:custGeom>
              <a:avLst/>
              <a:gdLst/>
              <a:ahLst/>
              <a:cxnLst/>
              <a:rect l="l" t="t" r="r" b="b"/>
              <a:pathLst>
                <a:path w="691053" h="812800">
                  <a:moveTo>
                    <a:pt x="158243" y="0"/>
                  </a:moveTo>
                  <a:lnTo>
                    <a:pt x="532809" y="0"/>
                  </a:lnTo>
                  <a:cubicBezTo>
                    <a:pt x="574778" y="0"/>
                    <a:pt x="615028" y="16672"/>
                    <a:pt x="644704" y="46348"/>
                  </a:cubicBezTo>
                  <a:cubicBezTo>
                    <a:pt x="674381" y="76025"/>
                    <a:pt x="691053" y="116275"/>
                    <a:pt x="691053" y="158243"/>
                  </a:cubicBezTo>
                  <a:lnTo>
                    <a:pt x="691053" y="654557"/>
                  </a:lnTo>
                  <a:cubicBezTo>
                    <a:pt x="691053" y="696525"/>
                    <a:pt x="674381" y="736775"/>
                    <a:pt x="644704" y="766452"/>
                  </a:cubicBezTo>
                  <a:cubicBezTo>
                    <a:pt x="615028" y="796128"/>
                    <a:pt x="574778" y="812800"/>
                    <a:pt x="532809" y="812800"/>
                  </a:cubicBezTo>
                  <a:lnTo>
                    <a:pt x="158243" y="812800"/>
                  </a:lnTo>
                  <a:cubicBezTo>
                    <a:pt x="116275" y="812800"/>
                    <a:pt x="76025" y="796128"/>
                    <a:pt x="46348" y="766452"/>
                  </a:cubicBezTo>
                  <a:cubicBezTo>
                    <a:pt x="16672" y="736775"/>
                    <a:pt x="0" y="696525"/>
                    <a:pt x="0" y="654557"/>
                  </a:cubicBezTo>
                  <a:lnTo>
                    <a:pt x="0" y="158243"/>
                  </a:lnTo>
                  <a:cubicBezTo>
                    <a:pt x="0" y="116275"/>
                    <a:pt x="16672" y="76025"/>
                    <a:pt x="46348" y="46348"/>
                  </a:cubicBezTo>
                  <a:cubicBezTo>
                    <a:pt x="76025" y="16672"/>
                    <a:pt x="116275" y="0"/>
                    <a:pt x="158243" y="0"/>
                  </a:cubicBezTo>
                  <a:close/>
                </a:path>
              </a:pathLst>
            </a:custGeom>
            <a:blipFill>
              <a:blip r:embed="rId5"/>
              <a:stretch>
                <a:fillRect l="-70240" r="-6185"/>
              </a:stretch>
            </a:blipFill>
            <a:ln w="247650" cap="rnd">
              <a:gradFill>
                <a:gsLst>
                  <a:gs pos="0">
                    <a:srgbClr val="068686">
                      <a:alpha val="100000"/>
                    </a:srgbClr>
                  </a:gs>
                  <a:gs pos="100000">
                    <a:srgbClr val="068686">
                      <a:alpha val="29000"/>
                    </a:srgbClr>
                  </a:gs>
                </a:gsLst>
                <a:lin ang="0"/>
              </a:gradFill>
              <a:prstDash val="solid"/>
              <a:round/>
            </a:ln>
          </p:spPr>
        </p:sp>
      </p:grpSp>
      <p:sp>
        <p:nvSpPr>
          <p:cNvPr id="7" name="TextBox 7"/>
          <p:cNvSpPr txBox="1"/>
          <p:nvPr/>
        </p:nvSpPr>
        <p:spPr>
          <a:xfrm>
            <a:off x="6738801" y="3200400"/>
            <a:ext cx="10520499" cy="3800475"/>
          </a:xfrm>
          <a:prstGeom prst="rect">
            <a:avLst/>
          </a:prstGeom>
        </p:spPr>
        <p:txBody>
          <a:bodyPr lIns="0" tIns="0" rIns="0" bIns="0" rtlCol="0" anchor="t">
            <a:spAutoFit/>
          </a:bodyPr>
          <a:lstStyle/>
          <a:p>
            <a:pPr marL="539751" lvl="1" indent="-269876" algn="just">
              <a:lnSpc>
                <a:spcPts val="3750"/>
              </a:lnSpc>
              <a:buFont typeface="Arial"/>
              <a:buChar char="•"/>
            </a:pPr>
            <a:r>
              <a:rPr lang="en-US" sz="2500">
                <a:solidFill>
                  <a:srgbClr val="000000"/>
                </a:solidFill>
                <a:latin typeface="Arial"/>
                <a:ea typeface="Arial"/>
                <a:cs typeface="Arial"/>
                <a:sym typeface="Arial"/>
              </a:rPr>
              <a:t>The ineffective fetal monitoring and interpretation of CTGs postponed the identification of worsening (NICE, 2022, updated 2026). </a:t>
            </a:r>
          </a:p>
          <a:p>
            <a:pPr marL="539751" lvl="1" indent="-269876" algn="just">
              <a:lnSpc>
                <a:spcPts val="3750"/>
              </a:lnSpc>
              <a:buFont typeface="Arial"/>
              <a:buChar char="•"/>
            </a:pPr>
            <a:r>
              <a:rPr lang="en-US" sz="2500">
                <a:solidFill>
                  <a:srgbClr val="000000"/>
                </a:solidFill>
                <a:latin typeface="Arial"/>
                <a:ea typeface="Arial"/>
                <a:cs typeface="Arial"/>
                <a:sym typeface="Arial"/>
              </a:rPr>
              <a:t>Risk assessment was not done adequately leading to inappropriate pathways, review and transfer was delayed. </a:t>
            </a:r>
          </a:p>
          <a:p>
            <a:pPr marL="539751" lvl="1" indent="-269876" algn="just">
              <a:lnSpc>
                <a:spcPts val="3750"/>
              </a:lnSpc>
              <a:buFont typeface="Arial"/>
              <a:buChar char="•"/>
            </a:pPr>
            <a:r>
              <a:rPr lang="en-US" sz="2500">
                <a:solidFill>
                  <a:srgbClr val="000000"/>
                </a:solidFill>
                <a:latin typeface="Arial"/>
                <a:ea typeface="Arial"/>
                <a:cs typeface="Arial"/>
                <a:sym typeface="Arial"/>
              </a:rPr>
              <a:t>In one quarter of the 498 stillbirth cases, different clinical care may have altered the outcome (Ockenden, 2022). </a:t>
            </a:r>
          </a:p>
          <a:p>
            <a:pPr marL="539751" lvl="1" indent="-269876" algn="just">
              <a:lnSpc>
                <a:spcPts val="3750"/>
              </a:lnSpc>
              <a:buFont typeface="Arial"/>
              <a:buChar char="•"/>
            </a:pPr>
            <a:r>
              <a:rPr lang="en-US" sz="2500">
                <a:solidFill>
                  <a:srgbClr val="000000"/>
                </a:solidFill>
                <a:latin typeface="Arial"/>
                <a:ea typeface="Arial"/>
                <a:cs typeface="Arial"/>
                <a:sym typeface="Arial"/>
              </a:rPr>
              <a:t>Repeated increases in failure to escalate, rather than clinical uncertainty, are a sign of unreliable implementation.  </a:t>
            </a:r>
          </a:p>
        </p:txBody>
      </p:sp>
      <p:sp>
        <p:nvSpPr>
          <p:cNvPr id="8" name="Freeform 8"/>
          <p:cNvSpPr/>
          <p:nvPr/>
        </p:nvSpPr>
        <p:spPr>
          <a:xfrm rot="-9537981">
            <a:off x="10241453" y="-814068"/>
            <a:ext cx="12135703" cy="4626737"/>
          </a:xfrm>
          <a:custGeom>
            <a:avLst/>
            <a:gdLst/>
            <a:ahLst/>
            <a:cxnLst/>
            <a:rect l="l" t="t" r="r" b="b"/>
            <a:pathLst>
              <a:path w="12135703" h="4626737">
                <a:moveTo>
                  <a:pt x="0" y="0"/>
                </a:moveTo>
                <a:lnTo>
                  <a:pt x="12135703" y="0"/>
                </a:lnTo>
                <a:lnTo>
                  <a:pt x="12135703" y="4626737"/>
                </a:lnTo>
                <a:lnTo>
                  <a:pt x="0" y="4626737"/>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24569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488929"/>
            <a:ext cx="7217113" cy="5944277"/>
          </a:xfrm>
          <a:custGeom>
            <a:avLst/>
            <a:gdLst/>
            <a:ahLst/>
            <a:cxnLst/>
            <a:rect l="l" t="t" r="r" b="b"/>
            <a:pathLst>
              <a:path w="7217113" h="5944277">
                <a:moveTo>
                  <a:pt x="0" y="0"/>
                </a:moveTo>
                <a:lnTo>
                  <a:pt x="7217113" y="0"/>
                </a:lnTo>
                <a:lnTo>
                  <a:pt x="7217113" y="5944277"/>
                </a:lnTo>
                <a:lnTo>
                  <a:pt x="0" y="594427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3978618" y="785490"/>
            <a:ext cx="10121498"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TEAM AND WORKFORCE FAILURES</a:t>
            </a:r>
          </a:p>
        </p:txBody>
      </p:sp>
      <p:sp>
        <p:nvSpPr>
          <p:cNvPr id="6" name="Freeform 6"/>
          <p:cNvSpPr/>
          <p:nvPr/>
        </p:nvSpPr>
        <p:spPr>
          <a:xfrm rot="-9117544" flipH="1">
            <a:off x="9514182" y="-488742"/>
            <a:ext cx="14704543" cy="5691883"/>
          </a:xfrm>
          <a:custGeom>
            <a:avLst/>
            <a:gdLst/>
            <a:ahLst/>
            <a:cxnLst/>
            <a:rect l="l" t="t" r="r" b="b"/>
            <a:pathLst>
              <a:path w="14704543" h="5691883">
                <a:moveTo>
                  <a:pt x="14704542" y="0"/>
                </a:moveTo>
                <a:lnTo>
                  <a:pt x="0" y="0"/>
                </a:lnTo>
                <a:lnTo>
                  <a:pt x="0" y="5691883"/>
                </a:lnTo>
                <a:lnTo>
                  <a:pt x="14704542" y="5691883"/>
                </a:lnTo>
                <a:lnTo>
                  <a:pt x="14704542" y="0"/>
                </a:lnTo>
                <a:close/>
              </a:path>
            </a:pathLst>
          </a:custGeom>
          <a:blipFill>
            <a:blip>
              <a:extLst>
                <a:ext uri="{96DAC541-7B7A-43D3-8B79-37D633B846F1}">
                  <asvg:svgBlip xmlns:asvg="http://schemas.microsoft.com/office/drawing/2016/SVG/main" r:embed="rId6"/>
                </a:ext>
              </a:extLst>
            </a:blip>
            <a:stretch>
              <a:fillRect/>
            </a:stretch>
          </a:blipFill>
        </p:spPr>
      </p:sp>
      <p:grpSp>
        <p:nvGrpSpPr>
          <p:cNvPr id="7" name="Group 7"/>
          <p:cNvGrpSpPr/>
          <p:nvPr/>
        </p:nvGrpSpPr>
        <p:grpSpPr>
          <a:xfrm>
            <a:off x="1028700" y="1880865"/>
            <a:ext cx="6414954" cy="2729375"/>
            <a:chOff x="0" y="0"/>
            <a:chExt cx="8553272" cy="3639166"/>
          </a:xfrm>
        </p:grpSpPr>
        <p:grpSp>
          <p:nvGrpSpPr>
            <p:cNvPr id="8" name="Group 8"/>
            <p:cNvGrpSpPr/>
            <p:nvPr/>
          </p:nvGrpSpPr>
          <p:grpSpPr>
            <a:xfrm>
              <a:off x="588755" y="638941"/>
              <a:ext cx="7964516" cy="3000225"/>
              <a:chOff x="0" y="0"/>
              <a:chExt cx="4196349" cy="1580760"/>
            </a:xfrm>
          </p:grpSpPr>
          <p:sp>
            <p:nvSpPr>
              <p:cNvPr id="9" name="Freeform 9"/>
              <p:cNvSpPr/>
              <p:nvPr/>
            </p:nvSpPr>
            <p:spPr>
              <a:xfrm>
                <a:off x="0" y="0"/>
                <a:ext cx="4196349" cy="1580760"/>
              </a:xfrm>
              <a:custGeom>
                <a:avLst/>
                <a:gdLst/>
                <a:ahLst/>
                <a:cxnLst/>
                <a:rect l="l" t="t" r="r" b="b"/>
                <a:pathLst>
                  <a:path w="4196349" h="1580760">
                    <a:moveTo>
                      <a:pt x="31106" y="0"/>
                    </a:moveTo>
                    <a:lnTo>
                      <a:pt x="4165243" y="0"/>
                    </a:lnTo>
                    <a:cubicBezTo>
                      <a:pt x="4173493" y="0"/>
                      <a:pt x="4181405" y="3277"/>
                      <a:pt x="4187238" y="9111"/>
                    </a:cubicBezTo>
                    <a:cubicBezTo>
                      <a:pt x="4193072" y="14944"/>
                      <a:pt x="4196349" y="22856"/>
                      <a:pt x="4196349" y="31106"/>
                    </a:cubicBezTo>
                    <a:lnTo>
                      <a:pt x="4196349" y="1549655"/>
                    </a:lnTo>
                    <a:cubicBezTo>
                      <a:pt x="4196349" y="1566834"/>
                      <a:pt x="4182423" y="1580760"/>
                      <a:pt x="4165243" y="1580760"/>
                    </a:cubicBezTo>
                    <a:lnTo>
                      <a:pt x="31106" y="1580760"/>
                    </a:lnTo>
                    <a:cubicBezTo>
                      <a:pt x="13926" y="1580760"/>
                      <a:pt x="0" y="1566834"/>
                      <a:pt x="0" y="1549655"/>
                    </a:cubicBezTo>
                    <a:lnTo>
                      <a:pt x="0" y="31106"/>
                    </a:lnTo>
                    <a:cubicBezTo>
                      <a:pt x="0" y="13926"/>
                      <a:pt x="13926" y="0"/>
                      <a:pt x="31106" y="0"/>
                    </a:cubicBezTo>
                    <a:close/>
                  </a:path>
                </a:pathLst>
              </a:custGeom>
              <a:solidFill>
                <a:srgbClr val="068686"/>
              </a:solidFill>
              <a:ln w="28575" cap="rnd">
                <a:solidFill>
                  <a:srgbClr val="068686"/>
                </a:solidFill>
                <a:prstDash val="solid"/>
                <a:round/>
              </a:ln>
            </p:spPr>
          </p:sp>
          <p:sp>
            <p:nvSpPr>
              <p:cNvPr id="10" name="TextBox 10"/>
              <p:cNvSpPr txBox="1"/>
              <p:nvPr/>
            </p:nvSpPr>
            <p:spPr>
              <a:xfrm>
                <a:off x="0" y="-57150"/>
                <a:ext cx="4196349" cy="1637910"/>
              </a:xfrm>
              <a:prstGeom prst="rect">
                <a:avLst/>
              </a:prstGeom>
            </p:spPr>
            <p:txBody>
              <a:bodyPr lIns="0" tIns="0" rIns="0" bIns="0" rtlCol="0" anchor="ctr"/>
              <a:lstStyle/>
              <a:p>
                <a:pPr algn="ctr">
                  <a:lnSpc>
                    <a:spcPts val="2849"/>
                  </a:lnSpc>
                </a:pPr>
                <a:endParaRPr/>
              </a:p>
            </p:txBody>
          </p:sp>
        </p:grpSp>
        <p:sp>
          <p:nvSpPr>
            <p:cNvPr id="11" name="Freeform 11"/>
            <p:cNvSpPr/>
            <p:nvPr/>
          </p:nvSpPr>
          <p:spPr>
            <a:xfrm>
              <a:off x="245506" y="274156"/>
              <a:ext cx="1055265" cy="1017012"/>
            </a:xfrm>
            <a:custGeom>
              <a:avLst/>
              <a:gdLst/>
              <a:ahLst/>
              <a:cxnLst/>
              <a:rect l="l" t="t" r="r" b="b"/>
              <a:pathLst>
                <a:path w="1055265" h="1017012">
                  <a:moveTo>
                    <a:pt x="0" y="0"/>
                  </a:moveTo>
                  <a:lnTo>
                    <a:pt x="1055265" y="0"/>
                  </a:lnTo>
                  <a:lnTo>
                    <a:pt x="1055265" y="1017011"/>
                  </a:lnTo>
                  <a:lnTo>
                    <a:pt x="0" y="1017011"/>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2" name="TextBox 12"/>
            <p:cNvSpPr txBox="1"/>
            <p:nvPr/>
          </p:nvSpPr>
          <p:spPr>
            <a:xfrm>
              <a:off x="1708129" y="773136"/>
              <a:ext cx="6845142" cy="2447925"/>
            </a:xfrm>
            <a:prstGeom prst="rect">
              <a:avLst/>
            </a:prstGeom>
          </p:spPr>
          <p:txBody>
            <a:bodyPr lIns="0" tIns="0" rIns="0" bIns="0" rtlCol="0" anchor="t">
              <a:spAutoFit/>
            </a:bodyPr>
            <a:lstStyle/>
            <a:p>
              <a:pPr algn="l">
                <a:lnSpc>
                  <a:spcPts val="3749"/>
                </a:lnSpc>
              </a:pPr>
              <a:r>
                <a:rPr lang="en-US" sz="2499">
                  <a:solidFill>
                    <a:srgbClr val="FFFFFF"/>
                  </a:solidFill>
                  <a:latin typeface="Arial"/>
                  <a:ea typeface="Arial"/>
                  <a:cs typeface="Arial"/>
                  <a:sym typeface="Arial"/>
                </a:rPr>
                <a:t>Weak multidisciplinary communication and hierarchy slowed down challenge, escalation and involvement of seniors. </a:t>
              </a:r>
            </a:p>
          </p:txBody>
        </p:sp>
        <p:grpSp>
          <p:nvGrpSpPr>
            <p:cNvPr id="13" name="Group 13"/>
            <p:cNvGrpSpPr/>
            <p:nvPr/>
          </p:nvGrpSpPr>
          <p:grpSpPr>
            <a:xfrm>
              <a:off x="0" y="0"/>
              <a:ext cx="1565323" cy="1565323"/>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path path="circle">
                  <a:fillToRect r="100000" b="100000"/>
                </a:path>
                <a:tileRect l="-100000" t="-100000"/>
              </a:gradFill>
              <a:ln w="38100" cap="sq">
                <a:solidFill>
                  <a:srgbClr val="FFFFFF"/>
                </a:solidFill>
                <a:prstDash val="solid"/>
                <a:miter/>
              </a:ln>
            </p:spPr>
          </p:sp>
          <p:sp>
            <p:nvSpPr>
              <p:cNvPr id="15" name="TextBox 15"/>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grpSp>
      <p:grpSp>
        <p:nvGrpSpPr>
          <p:cNvPr id="16" name="Group 16"/>
          <p:cNvGrpSpPr/>
          <p:nvPr/>
        </p:nvGrpSpPr>
        <p:grpSpPr>
          <a:xfrm>
            <a:off x="10563007" y="1880865"/>
            <a:ext cx="6627678" cy="2754263"/>
            <a:chOff x="0" y="0"/>
            <a:chExt cx="8836904" cy="3672351"/>
          </a:xfrm>
        </p:grpSpPr>
        <p:grpSp>
          <p:nvGrpSpPr>
            <p:cNvPr id="17" name="Group 17"/>
            <p:cNvGrpSpPr/>
            <p:nvPr/>
          </p:nvGrpSpPr>
          <p:grpSpPr>
            <a:xfrm>
              <a:off x="0" y="0"/>
              <a:ext cx="1565323" cy="156532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19" name="TextBox 19"/>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grpSp>
          <p:nvGrpSpPr>
            <p:cNvPr id="20" name="Group 20"/>
            <p:cNvGrpSpPr/>
            <p:nvPr/>
          </p:nvGrpSpPr>
          <p:grpSpPr>
            <a:xfrm>
              <a:off x="592232" y="626708"/>
              <a:ext cx="8244671" cy="3045643"/>
              <a:chOff x="0" y="0"/>
              <a:chExt cx="4343957" cy="1604690"/>
            </a:xfrm>
          </p:grpSpPr>
          <p:sp>
            <p:nvSpPr>
              <p:cNvPr id="21" name="Freeform 21"/>
              <p:cNvSpPr/>
              <p:nvPr/>
            </p:nvSpPr>
            <p:spPr>
              <a:xfrm>
                <a:off x="0" y="0"/>
                <a:ext cx="4343957" cy="1604690"/>
              </a:xfrm>
              <a:custGeom>
                <a:avLst/>
                <a:gdLst/>
                <a:ahLst/>
                <a:cxnLst/>
                <a:rect l="l" t="t" r="r" b="b"/>
                <a:pathLst>
                  <a:path w="4343957" h="1604690">
                    <a:moveTo>
                      <a:pt x="30049" y="0"/>
                    </a:moveTo>
                    <a:lnTo>
                      <a:pt x="4313908" y="0"/>
                    </a:lnTo>
                    <a:cubicBezTo>
                      <a:pt x="4330504" y="0"/>
                      <a:pt x="4343957" y="13453"/>
                      <a:pt x="4343957" y="30049"/>
                    </a:cubicBezTo>
                    <a:lnTo>
                      <a:pt x="4343957" y="1574641"/>
                    </a:lnTo>
                    <a:cubicBezTo>
                      <a:pt x="4343957" y="1591237"/>
                      <a:pt x="4330504" y="1604690"/>
                      <a:pt x="4313908" y="1604690"/>
                    </a:cubicBezTo>
                    <a:lnTo>
                      <a:pt x="30049" y="1604690"/>
                    </a:lnTo>
                    <a:cubicBezTo>
                      <a:pt x="22079" y="1604690"/>
                      <a:pt x="14436" y="1601524"/>
                      <a:pt x="8801" y="1595889"/>
                    </a:cubicBezTo>
                    <a:cubicBezTo>
                      <a:pt x="3166" y="1590254"/>
                      <a:pt x="0" y="1582611"/>
                      <a:pt x="0" y="1574641"/>
                    </a:cubicBezTo>
                    <a:lnTo>
                      <a:pt x="0" y="30049"/>
                    </a:lnTo>
                    <a:cubicBezTo>
                      <a:pt x="0" y="13453"/>
                      <a:pt x="13453" y="0"/>
                      <a:pt x="30049" y="0"/>
                    </a:cubicBezTo>
                    <a:close/>
                  </a:path>
                </a:pathLst>
              </a:custGeom>
              <a:solidFill>
                <a:srgbClr val="068686"/>
              </a:solidFill>
              <a:ln w="28575" cap="rnd">
                <a:solidFill>
                  <a:srgbClr val="068686"/>
                </a:solidFill>
                <a:prstDash val="solid"/>
                <a:round/>
              </a:ln>
            </p:spPr>
          </p:sp>
          <p:sp>
            <p:nvSpPr>
              <p:cNvPr id="22" name="TextBox 22"/>
              <p:cNvSpPr txBox="1"/>
              <p:nvPr/>
            </p:nvSpPr>
            <p:spPr>
              <a:xfrm>
                <a:off x="0" y="-57150"/>
                <a:ext cx="4343957" cy="1661840"/>
              </a:xfrm>
              <a:prstGeom prst="rect">
                <a:avLst/>
              </a:prstGeom>
            </p:spPr>
            <p:txBody>
              <a:bodyPr lIns="0" tIns="0" rIns="0" bIns="0" rtlCol="0" anchor="ctr"/>
              <a:lstStyle/>
              <a:p>
                <a:pPr algn="ctr">
                  <a:lnSpc>
                    <a:spcPts val="2849"/>
                  </a:lnSpc>
                </a:pPr>
                <a:endParaRPr/>
              </a:p>
            </p:txBody>
          </p:sp>
        </p:grpSp>
        <p:sp>
          <p:nvSpPr>
            <p:cNvPr id="23" name="Freeform 23"/>
            <p:cNvSpPr/>
            <p:nvPr/>
          </p:nvSpPr>
          <p:spPr>
            <a:xfrm>
              <a:off x="256794" y="250677"/>
              <a:ext cx="1039502" cy="1039502"/>
            </a:xfrm>
            <a:custGeom>
              <a:avLst/>
              <a:gdLst/>
              <a:ahLst/>
              <a:cxnLst/>
              <a:rect l="l" t="t" r="r" b="b"/>
              <a:pathLst>
                <a:path w="1039502" h="1039502">
                  <a:moveTo>
                    <a:pt x="0" y="0"/>
                  </a:moveTo>
                  <a:lnTo>
                    <a:pt x="1039502" y="0"/>
                  </a:lnTo>
                  <a:lnTo>
                    <a:pt x="1039502" y="1039502"/>
                  </a:lnTo>
                  <a:lnTo>
                    <a:pt x="0" y="1039502"/>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24" name="TextBox 24"/>
            <p:cNvSpPr txBox="1"/>
            <p:nvPr/>
          </p:nvSpPr>
          <p:spPr>
            <a:xfrm>
              <a:off x="1296296" y="795361"/>
              <a:ext cx="7540608" cy="2438400"/>
            </a:xfrm>
            <a:prstGeom prst="rect">
              <a:avLst/>
            </a:prstGeom>
          </p:spPr>
          <p:txBody>
            <a:bodyPr lIns="0" tIns="0" rIns="0" bIns="0" rtlCol="0" anchor="t">
              <a:spAutoFit/>
            </a:bodyPr>
            <a:lstStyle/>
            <a:p>
              <a:pPr algn="l">
                <a:lnSpc>
                  <a:spcPts val="3749"/>
                </a:lnSpc>
              </a:pPr>
              <a:r>
                <a:rPr lang="en-US" sz="2499">
                  <a:solidFill>
                    <a:srgbClr val="FFFFFF"/>
                  </a:solidFill>
                  <a:latin typeface="Arial Nova"/>
                  <a:ea typeface="Arial Nova"/>
                  <a:cs typeface="Arial Nova"/>
                  <a:sym typeface="Arial Nova"/>
                </a:rPr>
                <a:t>The lack of clarity in responsibilities slowed down obstetric, anaesthetic and neonatal review in service locations (Ockenden, 2022). </a:t>
              </a:r>
            </a:p>
          </p:txBody>
        </p:sp>
      </p:grpSp>
      <p:grpSp>
        <p:nvGrpSpPr>
          <p:cNvPr id="25" name="Group 25"/>
          <p:cNvGrpSpPr/>
          <p:nvPr/>
        </p:nvGrpSpPr>
        <p:grpSpPr>
          <a:xfrm>
            <a:off x="1028700" y="4863043"/>
            <a:ext cx="6396015" cy="2523696"/>
            <a:chOff x="0" y="0"/>
            <a:chExt cx="8528020" cy="3364928"/>
          </a:xfrm>
        </p:grpSpPr>
        <p:grpSp>
          <p:nvGrpSpPr>
            <p:cNvPr id="26" name="Group 26"/>
            <p:cNvGrpSpPr/>
            <p:nvPr/>
          </p:nvGrpSpPr>
          <p:grpSpPr>
            <a:xfrm>
              <a:off x="558080" y="591792"/>
              <a:ext cx="7969940" cy="2773136"/>
              <a:chOff x="0" y="0"/>
              <a:chExt cx="4199207" cy="1461112"/>
            </a:xfrm>
          </p:grpSpPr>
          <p:sp>
            <p:nvSpPr>
              <p:cNvPr id="27" name="Freeform 27"/>
              <p:cNvSpPr/>
              <p:nvPr/>
            </p:nvSpPr>
            <p:spPr>
              <a:xfrm>
                <a:off x="0" y="0"/>
                <a:ext cx="4199206" cy="1461112"/>
              </a:xfrm>
              <a:custGeom>
                <a:avLst/>
                <a:gdLst/>
                <a:ahLst/>
                <a:cxnLst/>
                <a:rect l="l" t="t" r="r" b="b"/>
                <a:pathLst>
                  <a:path w="4199206" h="1461112">
                    <a:moveTo>
                      <a:pt x="31084" y="0"/>
                    </a:moveTo>
                    <a:lnTo>
                      <a:pt x="4168122" y="0"/>
                    </a:lnTo>
                    <a:cubicBezTo>
                      <a:pt x="4185289" y="0"/>
                      <a:pt x="4199206" y="13917"/>
                      <a:pt x="4199206" y="31084"/>
                    </a:cubicBezTo>
                    <a:lnTo>
                      <a:pt x="4199206" y="1430027"/>
                    </a:lnTo>
                    <a:cubicBezTo>
                      <a:pt x="4199206" y="1447195"/>
                      <a:pt x="4185289" y="1461112"/>
                      <a:pt x="4168122" y="1461112"/>
                    </a:cubicBezTo>
                    <a:lnTo>
                      <a:pt x="31084" y="1461112"/>
                    </a:lnTo>
                    <a:cubicBezTo>
                      <a:pt x="13917" y="1461112"/>
                      <a:pt x="0" y="1447195"/>
                      <a:pt x="0" y="1430027"/>
                    </a:cubicBezTo>
                    <a:lnTo>
                      <a:pt x="0" y="31084"/>
                    </a:lnTo>
                    <a:cubicBezTo>
                      <a:pt x="0" y="13917"/>
                      <a:pt x="13917" y="0"/>
                      <a:pt x="31084" y="0"/>
                    </a:cubicBezTo>
                    <a:close/>
                  </a:path>
                </a:pathLst>
              </a:custGeom>
              <a:solidFill>
                <a:srgbClr val="068686"/>
              </a:solidFill>
              <a:ln w="28575" cap="rnd">
                <a:solidFill>
                  <a:srgbClr val="068686"/>
                </a:solidFill>
                <a:prstDash val="solid"/>
                <a:round/>
              </a:ln>
            </p:spPr>
          </p:sp>
          <p:sp>
            <p:nvSpPr>
              <p:cNvPr id="28" name="TextBox 28"/>
              <p:cNvSpPr txBox="1"/>
              <p:nvPr/>
            </p:nvSpPr>
            <p:spPr>
              <a:xfrm>
                <a:off x="0" y="-57150"/>
                <a:ext cx="4199207" cy="1518262"/>
              </a:xfrm>
              <a:prstGeom prst="rect">
                <a:avLst/>
              </a:prstGeom>
            </p:spPr>
            <p:txBody>
              <a:bodyPr lIns="0" tIns="0" rIns="0" bIns="0" rtlCol="0" anchor="ctr"/>
              <a:lstStyle/>
              <a:p>
                <a:pPr algn="ctr">
                  <a:lnSpc>
                    <a:spcPts val="2849"/>
                  </a:lnSpc>
                </a:pPr>
                <a:endParaRPr/>
              </a:p>
            </p:txBody>
          </p:sp>
        </p:grpSp>
        <p:grpSp>
          <p:nvGrpSpPr>
            <p:cNvPr id="29" name="Group 29"/>
            <p:cNvGrpSpPr/>
            <p:nvPr/>
          </p:nvGrpSpPr>
          <p:grpSpPr>
            <a:xfrm>
              <a:off x="0" y="0"/>
              <a:ext cx="1565323" cy="156532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31" name="TextBox 31"/>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sp>
          <p:nvSpPr>
            <p:cNvPr id="32" name="Freeform 32"/>
            <p:cNvSpPr/>
            <p:nvPr/>
          </p:nvSpPr>
          <p:spPr>
            <a:xfrm>
              <a:off x="262567" y="262567"/>
              <a:ext cx="1040188" cy="1040188"/>
            </a:xfrm>
            <a:custGeom>
              <a:avLst/>
              <a:gdLst/>
              <a:ahLst/>
              <a:cxnLst/>
              <a:rect l="l" t="t" r="r" b="b"/>
              <a:pathLst>
                <a:path w="1040188" h="1040188">
                  <a:moveTo>
                    <a:pt x="0" y="0"/>
                  </a:moveTo>
                  <a:lnTo>
                    <a:pt x="1040189" y="0"/>
                  </a:lnTo>
                  <a:lnTo>
                    <a:pt x="1040189" y="1040189"/>
                  </a:lnTo>
                  <a:lnTo>
                    <a:pt x="0" y="1040189"/>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33" name="TextBox 33"/>
            <p:cNvSpPr txBox="1"/>
            <p:nvPr/>
          </p:nvSpPr>
          <p:spPr>
            <a:xfrm>
              <a:off x="1749706" y="925577"/>
              <a:ext cx="6778314" cy="1816100"/>
            </a:xfrm>
            <a:prstGeom prst="rect">
              <a:avLst/>
            </a:prstGeom>
          </p:spPr>
          <p:txBody>
            <a:bodyPr lIns="0" tIns="0" rIns="0" bIns="0" rtlCol="0" anchor="t">
              <a:spAutoFit/>
            </a:bodyPr>
            <a:lstStyle/>
            <a:p>
              <a:pPr algn="l">
                <a:lnSpc>
                  <a:spcPts val="3749"/>
                </a:lnSpc>
              </a:pPr>
              <a:r>
                <a:rPr lang="en-US" sz="2499">
                  <a:solidFill>
                    <a:srgbClr val="FFFFFF"/>
                  </a:solidFill>
                  <a:latin typeface="Arial Nova"/>
                  <a:ea typeface="Arial Nova"/>
                  <a:cs typeface="Arial Nova"/>
                  <a:sym typeface="Arial Nova"/>
                </a:rPr>
                <a:t>Staffing shortages, inappropriate staffing and ineffective supervision lowered the team competence. </a:t>
              </a:r>
            </a:p>
          </p:txBody>
        </p:sp>
      </p:grpSp>
      <p:grpSp>
        <p:nvGrpSpPr>
          <p:cNvPr id="34" name="Group 34"/>
          <p:cNvGrpSpPr/>
          <p:nvPr/>
        </p:nvGrpSpPr>
        <p:grpSpPr>
          <a:xfrm>
            <a:off x="10563007" y="4863043"/>
            <a:ext cx="6640687" cy="2878072"/>
            <a:chOff x="0" y="0"/>
            <a:chExt cx="8854250" cy="3837429"/>
          </a:xfrm>
        </p:grpSpPr>
        <p:grpSp>
          <p:nvGrpSpPr>
            <p:cNvPr id="35" name="Group 35"/>
            <p:cNvGrpSpPr/>
            <p:nvPr/>
          </p:nvGrpSpPr>
          <p:grpSpPr>
            <a:xfrm>
              <a:off x="558080" y="632824"/>
              <a:ext cx="8296170" cy="3204605"/>
              <a:chOff x="0" y="0"/>
              <a:chExt cx="4371091" cy="1688444"/>
            </a:xfrm>
          </p:grpSpPr>
          <p:sp>
            <p:nvSpPr>
              <p:cNvPr id="36" name="Freeform 36"/>
              <p:cNvSpPr/>
              <p:nvPr/>
            </p:nvSpPr>
            <p:spPr>
              <a:xfrm>
                <a:off x="0" y="0"/>
                <a:ext cx="4371091" cy="1688444"/>
              </a:xfrm>
              <a:custGeom>
                <a:avLst/>
                <a:gdLst/>
                <a:ahLst/>
                <a:cxnLst/>
                <a:rect l="l" t="t" r="r" b="b"/>
                <a:pathLst>
                  <a:path w="4371091" h="1688444">
                    <a:moveTo>
                      <a:pt x="29862" y="0"/>
                    </a:moveTo>
                    <a:lnTo>
                      <a:pt x="4341228" y="0"/>
                    </a:lnTo>
                    <a:cubicBezTo>
                      <a:pt x="4357721" y="0"/>
                      <a:pt x="4371091" y="13370"/>
                      <a:pt x="4371091" y="29862"/>
                    </a:cubicBezTo>
                    <a:lnTo>
                      <a:pt x="4371091" y="1658582"/>
                    </a:lnTo>
                    <a:cubicBezTo>
                      <a:pt x="4371091" y="1675074"/>
                      <a:pt x="4357721" y="1688444"/>
                      <a:pt x="4341228" y="1688444"/>
                    </a:cubicBezTo>
                    <a:lnTo>
                      <a:pt x="29862" y="1688444"/>
                    </a:lnTo>
                    <a:cubicBezTo>
                      <a:pt x="13370" y="1688444"/>
                      <a:pt x="0" y="1675074"/>
                      <a:pt x="0" y="1658582"/>
                    </a:cubicBezTo>
                    <a:lnTo>
                      <a:pt x="0" y="29862"/>
                    </a:lnTo>
                    <a:cubicBezTo>
                      <a:pt x="0" y="13370"/>
                      <a:pt x="13370" y="0"/>
                      <a:pt x="29862" y="0"/>
                    </a:cubicBezTo>
                    <a:close/>
                  </a:path>
                </a:pathLst>
              </a:custGeom>
              <a:solidFill>
                <a:srgbClr val="068686"/>
              </a:solidFill>
              <a:ln w="28575" cap="rnd">
                <a:solidFill>
                  <a:srgbClr val="068686"/>
                </a:solidFill>
                <a:prstDash val="solid"/>
                <a:round/>
              </a:ln>
            </p:spPr>
          </p:sp>
          <p:sp>
            <p:nvSpPr>
              <p:cNvPr id="37" name="TextBox 37"/>
              <p:cNvSpPr txBox="1"/>
              <p:nvPr/>
            </p:nvSpPr>
            <p:spPr>
              <a:xfrm>
                <a:off x="0" y="-57150"/>
                <a:ext cx="4371091" cy="1745594"/>
              </a:xfrm>
              <a:prstGeom prst="rect">
                <a:avLst/>
              </a:prstGeom>
            </p:spPr>
            <p:txBody>
              <a:bodyPr lIns="0" tIns="0" rIns="0" bIns="0" rtlCol="0" anchor="ctr"/>
              <a:lstStyle/>
              <a:p>
                <a:pPr algn="ctr">
                  <a:lnSpc>
                    <a:spcPts val="2849"/>
                  </a:lnSpc>
                </a:pPr>
                <a:endParaRPr/>
              </a:p>
            </p:txBody>
          </p:sp>
        </p:grpSp>
        <p:grpSp>
          <p:nvGrpSpPr>
            <p:cNvPr id="38" name="Group 38"/>
            <p:cNvGrpSpPr/>
            <p:nvPr/>
          </p:nvGrpSpPr>
          <p:grpSpPr>
            <a:xfrm>
              <a:off x="0" y="0"/>
              <a:ext cx="1565323" cy="1565323"/>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A79D"/>
              </a:solidFill>
              <a:ln w="38100" cap="sq">
                <a:solidFill>
                  <a:srgbClr val="FFFFFF"/>
                </a:solidFill>
                <a:prstDash val="solid"/>
                <a:miter/>
              </a:ln>
            </p:spPr>
          </p:sp>
          <p:sp>
            <p:nvSpPr>
              <p:cNvPr id="40" name="TextBox 40"/>
              <p:cNvSpPr txBox="1"/>
              <p:nvPr/>
            </p:nvSpPr>
            <p:spPr>
              <a:xfrm>
                <a:off x="76200" y="-19050"/>
                <a:ext cx="660400" cy="755650"/>
              </a:xfrm>
              <a:prstGeom prst="rect">
                <a:avLst/>
              </a:prstGeom>
            </p:spPr>
            <p:txBody>
              <a:bodyPr lIns="0" tIns="0" rIns="0" bIns="0" rtlCol="0" anchor="ctr"/>
              <a:lstStyle/>
              <a:p>
                <a:pPr algn="ctr">
                  <a:lnSpc>
                    <a:spcPts val="3800"/>
                  </a:lnSpc>
                </a:pPr>
                <a:endParaRPr/>
              </a:p>
            </p:txBody>
          </p:sp>
        </p:grpSp>
        <p:sp>
          <p:nvSpPr>
            <p:cNvPr id="41" name="Freeform 41"/>
            <p:cNvSpPr/>
            <p:nvPr/>
          </p:nvSpPr>
          <p:spPr>
            <a:xfrm>
              <a:off x="308375" y="337300"/>
              <a:ext cx="948573" cy="947387"/>
            </a:xfrm>
            <a:custGeom>
              <a:avLst/>
              <a:gdLst/>
              <a:ahLst/>
              <a:cxnLst/>
              <a:rect l="l" t="t" r="r" b="b"/>
              <a:pathLst>
                <a:path w="948573" h="947387">
                  <a:moveTo>
                    <a:pt x="0" y="0"/>
                  </a:moveTo>
                  <a:lnTo>
                    <a:pt x="948573" y="0"/>
                  </a:lnTo>
                  <a:lnTo>
                    <a:pt x="948573" y="947387"/>
                  </a:lnTo>
                  <a:lnTo>
                    <a:pt x="0" y="947387"/>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42" name="TextBox 42"/>
            <p:cNvSpPr txBox="1"/>
            <p:nvPr/>
          </p:nvSpPr>
          <p:spPr>
            <a:xfrm>
              <a:off x="1679623" y="852269"/>
              <a:ext cx="6924829" cy="2447925"/>
            </a:xfrm>
            <a:prstGeom prst="rect">
              <a:avLst/>
            </a:prstGeom>
          </p:spPr>
          <p:txBody>
            <a:bodyPr lIns="0" tIns="0" rIns="0" bIns="0" rtlCol="0" anchor="t">
              <a:spAutoFit/>
            </a:bodyPr>
            <a:lstStyle/>
            <a:p>
              <a:pPr algn="l">
                <a:lnSpc>
                  <a:spcPts val="3749"/>
                </a:lnSpc>
              </a:pPr>
              <a:r>
                <a:rPr lang="en-US" sz="2499">
                  <a:solidFill>
                    <a:srgbClr val="FFFFFF"/>
                  </a:solidFill>
                  <a:latin typeface="Arial"/>
                  <a:ea typeface="Arial"/>
                  <a:cs typeface="Arial"/>
                  <a:sym typeface="Arial"/>
                </a:rPr>
                <a:t>Additional personnel were not sufficient to rectify poor deployment, coordination, supervision or escalation (Mackintosh et al., 2025).  </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10105290" y="1533060"/>
            <a:ext cx="5680146" cy="5680146"/>
            <a:chOff x="0" y="0"/>
            <a:chExt cx="7573528" cy="7573528"/>
          </a:xfrm>
        </p:grpSpPr>
        <p:grpSp>
          <p:nvGrpSpPr>
            <p:cNvPr id="5" name="Group 5"/>
            <p:cNvGrpSpPr/>
            <p:nvPr/>
          </p:nvGrpSpPr>
          <p:grpSpPr>
            <a:xfrm>
              <a:off x="0" y="0"/>
              <a:ext cx="7573528" cy="757352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7" name="TextBox 7"/>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8" name="Group 8"/>
            <p:cNvGrpSpPr/>
            <p:nvPr/>
          </p:nvGrpSpPr>
          <p:grpSpPr>
            <a:xfrm>
              <a:off x="468245" y="468245"/>
              <a:ext cx="6637038" cy="663703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a:ln w="123825" cap="sq">
                <a:solidFill>
                  <a:srgbClr val="FFFFFF"/>
                </a:solidFill>
                <a:prstDash val="solid"/>
                <a:miter/>
              </a:ln>
            </p:spPr>
          </p:sp>
        </p:grpSp>
      </p:grpSp>
      <p:grpSp>
        <p:nvGrpSpPr>
          <p:cNvPr id="10" name="Group 10"/>
          <p:cNvGrpSpPr/>
          <p:nvPr/>
        </p:nvGrpSpPr>
        <p:grpSpPr>
          <a:xfrm>
            <a:off x="13637074" y="4848084"/>
            <a:ext cx="3860669" cy="3860669"/>
            <a:chOff x="0" y="0"/>
            <a:chExt cx="5147559" cy="5147559"/>
          </a:xfrm>
        </p:grpSpPr>
        <p:grpSp>
          <p:nvGrpSpPr>
            <p:cNvPr id="11" name="Group 11"/>
            <p:cNvGrpSpPr/>
            <p:nvPr/>
          </p:nvGrpSpPr>
          <p:grpSpPr>
            <a:xfrm>
              <a:off x="0" y="0"/>
              <a:ext cx="5147559" cy="514755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13" name="TextBox 13"/>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14" name="Group 14"/>
            <p:cNvGrpSpPr/>
            <p:nvPr/>
          </p:nvGrpSpPr>
          <p:grpSpPr>
            <a:xfrm>
              <a:off x="318256" y="318256"/>
              <a:ext cx="4511048" cy="4511048"/>
              <a:chOff x="0" y="0"/>
              <a:chExt cx="812800" cy="812800"/>
            </a:xfrm>
          </p:grpSpPr>
          <p:sp>
            <p:nvSpPr>
              <p:cNvPr id="15" name="Freeform 15"/>
              <p:cNvSpPr/>
              <p:nvPr/>
            </p:nvSpPr>
            <p:spPr>
              <a:xfrm rot="-763407">
                <a:off x="-88" y="-88"/>
                <a:ext cx="812977" cy="812977"/>
              </a:xfrm>
              <a:custGeom>
                <a:avLst/>
                <a:gdLst/>
                <a:ahLst/>
                <a:cxnLst/>
                <a:rect l="l" t="t" r="r" b="b"/>
                <a:pathLst>
                  <a:path w="812977" h="812977">
                    <a:moveTo>
                      <a:pt x="495996" y="10067"/>
                    </a:moveTo>
                    <a:cubicBezTo>
                      <a:pt x="277059" y="-39366"/>
                      <a:pt x="59501" y="98043"/>
                      <a:pt x="10067" y="316980"/>
                    </a:cubicBezTo>
                    <a:cubicBezTo>
                      <a:pt x="-39366" y="535917"/>
                      <a:pt x="98043" y="753475"/>
                      <a:pt x="316980" y="802909"/>
                    </a:cubicBezTo>
                    <a:cubicBezTo>
                      <a:pt x="535917" y="852342"/>
                      <a:pt x="753475" y="714933"/>
                      <a:pt x="802909" y="495996"/>
                    </a:cubicBezTo>
                    <a:cubicBezTo>
                      <a:pt x="852342" y="277059"/>
                      <a:pt x="714933" y="59501"/>
                      <a:pt x="495996" y="10067"/>
                    </a:cubicBezTo>
                    <a:close/>
                  </a:path>
                </a:pathLst>
              </a:custGeom>
              <a:blipFill>
                <a:blip r:embed="rId6"/>
                <a:stretch>
                  <a:fillRect l="-19543" t="-77655" b="-9496"/>
                </a:stretch>
              </a:blipFill>
              <a:ln w="123825" cap="sq">
                <a:solidFill>
                  <a:srgbClr val="FFFFFF"/>
                </a:solidFill>
                <a:prstDash val="solid"/>
                <a:miter/>
              </a:ln>
            </p:spPr>
          </p:sp>
        </p:grpSp>
      </p:grpSp>
      <p:sp>
        <p:nvSpPr>
          <p:cNvPr id="16" name="Freeform 1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TextBox 17"/>
          <p:cNvSpPr txBox="1"/>
          <p:nvPr/>
        </p:nvSpPr>
        <p:spPr>
          <a:xfrm>
            <a:off x="1028700" y="876300"/>
            <a:ext cx="9318611" cy="169545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LEADERSHIP AND CULTURAL FAILURES</a:t>
            </a:r>
          </a:p>
        </p:txBody>
      </p:sp>
      <p:sp>
        <p:nvSpPr>
          <p:cNvPr id="18" name="TextBox 18"/>
          <p:cNvSpPr txBox="1"/>
          <p:nvPr/>
        </p:nvSpPr>
        <p:spPr>
          <a:xfrm>
            <a:off x="824780" y="2896419"/>
            <a:ext cx="9280511" cy="47529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Defensive leadership dismissed families' concerns and discouraged staff from questioning clinical practice. </a:t>
            </a:r>
          </a:p>
          <a:p>
            <a:pPr marL="539751" lvl="1" indent="-269876" algn="l">
              <a:lnSpc>
                <a:spcPts val="3750"/>
              </a:lnSpc>
              <a:buFont typeface="Arial"/>
              <a:buChar char="•"/>
            </a:pPr>
            <a:r>
              <a:rPr lang="en-US" sz="2500" dirty="0" err="1">
                <a:solidFill>
                  <a:srgbClr val="000000"/>
                </a:solidFill>
                <a:latin typeface="Arial"/>
                <a:ea typeface="Arial"/>
                <a:cs typeface="Arial"/>
                <a:sym typeface="Arial"/>
              </a:rPr>
              <a:t>Normalisation</a:t>
            </a:r>
            <a:r>
              <a:rPr lang="en-US" sz="2500" dirty="0">
                <a:solidFill>
                  <a:srgbClr val="000000"/>
                </a:solidFill>
                <a:latin typeface="Arial"/>
                <a:ea typeface="Arial"/>
                <a:cs typeface="Arial"/>
                <a:sym typeface="Arial"/>
              </a:rPr>
              <a:t> of unsafe practice and risk recognition undermined risk recognition. </a:t>
            </a:r>
          </a:p>
          <a:p>
            <a:pPr marL="539751" lvl="1" indent="-269876" algn="l">
              <a:lnSpc>
                <a:spcPts val="3750"/>
              </a:lnSpc>
              <a:buFont typeface="Arial"/>
              <a:buChar char="•"/>
            </a:pPr>
            <a:r>
              <a:rPr lang="en-US" sz="2500" dirty="0">
                <a:solidFill>
                  <a:srgbClr val="000000"/>
                </a:solidFill>
                <a:latin typeface="Arial"/>
                <a:ea typeface="Arial"/>
                <a:cs typeface="Arial"/>
                <a:sym typeface="Arial"/>
              </a:rPr>
              <a:t>Lack of psychological safety deterred employees when it came to questioning hierarchy or raising any issues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Unsafe decisions were not questioned and repeated, even though they were made by individuals, as the culture of leadership made them unaddressed (Mackintosh et al., 2025).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IN" dirty="0"/>
          </a:p>
        </p:txBody>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3147718" y="-1330635"/>
            <a:ext cx="5680146" cy="5680146"/>
            <a:chOff x="0" y="0"/>
            <a:chExt cx="7573528" cy="7573528"/>
          </a:xfrm>
        </p:grpSpPr>
        <p:grpSp>
          <p:nvGrpSpPr>
            <p:cNvPr id="5" name="Group 5"/>
            <p:cNvGrpSpPr/>
            <p:nvPr/>
          </p:nvGrpSpPr>
          <p:grpSpPr>
            <a:xfrm>
              <a:off x="0" y="0"/>
              <a:ext cx="7573528" cy="757352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7" name="TextBox 7"/>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8" name="Group 8"/>
            <p:cNvGrpSpPr/>
            <p:nvPr/>
          </p:nvGrpSpPr>
          <p:grpSpPr>
            <a:xfrm>
              <a:off x="468245" y="468245"/>
              <a:ext cx="6637038" cy="663703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187" r="-25187"/>
                </a:stretch>
              </a:blipFill>
              <a:ln w="123825" cap="sq">
                <a:solidFill>
                  <a:srgbClr val="FFFFFF"/>
                </a:solidFill>
                <a:prstDash val="solid"/>
                <a:miter/>
              </a:ln>
            </p:spPr>
          </p:sp>
        </p:grpSp>
      </p:grpSp>
      <p:grpSp>
        <p:nvGrpSpPr>
          <p:cNvPr id="10" name="Group 10"/>
          <p:cNvGrpSpPr/>
          <p:nvPr/>
        </p:nvGrpSpPr>
        <p:grpSpPr>
          <a:xfrm>
            <a:off x="12555969" y="4169692"/>
            <a:ext cx="5088608" cy="5088608"/>
            <a:chOff x="0" y="0"/>
            <a:chExt cx="6784810" cy="6784810"/>
          </a:xfrm>
        </p:grpSpPr>
        <p:grpSp>
          <p:nvGrpSpPr>
            <p:cNvPr id="11" name="Group 11"/>
            <p:cNvGrpSpPr/>
            <p:nvPr/>
          </p:nvGrpSpPr>
          <p:grpSpPr>
            <a:xfrm>
              <a:off x="0" y="0"/>
              <a:ext cx="6784810" cy="678481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8686">
                      <a:alpha val="100000"/>
                    </a:srgbClr>
                  </a:gs>
                  <a:gs pos="50000">
                    <a:srgbClr val="068686">
                      <a:alpha val="29000"/>
                    </a:srgbClr>
                  </a:gs>
                  <a:gs pos="100000">
                    <a:srgbClr val="0151B8">
                      <a:alpha val="0"/>
                    </a:srgbClr>
                  </a:gs>
                </a:gsLst>
                <a:lin ang="0"/>
              </a:gradFill>
            </p:spPr>
          </p:sp>
          <p:sp>
            <p:nvSpPr>
              <p:cNvPr id="13" name="TextBox 13"/>
              <p:cNvSpPr txBox="1"/>
              <p:nvPr/>
            </p:nvSpPr>
            <p:spPr>
              <a:xfrm>
                <a:off x="76200" y="38100"/>
                <a:ext cx="660400" cy="698500"/>
              </a:xfrm>
              <a:prstGeom prst="rect">
                <a:avLst/>
              </a:prstGeom>
            </p:spPr>
            <p:txBody>
              <a:bodyPr lIns="42600" tIns="42600" rIns="42600" bIns="42600" rtlCol="0" anchor="ctr"/>
              <a:lstStyle/>
              <a:p>
                <a:pPr algn="ctr">
                  <a:lnSpc>
                    <a:spcPts val="2660"/>
                  </a:lnSpc>
                </a:pPr>
                <a:endParaRPr/>
              </a:p>
            </p:txBody>
          </p:sp>
        </p:grpSp>
        <p:grpSp>
          <p:nvGrpSpPr>
            <p:cNvPr id="14" name="Group 14"/>
            <p:cNvGrpSpPr/>
            <p:nvPr/>
          </p:nvGrpSpPr>
          <p:grpSpPr>
            <a:xfrm>
              <a:off x="419481" y="419481"/>
              <a:ext cx="5945848" cy="5945848"/>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4931" r="-24931"/>
                </a:stretch>
              </a:blipFill>
              <a:ln w="123825" cap="sq">
                <a:solidFill>
                  <a:srgbClr val="FFFFFF"/>
                </a:solidFill>
                <a:prstDash val="solid"/>
                <a:miter/>
              </a:ln>
            </p:spPr>
          </p:sp>
        </p:grpSp>
      </p:grpSp>
      <p:sp>
        <p:nvSpPr>
          <p:cNvPr id="16" name="Freeform 1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Freeform 17"/>
          <p:cNvSpPr/>
          <p:nvPr/>
        </p:nvSpPr>
        <p:spPr>
          <a:xfrm rot="-763407">
            <a:off x="-1189424" y="8100727"/>
            <a:ext cx="1763559" cy="2760954"/>
          </a:xfrm>
          <a:custGeom>
            <a:avLst/>
            <a:gdLst/>
            <a:ahLst/>
            <a:cxnLst/>
            <a:rect l="l" t="t" r="r" b="b"/>
            <a:pathLst>
              <a:path w="1763559" h="2760954">
                <a:moveTo>
                  <a:pt x="0" y="0"/>
                </a:moveTo>
                <a:lnTo>
                  <a:pt x="1763559" y="0"/>
                </a:lnTo>
                <a:lnTo>
                  <a:pt x="1763559" y="2760954"/>
                </a:lnTo>
                <a:lnTo>
                  <a:pt x="0" y="2760954"/>
                </a:lnTo>
                <a:lnTo>
                  <a:pt x="0" y="0"/>
                </a:lnTo>
                <a:close/>
              </a:path>
            </a:pathLst>
          </a:custGeom>
          <a:blipFill>
            <a:blip r:embed="rId8"/>
            <a:stretch>
              <a:fillRect/>
            </a:stretch>
          </a:blipFill>
        </p:spPr>
      </p:sp>
      <p:sp>
        <p:nvSpPr>
          <p:cNvPr id="18" name="TextBox 18"/>
          <p:cNvSpPr txBox="1"/>
          <p:nvPr/>
        </p:nvSpPr>
        <p:spPr>
          <a:xfrm>
            <a:off x="2532428" y="1151345"/>
            <a:ext cx="12002392" cy="785343"/>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GOVERNANCE AND LEARNING FAILURES</a:t>
            </a:r>
          </a:p>
        </p:txBody>
      </p:sp>
      <p:sp>
        <p:nvSpPr>
          <p:cNvPr id="19" name="TextBox 19"/>
          <p:cNvSpPr txBox="1"/>
          <p:nvPr/>
        </p:nvSpPr>
        <p:spPr>
          <a:xfrm>
            <a:off x="2266164" y="2244429"/>
            <a:ext cx="9280511" cy="4824334"/>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There were inconsistencies in incident reporting; the investigations were not thorough enough and multidisciplinary enough (Beecham et al., 2025).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weak audit missed recurring themes and was not able to test for improvement. </a:t>
            </a:r>
          </a:p>
          <a:p>
            <a:pPr marL="539751" lvl="1" indent="-269876" algn="l">
              <a:lnSpc>
                <a:spcPts val="3750"/>
              </a:lnSpc>
              <a:buFont typeface="Arial"/>
              <a:buChar char="•"/>
            </a:pPr>
            <a:r>
              <a:rPr lang="en-US" sz="2500" dirty="0">
                <a:solidFill>
                  <a:srgbClr val="000000"/>
                </a:solidFill>
                <a:latin typeface="Arial"/>
                <a:ea typeface="Arial"/>
                <a:cs typeface="Arial"/>
                <a:sym typeface="Arial"/>
              </a:rPr>
              <a:t>Recommendations did not have monitored actions, ownership and proof of implemented actions. </a:t>
            </a:r>
          </a:p>
          <a:p>
            <a:pPr marL="539751" lvl="1" indent="-269876" algn="l">
              <a:lnSpc>
                <a:spcPts val="3750"/>
              </a:lnSpc>
              <a:buFont typeface="Arial"/>
              <a:buChar char="•"/>
            </a:pPr>
            <a:r>
              <a:rPr lang="en-US" sz="2500" dirty="0">
                <a:solidFill>
                  <a:srgbClr val="000000"/>
                </a:solidFill>
                <a:latin typeface="Arial"/>
                <a:ea typeface="Arial"/>
                <a:cs typeface="Arial"/>
                <a:sym typeface="Arial"/>
              </a:rPr>
              <a:t>Lack of board monitoring disrupted the learning loop, and recurrent damage was seen as a symptom of a chronic </a:t>
            </a:r>
            <a:r>
              <a:rPr lang="en-US" sz="2500" dirty="0" err="1">
                <a:solidFill>
                  <a:srgbClr val="000000"/>
                </a:solidFill>
                <a:latin typeface="Arial"/>
                <a:ea typeface="Arial"/>
                <a:cs typeface="Arial"/>
                <a:sym typeface="Arial"/>
              </a:rPr>
              <a:t>organisational</a:t>
            </a:r>
            <a:r>
              <a:rPr lang="en-US" sz="2500" dirty="0">
                <a:solidFill>
                  <a:srgbClr val="000000"/>
                </a:solidFill>
                <a:latin typeface="Arial"/>
                <a:ea typeface="Arial"/>
                <a:cs typeface="Arial"/>
                <a:sym typeface="Arial"/>
              </a:rPr>
              <a:t>-learning failure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85800" y="-34290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3948069" y="876300"/>
            <a:ext cx="10119098"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POLICY AND OVERSIGHT FAILURES</a:t>
            </a:r>
          </a:p>
        </p:txBody>
      </p:sp>
      <p:sp>
        <p:nvSpPr>
          <p:cNvPr id="5" name="TextBox 5"/>
          <p:cNvSpPr txBox="1"/>
          <p:nvPr/>
        </p:nvSpPr>
        <p:spPr>
          <a:xfrm>
            <a:off x="3620987" y="2433586"/>
            <a:ext cx="9280511" cy="4824334"/>
          </a:xfrm>
          <a:prstGeom prst="rect">
            <a:avLst/>
          </a:prstGeom>
        </p:spPr>
        <p:txBody>
          <a:bodyPr lIns="0" tIns="0" rIns="0" bIns="0" rtlCol="0" anchor="t">
            <a:spAutoFit/>
          </a:bodyPr>
          <a:lstStyle/>
          <a:p>
            <a:pPr marL="539751" lvl="1" indent="-269876" algn="l">
              <a:lnSpc>
                <a:spcPts val="3750"/>
              </a:lnSpc>
              <a:buFont typeface="Arial"/>
              <a:buChar char="•"/>
            </a:pPr>
            <a:r>
              <a:rPr lang="en-US" sz="2500" dirty="0">
                <a:solidFill>
                  <a:srgbClr val="000000"/>
                </a:solidFill>
                <a:latin typeface="Arial"/>
                <a:ea typeface="Arial"/>
                <a:cs typeface="Arial"/>
                <a:sym typeface="Arial"/>
              </a:rPr>
              <a:t>National policies included fetal monitoring, fetal escalation, incident investigation and clinical governance.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major failure was non-compliance, ineffective monitoring and enforcement and not policy absence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There was a divided accountability between teams, Trust leaders, commissioners and professional bodies and regulators. </a:t>
            </a:r>
          </a:p>
          <a:p>
            <a:pPr marL="539751" lvl="1" indent="-269876" algn="l">
              <a:lnSpc>
                <a:spcPts val="3750"/>
              </a:lnSpc>
              <a:buFont typeface="Arial"/>
              <a:buChar char="•"/>
            </a:pPr>
            <a:r>
              <a:rPr lang="en-US" sz="2500" dirty="0">
                <a:solidFill>
                  <a:srgbClr val="000000"/>
                </a:solidFill>
                <a:latin typeface="Arial"/>
                <a:ea typeface="Arial"/>
                <a:cs typeface="Arial"/>
                <a:sym typeface="Arial"/>
              </a:rPr>
              <a:t>The external reviews also revealed the persistence of variation, demonstrating that unenforced inspection cannot ensure long-term improvement (CQC, 2024).  </a:t>
            </a:r>
          </a:p>
        </p:txBody>
      </p:sp>
      <p:sp>
        <p:nvSpPr>
          <p:cNvPr id="6" name="Freeform 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Freeform 7"/>
          <p:cNvSpPr/>
          <p:nvPr/>
        </p:nvSpPr>
        <p:spPr>
          <a:xfrm>
            <a:off x="-181419" y="4939120"/>
            <a:ext cx="4242062" cy="4114800"/>
          </a:xfrm>
          <a:custGeom>
            <a:avLst/>
            <a:gdLst/>
            <a:ahLst/>
            <a:cxnLst/>
            <a:rect l="l" t="t" r="r" b="b"/>
            <a:pathLst>
              <a:path w="4242062" h="4114800">
                <a:moveTo>
                  <a:pt x="0" y="0"/>
                </a:moveTo>
                <a:lnTo>
                  <a:pt x="4242062" y="0"/>
                </a:lnTo>
                <a:lnTo>
                  <a:pt x="424206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8" name="Freeform 8"/>
          <p:cNvSpPr/>
          <p:nvPr/>
        </p:nvSpPr>
        <p:spPr>
          <a:xfrm>
            <a:off x="13784255" y="2881720"/>
            <a:ext cx="4177462" cy="4114800"/>
          </a:xfrm>
          <a:custGeom>
            <a:avLst/>
            <a:gdLst/>
            <a:ahLst/>
            <a:cxnLst/>
            <a:rect l="l" t="t" r="r" b="b"/>
            <a:pathLst>
              <a:path w="4177462" h="4114800">
                <a:moveTo>
                  <a:pt x="0" y="0"/>
                </a:moveTo>
                <a:lnTo>
                  <a:pt x="4177462" y="0"/>
                </a:lnTo>
                <a:lnTo>
                  <a:pt x="4177462" y="4114800"/>
                </a:lnTo>
                <a:lnTo>
                  <a:pt x="0" y="4114800"/>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56406" y="5510072"/>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5531827" y="145551"/>
            <a:ext cx="6309945"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DONABEDIAN MODEL</a:t>
            </a:r>
          </a:p>
        </p:txBody>
      </p:sp>
      <p:graphicFrame>
        <p:nvGraphicFramePr>
          <p:cNvPr id="7" name="Table 6">
            <a:extLst>
              <a:ext uri="{FF2B5EF4-FFF2-40B4-BE49-F238E27FC236}">
                <a16:creationId xmlns:a16="http://schemas.microsoft.com/office/drawing/2014/main" id="{2F3DFB5F-41D1-C2B2-CCF1-13DF343EE64B}"/>
              </a:ext>
            </a:extLst>
          </p:cNvPr>
          <p:cNvGraphicFramePr>
            <a:graphicFrameLocks noGrp="1"/>
          </p:cNvGraphicFramePr>
          <p:nvPr>
            <p:extLst>
              <p:ext uri="{D42A27DB-BD31-4B8C-83A1-F6EECF244321}">
                <p14:modId xmlns:p14="http://schemas.microsoft.com/office/powerpoint/2010/main" val="975655558"/>
              </p:ext>
            </p:extLst>
          </p:nvPr>
        </p:nvGraphicFramePr>
        <p:xfrm>
          <a:off x="701039" y="970053"/>
          <a:ext cx="8001000" cy="8141199"/>
        </p:xfrm>
        <a:graphic>
          <a:graphicData uri="http://schemas.openxmlformats.org/drawingml/2006/table">
            <a:tbl>
              <a:tblPr firstRow="1" firstCol="1" bandRow="1">
                <a:tableStyleId>{BDBED569-4797-4DF1-A0F4-6AAB3CD982D8}</a:tableStyleId>
              </a:tblPr>
              <a:tblGrid>
                <a:gridCol w="2667000">
                  <a:extLst>
                    <a:ext uri="{9D8B030D-6E8A-4147-A177-3AD203B41FA5}">
                      <a16:colId xmlns:a16="http://schemas.microsoft.com/office/drawing/2014/main" val="2647603461"/>
                    </a:ext>
                  </a:extLst>
                </a:gridCol>
                <a:gridCol w="2667000">
                  <a:extLst>
                    <a:ext uri="{9D8B030D-6E8A-4147-A177-3AD203B41FA5}">
                      <a16:colId xmlns:a16="http://schemas.microsoft.com/office/drawing/2014/main" val="262811618"/>
                    </a:ext>
                  </a:extLst>
                </a:gridCol>
                <a:gridCol w="2667000">
                  <a:extLst>
                    <a:ext uri="{9D8B030D-6E8A-4147-A177-3AD203B41FA5}">
                      <a16:colId xmlns:a16="http://schemas.microsoft.com/office/drawing/2014/main" val="4235612349"/>
                    </a:ext>
                  </a:extLst>
                </a:gridCol>
              </a:tblGrid>
              <a:tr h="782247">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Structure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Process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Outcomes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70008095"/>
                  </a:ext>
                </a:extLst>
              </a:tr>
              <a:tr h="4351885">
                <a:tc>
                  <a:txBody>
                    <a:bodyPr/>
                    <a:lstStyle/>
                    <a:p>
                      <a:pPr algn="just">
                        <a:lnSpc>
                          <a:spcPct val="150000"/>
                        </a:lnSpc>
                      </a:pPr>
                      <a:r>
                        <a:rPr lang="en-IN" sz="2500" b="0" kern="100" dirty="0">
                          <a:effectLst/>
                          <a:latin typeface="Arial" panose="020B0604020202020204" pitchFamily="34" charset="0"/>
                          <a:cs typeface="Arial" panose="020B0604020202020204" pitchFamily="34" charset="0"/>
                        </a:rPr>
                        <a:t>Donabedian considers the staffing, competence, leadership, governance and reporting systems as conditions of service that affect the reliability and safety of care (Yang et al., 2025).</a:t>
                      </a:r>
                      <a:endParaRPr lang="en-IN" sz="2500" b="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Monitoring, risk evaluation, escalation, communication, investigation and family involvement were inconsistent among maternity pathways in </a:t>
                      </a:r>
                      <a:r>
                        <a:rPr lang="en-IN" sz="2500" kern="100" dirty="0" err="1">
                          <a:effectLst/>
                          <a:latin typeface="Arial" panose="020B0604020202020204" pitchFamily="34" charset="0"/>
                          <a:cs typeface="Arial" panose="020B0604020202020204" pitchFamily="34" charset="0"/>
                        </a:rPr>
                        <a:t>SaTH</a:t>
                      </a:r>
                      <a:r>
                        <a:rPr lang="en-IN" sz="2500" kern="100" dirty="0">
                          <a:effectLst/>
                          <a:latin typeface="Arial" panose="020B0604020202020204" pitchFamily="34" charset="0"/>
                          <a:cs typeface="Arial" panose="020B0604020202020204" pitchFamily="34" charset="0"/>
                        </a:rPr>
                        <a:t> (Ockenden, 2022).</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The presence of weak structures and processes led to preventable damage, </a:t>
                      </a:r>
                      <a:r>
                        <a:rPr lang="en-IN" sz="2500" kern="100" dirty="0" err="1">
                          <a:effectLst/>
                          <a:latin typeface="Arial" panose="020B0604020202020204" pitchFamily="34" charset="0"/>
                          <a:cs typeface="Arial" panose="020B0604020202020204" pitchFamily="34" charset="0"/>
                        </a:rPr>
                        <a:t>unfavorable</a:t>
                      </a:r>
                      <a:r>
                        <a:rPr lang="en-IN" sz="2500" kern="100" dirty="0">
                          <a:effectLst/>
                          <a:latin typeface="Arial" panose="020B0604020202020204" pitchFamily="34" charset="0"/>
                          <a:cs typeface="Arial" panose="020B0604020202020204" pitchFamily="34" charset="0"/>
                        </a:rPr>
                        <a:t> experience, recurring events, financial reimbursement and lost confidence.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96076064"/>
                  </a:ext>
                </a:extLst>
              </a:tr>
            </a:tbl>
          </a:graphicData>
        </a:graphic>
      </p:graphicFrame>
      <p:pic>
        <p:nvPicPr>
          <p:cNvPr id="10" name="Picture 9">
            <a:extLst>
              <a:ext uri="{FF2B5EF4-FFF2-40B4-BE49-F238E27FC236}">
                <a16:creationId xmlns:a16="http://schemas.microsoft.com/office/drawing/2014/main" id="{79EEE31E-404D-9EBB-3EE4-F37B4E1B7A53}"/>
              </a:ext>
            </a:extLst>
          </p:cNvPr>
          <p:cNvPicPr>
            <a:picLocks noChangeAspect="1"/>
          </p:cNvPicPr>
          <p:nvPr/>
        </p:nvPicPr>
        <p:blipFill>
          <a:blip r:embed="rId6"/>
          <a:srcRect l="2631" t="11741" r="2631" b="3437"/>
          <a:stretch/>
        </p:blipFill>
        <p:spPr>
          <a:xfrm>
            <a:off x="8939455" y="2000441"/>
            <a:ext cx="8917293" cy="4493382"/>
          </a:xfrm>
          <a:prstGeom prst="rect">
            <a:avLst/>
          </a:prstGeom>
        </p:spPr>
      </p:pic>
      <p:sp>
        <p:nvSpPr>
          <p:cNvPr id="12" name="TextBox 11">
            <a:extLst>
              <a:ext uri="{FF2B5EF4-FFF2-40B4-BE49-F238E27FC236}">
                <a16:creationId xmlns:a16="http://schemas.microsoft.com/office/drawing/2014/main" id="{3E051255-6256-6771-4931-C17FF8B41AB9}"/>
              </a:ext>
            </a:extLst>
          </p:cNvPr>
          <p:cNvSpPr txBox="1"/>
          <p:nvPr/>
        </p:nvSpPr>
        <p:spPr>
          <a:xfrm>
            <a:off x="9226332" y="6526762"/>
            <a:ext cx="8917293" cy="646331"/>
          </a:xfrm>
          <a:prstGeom prst="rect">
            <a:avLst/>
          </a:prstGeom>
          <a:noFill/>
        </p:spPr>
        <p:txBody>
          <a:bodyPr wrap="square">
            <a:spAutoFit/>
          </a:bodyPr>
          <a:lstStyle/>
          <a:p>
            <a:pPr algn="ctr"/>
            <a:r>
              <a:rPr lang="en-US" b="1" dirty="0">
                <a:latin typeface="Arial" panose="020B0604020202020204" pitchFamily="34" charset="0"/>
                <a:cs typeface="Arial" panose="020B0604020202020204" pitchFamily="34" charset="0"/>
              </a:rPr>
              <a:t>Figure: Donabedian analysis of </a:t>
            </a:r>
            <a:r>
              <a:rPr lang="en-US" b="1" dirty="0" err="1">
                <a:latin typeface="Arial" panose="020B0604020202020204" pitchFamily="34" charset="0"/>
                <a:cs typeface="Arial" panose="020B0604020202020204" pitchFamily="34" charset="0"/>
              </a:rPr>
              <a:t>SaTH</a:t>
            </a:r>
            <a:r>
              <a:rPr lang="en-US" b="1" dirty="0">
                <a:latin typeface="Arial" panose="020B0604020202020204" pitchFamily="34" charset="0"/>
                <a:cs typeface="Arial" panose="020B0604020202020204" pitchFamily="34" charset="0"/>
              </a:rPr>
              <a:t> maternity-care failures</a:t>
            </a:r>
            <a:r>
              <a:rPr lang="en-US" dirty="0">
                <a:latin typeface="Arial" panose="020B0604020202020204" pitchFamily="34" charset="0"/>
                <a:cs typeface="Arial" panose="020B0604020202020204" pitchFamily="34" charset="0"/>
              </a:rPr>
              <a:t> </a:t>
            </a:r>
          </a:p>
          <a:p>
            <a:pPr algn="ct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Source:Yang</a:t>
            </a:r>
            <a:r>
              <a:rPr lang="en-US" dirty="0">
                <a:latin typeface="Arial" panose="020B0604020202020204" pitchFamily="34" charset="0"/>
                <a:cs typeface="Arial" panose="020B0604020202020204" pitchFamily="34" charset="0"/>
              </a:rPr>
              <a:t> et al., 2025)</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4484695" y="28575"/>
            <a:ext cx="9002706" cy="1695450"/>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POLICY REFORMS AND THE IMPLEMENTATION CHALLENGE</a:t>
            </a:r>
          </a:p>
        </p:txBody>
      </p:sp>
      <p:sp>
        <p:nvSpPr>
          <p:cNvPr id="5" name="Freeform 5"/>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8812855" y="5045372"/>
            <a:ext cx="9280511" cy="2847975"/>
          </a:xfrm>
          <a:prstGeom prst="rect">
            <a:avLst/>
          </a:prstGeom>
        </p:spPr>
        <p:txBody>
          <a:bodyPr lIns="0" tIns="0" rIns="0" bIns="0" rtlCol="0" anchor="t">
            <a:spAutoFit/>
          </a:bodyPr>
          <a:lstStyle/>
          <a:p>
            <a:pPr marL="539751" lvl="1" indent="-269876" algn="l">
              <a:lnSpc>
                <a:spcPts val="3750"/>
              </a:lnSpc>
              <a:buFont typeface="Arial"/>
              <a:buChar char="•"/>
            </a:pP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local and national interventions are aimed at addressing staffing, leadership, governance, and family engagement failures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a:p>
            <a:pPr marL="539751" lvl="1" indent="-269876" algn="l">
              <a:lnSpc>
                <a:spcPts val="3750"/>
              </a:lnSpc>
              <a:buFont typeface="Arial"/>
              <a:buChar char="•"/>
            </a:pPr>
            <a:r>
              <a:rPr lang="en-US" sz="2500" dirty="0">
                <a:solidFill>
                  <a:srgbClr val="000000"/>
                </a:solidFill>
                <a:latin typeface="Arial"/>
                <a:ea typeface="Arial"/>
                <a:cs typeface="Arial"/>
                <a:sym typeface="Arial"/>
              </a:rPr>
              <a:t>PSIRF needs systems-based incident learning, caring engagement and supportive supervision (NHS England, 2022).  </a:t>
            </a:r>
          </a:p>
        </p:txBody>
      </p:sp>
      <p:sp>
        <p:nvSpPr>
          <p:cNvPr id="9" name="TextBox 9"/>
          <p:cNvSpPr txBox="1"/>
          <p:nvPr/>
        </p:nvSpPr>
        <p:spPr>
          <a:xfrm>
            <a:off x="8839200" y="1746206"/>
            <a:ext cx="8115300" cy="3257550"/>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The maternity delivery plan, Saving Babies Lives and NICE set workforce, escalation and fetal-monitoring expectations (NHS England, 2025; NICE, 2022).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Guidance must be supported by training, audit, leadership accountability, family feedback and outcome measures to ensure sustained implementation (NHS England, 2022). </a:t>
            </a:r>
          </a:p>
        </p:txBody>
      </p:sp>
      <p:pic>
        <p:nvPicPr>
          <p:cNvPr id="11" name="Picture 10">
            <a:extLst>
              <a:ext uri="{FF2B5EF4-FFF2-40B4-BE49-F238E27FC236}">
                <a16:creationId xmlns:a16="http://schemas.microsoft.com/office/drawing/2014/main" id="{9B88F475-E590-304C-660A-A6853CE612A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319" b="94261" l="538" r="97309">
                        <a14:foregroundMark x1="68780" y1="42402" x2="52931" y2="41977"/>
                        <a14:foregroundMark x1="52931" y1="41977" x2="2811" y2="425"/>
                        <a14:foregroundMark x1="36962" y1="9671" x2="28409" y2="6376"/>
                        <a14:foregroundMark x1="28409" y1="6376" x2="28768" y2="9777"/>
                        <a14:foregroundMark x1="20170" y1="9896" x2="19019" y2="9458"/>
                        <a14:foregroundMark x1="33254" y1="14878" x2="24029" y2="11366"/>
                        <a14:foregroundMark x1="25037" y1="7062" x2="26495" y2="6482"/>
                        <a14:foregroundMark x1="19019" y1="9458" x2="20181" y2="8995"/>
                        <a14:foregroundMark x1="26495" y1="6482" x2="24821" y2="13177"/>
                        <a14:foregroundMark x1="24821" y1="13177" x2="29725" y2="17960"/>
                        <a14:foregroundMark x1="29725" y1="17960" x2="31938" y2="12752"/>
                        <a14:foregroundMark x1="31938" y1="12752" x2="27452" y2="29756"/>
                        <a14:foregroundMark x1="27452" y1="29756" x2="23554" y2="11668"/>
                        <a14:foregroundMark x1="24967" y1="4941" x2="30502" y2="2338"/>
                        <a14:foregroundMark x1="21519" y1="6563" x2="22458" y2="6121"/>
                        <a14:foregroundMark x1="33852" y1="6376" x2="28409" y2="14559"/>
                        <a14:foregroundMark x1="28409" y1="14559" x2="30144" y2="20723"/>
                        <a14:foregroundMark x1="30144" y1="20723" x2="23236" y2="12289"/>
                        <a14:foregroundMark x1="23125" y1="4915" x2="23505" y2="3826"/>
                        <a14:foregroundMark x1="22366" y1="7087" x2="23086" y2="5026"/>
                        <a14:foregroundMark x1="49522" y1="1594" x2="39593" y2="26567"/>
                        <a14:foregroundMark x1="39593" y1="26567" x2="21890" y2="15515"/>
                        <a14:foregroundMark x1="21890" y1="15515" x2="32416" y2="8608"/>
                        <a14:foregroundMark x1="31459" y1="425" x2="30682" y2="7970"/>
                        <a14:foregroundMark x1="30682" y1="7970" x2="28469" y2="14028"/>
                        <a14:foregroundMark x1="28469" y1="14028" x2="29127" y2="12646"/>
                        <a14:foregroundMark x1="25111" y1="9292" x2="32895" y2="13071"/>
                        <a14:foregroundMark x1="32895" y1="13071" x2="28589" y2="12646"/>
                        <a14:foregroundMark x1="28589" y1="12646" x2="29067" y2="7120"/>
                        <a14:foregroundMark x1="24761" y1="4888" x2="28289" y2="10096"/>
                        <a14:foregroundMark x1="28289" y1="10096" x2="64414" y2="20616"/>
                        <a14:foregroundMark x1="64414" y1="20616" x2="68002" y2="19129"/>
                        <a14:foregroundMark x1="71352" y1="1594" x2="68600" y2="19979"/>
                        <a14:foregroundMark x1="68600" y1="19979" x2="73565" y2="46865"/>
                        <a14:foregroundMark x1="73565" y1="46865" x2="63636" y2="73539"/>
                        <a14:foregroundMark x1="63636" y1="73539" x2="57895" y2="79490"/>
                        <a14:foregroundMark x1="57895" y1="79490" x2="21292" y2="74601"/>
                        <a14:foregroundMark x1="21292" y1="74601" x2="2931" y2="83741"/>
                        <a14:foregroundMark x1="2931" y1="83741" x2="4964" y2="91923"/>
                        <a14:foregroundMark x1="4964" y1="91923" x2="2691" y2="97131"/>
                        <a14:foregroundMark x1="2691" y1="97131" x2="12081" y2="99787"/>
                        <a14:foregroundMark x1="12081" y1="99787" x2="93361" y2="96599"/>
                        <a14:foregroundMark x1="93361" y1="96599" x2="96172" y2="88204"/>
                        <a14:foregroundMark x1="96172" y1="88204" x2="97368" y2="2232"/>
                        <a14:foregroundMark x1="97368" y1="2232" x2="68900" y2="1700"/>
                        <a14:foregroundMark x1="68900" y1="1700" x2="71053" y2="1807"/>
                        <a14:foregroundMark x1="29605" y1="17960" x2="19318" y2="30074"/>
                        <a14:foregroundMark x1="19318" y1="30074" x2="39234" y2="39532"/>
                        <a14:foregroundMark x1="39234" y1="39532" x2="28648" y2="14984"/>
                        <a14:foregroundMark x1="28648" y1="14984" x2="24940" y2="13709"/>
                        <a14:foregroundMark x1="29904" y1="24548" x2="24641" y2="28268"/>
                        <a14:foregroundMark x1="24641" y1="28268" x2="33971" y2="36344"/>
                        <a14:foregroundMark x1="33971" y1="36344" x2="33971" y2="22317"/>
                        <a14:foregroundMark x1="33971" y1="22317" x2="29605" y2="24336"/>
                        <a14:foregroundMark x1="29605" y1="24336" x2="28589" y2="25399"/>
                        <a14:foregroundMark x1="27033" y1="21148" x2="26794" y2="27418"/>
                        <a14:foregroundMark x1="26794" y1="27418" x2="26435" y2="22742"/>
                        <a14:foregroundMark x1="33074" y1="30074" x2="34330" y2="35813"/>
                        <a14:foregroundMark x1="34330" y1="35813" x2="33971" y2="29862"/>
                        <a14:foregroundMark x1="33971" y1="29862" x2="31998" y2="29649"/>
                        <a14:foregroundMark x1="31938" y1="26461" x2="31459" y2="32625"/>
                        <a14:foregroundMark x1="31459" y1="32625" x2="34988" y2="36344"/>
                        <a14:foregroundMark x1="34988" y1="36344" x2="32356" y2="31031"/>
                        <a14:foregroundMark x1="32356" y1="31031" x2="31938" y2="31031"/>
                        <a14:foregroundMark x1="74701" y1="35175" x2="83971" y2="34963"/>
                        <a14:foregroundMark x1="83971" y1="34963" x2="90371" y2="38682"/>
                        <a14:foregroundMark x1="90371" y1="38682" x2="74940" y2="42827"/>
                        <a14:foregroundMark x1="74940" y1="42827" x2="72129" y2="37088"/>
                        <a14:foregroundMark x1="72129" y1="37088" x2="74402" y2="33369"/>
                        <a14:foregroundMark x1="74402" y1="33369" x2="76136" y2="34963"/>
                        <a14:foregroundMark x1="37380" y1="25611" x2="33732" y2="31775"/>
                        <a14:foregroundMark x1="33732" y1="31775" x2="36065" y2="36238"/>
                        <a14:foregroundMark x1="36065" y1="36238" x2="39115" y2="29649"/>
                        <a14:foregroundMark x1="39115" y1="29649" x2="37739" y2="25080"/>
                        <a14:foregroundMark x1="419" y1="93411" x2="538" y2="99787"/>
                        <a14:foregroundMark x1="538" y1="99787" x2="29187" y2="97875"/>
                        <a14:foregroundMark x1="29187" y1="97875" x2="78409" y2="98937"/>
                        <a14:foregroundMark x1="78409" y1="98937" x2="95933" y2="97131"/>
                        <a14:foregroundMark x1="95933" y1="97131" x2="9091" y2="86823"/>
                        <a14:foregroundMark x1="9091" y1="86823" x2="4904" y2="87991"/>
                        <a14:foregroundMark x1="4904" y1="87991" x2="538" y2="94261"/>
                        <a14:backgroundMark x1="20993" y1="8289" x2="23923" y2="10946"/>
                        <a14:backgroundMark x1="23923" y1="10946" x2="21053" y2="6908"/>
                        <a14:backgroundMark x1="21053" y1="6908" x2="21950" y2="10521"/>
                        <a14:backgroundMark x1="23684" y1="4676" x2="23864" y2="10096"/>
                        <a14:backgroundMark x1="23864" y1="10096" x2="23385" y2="6270"/>
                        <a14:backgroundMark x1="52691" y1="6589" x2="52871" y2="6908"/>
                        <a14:backgroundMark x1="84151" y1="6908" x2="80383" y2="10202"/>
                        <a14:backgroundMark x1="80383" y1="10202" x2="83493" y2="6695"/>
                      </a14:backgroundRemoval>
                    </a14:imgEffect>
                  </a14:imgLayer>
                </a14:imgProps>
              </a:ext>
            </a:extLst>
          </a:blip>
          <a:srcRect l="2631" t="8343" r="3110" b="1541"/>
          <a:stretch/>
        </p:blipFill>
        <p:spPr>
          <a:xfrm>
            <a:off x="194634" y="1819343"/>
            <a:ext cx="8736205" cy="4700699"/>
          </a:xfrm>
          <a:prstGeom prst="rect">
            <a:avLst/>
          </a:prstGeom>
        </p:spPr>
      </p:pic>
      <p:sp>
        <p:nvSpPr>
          <p:cNvPr id="13" name="TextBox 12">
            <a:extLst>
              <a:ext uri="{FF2B5EF4-FFF2-40B4-BE49-F238E27FC236}">
                <a16:creationId xmlns:a16="http://schemas.microsoft.com/office/drawing/2014/main" id="{5AF94920-E606-B620-1F98-D8719215BC24}"/>
              </a:ext>
            </a:extLst>
          </p:cNvPr>
          <p:cNvSpPr txBox="1"/>
          <p:nvPr/>
        </p:nvSpPr>
        <p:spPr>
          <a:xfrm>
            <a:off x="1060847" y="6527662"/>
            <a:ext cx="7003778" cy="646331"/>
          </a:xfrm>
          <a:prstGeom prst="rect">
            <a:avLst/>
          </a:prstGeom>
          <a:noFill/>
        </p:spPr>
        <p:txBody>
          <a:bodyPr wrap="square">
            <a:spAutoFit/>
          </a:bodyPr>
          <a:lstStyle/>
          <a:p>
            <a:pPr algn="ctr"/>
            <a:r>
              <a:rPr lang="en-US" b="1" i="1" dirty="0">
                <a:latin typeface="Arial" panose="020B0604020202020204" pitchFamily="34" charset="0"/>
                <a:cs typeface="Arial" panose="020B0604020202020204" pitchFamily="34" charset="0"/>
              </a:rPr>
              <a:t>Figure: Policy-to-practice implementation cycle</a:t>
            </a:r>
            <a:br>
              <a:rPr lang="en-US" b="1"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(Source: NHS England, 2022)</a:t>
            </a:r>
            <a:endParaRPr lang="en-IN"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2667000" y="446434"/>
            <a:ext cx="13444210" cy="838200"/>
          </a:xfrm>
          <a:prstGeom prst="rect">
            <a:avLst/>
          </a:prstGeom>
        </p:spPr>
        <p:txBody>
          <a:bodyPr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IMPACT ON QUALITY, EFFICIENCY AND EQUITY</a:t>
            </a:r>
          </a:p>
        </p:txBody>
      </p:sp>
      <p:graphicFrame>
        <p:nvGraphicFramePr>
          <p:cNvPr id="7" name="Table 6">
            <a:extLst>
              <a:ext uri="{FF2B5EF4-FFF2-40B4-BE49-F238E27FC236}">
                <a16:creationId xmlns:a16="http://schemas.microsoft.com/office/drawing/2014/main" id="{F02012E0-4FC4-A21D-D40E-C51464C52F35}"/>
              </a:ext>
            </a:extLst>
          </p:cNvPr>
          <p:cNvGraphicFramePr>
            <a:graphicFrameLocks noGrp="1"/>
          </p:cNvGraphicFramePr>
          <p:nvPr>
            <p:extLst>
              <p:ext uri="{D42A27DB-BD31-4B8C-83A1-F6EECF244321}">
                <p14:modId xmlns:p14="http://schemas.microsoft.com/office/powerpoint/2010/main" val="3306020276"/>
              </p:ext>
            </p:extLst>
          </p:nvPr>
        </p:nvGraphicFramePr>
        <p:xfrm>
          <a:off x="2514600" y="1485900"/>
          <a:ext cx="13258800" cy="6575808"/>
        </p:xfrm>
        <a:graphic>
          <a:graphicData uri="http://schemas.openxmlformats.org/drawingml/2006/table">
            <a:tbl>
              <a:tblPr firstRow="1" firstCol="1" bandRow="1">
                <a:tableStyleId>{BDBED569-4797-4DF1-A0F4-6AAB3CD982D8}</a:tableStyleId>
              </a:tblPr>
              <a:tblGrid>
                <a:gridCol w="1905000">
                  <a:extLst>
                    <a:ext uri="{9D8B030D-6E8A-4147-A177-3AD203B41FA5}">
                      <a16:colId xmlns:a16="http://schemas.microsoft.com/office/drawing/2014/main" val="3282065170"/>
                    </a:ext>
                  </a:extLst>
                </a:gridCol>
                <a:gridCol w="11353800">
                  <a:extLst>
                    <a:ext uri="{9D8B030D-6E8A-4147-A177-3AD203B41FA5}">
                      <a16:colId xmlns:a16="http://schemas.microsoft.com/office/drawing/2014/main" val="1317651269"/>
                    </a:ext>
                  </a:extLst>
                </a:gridCol>
              </a:tblGrid>
              <a:tr h="0">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Dimension</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Service mechanism and consequence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3357718"/>
                  </a:ext>
                </a:extLst>
              </a:tr>
              <a:tr h="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Quality</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Weak monitoring, escalation and learning did not help to avoid preventable mortality, injury, unsafe care, poor experience and loss of trust (Ockenden, 2022).</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30216144"/>
                  </a:ext>
                </a:extLst>
              </a:tr>
              <a:tr h="331327">
                <a:tc>
                  <a:txBody>
                    <a:bodyPr/>
                    <a:lstStyle/>
                    <a:p>
                      <a:pPr algn="just">
                        <a:lnSpc>
                          <a:spcPct val="150000"/>
                        </a:lnSpc>
                      </a:pPr>
                      <a:r>
                        <a:rPr lang="en-IN" sz="2500" kern="100">
                          <a:effectLst/>
                          <a:latin typeface="Arial" panose="020B0604020202020204" pitchFamily="34" charset="0"/>
                          <a:cs typeface="Arial" panose="020B0604020202020204" pitchFamily="34" charset="0"/>
                        </a:rPr>
                        <a:t>Efficiency</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Repeat failures were created by repetitive investigations, lawsuits, remedial efforts, high costs over time and a strain on workforce (NHS Resolution, 2025).</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07497700"/>
                  </a:ext>
                </a:extLst>
              </a:tr>
              <a:tr h="320292">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Equity</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Lack of equal opportunity to receive responsive and person-centred care decreased the chances of families accessing equal opportunities; there is no demographic inequality (Ockenden, 2022; CQC, 2024).</a:t>
                      </a:r>
                    </a:p>
                    <a:p>
                      <a:pPr algn="just">
                        <a:lnSpc>
                          <a:spcPct val="150000"/>
                        </a:lnSpc>
                      </a:pP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78485802"/>
                  </a:ext>
                </a:extLst>
              </a:tr>
            </a:tbl>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228600" y="6132519"/>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3657600" y="0"/>
            <a:ext cx="11636647" cy="1695450"/>
          </a:xfrm>
          <a:prstGeom prst="rect">
            <a:avLst/>
          </a:prstGeom>
        </p:spPr>
        <p:txBody>
          <a:bodyPr wrap="square" lIns="0" tIns="0" rIns="0" bIns="0" rtlCol="0" anchor="t">
            <a:spAutoFit/>
          </a:bodyPr>
          <a:lstStyle/>
          <a:p>
            <a:pPr algn="l">
              <a:lnSpc>
                <a:spcPts val="6750"/>
              </a:lnSpc>
            </a:pPr>
            <a:r>
              <a:rPr lang="en-US" sz="4500" b="1" dirty="0">
                <a:solidFill>
                  <a:srgbClr val="068686"/>
                </a:solidFill>
                <a:latin typeface="Arial Bold"/>
                <a:ea typeface="Arial Bold"/>
                <a:cs typeface="Arial Bold"/>
                <a:sym typeface="Arial Bold"/>
              </a:rPr>
              <a:t>EVIDENCE-BASED SERVICE IMPROVEMENT RECOMMENDATIONS</a:t>
            </a:r>
          </a:p>
        </p:txBody>
      </p:sp>
      <p:sp>
        <p:nvSpPr>
          <p:cNvPr id="5" name="Freeform 5"/>
          <p:cNvSpPr/>
          <p:nvPr/>
        </p:nvSpPr>
        <p:spPr>
          <a:xfrm rot="-7471013">
            <a:off x="10478196" y="-888110"/>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graphicFrame>
        <p:nvGraphicFramePr>
          <p:cNvPr id="7" name="Table 6">
            <a:extLst>
              <a:ext uri="{FF2B5EF4-FFF2-40B4-BE49-F238E27FC236}">
                <a16:creationId xmlns:a16="http://schemas.microsoft.com/office/drawing/2014/main" id="{BBB8C554-EA2B-457C-DF4C-CF8F4DF84753}"/>
              </a:ext>
            </a:extLst>
          </p:cNvPr>
          <p:cNvGraphicFramePr>
            <a:graphicFrameLocks noGrp="1"/>
          </p:cNvGraphicFramePr>
          <p:nvPr>
            <p:extLst>
              <p:ext uri="{D42A27DB-BD31-4B8C-83A1-F6EECF244321}">
                <p14:modId xmlns:p14="http://schemas.microsoft.com/office/powerpoint/2010/main" val="3047022646"/>
              </p:ext>
            </p:extLst>
          </p:nvPr>
        </p:nvGraphicFramePr>
        <p:xfrm>
          <a:off x="533399" y="1827574"/>
          <a:ext cx="17221200" cy="7008463"/>
        </p:xfrm>
        <a:graphic>
          <a:graphicData uri="http://schemas.openxmlformats.org/drawingml/2006/table">
            <a:tbl>
              <a:tblPr firstRow="1" firstCol="1" bandRow="1">
                <a:tableStyleId>{ED083AE6-46FA-4A59-8FB0-9F97EB10719F}</a:tableStyleId>
              </a:tblPr>
              <a:tblGrid>
                <a:gridCol w="4305300">
                  <a:extLst>
                    <a:ext uri="{9D8B030D-6E8A-4147-A177-3AD203B41FA5}">
                      <a16:colId xmlns:a16="http://schemas.microsoft.com/office/drawing/2014/main" val="2629336279"/>
                    </a:ext>
                  </a:extLst>
                </a:gridCol>
                <a:gridCol w="4305300">
                  <a:extLst>
                    <a:ext uri="{9D8B030D-6E8A-4147-A177-3AD203B41FA5}">
                      <a16:colId xmlns:a16="http://schemas.microsoft.com/office/drawing/2014/main" val="1109538909"/>
                    </a:ext>
                  </a:extLst>
                </a:gridCol>
                <a:gridCol w="4305300">
                  <a:extLst>
                    <a:ext uri="{9D8B030D-6E8A-4147-A177-3AD203B41FA5}">
                      <a16:colId xmlns:a16="http://schemas.microsoft.com/office/drawing/2014/main" val="2386018789"/>
                    </a:ext>
                  </a:extLst>
                </a:gridCol>
                <a:gridCol w="4305300">
                  <a:extLst>
                    <a:ext uri="{9D8B030D-6E8A-4147-A177-3AD203B41FA5}">
                      <a16:colId xmlns:a16="http://schemas.microsoft.com/office/drawing/2014/main" val="1171746360"/>
                    </a:ext>
                  </a:extLst>
                </a:gridCol>
              </a:tblGrid>
              <a:tr h="836263">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Root cause</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Recommendation</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Owner</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pPr>
                      <a:r>
                        <a:rPr lang="en-IN" sz="2500" kern="100" dirty="0">
                          <a:effectLst/>
                          <a:latin typeface="Arial" panose="020B0604020202020204" pitchFamily="34" charset="0"/>
                          <a:cs typeface="Arial" panose="020B0604020202020204" pitchFamily="34" charset="0"/>
                        </a:rPr>
                        <a:t>KPI</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13055077"/>
                  </a:ext>
                </a:extLst>
              </a:tr>
              <a:tr h="1218454">
                <a:tc>
                  <a:txBody>
                    <a:bodyPr/>
                    <a:lstStyle/>
                    <a:p>
                      <a:pPr algn="just">
                        <a:lnSpc>
                          <a:spcPct val="150000"/>
                        </a:lnSpc>
                      </a:pPr>
                      <a:r>
                        <a:rPr lang="en-IN" sz="2500" kern="100">
                          <a:effectLst/>
                          <a:latin typeface="Arial" panose="020B0604020202020204" pitchFamily="34" charset="0"/>
                          <a:cs typeface="Arial" panose="020B0604020202020204" pitchFamily="34" charset="0"/>
                        </a:rPr>
                        <a:t>Clinical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Real-time fetal monitoring and escalation assurance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Maternity Safety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CTG competency compliance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75691633"/>
                  </a:ext>
                </a:extLst>
              </a:tr>
              <a:tr h="121920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Workforce gaps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Multidisciplinary competency training</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Clinical Education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Training completion rate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62589551"/>
                  </a:ext>
                </a:extLst>
              </a:tr>
              <a:tr h="1295400">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Cultural failures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Protected staff/family escalation routes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Executive Maternity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Escalation response time</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01755315"/>
                  </a:ext>
                </a:extLst>
              </a:tr>
              <a:tr h="1143000">
                <a:tc>
                  <a:txBody>
                    <a:bodyPr/>
                    <a:lstStyle/>
                    <a:p>
                      <a:pPr algn="just">
                        <a:lnSpc>
                          <a:spcPct val="150000"/>
                        </a:lnSpc>
                      </a:pPr>
                      <a:r>
                        <a:rPr lang="en-IN" sz="2500" kern="100">
                          <a:effectLst/>
                          <a:latin typeface="Arial" panose="020B0604020202020204" pitchFamily="34" charset="0"/>
                          <a:cs typeface="Arial" panose="020B0604020202020204" pitchFamily="34" charset="0"/>
                        </a:rPr>
                        <a:t>Governance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PSIRF investigation and action tracking</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Patient Safety Lead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Actions closed and re-audited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27075969"/>
                  </a:ext>
                </a:extLst>
              </a:tr>
              <a:tr h="1296146">
                <a:tc>
                  <a:txBody>
                    <a:bodyPr/>
                    <a:lstStyle/>
                    <a:p>
                      <a:pPr algn="just">
                        <a:lnSpc>
                          <a:spcPct val="150000"/>
                        </a:lnSpc>
                      </a:pPr>
                      <a:r>
                        <a:rPr lang="en-IN" sz="2500" kern="100">
                          <a:effectLst/>
                          <a:latin typeface="Arial" panose="020B0604020202020204" pitchFamily="34" charset="0"/>
                          <a:cs typeface="Arial" panose="020B0604020202020204" pitchFamily="34" charset="0"/>
                        </a:rPr>
                        <a:t>Oversight failures</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Independent board assurance audit</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a:effectLst/>
                          <a:latin typeface="Arial" panose="020B0604020202020204" pitchFamily="34" charset="0"/>
                          <a:cs typeface="Arial" panose="020B0604020202020204" pitchFamily="34" charset="0"/>
                        </a:rPr>
                        <a:t>Trust Board</a:t>
                      </a:r>
                      <a:endParaRPr lang="en-IN" sz="25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pPr>
                      <a:r>
                        <a:rPr lang="en-IN" sz="2500" kern="100" dirty="0">
                          <a:effectLst/>
                          <a:latin typeface="Arial" panose="020B0604020202020204" pitchFamily="34" charset="0"/>
                          <a:cs typeface="Arial" panose="020B0604020202020204" pitchFamily="34" charset="0"/>
                        </a:rPr>
                        <a:t>Overdue risk reviews</a:t>
                      </a:r>
                      <a:endParaRPr lang="en-IN" sz="25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75539965"/>
                  </a:ext>
                </a:extLst>
              </a:tr>
            </a:tbl>
          </a:graphicData>
        </a:graphic>
      </p:graphicFrame>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sp>
      <p:sp>
        <p:nvSpPr>
          <p:cNvPr id="3" name="Freeform 3"/>
          <p:cNvSpPr/>
          <p:nvPr/>
        </p:nvSpPr>
        <p:spPr>
          <a:xfrm flipH="1">
            <a:off x="0" y="5143500"/>
            <a:ext cx="18288000" cy="6858000"/>
          </a:xfrm>
          <a:custGeom>
            <a:avLst/>
            <a:gdLst/>
            <a:ahLst/>
            <a:cxnLst/>
            <a:rect l="l" t="t" r="r" b="b"/>
            <a:pathLst>
              <a:path w="18288000" h="6858000">
                <a:moveTo>
                  <a:pt x="18288000" y="0"/>
                </a:moveTo>
                <a:lnTo>
                  <a:pt x="0" y="0"/>
                </a:lnTo>
                <a:lnTo>
                  <a:pt x="0" y="6858000"/>
                </a:lnTo>
                <a:lnTo>
                  <a:pt x="18288000" y="6858000"/>
                </a:lnTo>
                <a:lnTo>
                  <a:pt x="182880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5591752" y="1026443"/>
            <a:ext cx="7104496"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CRITICAL CONCLUSION </a:t>
            </a:r>
          </a:p>
        </p:txBody>
      </p:sp>
      <p:sp>
        <p:nvSpPr>
          <p:cNvPr id="5" name="TextBox 5"/>
          <p:cNvSpPr txBox="1"/>
          <p:nvPr/>
        </p:nvSpPr>
        <p:spPr>
          <a:xfrm>
            <a:off x="1028700" y="2750468"/>
            <a:ext cx="9280511" cy="1419225"/>
          </a:xfrm>
          <a:prstGeom prst="rect">
            <a:avLst/>
          </a:prstGeom>
        </p:spPr>
        <p:txBody>
          <a:bodyPr lIns="0" tIns="0" rIns="0" bIns="0" rtlCol="0" anchor="t">
            <a:spAutoFit/>
          </a:bodyPr>
          <a:lstStyle/>
          <a:p>
            <a:pPr algn="l">
              <a:lnSpc>
                <a:spcPts val="3750"/>
              </a:lnSpc>
            </a:pPr>
            <a:r>
              <a:rPr lang="en-US" sz="2500" dirty="0">
                <a:solidFill>
                  <a:srgbClr val="000000"/>
                </a:solidFill>
                <a:latin typeface="Arial"/>
                <a:ea typeface="Arial"/>
                <a:cs typeface="Arial"/>
                <a:sym typeface="Arial"/>
              </a:rPr>
              <a:t>The scandal was a manifestation of interactive clinical, workforce, cultural, governance and policy failures as opposed to isolated errors (</a:t>
            </a:r>
            <a:r>
              <a:rPr lang="en-US" sz="2500" dirty="0" err="1">
                <a:solidFill>
                  <a:srgbClr val="000000"/>
                </a:solidFill>
                <a:latin typeface="Arial"/>
                <a:ea typeface="Arial"/>
                <a:cs typeface="Arial"/>
                <a:sym typeface="Arial"/>
              </a:rPr>
              <a:t>Ockenden</a:t>
            </a:r>
            <a:r>
              <a:rPr lang="en-US" sz="2500" dirty="0">
                <a:solidFill>
                  <a:srgbClr val="000000"/>
                </a:solidFill>
                <a:latin typeface="Arial"/>
                <a:ea typeface="Arial"/>
                <a:cs typeface="Arial"/>
                <a:sym typeface="Arial"/>
              </a:rPr>
              <a:t>, 2022). </a:t>
            </a:r>
          </a:p>
        </p:txBody>
      </p:sp>
      <p:sp>
        <p:nvSpPr>
          <p:cNvPr id="6" name="Freeform 6"/>
          <p:cNvSpPr/>
          <p:nvPr/>
        </p:nvSpPr>
        <p:spPr>
          <a:xfrm rot="-7471013">
            <a:off x="11279784" y="1454009"/>
            <a:ext cx="14016432" cy="5431368"/>
          </a:xfrm>
          <a:custGeom>
            <a:avLst/>
            <a:gdLst/>
            <a:ahLst/>
            <a:cxnLst/>
            <a:rect l="l" t="t" r="r" b="b"/>
            <a:pathLst>
              <a:path w="14016432" h="5431368">
                <a:moveTo>
                  <a:pt x="0" y="0"/>
                </a:moveTo>
                <a:lnTo>
                  <a:pt x="14016432" y="0"/>
                </a:lnTo>
                <a:lnTo>
                  <a:pt x="14016432" y="5431367"/>
                </a:lnTo>
                <a:lnTo>
                  <a:pt x="0" y="543136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4781406" y="4493542"/>
            <a:ext cx="8115300" cy="923925"/>
          </a:xfrm>
          <a:prstGeom prst="rect">
            <a:avLst/>
          </a:prstGeom>
        </p:spPr>
        <p:txBody>
          <a:bodyPr lIns="0" tIns="0" rIns="0" bIns="0" rtlCol="0" anchor="t">
            <a:spAutoFit/>
          </a:bodyPr>
          <a:lstStyle/>
          <a:p>
            <a:pPr algn="just">
              <a:lnSpc>
                <a:spcPts val="3749"/>
              </a:lnSpc>
            </a:pPr>
            <a:r>
              <a:rPr lang="en-US" sz="2499">
                <a:solidFill>
                  <a:srgbClr val="000000"/>
                </a:solidFill>
                <a:latin typeface="Arial"/>
                <a:ea typeface="Arial"/>
                <a:cs typeface="Arial"/>
                <a:sym typeface="Arial"/>
              </a:rPr>
              <a:t>Component 2 will focus on context, theory, causes, policy impacts, improvements and conclusions. </a:t>
            </a:r>
          </a:p>
        </p:txBody>
      </p:sp>
      <p:sp>
        <p:nvSpPr>
          <p:cNvPr id="8" name="TextBox 8"/>
          <p:cNvSpPr txBox="1"/>
          <p:nvPr/>
        </p:nvSpPr>
        <p:spPr>
          <a:xfrm>
            <a:off x="7438932" y="5741317"/>
            <a:ext cx="9280511" cy="1419225"/>
          </a:xfrm>
          <a:prstGeom prst="rect">
            <a:avLst/>
          </a:prstGeom>
        </p:spPr>
        <p:txBody>
          <a:bodyPr lIns="0" tIns="0" rIns="0" bIns="0" rtlCol="0" anchor="t">
            <a:spAutoFit/>
          </a:bodyPr>
          <a:lstStyle/>
          <a:p>
            <a:pPr algn="l">
              <a:lnSpc>
                <a:spcPts val="3750"/>
              </a:lnSpc>
            </a:pPr>
            <a:r>
              <a:rPr lang="en-US" sz="2500">
                <a:solidFill>
                  <a:srgbClr val="000000"/>
                </a:solidFill>
                <a:latin typeface="Arial"/>
                <a:ea typeface="Arial"/>
                <a:cs typeface="Arial"/>
                <a:sym typeface="Arial"/>
              </a:rPr>
              <a:t>Sustainable safety must be practiced in a measurable way, responsibility and learning that goes beyond the publication of the policies (NHS England, 2022). </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16666" b="-16666"/>
            </a:stretch>
          </a:blipFill>
        </p:spPr>
      </p:sp>
      <p:sp>
        <p:nvSpPr>
          <p:cNvPr id="3" name="TextBox 3"/>
          <p:cNvSpPr txBox="1"/>
          <p:nvPr/>
        </p:nvSpPr>
        <p:spPr>
          <a:xfrm>
            <a:off x="7175695" y="34948"/>
            <a:ext cx="3936609" cy="838200"/>
          </a:xfrm>
          <a:prstGeom prst="rect">
            <a:avLst/>
          </a:prstGeom>
        </p:spPr>
        <p:txBody>
          <a:bodyPr lIns="0" tIns="0" rIns="0" bIns="0" rtlCol="0" anchor="t">
            <a:spAutoFit/>
          </a:bodyPr>
          <a:lstStyle/>
          <a:p>
            <a:pPr algn="l">
              <a:lnSpc>
                <a:spcPts val="6750"/>
              </a:lnSpc>
            </a:pPr>
            <a:r>
              <a:rPr lang="en-US" sz="4500" b="1">
                <a:solidFill>
                  <a:srgbClr val="068686"/>
                </a:solidFill>
                <a:latin typeface="Arial Bold"/>
                <a:ea typeface="Arial Bold"/>
                <a:cs typeface="Arial Bold"/>
                <a:sym typeface="Arial Bold"/>
              </a:rPr>
              <a:t>REFERENCES</a:t>
            </a:r>
          </a:p>
        </p:txBody>
      </p:sp>
      <p:sp>
        <p:nvSpPr>
          <p:cNvPr id="4" name="TextBox 4"/>
          <p:cNvSpPr txBox="1"/>
          <p:nvPr/>
        </p:nvSpPr>
        <p:spPr>
          <a:xfrm>
            <a:off x="81862" y="1213960"/>
            <a:ext cx="18124277" cy="8753475"/>
          </a:xfrm>
          <a:prstGeom prst="rect">
            <a:avLst/>
          </a:prstGeom>
        </p:spPr>
        <p:txBody>
          <a:bodyPr lIns="0" tIns="0" rIns="0" bIns="0" rtlCol="0" anchor="t">
            <a:spAutoFit/>
          </a:bodyPr>
          <a:lstStyle/>
          <a:p>
            <a:pPr marL="377824" lvl="1" indent="-188912" algn="l">
              <a:lnSpc>
                <a:spcPts val="2624"/>
              </a:lnSpc>
              <a:buFont typeface="Arial"/>
              <a:buChar char="•"/>
            </a:pPr>
            <a:r>
              <a:rPr lang="en-US" sz="1749" dirty="0">
                <a:solidFill>
                  <a:srgbClr val="000000"/>
                </a:solidFill>
                <a:latin typeface="Arial"/>
                <a:ea typeface="Arial"/>
                <a:cs typeface="Arial"/>
                <a:sym typeface="Arial"/>
              </a:rPr>
              <a:t>Adams, M., Hartley, J., Sanford, N., </a:t>
            </a:r>
            <a:r>
              <a:rPr lang="en-US" sz="1749" dirty="0" err="1">
                <a:solidFill>
                  <a:srgbClr val="000000"/>
                </a:solidFill>
                <a:latin typeface="Arial"/>
                <a:ea typeface="Arial"/>
                <a:cs typeface="Arial"/>
                <a:sym typeface="Arial"/>
              </a:rPr>
              <a:t>Heazell</a:t>
            </a:r>
            <a:r>
              <a:rPr lang="en-US" sz="1749" dirty="0">
                <a:solidFill>
                  <a:srgbClr val="000000"/>
                </a:solidFill>
                <a:latin typeface="Arial"/>
                <a:ea typeface="Arial"/>
                <a:cs typeface="Arial"/>
                <a:sym typeface="Arial"/>
              </a:rPr>
              <a:t>, A.E., </a:t>
            </a:r>
            <a:r>
              <a:rPr lang="en-US" sz="1749" dirty="0" err="1">
                <a:solidFill>
                  <a:srgbClr val="000000"/>
                </a:solidFill>
                <a:latin typeface="Arial"/>
                <a:ea typeface="Arial"/>
                <a:cs typeface="Arial"/>
                <a:sym typeface="Arial"/>
              </a:rPr>
              <a:t>Iedema</a:t>
            </a:r>
            <a:r>
              <a:rPr lang="en-US" sz="1749" dirty="0">
                <a:solidFill>
                  <a:srgbClr val="000000"/>
                </a:solidFill>
                <a:latin typeface="Arial"/>
                <a:ea typeface="Arial"/>
                <a:cs typeface="Arial"/>
                <a:sym typeface="Arial"/>
              </a:rPr>
              <a:t>, R., Bevan, C., Booker, M., Treadwell, M. and Sandall, J. (2023) ‘Strengthening open disclosure after incidents in maternity care: a realist synthesis of international research evidence’, BMC Health Services Research, 23(1), article 285. Available at: </a:t>
            </a:r>
            <a:r>
              <a:rPr lang="en-US" sz="1749" u="sng" dirty="0">
                <a:solidFill>
                  <a:srgbClr val="000000"/>
                </a:solidFill>
                <a:latin typeface="Arial"/>
                <a:ea typeface="Arial"/>
                <a:cs typeface="Arial"/>
                <a:sym typeface="Arial"/>
                <a:hlinkClick r:id="rId3" tooltip="https://doi.org/10.1186/s12913-023-09033-2"/>
              </a:rPr>
              <a:t>https://doi.org/10.1186/s12913-023-09033-2</a:t>
            </a:r>
          </a:p>
          <a:p>
            <a:pPr marL="377824" lvl="1" indent="-188912" algn="l">
              <a:lnSpc>
                <a:spcPts val="2624"/>
              </a:lnSpc>
              <a:buFont typeface="Arial"/>
              <a:buChar char="•"/>
            </a:pPr>
            <a:r>
              <a:rPr lang="en-US" sz="1749" dirty="0">
                <a:solidFill>
                  <a:srgbClr val="000000"/>
                </a:solidFill>
                <a:latin typeface="Arial"/>
                <a:ea typeface="Arial"/>
                <a:cs typeface="Arial"/>
                <a:sym typeface="Arial"/>
              </a:rPr>
              <a:t>Beecham, E., Brady, G., Iqbal, S., Fatima, Q., Arshad, S., </a:t>
            </a:r>
            <a:r>
              <a:rPr lang="en-US" sz="1749" dirty="0" err="1">
                <a:solidFill>
                  <a:srgbClr val="000000"/>
                </a:solidFill>
                <a:latin typeface="Arial"/>
                <a:ea typeface="Arial"/>
                <a:cs typeface="Arial"/>
                <a:sym typeface="Arial"/>
              </a:rPr>
              <a:t>Bondaronek</a:t>
            </a:r>
            <a:r>
              <a:rPr lang="en-US" sz="1749" dirty="0">
                <a:solidFill>
                  <a:srgbClr val="000000"/>
                </a:solidFill>
                <a:latin typeface="Arial"/>
                <a:ea typeface="Arial"/>
                <a:cs typeface="Arial"/>
                <a:sym typeface="Arial"/>
              </a:rPr>
              <a:t>, P., O’Carroll, J., Glaser, S., </a:t>
            </a:r>
            <a:r>
              <a:rPr lang="en-US" sz="1749" dirty="0" err="1">
                <a:solidFill>
                  <a:srgbClr val="000000"/>
                </a:solidFill>
                <a:latin typeface="Arial"/>
                <a:ea typeface="Arial"/>
                <a:cs typeface="Arial"/>
                <a:sym typeface="Arial"/>
              </a:rPr>
              <a:t>Siassakos</a:t>
            </a:r>
            <a:r>
              <a:rPr lang="en-US" sz="1749" dirty="0">
                <a:solidFill>
                  <a:srgbClr val="000000"/>
                </a:solidFill>
                <a:latin typeface="Arial"/>
                <a:ea typeface="Arial"/>
                <a:cs typeface="Arial"/>
                <a:sym typeface="Arial"/>
              </a:rPr>
              <a:t>, D., Gilchrist, K., Dorey, J., </a:t>
            </a:r>
            <a:r>
              <a:rPr lang="en-US" sz="1749" dirty="0" err="1">
                <a:solidFill>
                  <a:srgbClr val="000000"/>
                </a:solidFill>
                <a:latin typeface="Arial"/>
                <a:ea typeface="Arial"/>
                <a:cs typeface="Arial"/>
                <a:sym typeface="Arial"/>
              </a:rPr>
              <a:t>Knagg</a:t>
            </a:r>
            <a:r>
              <a:rPr lang="en-US" sz="1749" dirty="0">
                <a:solidFill>
                  <a:srgbClr val="000000"/>
                </a:solidFill>
                <a:latin typeface="Arial"/>
                <a:ea typeface="Arial"/>
                <a:cs typeface="Arial"/>
                <a:sym typeface="Arial"/>
              </a:rPr>
              <a:t>, R. and </a:t>
            </a:r>
            <a:r>
              <a:rPr lang="en-US" sz="1749" dirty="0" err="1">
                <a:solidFill>
                  <a:srgbClr val="000000"/>
                </a:solidFill>
                <a:latin typeface="Arial"/>
                <a:ea typeface="Arial"/>
                <a:cs typeface="Arial"/>
                <a:sym typeface="Arial"/>
              </a:rPr>
              <a:t>Vindrola</a:t>
            </a:r>
            <a:r>
              <a:rPr lang="en-US" sz="1749" dirty="0">
                <a:solidFill>
                  <a:srgbClr val="000000"/>
                </a:solidFill>
                <a:latin typeface="Arial"/>
                <a:ea typeface="Arial"/>
                <a:cs typeface="Arial"/>
                <a:sym typeface="Arial"/>
              </a:rPr>
              <a:t>, C. (2025) ‘Systematic review of patient safety incident reporting practices in maternity care’, BMJ Open Quality, 14(4), e003432. Available at: </a:t>
            </a:r>
            <a:r>
              <a:rPr lang="en-US" sz="1749" u="sng" dirty="0">
                <a:solidFill>
                  <a:srgbClr val="000000"/>
                </a:solidFill>
                <a:latin typeface="Arial"/>
                <a:ea typeface="Arial"/>
                <a:cs typeface="Arial"/>
                <a:sym typeface="Arial"/>
                <a:hlinkClick r:id="rId4" tooltip="https://doi.org/10.1136/bmjoq-2025-003432"/>
              </a:rPr>
              <a:t>https://doi.org/10.1136/bmjoq-2025-003432</a:t>
            </a:r>
          </a:p>
          <a:p>
            <a:pPr marL="377824" lvl="1" indent="-188912" algn="l">
              <a:lnSpc>
                <a:spcPts val="2624"/>
              </a:lnSpc>
              <a:buFont typeface="Arial"/>
              <a:buChar char="•"/>
            </a:pPr>
            <a:r>
              <a:rPr lang="en-US" sz="1749" dirty="0">
                <a:solidFill>
                  <a:srgbClr val="000000"/>
                </a:solidFill>
                <a:latin typeface="Arial"/>
                <a:ea typeface="Arial"/>
                <a:cs typeface="Arial"/>
                <a:sym typeface="Arial"/>
              </a:rPr>
              <a:t>Care Quality Commission (CQC) (2024) National review of maternity services in England 2022 to 2024. Newcastle upon Tyne: Care Quality Commission. Available at: </a:t>
            </a:r>
            <a:r>
              <a:rPr lang="en-US" sz="1749" u="sng" dirty="0">
                <a:solidFill>
                  <a:srgbClr val="000000"/>
                </a:solidFill>
                <a:latin typeface="Arial"/>
                <a:ea typeface="Arial"/>
                <a:cs typeface="Arial"/>
                <a:sym typeface="Arial"/>
                <a:hlinkClick r:id="rId5" tooltip="https://www.cqc.org.uk/publications/maternity-services-2022-2024"/>
              </a:rPr>
              <a:t>https://www.cqc.org.uk/publications/maternity-services-2022-2024</a:t>
            </a:r>
          </a:p>
          <a:p>
            <a:pPr marL="377824" lvl="1" indent="-188912" algn="l">
              <a:lnSpc>
                <a:spcPts val="2624"/>
              </a:lnSpc>
              <a:buFont typeface="Arial"/>
              <a:buChar char="•"/>
            </a:pPr>
            <a:r>
              <a:rPr lang="en-US" sz="1749" dirty="0">
                <a:solidFill>
                  <a:srgbClr val="000000"/>
                </a:solidFill>
                <a:latin typeface="Arial"/>
                <a:ea typeface="Arial"/>
                <a:cs typeface="Arial"/>
                <a:sym typeface="Arial"/>
              </a:rPr>
              <a:t>Department of Health and Social Care (2022) </a:t>
            </a:r>
            <a:r>
              <a:rPr lang="en-US" sz="1749" dirty="0" err="1">
                <a:solidFill>
                  <a:srgbClr val="000000"/>
                </a:solidFill>
                <a:latin typeface="Arial"/>
                <a:ea typeface="Arial"/>
                <a:cs typeface="Arial"/>
                <a:sym typeface="Arial"/>
              </a:rPr>
              <a:t>Ockenden</a:t>
            </a:r>
            <a:r>
              <a:rPr lang="en-US" sz="1749" dirty="0">
                <a:solidFill>
                  <a:srgbClr val="000000"/>
                </a:solidFill>
                <a:latin typeface="Arial"/>
                <a:ea typeface="Arial"/>
                <a:cs typeface="Arial"/>
                <a:sym typeface="Arial"/>
              </a:rPr>
              <a:t> review: summary of findings, conclusions and essential actions. GOV.UK, 30 March. Available at: </a:t>
            </a:r>
            <a:r>
              <a:rPr lang="en-US" sz="1749" u="sng" dirty="0">
                <a:solidFill>
                  <a:srgbClr val="000000"/>
                </a:solidFill>
                <a:latin typeface="Arial"/>
                <a:ea typeface="Arial"/>
                <a:cs typeface="Arial"/>
                <a:sym typeface="Arial"/>
                <a:hlinkClick r:id="rId6" tooltip="https://www.gov.uk/government/publications/final-report-of-the-ockenden-review/ockenden-review-summary-of-findings-conclusions-and-essential-actions?utm_source=chatgpt.com"/>
              </a:rPr>
              <a:t>https://www.gov.uk/government/publications/final-report-of-the-ockenden-review/ockenden-review-summary-of-findings-conclusions-and-essential-actions</a:t>
            </a:r>
          </a:p>
          <a:p>
            <a:pPr marL="377824" lvl="1" indent="-188912" algn="l">
              <a:lnSpc>
                <a:spcPts val="2624"/>
              </a:lnSpc>
              <a:buFont typeface="Arial"/>
              <a:buChar char="•"/>
            </a:pPr>
            <a:r>
              <a:rPr lang="en-US" sz="1749" dirty="0">
                <a:solidFill>
                  <a:srgbClr val="000000"/>
                </a:solidFill>
                <a:latin typeface="Arial"/>
                <a:ea typeface="Arial"/>
                <a:cs typeface="Arial"/>
                <a:sym typeface="Arial"/>
              </a:rPr>
              <a:t>Kumah, A., Nwogu, C.N., Issah, A., Obot, E., </a:t>
            </a:r>
            <a:r>
              <a:rPr lang="en-US" sz="1749" dirty="0" err="1">
                <a:solidFill>
                  <a:srgbClr val="000000"/>
                </a:solidFill>
                <a:latin typeface="Arial"/>
                <a:ea typeface="Arial"/>
                <a:cs typeface="Arial"/>
                <a:sym typeface="Arial"/>
              </a:rPr>
              <a:t>Kanamitie</a:t>
            </a:r>
            <a:r>
              <a:rPr lang="en-US" sz="1749" dirty="0">
                <a:solidFill>
                  <a:srgbClr val="000000"/>
                </a:solidFill>
                <a:latin typeface="Arial"/>
                <a:ea typeface="Arial"/>
                <a:cs typeface="Arial"/>
                <a:sym typeface="Arial"/>
              </a:rPr>
              <a:t>, D.T., Sifa, J.S. and Aidoo, L.A. (2024) </a:t>
            </a:r>
            <a:r>
              <a:rPr lang="en-US" sz="1749" dirty="0" err="1">
                <a:solidFill>
                  <a:srgbClr val="000000"/>
                </a:solidFill>
                <a:latin typeface="Arial"/>
                <a:ea typeface="Arial"/>
                <a:cs typeface="Arial"/>
                <a:sym typeface="Arial"/>
              </a:rPr>
              <a:t>‘Cause</a:t>
            </a:r>
            <a:r>
              <a:rPr lang="en-US" sz="1749" dirty="0">
                <a:solidFill>
                  <a:srgbClr val="000000"/>
                </a:solidFill>
                <a:latin typeface="Arial"/>
                <a:ea typeface="Arial"/>
                <a:cs typeface="Arial"/>
                <a:sym typeface="Arial"/>
              </a:rPr>
              <a:t>-and-effect (Fishbone) Diagram: a tool for generating and </a:t>
            </a:r>
            <a:r>
              <a:rPr lang="en-US" sz="1749" dirty="0" err="1">
                <a:solidFill>
                  <a:srgbClr val="000000"/>
                </a:solidFill>
                <a:latin typeface="Arial"/>
                <a:ea typeface="Arial"/>
                <a:cs typeface="Arial"/>
                <a:sym typeface="Arial"/>
              </a:rPr>
              <a:t>organising</a:t>
            </a:r>
            <a:r>
              <a:rPr lang="en-US" sz="1749" dirty="0">
                <a:solidFill>
                  <a:srgbClr val="000000"/>
                </a:solidFill>
                <a:latin typeface="Arial"/>
                <a:ea typeface="Arial"/>
                <a:cs typeface="Arial"/>
                <a:sym typeface="Arial"/>
              </a:rPr>
              <a:t> quality improvement ideas’, Global Journal on Quality and Safety in Healthcare, 7(2), pp.85–87. Available at: </a:t>
            </a:r>
            <a:r>
              <a:rPr lang="en-US" sz="1749" u="sng" dirty="0">
                <a:solidFill>
                  <a:srgbClr val="000000"/>
                </a:solidFill>
                <a:latin typeface="Arial"/>
                <a:ea typeface="Arial"/>
                <a:cs typeface="Arial"/>
                <a:sym typeface="Arial"/>
                <a:hlinkClick r:id="rId7" tooltip="https://doi.org/10.36401/jqsh-23-42"/>
              </a:rPr>
              <a:t>https://doi.org/10.36401/jqsh-23-42</a:t>
            </a:r>
          </a:p>
          <a:p>
            <a:pPr marL="377824" lvl="1" indent="-188912" algn="l">
              <a:lnSpc>
                <a:spcPts val="2624"/>
              </a:lnSpc>
              <a:buFont typeface="Arial"/>
              <a:buChar char="•"/>
            </a:pPr>
            <a:r>
              <a:rPr lang="en-US" sz="1749" dirty="0">
                <a:solidFill>
                  <a:srgbClr val="000000"/>
                </a:solidFill>
                <a:latin typeface="Arial"/>
                <a:ea typeface="Arial"/>
                <a:cs typeface="Arial"/>
                <a:sym typeface="Arial"/>
              </a:rPr>
              <a:t>Mackintosh, N., Chew, S., Armstrong, N., Duncan, P., Hill, M., Kelly, T., Sutton, L., Willars, J. and Tarrant, C. (2025) ‘Working to support cultures of safety in maternity and neonatal services: a qualitative interview study with service leaders and unit/safety leads’, Midwifery, 148, article 104461. Available at: </a:t>
            </a:r>
            <a:r>
              <a:rPr lang="en-US" sz="1749" u="sng" dirty="0">
                <a:solidFill>
                  <a:srgbClr val="000000"/>
                </a:solidFill>
                <a:latin typeface="Arial"/>
                <a:ea typeface="Arial"/>
                <a:cs typeface="Arial"/>
                <a:sym typeface="Arial"/>
                <a:hlinkClick r:id="rId8" tooltip="https://doi.org/10.1016/j.midw.2025.104461"/>
              </a:rPr>
              <a:t>https://doi.org/10.1016/j.midw.2025.104461</a:t>
            </a:r>
          </a:p>
          <a:p>
            <a:pPr marL="377824" lvl="1" indent="-188912" algn="l">
              <a:lnSpc>
                <a:spcPts val="2624"/>
              </a:lnSpc>
              <a:buFont typeface="Arial"/>
              <a:buChar char="•"/>
            </a:pPr>
            <a:r>
              <a:rPr lang="en-US" sz="1749" dirty="0">
                <a:solidFill>
                  <a:srgbClr val="000000"/>
                </a:solidFill>
                <a:latin typeface="Arial"/>
                <a:ea typeface="Arial"/>
                <a:cs typeface="Arial"/>
                <a:sym typeface="Arial"/>
              </a:rPr>
              <a:t>National Institute for Health and Care Excellence (NICE) (2022) Fetal monitoring in </a:t>
            </a:r>
            <a:r>
              <a:rPr lang="en-US" sz="1749" dirty="0" err="1">
                <a:solidFill>
                  <a:srgbClr val="000000"/>
                </a:solidFill>
                <a:latin typeface="Arial"/>
                <a:ea typeface="Arial"/>
                <a:cs typeface="Arial"/>
                <a:sym typeface="Arial"/>
              </a:rPr>
              <a:t>labour</a:t>
            </a:r>
            <a:r>
              <a:rPr lang="en-US" sz="1749" dirty="0">
                <a:solidFill>
                  <a:srgbClr val="000000"/>
                </a:solidFill>
                <a:latin typeface="Arial"/>
                <a:ea typeface="Arial"/>
                <a:cs typeface="Arial"/>
                <a:sym typeface="Arial"/>
              </a:rPr>
              <a:t>: NICE guideline NG229. Updated 2026. Available at: </a:t>
            </a:r>
            <a:r>
              <a:rPr lang="en-US" sz="1749" u="sng" dirty="0">
                <a:solidFill>
                  <a:srgbClr val="000000"/>
                </a:solidFill>
                <a:latin typeface="Arial"/>
                <a:ea typeface="Arial"/>
                <a:cs typeface="Arial"/>
                <a:sym typeface="Arial"/>
                <a:hlinkClick r:id="rId9" tooltip="https://www.nice.org.uk/guidance/ng229"/>
              </a:rPr>
              <a:t>https://www.nice.org.uk/guidance/ng229</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(2022) Patient Safety Incident Response Framework. Available at: </a:t>
            </a:r>
            <a:r>
              <a:rPr lang="en-US" sz="1749" u="sng" dirty="0">
                <a:solidFill>
                  <a:srgbClr val="000000"/>
                </a:solidFill>
                <a:latin typeface="Arial"/>
                <a:ea typeface="Arial"/>
                <a:cs typeface="Arial"/>
                <a:sym typeface="Arial"/>
                <a:hlinkClick r:id="rId10" tooltip="https://www.england.nhs.uk/patient-safety/patient-safety-insight/incident-response-framework/?utm_source=chatgpt.com"/>
              </a:rPr>
              <a:t>https://www.england.nhs.uk/patient-safety/patient-safety-insight/incident-response-framework/</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(2023) Three-year delivery plan for maternity and neonatal services. Available at: </a:t>
            </a:r>
            <a:r>
              <a:rPr lang="en-US" sz="1749" u="sng" dirty="0">
                <a:solidFill>
                  <a:srgbClr val="000000"/>
                </a:solidFill>
                <a:latin typeface="Arial"/>
                <a:ea typeface="Arial"/>
                <a:cs typeface="Arial"/>
                <a:sym typeface="Arial"/>
                <a:hlinkClick r:id="rId11" tooltip="https://www.england.nhs.uk/publication/three-year-delivery-plan-for-maternity-and-neonatal-services/"/>
              </a:rPr>
              <a:t>https://www.england.nhs.uk/publication/three-year-delivery-plan-for-maternity-and-neonatal-services/</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England (2025) Saving babies’ lives version three: A care bundle for reducing perinatal mortality. Available at: </a:t>
            </a:r>
            <a:r>
              <a:rPr lang="en-US" sz="1749" u="sng" dirty="0">
                <a:solidFill>
                  <a:srgbClr val="000000"/>
                </a:solidFill>
                <a:latin typeface="Arial"/>
                <a:ea typeface="Arial"/>
                <a:cs typeface="Arial"/>
                <a:sym typeface="Arial"/>
                <a:hlinkClick r:id="rId12" tooltip="https://www.england.nhs.uk/long-read/saving-babies-lives-version-3-2/"/>
              </a:rPr>
              <a:t>https://www.england.nhs.uk/long-read/saving-babies-lives-version-3-2/</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a:solidFill>
                  <a:srgbClr val="000000"/>
                </a:solidFill>
                <a:latin typeface="Arial"/>
                <a:ea typeface="Arial"/>
                <a:cs typeface="Arial"/>
                <a:sym typeface="Arial"/>
              </a:rPr>
              <a:t>NHS Resolution (2025) ‘NHS Resolution resolves record numbers of compensation claims through collaboration’. Available at: </a:t>
            </a:r>
            <a:r>
              <a:rPr lang="en-US" sz="1749" u="sng" dirty="0">
                <a:solidFill>
                  <a:srgbClr val="000000"/>
                </a:solidFill>
                <a:latin typeface="Arial"/>
                <a:ea typeface="Arial"/>
                <a:cs typeface="Arial"/>
                <a:sym typeface="Arial"/>
                <a:hlinkClick r:id="rId13" tooltip="https://resolution.nhs.uk"/>
              </a:rPr>
              <a:t>https://resolution.nhs.uk/</a:t>
            </a:r>
            <a:r>
              <a:rPr lang="en-US" sz="1749" dirty="0">
                <a:solidFill>
                  <a:srgbClr val="000000"/>
                </a:solidFill>
                <a:latin typeface="Arial"/>
                <a:ea typeface="Arial"/>
                <a:cs typeface="Arial"/>
                <a:sym typeface="Arial"/>
              </a:rPr>
              <a:t> (Accessed: 13 July 2026)</a:t>
            </a:r>
          </a:p>
          <a:p>
            <a:pPr marL="377824" lvl="1" indent="-188912" algn="l">
              <a:lnSpc>
                <a:spcPts val="2624"/>
              </a:lnSpc>
              <a:buFont typeface="Arial"/>
              <a:buChar char="•"/>
            </a:pPr>
            <a:r>
              <a:rPr lang="en-US" sz="1749" dirty="0" err="1">
                <a:solidFill>
                  <a:srgbClr val="000000"/>
                </a:solidFill>
                <a:latin typeface="Arial"/>
                <a:ea typeface="Arial"/>
                <a:cs typeface="Arial"/>
                <a:sym typeface="Arial"/>
              </a:rPr>
              <a:t>Ockenden</a:t>
            </a:r>
            <a:r>
              <a:rPr lang="en-US" sz="1749" dirty="0">
                <a:solidFill>
                  <a:srgbClr val="000000"/>
                </a:solidFill>
                <a:latin typeface="Arial"/>
                <a:ea typeface="Arial"/>
                <a:cs typeface="Arial"/>
                <a:sym typeface="Arial"/>
              </a:rPr>
              <a:t>, D. (2022) Findings, conclusions and essential actions from the independent review of maternity services at the Shrewsbury and Telford Hospital NHS Trust: Our final report. HC 1219. London: The Stationery Office. Available at: </a:t>
            </a:r>
            <a:r>
              <a:rPr lang="en-US" sz="1749" u="sng" dirty="0">
                <a:solidFill>
                  <a:srgbClr val="000000"/>
                </a:solidFill>
                <a:latin typeface="Arial"/>
                <a:ea typeface="Arial"/>
                <a:cs typeface="Arial"/>
                <a:sym typeface="Arial"/>
                <a:hlinkClick r:id="rId14" tooltip="https://www.gov.uk/government/publications/final-report-of-the-ockenden-review?utm_source=chatgpt.com"/>
              </a:rPr>
              <a:t>https://www.gov.uk/government/publications/final-report-of-the-ockenden-review</a:t>
            </a:r>
            <a:r>
              <a:rPr lang="en-US" sz="1749" dirty="0">
                <a:solidFill>
                  <a:srgbClr val="000000"/>
                </a:solidFill>
                <a:latin typeface="Arial"/>
                <a:ea typeface="Arial"/>
                <a:cs typeface="Arial"/>
                <a:sym typeface="Arial"/>
              </a:rPr>
              <a:t> (Accessed: 13 July 2026). </a:t>
            </a:r>
          </a:p>
          <a:p>
            <a:pPr marL="377824" lvl="1" indent="-188912" algn="l">
              <a:lnSpc>
                <a:spcPts val="2624"/>
              </a:lnSpc>
              <a:buFont typeface="Arial"/>
              <a:buChar char="•"/>
            </a:pPr>
            <a:r>
              <a:rPr lang="en-US" sz="1749" dirty="0">
                <a:solidFill>
                  <a:srgbClr val="000000"/>
                </a:solidFill>
                <a:latin typeface="Arial"/>
                <a:ea typeface="Arial"/>
                <a:cs typeface="Arial"/>
                <a:sym typeface="Arial"/>
              </a:rPr>
              <a:t>Wiegmann, D.A., Wood, L.J., Cohen, T.N. and Shappell, S.A. (2021) ‘Understanding the “Swiss cheese model” and its application to patient safety’, Journal of Patient Safety, 18(2), pp.119–123. Available at: </a:t>
            </a:r>
            <a:r>
              <a:rPr lang="en-US" sz="1749" u="sng" dirty="0">
                <a:solidFill>
                  <a:srgbClr val="000000"/>
                </a:solidFill>
                <a:latin typeface="Arial"/>
                <a:ea typeface="Arial"/>
                <a:cs typeface="Arial"/>
                <a:sym typeface="Arial"/>
                <a:hlinkClick r:id="rId15" tooltip="https://doi.org/10.1097/pts.0000000000000810"/>
              </a:rPr>
              <a:t>https://doi.org/10.1097/pts.0000000000000810</a:t>
            </a:r>
          </a:p>
          <a:p>
            <a:pPr marL="377824" lvl="1" indent="-188912" algn="l">
              <a:lnSpc>
                <a:spcPts val="2624"/>
              </a:lnSpc>
              <a:buFont typeface="Arial"/>
              <a:buChar char="•"/>
            </a:pPr>
            <a:r>
              <a:rPr lang="en-US" sz="1749" dirty="0">
                <a:solidFill>
                  <a:srgbClr val="000000"/>
                </a:solidFill>
                <a:latin typeface="Arial"/>
                <a:ea typeface="Arial"/>
                <a:cs typeface="Arial"/>
                <a:sym typeface="Arial"/>
              </a:rPr>
              <a:t>Yang, J., Liu, F., Yang, C., Wei, J., Ma, Y., Xu, L., Xie, J. and Wang, J. (2025) ‘Application of Donabedian Three-Dimensional Model in Outpatient Care Quality: A Scoping Review’, Journal of Nursing Management, 2025(1), article 6893336. Available at: </a:t>
            </a:r>
            <a:r>
              <a:rPr lang="en-US" sz="1749" u="sng" dirty="0">
                <a:solidFill>
                  <a:srgbClr val="000000"/>
                </a:solidFill>
                <a:latin typeface="Arial"/>
                <a:ea typeface="Arial"/>
                <a:cs typeface="Arial"/>
                <a:sym typeface="Arial"/>
                <a:hlinkClick r:id="rId16" tooltip="https://doi.org/10.1155/jonm/6893336"/>
              </a:rPr>
              <a:t>https://doi.org/10.1155/jonm/6893336</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057024" y="-720357"/>
            <a:ext cx="9978657" cy="99786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33222"/>
              </a:stretch>
            </a:blipFill>
            <a:ln w="285750" cap="sq">
              <a:gradFill>
                <a:gsLst>
                  <a:gs pos="0">
                    <a:srgbClr val="068686">
                      <a:alpha val="100000"/>
                    </a:srgbClr>
                  </a:gs>
                  <a:gs pos="50000">
                    <a:srgbClr val="068686">
                      <a:alpha val="29000"/>
                    </a:srgbClr>
                  </a:gs>
                  <a:gs pos="100000">
                    <a:srgbClr val="0151B8">
                      <a:alpha val="0"/>
                    </a:srgbClr>
                  </a:gs>
                </a:gsLst>
                <a:lin ang="0"/>
              </a:gradFill>
              <a:prstDash val="solid"/>
              <a:miter/>
            </a:ln>
          </p:spPr>
        </p:sp>
      </p:grpSp>
      <p:sp>
        <p:nvSpPr>
          <p:cNvPr id="4" name="Freeform 4"/>
          <p:cNvSpPr/>
          <p:nvPr/>
        </p:nvSpPr>
        <p:spPr>
          <a:xfrm>
            <a:off x="1355789" y="7153303"/>
            <a:ext cx="421134" cy="421134"/>
          </a:xfrm>
          <a:custGeom>
            <a:avLst/>
            <a:gdLst/>
            <a:ahLst/>
            <a:cxnLst/>
            <a:rect l="l" t="t" r="r" b="b"/>
            <a:pathLst>
              <a:path w="421134" h="421134">
                <a:moveTo>
                  <a:pt x="0" y="0"/>
                </a:moveTo>
                <a:lnTo>
                  <a:pt x="421134" y="0"/>
                </a:lnTo>
                <a:lnTo>
                  <a:pt x="421134" y="421134"/>
                </a:lnTo>
                <a:lnTo>
                  <a:pt x="0" y="42113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2727828" y="3406759"/>
            <a:ext cx="11373329" cy="1736741"/>
          </a:xfrm>
          <a:prstGeom prst="rect">
            <a:avLst/>
          </a:prstGeom>
        </p:spPr>
        <p:txBody>
          <a:bodyPr lIns="0" tIns="0" rIns="0" bIns="0" rtlCol="0" anchor="t">
            <a:spAutoFit/>
          </a:bodyPr>
          <a:lstStyle/>
          <a:p>
            <a:pPr algn="l">
              <a:lnSpc>
                <a:spcPts val="13999"/>
              </a:lnSpc>
            </a:pPr>
            <a:r>
              <a:rPr lang="en-US" sz="9999" b="1" dirty="0">
                <a:solidFill>
                  <a:srgbClr val="068686"/>
                </a:solidFill>
                <a:latin typeface="Arial Bold"/>
                <a:ea typeface="Arial Bold"/>
                <a:cs typeface="Arial Bold"/>
                <a:sym typeface="Arial Bold"/>
              </a:rPr>
              <a:t>THANK YOU </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3537</Words>
  <Application>Microsoft Office PowerPoint</Application>
  <PresentationFormat>Custom</PresentationFormat>
  <Paragraphs>159</Paragraphs>
  <Slides>19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Calibri</vt:lpstr>
      <vt:lpstr>Aptos</vt:lpstr>
      <vt:lpstr>Arial Bold Italics</vt:lpstr>
      <vt:lpstr>Arial Nova</vt:lpstr>
      <vt:lpstr>Arial</vt:lpstr>
      <vt:lpstr>Arial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Dev Gajera</cp:lastModifiedBy>
  <cp:revision>3</cp:revision>
  <dcterms:created xsi:type="dcterms:W3CDTF">2006-08-16T00:00:00Z</dcterms:created>
  <dcterms:modified xsi:type="dcterms:W3CDTF">2026-07-20T19:28:06Z</dcterms:modified>
  <dc:identifier>DAHPRKI9k0A</dc:identifier>
</cp:coreProperties>
</file>