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5" r:id="rId3"/>
    <p:sldId id="256" r:id="rId4"/>
    <p:sldId id="262" r:id="rId5"/>
    <p:sldId id="261" r:id="rId6"/>
    <p:sldId id="260" r:id="rId7"/>
    <p:sldId id="263" r:id="rId8"/>
    <p:sldId id="266" r:id="rId9"/>
    <p:sldId id="259" r:id="rId10"/>
    <p:sldId id="258"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5ED0D7-97DA-451B-9DE2-690635BEAE0E}" v="64" dt="2019-04-10T13:04:53.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656BB-2068-4604-841B-4CB0882B47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89B334-2CBC-419D-9515-BD8CAB4EF2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AFFE1B-9997-4D64-8C67-1B1D5CCD41DE}"/>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5" name="Footer Placeholder 4">
            <a:extLst>
              <a:ext uri="{FF2B5EF4-FFF2-40B4-BE49-F238E27FC236}">
                <a16:creationId xmlns:a16="http://schemas.microsoft.com/office/drawing/2014/main" id="{C2C34CE5-7927-48DE-AE44-3412534F2BF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EBCF47C-B078-4977-9646-C1CFFEABA6CF}"/>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3158261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E044-E25F-4BE2-8868-C677DB501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D9E5FD-C53D-49E7-9656-7559616AEE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33FB63-5A32-4E94-8602-36DF28CDD903}"/>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5" name="Footer Placeholder 4">
            <a:extLst>
              <a:ext uri="{FF2B5EF4-FFF2-40B4-BE49-F238E27FC236}">
                <a16:creationId xmlns:a16="http://schemas.microsoft.com/office/drawing/2014/main" id="{24A637F0-0566-44B7-9EF2-DA9024CB5C8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30B00E2-732B-4E8D-8AE6-382028D0D935}"/>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518046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57B7C-7C55-4390-B4D6-CC09267F03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7D9E00-C77E-4E70-BD34-FCEBC87893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38F234-17F1-4C71-ACAD-4DE7DE7DA813}"/>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5" name="Footer Placeholder 4">
            <a:extLst>
              <a:ext uri="{FF2B5EF4-FFF2-40B4-BE49-F238E27FC236}">
                <a16:creationId xmlns:a16="http://schemas.microsoft.com/office/drawing/2014/main" id="{71A67142-8A2B-4476-A57A-AAF1C20B56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3D02631-0020-4806-842E-2C6EBCC54B39}"/>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1094402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46906-531C-429D-A4D6-F763CBA3F1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A2FE74-6931-47FD-9DEC-CA5522EDD2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80B3A6-1B5E-43B8-A30A-55BCF3ED3D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C62E8A-3BD8-4540-A438-5EEFD6E1C9F6}"/>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6" name="Footer Placeholder 5">
            <a:extLst>
              <a:ext uri="{FF2B5EF4-FFF2-40B4-BE49-F238E27FC236}">
                <a16:creationId xmlns:a16="http://schemas.microsoft.com/office/drawing/2014/main" id="{FFF25F44-FA25-416A-8B58-7AAD8A52F78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2BA24CC-BE7C-4BCB-B0FA-44B9861DDC4B}"/>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190547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C7C25-C087-4275-96E4-7E82AED28F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A042B4-DE47-49B2-9166-7CE196CEAA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34C705-F806-4090-BC83-496CA932F1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BC4823-556F-4E82-B4E7-371E868F22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843C7F-C15A-4931-B6D8-B36D81B48A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5B14C1-1202-4306-827C-C458DB82CD4F}"/>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8" name="Footer Placeholder 7">
            <a:extLst>
              <a:ext uri="{FF2B5EF4-FFF2-40B4-BE49-F238E27FC236}">
                <a16:creationId xmlns:a16="http://schemas.microsoft.com/office/drawing/2014/main" id="{B31865CB-4D40-4D68-9FD7-3B27AF30E83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061C66C-C2A5-4A6D-AD7B-0124DB2FE7E5}"/>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2024967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0BA86-8AEE-47FF-BDB6-398761D696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DDF10E-E435-4CFA-8E6B-2796A76E7D80}"/>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4" name="Footer Placeholder 3">
            <a:extLst>
              <a:ext uri="{FF2B5EF4-FFF2-40B4-BE49-F238E27FC236}">
                <a16:creationId xmlns:a16="http://schemas.microsoft.com/office/drawing/2014/main" id="{089D9558-12F3-4714-B19A-9229BE7D353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E4489C9-7EE1-42D3-88E7-5EE61DE5EBE5}"/>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1249069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F11B37-9C73-44EA-B6BE-4F1977B33689}"/>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3" name="Footer Placeholder 2">
            <a:extLst>
              <a:ext uri="{FF2B5EF4-FFF2-40B4-BE49-F238E27FC236}">
                <a16:creationId xmlns:a16="http://schemas.microsoft.com/office/drawing/2014/main" id="{A21DA4ED-FE72-4D37-8E0B-E52CE034383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AB41AEB-9E19-4D14-B141-AC9EAD1F7EB5}"/>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85965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C7672-9225-4B8C-B593-99BD80AC65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0DABD3-A11C-4B4A-ADFF-D2A5050AFA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6E0023-AB06-4F4B-82EF-41AE349C81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D3FC6E-0FAC-46FD-A75A-4FF3710AFF79}"/>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6" name="Footer Placeholder 5">
            <a:extLst>
              <a:ext uri="{FF2B5EF4-FFF2-40B4-BE49-F238E27FC236}">
                <a16:creationId xmlns:a16="http://schemas.microsoft.com/office/drawing/2014/main" id="{ACFD6E6D-D447-4D5A-80DC-77964786090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C35935D-A0AE-4AD6-B785-2C24FC69E932}"/>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944322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1CEC8-501F-4089-9478-0341099FC1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4B725D-0F87-4C8E-93D4-7A249CAAEB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a:extLst>
              <a:ext uri="{FF2B5EF4-FFF2-40B4-BE49-F238E27FC236}">
                <a16:creationId xmlns:a16="http://schemas.microsoft.com/office/drawing/2014/main" id="{E886E7D5-9137-4E80-A8CE-49B7E9C037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CE6413-234F-4BEF-A061-2770EFFDC741}"/>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6" name="Footer Placeholder 5">
            <a:extLst>
              <a:ext uri="{FF2B5EF4-FFF2-40B4-BE49-F238E27FC236}">
                <a16:creationId xmlns:a16="http://schemas.microsoft.com/office/drawing/2014/main" id="{42D32095-F95B-4C8C-8459-BFDD61C60D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531A765-A8FD-40D6-B9BD-A4C91522B920}"/>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20139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CA48E-3A78-4C62-9831-3B3DBB862C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895F78-40F4-4FFF-A5EB-E510A12078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AA47C0-BD9E-4AF7-AA78-04933E91DE64}"/>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5" name="Footer Placeholder 4">
            <a:extLst>
              <a:ext uri="{FF2B5EF4-FFF2-40B4-BE49-F238E27FC236}">
                <a16:creationId xmlns:a16="http://schemas.microsoft.com/office/drawing/2014/main" id="{CEF5265F-C431-4EB4-BF13-A7FE39333DC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F7CCE43-07DC-4D54-8BF3-A62DF1EF4C60}"/>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1053364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8DD95F-3A10-45F3-854E-FD7E206BA8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1F48CB-1791-41E0-BBD3-8C41E5081C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42934A-17FA-4294-B790-CC4655837571}"/>
              </a:ext>
            </a:extLst>
          </p:cNvPr>
          <p:cNvSpPr>
            <a:spLocks noGrp="1"/>
          </p:cNvSpPr>
          <p:nvPr>
            <p:ph type="dt" sz="half" idx="10"/>
          </p:nvPr>
        </p:nvSpPr>
        <p:spPr/>
        <p:txBody>
          <a:bodyPr/>
          <a:lstStyle/>
          <a:p>
            <a:fld id="{461A0505-8F37-4109-96CC-6759EB0DDD79}" type="datetimeFigureOut">
              <a:rPr lang="en-GB" smtClean="0"/>
              <a:t>10/04/2019</a:t>
            </a:fld>
            <a:endParaRPr lang="en-GB" dirty="0"/>
          </a:p>
        </p:txBody>
      </p:sp>
      <p:sp>
        <p:nvSpPr>
          <p:cNvPr id="5" name="Footer Placeholder 4">
            <a:extLst>
              <a:ext uri="{FF2B5EF4-FFF2-40B4-BE49-F238E27FC236}">
                <a16:creationId xmlns:a16="http://schemas.microsoft.com/office/drawing/2014/main" id="{CD074FA8-DE8E-4754-A562-080D1D659F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E47FDE9-C977-43B0-9103-6C45E5426315}"/>
              </a:ext>
            </a:extLst>
          </p:cNvPr>
          <p:cNvSpPr>
            <a:spLocks noGrp="1"/>
          </p:cNvSpPr>
          <p:nvPr>
            <p:ph type="sldNum" sz="quarter" idx="12"/>
          </p:nvPr>
        </p:nvSpPr>
        <p:spPr/>
        <p:txBody>
          <a:bodyPr/>
          <a:lstStyle/>
          <a:p>
            <a:fld id="{E458C752-D92B-4CCB-AF21-840618095079}" type="slidenum">
              <a:rPr lang="en-GB" smtClean="0"/>
              <a:t>‹#›</a:t>
            </a:fld>
            <a:endParaRPr lang="en-GB" dirty="0"/>
          </a:p>
        </p:txBody>
      </p:sp>
    </p:spTree>
    <p:extLst>
      <p:ext uri="{BB962C8B-B14F-4D97-AF65-F5344CB8AC3E}">
        <p14:creationId xmlns:p14="http://schemas.microsoft.com/office/powerpoint/2010/main" val="922409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08DA27-220C-47B9-968C-E177C9559E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C5D2EE-E26F-4345-9D00-57192E93D2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7BDD26-9F86-4903-B1C1-EE3627DD3F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1A0505-8F37-4109-96CC-6759EB0DDD79}" type="datetimeFigureOut">
              <a:rPr lang="en-GB" smtClean="0"/>
              <a:t>10/04/2019</a:t>
            </a:fld>
            <a:endParaRPr lang="en-GB" dirty="0"/>
          </a:p>
        </p:txBody>
      </p:sp>
      <p:sp>
        <p:nvSpPr>
          <p:cNvPr id="5" name="Footer Placeholder 4">
            <a:extLst>
              <a:ext uri="{FF2B5EF4-FFF2-40B4-BE49-F238E27FC236}">
                <a16:creationId xmlns:a16="http://schemas.microsoft.com/office/drawing/2014/main" id="{10A04BC4-1E86-4FA1-B23D-981573443F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5884A708-D6B8-4A5A-8A55-7D508F5F32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58C752-D92B-4CCB-AF21-840618095079}" type="slidenum">
              <a:rPr lang="en-GB" smtClean="0"/>
              <a:t>‹#›</a:t>
            </a:fld>
            <a:endParaRPr lang="en-GB" dirty="0"/>
          </a:p>
        </p:txBody>
      </p:sp>
    </p:spTree>
    <p:extLst>
      <p:ext uri="{BB962C8B-B14F-4D97-AF65-F5344CB8AC3E}">
        <p14:creationId xmlns:p14="http://schemas.microsoft.com/office/powerpoint/2010/main" val="1180046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www.ancien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642E9E-AEE1-4290-85E2-13355DEAF9A8}"/>
              </a:ext>
            </a:extLst>
          </p:cNvPr>
          <p:cNvSpPr txBox="1"/>
          <p:nvPr/>
        </p:nvSpPr>
        <p:spPr>
          <a:xfrm>
            <a:off x="3246629" y="2880286"/>
            <a:ext cx="5698742" cy="1938992"/>
          </a:xfrm>
          <a:prstGeom prst="rect">
            <a:avLst/>
          </a:prstGeom>
          <a:noFill/>
        </p:spPr>
        <p:txBody>
          <a:bodyPr wrap="square" rtlCol="0">
            <a:spAutoFit/>
          </a:bodyPr>
          <a:lstStyle/>
          <a:p>
            <a:r>
              <a:rPr lang="en-GB" sz="4000" dirty="0"/>
              <a:t>Amphora Storage Jar Accession. Number. UC17182.</a:t>
            </a:r>
          </a:p>
        </p:txBody>
      </p:sp>
    </p:spTree>
    <p:extLst>
      <p:ext uri="{BB962C8B-B14F-4D97-AF65-F5344CB8AC3E}">
        <p14:creationId xmlns:p14="http://schemas.microsoft.com/office/powerpoint/2010/main" val="2700353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5F2590-041F-4249-9AC2-EE2CAD38BECD}"/>
              </a:ext>
            </a:extLst>
          </p:cNvPr>
          <p:cNvPicPr>
            <a:picLocks noChangeAspect="1"/>
          </p:cNvPicPr>
          <p:nvPr/>
        </p:nvPicPr>
        <p:blipFill>
          <a:blip r:embed="rId2"/>
          <a:stretch>
            <a:fillRect/>
          </a:stretch>
        </p:blipFill>
        <p:spPr>
          <a:xfrm>
            <a:off x="7344229" y="405454"/>
            <a:ext cx="3516991" cy="6032993"/>
          </a:xfrm>
          <a:prstGeom prst="rect">
            <a:avLst/>
          </a:prstGeom>
        </p:spPr>
      </p:pic>
      <p:sp>
        <p:nvSpPr>
          <p:cNvPr id="3" name="TextBox 2">
            <a:extLst>
              <a:ext uri="{FF2B5EF4-FFF2-40B4-BE49-F238E27FC236}">
                <a16:creationId xmlns:a16="http://schemas.microsoft.com/office/drawing/2014/main" id="{89937158-57A2-4442-A3C4-9E6B84B77789}"/>
              </a:ext>
            </a:extLst>
          </p:cNvPr>
          <p:cNvSpPr txBox="1"/>
          <p:nvPr/>
        </p:nvSpPr>
        <p:spPr>
          <a:xfrm>
            <a:off x="-98474" y="159657"/>
            <a:ext cx="10576055" cy="707886"/>
          </a:xfrm>
          <a:prstGeom prst="rect">
            <a:avLst/>
          </a:prstGeom>
          <a:noFill/>
        </p:spPr>
        <p:txBody>
          <a:bodyPr wrap="square" rtlCol="0">
            <a:spAutoFit/>
          </a:bodyPr>
          <a:lstStyle/>
          <a:p>
            <a:r>
              <a:rPr lang="en-GB" sz="4000" dirty="0"/>
              <a:t> Examples of the parts of Amphora.</a:t>
            </a:r>
          </a:p>
        </p:txBody>
      </p:sp>
      <p:sp>
        <p:nvSpPr>
          <p:cNvPr id="4" name="TextBox 3">
            <a:extLst>
              <a:ext uri="{FF2B5EF4-FFF2-40B4-BE49-F238E27FC236}">
                <a16:creationId xmlns:a16="http://schemas.microsoft.com/office/drawing/2014/main" id="{433216A9-68DE-4DA3-8176-1E09B7D6C9DF}"/>
              </a:ext>
            </a:extLst>
          </p:cNvPr>
          <p:cNvSpPr txBox="1"/>
          <p:nvPr/>
        </p:nvSpPr>
        <p:spPr>
          <a:xfrm>
            <a:off x="704302" y="1153552"/>
            <a:ext cx="4753963" cy="523220"/>
          </a:xfrm>
          <a:prstGeom prst="rect">
            <a:avLst/>
          </a:prstGeom>
          <a:noFill/>
        </p:spPr>
        <p:txBody>
          <a:bodyPr wrap="square" rtlCol="0">
            <a:spAutoFit/>
          </a:bodyPr>
          <a:lstStyle/>
          <a:p>
            <a:r>
              <a:rPr lang="en-GB" sz="2800" dirty="0"/>
              <a:t>Text .</a:t>
            </a:r>
          </a:p>
        </p:txBody>
      </p:sp>
      <p:sp>
        <p:nvSpPr>
          <p:cNvPr id="5" name="Rectangle 4">
            <a:extLst>
              <a:ext uri="{FF2B5EF4-FFF2-40B4-BE49-F238E27FC236}">
                <a16:creationId xmlns:a16="http://schemas.microsoft.com/office/drawing/2014/main" id="{8CBD218D-36DD-4B72-8EDF-B27594478CCD}"/>
              </a:ext>
            </a:extLst>
          </p:cNvPr>
          <p:cNvSpPr/>
          <p:nvPr/>
        </p:nvSpPr>
        <p:spPr>
          <a:xfrm>
            <a:off x="7779657" y="6452546"/>
            <a:ext cx="2902857" cy="338554"/>
          </a:xfrm>
          <a:prstGeom prst="rect">
            <a:avLst/>
          </a:prstGeom>
        </p:spPr>
        <p:txBody>
          <a:bodyPr wrap="square">
            <a:spAutoFit/>
          </a:bodyPr>
          <a:lstStyle/>
          <a:p>
            <a:r>
              <a:rPr lang="en-GB" sz="800" dirty="0"/>
              <a:t>https://upload.wikimedia.org/wikipedia/commons/thumb/c/c6/Amphora_Dressel_1B.svg/260px-Amphora_Dressel_1B.svg.png</a:t>
            </a:r>
          </a:p>
        </p:txBody>
      </p:sp>
      <p:sp>
        <p:nvSpPr>
          <p:cNvPr id="7" name="TextBox 6">
            <a:extLst>
              <a:ext uri="{FF2B5EF4-FFF2-40B4-BE49-F238E27FC236}">
                <a16:creationId xmlns:a16="http://schemas.microsoft.com/office/drawing/2014/main" id="{1B9E35AA-4701-433E-A71D-6B657FE27C4F}"/>
              </a:ext>
            </a:extLst>
          </p:cNvPr>
          <p:cNvSpPr txBox="1"/>
          <p:nvPr/>
        </p:nvSpPr>
        <p:spPr>
          <a:xfrm>
            <a:off x="914401" y="2208628"/>
            <a:ext cx="253217" cy="1754326"/>
          </a:xfrm>
          <a:prstGeom prst="rect">
            <a:avLst/>
          </a:prstGeom>
          <a:noFill/>
        </p:spPr>
        <p:txBody>
          <a:bodyPr wrap="square" rtlCol="0">
            <a:spAutoFit/>
          </a:bodyPr>
          <a:lstStyle/>
          <a:p>
            <a:r>
              <a:rPr lang="en-GB" dirty="0"/>
              <a:t>123456</a:t>
            </a:r>
          </a:p>
        </p:txBody>
      </p:sp>
      <p:sp>
        <p:nvSpPr>
          <p:cNvPr id="6" name="TextBox 5">
            <a:extLst>
              <a:ext uri="{FF2B5EF4-FFF2-40B4-BE49-F238E27FC236}">
                <a16:creationId xmlns:a16="http://schemas.microsoft.com/office/drawing/2014/main" id="{0DB3ADDB-5E73-4B95-B897-D641129FDEB4}"/>
              </a:ext>
            </a:extLst>
          </p:cNvPr>
          <p:cNvSpPr txBox="1"/>
          <p:nvPr/>
        </p:nvSpPr>
        <p:spPr>
          <a:xfrm>
            <a:off x="1330780" y="2208628"/>
            <a:ext cx="990389" cy="2862322"/>
          </a:xfrm>
          <a:prstGeom prst="rect">
            <a:avLst/>
          </a:prstGeom>
          <a:noFill/>
        </p:spPr>
        <p:txBody>
          <a:bodyPr wrap="square" rtlCol="0">
            <a:spAutoFit/>
          </a:bodyPr>
          <a:lstStyle/>
          <a:p>
            <a:r>
              <a:rPr lang="en-GB" dirty="0"/>
              <a:t>RIM. NECK. HANDLE. SHOULDER. BELLY OR BODY. FOOT.</a:t>
            </a:r>
          </a:p>
        </p:txBody>
      </p:sp>
      <p:sp>
        <p:nvSpPr>
          <p:cNvPr id="8" name="TextBox 7">
            <a:extLst>
              <a:ext uri="{FF2B5EF4-FFF2-40B4-BE49-F238E27FC236}">
                <a16:creationId xmlns:a16="http://schemas.microsoft.com/office/drawing/2014/main" id="{2AD92325-BC1B-4E65-972A-F6B8A88F0E33}"/>
              </a:ext>
            </a:extLst>
          </p:cNvPr>
          <p:cNvSpPr txBox="1"/>
          <p:nvPr/>
        </p:nvSpPr>
        <p:spPr>
          <a:xfrm>
            <a:off x="1167618" y="5542671"/>
            <a:ext cx="45719"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99AD2B5C-E8A1-4732-B22C-AECBBBF868D5}"/>
              </a:ext>
            </a:extLst>
          </p:cNvPr>
          <p:cNvSpPr txBox="1"/>
          <p:nvPr/>
        </p:nvSpPr>
        <p:spPr>
          <a:xfrm flipH="1">
            <a:off x="1330779" y="5247249"/>
            <a:ext cx="5739135" cy="1200329"/>
          </a:xfrm>
          <a:prstGeom prst="rect">
            <a:avLst/>
          </a:prstGeom>
          <a:noFill/>
        </p:spPr>
        <p:txBody>
          <a:bodyPr wrap="square" rtlCol="0">
            <a:spAutoFit/>
          </a:bodyPr>
          <a:lstStyle/>
          <a:p>
            <a:r>
              <a:rPr lang="en-GB" dirty="0"/>
              <a:t>This is an example of a long necked amphora with two handles attached. It was normal for amphora to have handles, so my conclusion is that UC17182; was probably for a small amount of a liquid.</a:t>
            </a:r>
          </a:p>
        </p:txBody>
      </p:sp>
    </p:spTree>
    <p:extLst>
      <p:ext uri="{BB962C8B-B14F-4D97-AF65-F5344CB8AC3E}">
        <p14:creationId xmlns:p14="http://schemas.microsoft.com/office/powerpoint/2010/main" val="1058107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13E7C7-4309-40ED-809F-FCCA43E80161}"/>
              </a:ext>
            </a:extLst>
          </p:cNvPr>
          <p:cNvPicPr>
            <a:picLocks noChangeAspect="1"/>
          </p:cNvPicPr>
          <p:nvPr/>
        </p:nvPicPr>
        <p:blipFill rotWithShape="1">
          <a:blip r:embed="rId2"/>
          <a:srcRect l="10238" t="18186" r="72381" b="5587"/>
          <a:stretch/>
        </p:blipFill>
        <p:spPr>
          <a:xfrm rot="16200000">
            <a:off x="3789701" y="-2858361"/>
            <a:ext cx="4612598" cy="11373538"/>
          </a:xfrm>
          <a:prstGeom prst="rect">
            <a:avLst/>
          </a:prstGeom>
          <a:ln>
            <a:solidFill>
              <a:schemeClr val="tx1"/>
            </a:solidFill>
          </a:ln>
        </p:spPr>
      </p:pic>
      <p:sp>
        <p:nvSpPr>
          <p:cNvPr id="5" name="TextBox 4">
            <a:extLst>
              <a:ext uri="{FF2B5EF4-FFF2-40B4-BE49-F238E27FC236}">
                <a16:creationId xmlns:a16="http://schemas.microsoft.com/office/drawing/2014/main" id="{6CCCA12E-7D84-4210-9B8E-260078127E6A}"/>
              </a:ext>
            </a:extLst>
          </p:cNvPr>
          <p:cNvSpPr txBox="1"/>
          <p:nvPr/>
        </p:nvSpPr>
        <p:spPr>
          <a:xfrm flipH="1">
            <a:off x="6095999" y="5427674"/>
            <a:ext cx="6427085" cy="646331"/>
          </a:xfrm>
          <a:prstGeom prst="rect">
            <a:avLst/>
          </a:prstGeom>
          <a:noFill/>
        </p:spPr>
        <p:txBody>
          <a:bodyPr wrap="square" rtlCol="0">
            <a:spAutoFit/>
          </a:bodyPr>
          <a:lstStyle/>
          <a:p>
            <a:r>
              <a:rPr lang="en-GB" dirty="0"/>
              <a:t>Plate 2.4.  Abydos? Similar to Archaic 1 and 2 (see pp. 77–78). UC17182, Petrie Museum.</a:t>
            </a:r>
          </a:p>
        </p:txBody>
      </p:sp>
      <p:sp>
        <p:nvSpPr>
          <p:cNvPr id="3" name="TextBox 2">
            <a:extLst>
              <a:ext uri="{FF2B5EF4-FFF2-40B4-BE49-F238E27FC236}">
                <a16:creationId xmlns:a16="http://schemas.microsoft.com/office/drawing/2014/main" id="{BE0C092F-C5E3-495E-80C3-6CF9FB001E1F}"/>
              </a:ext>
            </a:extLst>
          </p:cNvPr>
          <p:cNvSpPr txBox="1"/>
          <p:nvPr/>
        </p:nvSpPr>
        <p:spPr>
          <a:xfrm>
            <a:off x="731520" y="5335341"/>
            <a:ext cx="5364479" cy="1522659"/>
          </a:xfrm>
          <a:prstGeom prst="rect">
            <a:avLst/>
          </a:prstGeom>
          <a:noFill/>
        </p:spPr>
        <p:txBody>
          <a:bodyPr wrap="square" rtlCol="0">
            <a:spAutoFit/>
          </a:bodyPr>
          <a:lstStyle/>
          <a:p>
            <a:r>
              <a:rPr lang="en-GB" dirty="0"/>
              <a:t>Amphora  UC17182 . This particular specimen has stained areas both towards it’s foot and around the lower rim and  upper body. This could either be due to seepage or staining from another amphora which have broken. The length of the amphora is inches.</a:t>
            </a:r>
          </a:p>
        </p:txBody>
      </p:sp>
    </p:spTree>
    <p:extLst>
      <p:ext uri="{BB962C8B-B14F-4D97-AF65-F5344CB8AC3E}">
        <p14:creationId xmlns:p14="http://schemas.microsoft.com/office/powerpoint/2010/main" val="462023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13E7C7-4309-40ED-809F-FCCA43E80161}"/>
              </a:ext>
            </a:extLst>
          </p:cNvPr>
          <p:cNvPicPr>
            <a:picLocks noChangeAspect="1"/>
          </p:cNvPicPr>
          <p:nvPr/>
        </p:nvPicPr>
        <p:blipFill rotWithShape="1">
          <a:blip r:embed="rId2"/>
          <a:srcRect l="10344" t="18186" r="73668" b="65134"/>
          <a:stretch/>
        </p:blipFill>
        <p:spPr>
          <a:xfrm>
            <a:off x="5481663" y="1503628"/>
            <a:ext cx="6564970" cy="3850743"/>
          </a:xfrm>
          <a:prstGeom prst="rect">
            <a:avLst/>
          </a:prstGeom>
          <a:ln>
            <a:solidFill>
              <a:schemeClr val="tx1"/>
            </a:solidFill>
          </a:ln>
        </p:spPr>
      </p:pic>
      <p:sp>
        <p:nvSpPr>
          <p:cNvPr id="5" name="TextBox 4">
            <a:extLst>
              <a:ext uri="{FF2B5EF4-FFF2-40B4-BE49-F238E27FC236}">
                <a16:creationId xmlns:a16="http://schemas.microsoft.com/office/drawing/2014/main" id="{6CCCA12E-7D84-4210-9B8E-260078127E6A}"/>
              </a:ext>
            </a:extLst>
          </p:cNvPr>
          <p:cNvSpPr txBox="1"/>
          <p:nvPr/>
        </p:nvSpPr>
        <p:spPr>
          <a:xfrm flipH="1">
            <a:off x="6095999" y="5427674"/>
            <a:ext cx="6427085" cy="646331"/>
          </a:xfrm>
          <a:prstGeom prst="rect">
            <a:avLst/>
          </a:prstGeom>
          <a:noFill/>
        </p:spPr>
        <p:txBody>
          <a:bodyPr wrap="square" rtlCol="0">
            <a:spAutoFit/>
          </a:bodyPr>
          <a:lstStyle/>
          <a:p>
            <a:r>
              <a:rPr lang="en-GB" dirty="0"/>
              <a:t>Plate 2.4.  Abydos? Similar to Archaic 1 and 2 (see pp. 77–78). UC17182, Petrie Museum.</a:t>
            </a:r>
          </a:p>
        </p:txBody>
      </p:sp>
      <p:sp>
        <p:nvSpPr>
          <p:cNvPr id="2" name="TextBox 1">
            <a:extLst>
              <a:ext uri="{FF2B5EF4-FFF2-40B4-BE49-F238E27FC236}">
                <a16:creationId xmlns:a16="http://schemas.microsoft.com/office/drawing/2014/main" id="{E8D04EAC-0C93-4716-A355-D276E2EA99ED}"/>
              </a:ext>
            </a:extLst>
          </p:cNvPr>
          <p:cNvSpPr txBox="1"/>
          <p:nvPr/>
        </p:nvSpPr>
        <p:spPr>
          <a:xfrm>
            <a:off x="337626" y="277558"/>
            <a:ext cx="7606200" cy="707886"/>
          </a:xfrm>
          <a:prstGeom prst="rect">
            <a:avLst/>
          </a:prstGeom>
          <a:noFill/>
        </p:spPr>
        <p:txBody>
          <a:bodyPr wrap="square" rtlCol="0">
            <a:spAutoFit/>
          </a:bodyPr>
          <a:lstStyle/>
          <a:p>
            <a:r>
              <a:rPr lang="en-GB" sz="4000" dirty="0"/>
              <a:t> Rim and Neck area of Amphora.</a:t>
            </a:r>
          </a:p>
        </p:txBody>
      </p:sp>
      <p:sp>
        <p:nvSpPr>
          <p:cNvPr id="3" name="TextBox 2">
            <a:extLst>
              <a:ext uri="{FF2B5EF4-FFF2-40B4-BE49-F238E27FC236}">
                <a16:creationId xmlns:a16="http://schemas.microsoft.com/office/drawing/2014/main" id="{2F25BECF-4050-4719-B043-AD7468FB8269}"/>
              </a:ext>
            </a:extLst>
          </p:cNvPr>
          <p:cNvSpPr txBox="1"/>
          <p:nvPr/>
        </p:nvSpPr>
        <p:spPr>
          <a:xfrm flipH="1">
            <a:off x="464232" y="1702190"/>
            <a:ext cx="3305909" cy="523220"/>
          </a:xfrm>
          <a:prstGeom prst="rect">
            <a:avLst/>
          </a:prstGeom>
          <a:noFill/>
        </p:spPr>
        <p:txBody>
          <a:bodyPr wrap="square" rtlCol="0">
            <a:spAutoFit/>
          </a:bodyPr>
          <a:lstStyle/>
          <a:p>
            <a:r>
              <a:rPr lang="en-GB" sz="2800" dirty="0"/>
              <a:t>Text.</a:t>
            </a:r>
          </a:p>
        </p:txBody>
      </p:sp>
      <p:sp>
        <p:nvSpPr>
          <p:cNvPr id="6" name="TextBox 5">
            <a:extLst>
              <a:ext uri="{FF2B5EF4-FFF2-40B4-BE49-F238E27FC236}">
                <a16:creationId xmlns:a16="http://schemas.microsoft.com/office/drawing/2014/main" id="{83635DFC-B3D7-47A0-BFBD-E6B24F8C6BBD}"/>
              </a:ext>
            </a:extLst>
          </p:cNvPr>
          <p:cNvSpPr txBox="1"/>
          <p:nvPr/>
        </p:nvSpPr>
        <p:spPr>
          <a:xfrm>
            <a:off x="1434905" y="3010486"/>
            <a:ext cx="184731" cy="36933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DBC672CA-F276-4441-AFC1-ED59CE1622CA}"/>
              </a:ext>
            </a:extLst>
          </p:cNvPr>
          <p:cNvSpPr txBox="1"/>
          <p:nvPr/>
        </p:nvSpPr>
        <p:spPr>
          <a:xfrm>
            <a:off x="145367" y="2574387"/>
            <a:ext cx="5172221" cy="2308324"/>
          </a:xfrm>
          <a:prstGeom prst="rect">
            <a:avLst/>
          </a:prstGeom>
          <a:noFill/>
        </p:spPr>
        <p:txBody>
          <a:bodyPr wrap="square" rtlCol="0">
            <a:spAutoFit/>
          </a:bodyPr>
          <a:lstStyle/>
          <a:p>
            <a:r>
              <a:rPr lang="en-GB" dirty="0"/>
              <a:t>This example of a amphora jar has a continuous neck  which merges with the body of the implement.</a:t>
            </a:r>
          </a:p>
          <a:p>
            <a:r>
              <a:rPr lang="en-GB" dirty="0"/>
              <a:t> The rim although prominent is of no great depth and the opening for the piece is 4.5 inches wide.</a:t>
            </a:r>
          </a:p>
          <a:p>
            <a:r>
              <a:rPr lang="en-GB" dirty="0"/>
              <a:t> The accession number is prominent on the upper neck,  there is evidence of dis-colourization in the rim and neck area this is most likely due to the pouring out of the substance it contained.  </a:t>
            </a:r>
          </a:p>
        </p:txBody>
      </p:sp>
    </p:spTree>
    <p:extLst>
      <p:ext uri="{BB962C8B-B14F-4D97-AF65-F5344CB8AC3E}">
        <p14:creationId xmlns:p14="http://schemas.microsoft.com/office/powerpoint/2010/main" val="3279207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13E7C7-4309-40ED-809F-FCCA43E80161}"/>
              </a:ext>
            </a:extLst>
          </p:cNvPr>
          <p:cNvPicPr>
            <a:picLocks noChangeAspect="1"/>
          </p:cNvPicPr>
          <p:nvPr/>
        </p:nvPicPr>
        <p:blipFill rotWithShape="1">
          <a:blip r:embed="rId2"/>
          <a:srcRect l="11458" t="21195" r="73542" b="44486"/>
          <a:stretch/>
        </p:blipFill>
        <p:spPr>
          <a:xfrm rot="16200000">
            <a:off x="6151717" y="981837"/>
            <a:ext cx="5140505" cy="6611815"/>
          </a:xfrm>
          <a:prstGeom prst="rect">
            <a:avLst/>
          </a:prstGeom>
          <a:ln>
            <a:solidFill>
              <a:schemeClr val="tx1"/>
            </a:solidFill>
          </a:ln>
        </p:spPr>
      </p:pic>
      <p:sp>
        <p:nvSpPr>
          <p:cNvPr id="5" name="TextBox 4">
            <a:extLst>
              <a:ext uri="{FF2B5EF4-FFF2-40B4-BE49-F238E27FC236}">
                <a16:creationId xmlns:a16="http://schemas.microsoft.com/office/drawing/2014/main" id="{6CCCA12E-7D84-4210-9B8E-260078127E6A}"/>
              </a:ext>
            </a:extLst>
          </p:cNvPr>
          <p:cNvSpPr txBox="1"/>
          <p:nvPr/>
        </p:nvSpPr>
        <p:spPr>
          <a:xfrm flipH="1">
            <a:off x="5605481" y="6211669"/>
            <a:ext cx="6427085" cy="646331"/>
          </a:xfrm>
          <a:prstGeom prst="rect">
            <a:avLst/>
          </a:prstGeom>
          <a:noFill/>
        </p:spPr>
        <p:txBody>
          <a:bodyPr wrap="square" rtlCol="0">
            <a:spAutoFit/>
          </a:bodyPr>
          <a:lstStyle/>
          <a:p>
            <a:r>
              <a:rPr lang="en-GB" dirty="0"/>
              <a:t>Plate 2.4.  Abydos? Similar to Archaic 1 and 2 (see pp. 77–78). UC17182, Petrie Museum.</a:t>
            </a:r>
          </a:p>
        </p:txBody>
      </p:sp>
      <p:sp>
        <p:nvSpPr>
          <p:cNvPr id="2" name="TextBox 1">
            <a:extLst>
              <a:ext uri="{FF2B5EF4-FFF2-40B4-BE49-F238E27FC236}">
                <a16:creationId xmlns:a16="http://schemas.microsoft.com/office/drawing/2014/main" id="{79BB8D30-EB07-4031-9E47-E188020237AD}"/>
              </a:ext>
            </a:extLst>
          </p:cNvPr>
          <p:cNvSpPr txBox="1"/>
          <p:nvPr/>
        </p:nvSpPr>
        <p:spPr>
          <a:xfrm>
            <a:off x="731520" y="168812"/>
            <a:ext cx="5589563" cy="1323439"/>
          </a:xfrm>
          <a:prstGeom prst="rect">
            <a:avLst/>
          </a:prstGeom>
          <a:noFill/>
        </p:spPr>
        <p:txBody>
          <a:bodyPr wrap="square" rtlCol="0">
            <a:spAutoFit/>
          </a:bodyPr>
          <a:lstStyle/>
          <a:p>
            <a:r>
              <a:rPr lang="en-GB" sz="4000" dirty="0"/>
              <a:t>The Body or Belly of the Amphora.</a:t>
            </a:r>
          </a:p>
        </p:txBody>
      </p:sp>
      <p:sp>
        <p:nvSpPr>
          <p:cNvPr id="3" name="TextBox 2">
            <a:extLst>
              <a:ext uri="{FF2B5EF4-FFF2-40B4-BE49-F238E27FC236}">
                <a16:creationId xmlns:a16="http://schemas.microsoft.com/office/drawing/2014/main" id="{F2DFB7E3-5C81-408C-8A78-9291EFA46976}"/>
              </a:ext>
            </a:extLst>
          </p:cNvPr>
          <p:cNvSpPr txBox="1"/>
          <p:nvPr/>
        </p:nvSpPr>
        <p:spPr>
          <a:xfrm>
            <a:off x="731520" y="2025748"/>
            <a:ext cx="1522276" cy="523220"/>
          </a:xfrm>
          <a:prstGeom prst="rect">
            <a:avLst/>
          </a:prstGeom>
          <a:noFill/>
        </p:spPr>
        <p:txBody>
          <a:bodyPr wrap="square" rtlCol="0">
            <a:spAutoFit/>
          </a:bodyPr>
          <a:lstStyle/>
          <a:p>
            <a:r>
              <a:rPr lang="en-GB" sz="2800" dirty="0"/>
              <a:t>Text</a:t>
            </a:r>
          </a:p>
        </p:txBody>
      </p:sp>
      <p:sp>
        <p:nvSpPr>
          <p:cNvPr id="10" name="TextBox 9">
            <a:extLst>
              <a:ext uri="{FF2B5EF4-FFF2-40B4-BE49-F238E27FC236}">
                <a16:creationId xmlns:a16="http://schemas.microsoft.com/office/drawing/2014/main" id="{B41E4A40-6BFF-453D-949B-6B3551FFF26C}"/>
              </a:ext>
            </a:extLst>
          </p:cNvPr>
          <p:cNvSpPr txBox="1"/>
          <p:nvPr/>
        </p:nvSpPr>
        <p:spPr>
          <a:xfrm>
            <a:off x="731520" y="2828835"/>
            <a:ext cx="4323471" cy="2862322"/>
          </a:xfrm>
          <a:prstGeom prst="rect">
            <a:avLst/>
          </a:prstGeom>
          <a:noFill/>
        </p:spPr>
        <p:txBody>
          <a:bodyPr wrap="square" rtlCol="0">
            <a:spAutoFit/>
          </a:bodyPr>
          <a:lstStyle/>
          <a:p>
            <a:r>
              <a:rPr lang="en-GB" dirty="0"/>
              <a:t>The body of the jar is relatively unstained but has some dents which may be due to every-day usage or possibly where handles were intended. This part of the amphora from the rims edge to lower body is approximately eight inches long. </a:t>
            </a:r>
          </a:p>
          <a:p>
            <a:r>
              <a:rPr lang="en-GB" dirty="0"/>
              <a:t>The indentation may be due to possible storage on board ship.</a:t>
            </a:r>
          </a:p>
          <a:p>
            <a:endParaRPr lang="en-GB" dirty="0"/>
          </a:p>
          <a:p>
            <a:endParaRPr lang="en-GB" dirty="0"/>
          </a:p>
        </p:txBody>
      </p:sp>
    </p:spTree>
    <p:extLst>
      <p:ext uri="{BB962C8B-B14F-4D97-AF65-F5344CB8AC3E}">
        <p14:creationId xmlns:p14="http://schemas.microsoft.com/office/powerpoint/2010/main" val="2406175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13E7C7-4309-40ED-809F-FCCA43E80161}"/>
              </a:ext>
            </a:extLst>
          </p:cNvPr>
          <p:cNvPicPr>
            <a:picLocks noChangeAspect="1"/>
          </p:cNvPicPr>
          <p:nvPr/>
        </p:nvPicPr>
        <p:blipFill rotWithShape="1">
          <a:blip r:embed="rId2"/>
          <a:srcRect l="12287" t="50062" r="73858" b="6425"/>
          <a:stretch/>
        </p:blipFill>
        <p:spPr>
          <a:xfrm rot="16200000">
            <a:off x="6341925" y="561671"/>
            <a:ext cx="4101515" cy="7242252"/>
          </a:xfrm>
          <a:prstGeom prst="rect">
            <a:avLst/>
          </a:prstGeom>
          <a:ln>
            <a:solidFill>
              <a:schemeClr val="tx1"/>
            </a:solidFill>
          </a:ln>
        </p:spPr>
      </p:pic>
      <p:sp>
        <p:nvSpPr>
          <p:cNvPr id="5" name="TextBox 4">
            <a:extLst>
              <a:ext uri="{FF2B5EF4-FFF2-40B4-BE49-F238E27FC236}">
                <a16:creationId xmlns:a16="http://schemas.microsoft.com/office/drawing/2014/main" id="{6CCCA12E-7D84-4210-9B8E-260078127E6A}"/>
              </a:ext>
            </a:extLst>
          </p:cNvPr>
          <p:cNvSpPr txBox="1"/>
          <p:nvPr/>
        </p:nvSpPr>
        <p:spPr>
          <a:xfrm flipH="1">
            <a:off x="5378546" y="5587224"/>
            <a:ext cx="6635262" cy="646331"/>
          </a:xfrm>
          <a:prstGeom prst="rect">
            <a:avLst/>
          </a:prstGeom>
          <a:noFill/>
        </p:spPr>
        <p:txBody>
          <a:bodyPr wrap="square" rtlCol="0">
            <a:spAutoFit/>
          </a:bodyPr>
          <a:lstStyle/>
          <a:p>
            <a:r>
              <a:rPr lang="en-GB" dirty="0"/>
              <a:t>Plate 2.4.  Abydos? Similar to Archaic 1 ad 2 (see pp. 77–78). UC17182, Petrie Museum. n</a:t>
            </a:r>
          </a:p>
        </p:txBody>
      </p:sp>
      <p:sp>
        <p:nvSpPr>
          <p:cNvPr id="2" name="TextBox 1">
            <a:extLst>
              <a:ext uri="{FF2B5EF4-FFF2-40B4-BE49-F238E27FC236}">
                <a16:creationId xmlns:a16="http://schemas.microsoft.com/office/drawing/2014/main" id="{D2639130-434A-4178-907B-CF4D7F1C9FF3}"/>
              </a:ext>
            </a:extLst>
          </p:cNvPr>
          <p:cNvSpPr txBox="1"/>
          <p:nvPr/>
        </p:nvSpPr>
        <p:spPr>
          <a:xfrm>
            <a:off x="858129" y="478302"/>
            <a:ext cx="7350379" cy="707886"/>
          </a:xfrm>
          <a:prstGeom prst="rect">
            <a:avLst/>
          </a:prstGeom>
          <a:noFill/>
        </p:spPr>
        <p:txBody>
          <a:bodyPr wrap="square" rtlCol="0">
            <a:spAutoFit/>
          </a:bodyPr>
          <a:lstStyle/>
          <a:p>
            <a:r>
              <a:rPr lang="en-GB" sz="4000" dirty="0"/>
              <a:t> The Foot of the Amphora.</a:t>
            </a:r>
          </a:p>
        </p:txBody>
      </p:sp>
      <p:sp>
        <p:nvSpPr>
          <p:cNvPr id="3" name="TextBox 2">
            <a:extLst>
              <a:ext uri="{FF2B5EF4-FFF2-40B4-BE49-F238E27FC236}">
                <a16:creationId xmlns:a16="http://schemas.microsoft.com/office/drawing/2014/main" id="{47960343-CD1E-4CEE-A30F-E09DC8844661}"/>
              </a:ext>
            </a:extLst>
          </p:cNvPr>
          <p:cNvSpPr txBox="1"/>
          <p:nvPr/>
        </p:nvSpPr>
        <p:spPr>
          <a:xfrm>
            <a:off x="956603" y="1477108"/>
            <a:ext cx="1856935" cy="523220"/>
          </a:xfrm>
          <a:prstGeom prst="rect">
            <a:avLst/>
          </a:prstGeom>
          <a:noFill/>
        </p:spPr>
        <p:txBody>
          <a:bodyPr wrap="square" rtlCol="0">
            <a:spAutoFit/>
          </a:bodyPr>
          <a:lstStyle/>
          <a:p>
            <a:r>
              <a:rPr lang="en-GB" sz="2800" dirty="0"/>
              <a:t>Text</a:t>
            </a:r>
          </a:p>
        </p:txBody>
      </p:sp>
      <p:sp>
        <p:nvSpPr>
          <p:cNvPr id="6" name="TextBox 5">
            <a:extLst>
              <a:ext uri="{FF2B5EF4-FFF2-40B4-BE49-F238E27FC236}">
                <a16:creationId xmlns:a16="http://schemas.microsoft.com/office/drawing/2014/main" id="{613D4EB6-FC6D-450A-AF42-CF63C163737A}"/>
              </a:ext>
            </a:extLst>
          </p:cNvPr>
          <p:cNvSpPr txBox="1"/>
          <p:nvPr/>
        </p:nvSpPr>
        <p:spPr>
          <a:xfrm>
            <a:off x="858129" y="2291248"/>
            <a:ext cx="3913426" cy="3139321"/>
          </a:xfrm>
          <a:prstGeom prst="rect">
            <a:avLst/>
          </a:prstGeom>
          <a:noFill/>
        </p:spPr>
        <p:txBody>
          <a:bodyPr wrap="square" rtlCol="0">
            <a:spAutoFit/>
          </a:bodyPr>
          <a:lstStyle/>
          <a:p>
            <a:r>
              <a:rPr lang="en-GB" dirty="0"/>
              <a:t>The Foot of the Amphora shows a fair amount of staining. </a:t>
            </a:r>
          </a:p>
          <a:p>
            <a:r>
              <a:rPr lang="en-GB" dirty="0"/>
              <a:t>Reasons for the staining can either be due to the substance that the jar was stood in for storage.</a:t>
            </a:r>
          </a:p>
          <a:p>
            <a:r>
              <a:rPr lang="en-GB" dirty="0"/>
              <a:t>Leakage possibly from another amphora jar.</a:t>
            </a:r>
          </a:p>
          <a:p>
            <a:r>
              <a:rPr lang="en-GB" dirty="0"/>
              <a:t>Or seepage from the inside causing staining on the surface of the jar itself</a:t>
            </a:r>
          </a:p>
          <a:p>
            <a:r>
              <a:rPr lang="en-GB" dirty="0"/>
              <a:t>This part of the amphora is eight inches in length and tapers to a point.</a:t>
            </a:r>
          </a:p>
        </p:txBody>
      </p:sp>
    </p:spTree>
    <p:extLst>
      <p:ext uri="{BB962C8B-B14F-4D97-AF65-F5344CB8AC3E}">
        <p14:creationId xmlns:p14="http://schemas.microsoft.com/office/powerpoint/2010/main" val="3423889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639130-434A-4178-907B-CF4D7F1C9FF3}"/>
              </a:ext>
            </a:extLst>
          </p:cNvPr>
          <p:cNvSpPr txBox="1"/>
          <p:nvPr/>
        </p:nvSpPr>
        <p:spPr>
          <a:xfrm>
            <a:off x="970670" y="534572"/>
            <a:ext cx="5632655" cy="707886"/>
          </a:xfrm>
          <a:prstGeom prst="rect">
            <a:avLst/>
          </a:prstGeom>
          <a:noFill/>
        </p:spPr>
        <p:txBody>
          <a:bodyPr wrap="square" rtlCol="0">
            <a:spAutoFit/>
          </a:bodyPr>
          <a:lstStyle/>
          <a:p>
            <a:r>
              <a:rPr lang="en-GB" sz="4000" dirty="0"/>
              <a:t>Uses for Amphora.</a:t>
            </a:r>
          </a:p>
        </p:txBody>
      </p:sp>
      <p:sp>
        <p:nvSpPr>
          <p:cNvPr id="3" name="TextBox 2">
            <a:extLst>
              <a:ext uri="{FF2B5EF4-FFF2-40B4-BE49-F238E27FC236}">
                <a16:creationId xmlns:a16="http://schemas.microsoft.com/office/drawing/2014/main" id="{0FF8D7EC-9B57-4129-8B33-A653AE833AA5}"/>
              </a:ext>
            </a:extLst>
          </p:cNvPr>
          <p:cNvSpPr txBox="1"/>
          <p:nvPr/>
        </p:nvSpPr>
        <p:spPr>
          <a:xfrm>
            <a:off x="970671" y="1674055"/>
            <a:ext cx="1969478" cy="523220"/>
          </a:xfrm>
          <a:prstGeom prst="rect">
            <a:avLst/>
          </a:prstGeom>
          <a:noFill/>
        </p:spPr>
        <p:txBody>
          <a:bodyPr wrap="square" rtlCol="0">
            <a:spAutoFit/>
          </a:bodyPr>
          <a:lstStyle/>
          <a:p>
            <a:r>
              <a:rPr lang="en-GB" sz="2800" dirty="0"/>
              <a:t>Text.</a:t>
            </a:r>
          </a:p>
        </p:txBody>
      </p:sp>
      <p:sp>
        <p:nvSpPr>
          <p:cNvPr id="6" name="TextBox 5">
            <a:extLst>
              <a:ext uri="{FF2B5EF4-FFF2-40B4-BE49-F238E27FC236}">
                <a16:creationId xmlns:a16="http://schemas.microsoft.com/office/drawing/2014/main" id="{B67C485E-E734-4554-82C8-6C77E5BBB733}"/>
              </a:ext>
            </a:extLst>
          </p:cNvPr>
          <p:cNvSpPr txBox="1"/>
          <p:nvPr/>
        </p:nvSpPr>
        <p:spPr>
          <a:xfrm>
            <a:off x="1209822" y="3010486"/>
            <a:ext cx="6745693" cy="3139321"/>
          </a:xfrm>
          <a:prstGeom prst="rect">
            <a:avLst/>
          </a:prstGeom>
          <a:noFill/>
        </p:spPr>
        <p:txBody>
          <a:bodyPr wrap="none" rtlCol="0">
            <a:spAutoFit/>
          </a:bodyPr>
          <a:lstStyle/>
          <a:p>
            <a:r>
              <a:rPr lang="en-GB" dirty="0"/>
              <a:t>Amphora would used for both dry and wet products.</a:t>
            </a:r>
          </a:p>
          <a:p>
            <a:endParaRPr lang="en-GB" dirty="0"/>
          </a:p>
          <a:p>
            <a:r>
              <a:rPr lang="en-GB" dirty="0"/>
              <a:t>Wine and Beer.</a:t>
            </a:r>
          </a:p>
          <a:p>
            <a:endParaRPr lang="en-GB" dirty="0"/>
          </a:p>
          <a:p>
            <a:r>
              <a:rPr lang="en-GB" dirty="0"/>
              <a:t>Emmer seed and other wheats.</a:t>
            </a:r>
          </a:p>
          <a:p>
            <a:endParaRPr lang="en-GB" dirty="0"/>
          </a:p>
          <a:p>
            <a:r>
              <a:rPr lang="en-GB" dirty="0"/>
              <a:t>Wine would have been the main product carried in this type of vessel.</a:t>
            </a:r>
          </a:p>
          <a:p>
            <a:endParaRPr lang="en-GB" dirty="0"/>
          </a:p>
          <a:p>
            <a:r>
              <a:rPr lang="en-GB" dirty="0"/>
              <a:t>  </a:t>
            </a:r>
          </a:p>
          <a:p>
            <a:endParaRPr lang="en-GB" dirty="0"/>
          </a:p>
          <a:p>
            <a:endParaRPr lang="en-GB" dirty="0"/>
          </a:p>
        </p:txBody>
      </p:sp>
    </p:spTree>
    <p:extLst>
      <p:ext uri="{BB962C8B-B14F-4D97-AF65-F5344CB8AC3E}">
        <p14:creationId xmlns:p14="http://schemas.microsoft.com/office/powerpoint/2010/main" val="3986523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349C4D-700C-4D6B-846A-EFB8E0F4B5FF}"/>
              </a:ext>
            </a:extLst>
          </p:cNvPr>
          <p:cNvSpPr txBox="1"/>
          <p:nvPr/>
        </p:nvSpPr>
        <p:spPr>
          <a:xfrm>
            <a:off x="1336431" y="647114"/>
            <a:ext cx="5247685" cy="1323439"/>
          </a:xfrm>
          <a:prstGeom prst="rect">
            <a:avLst/>
          </a:prstGeom>
          <a:noFill/>
        </p:spPr>
        <p:txBody>
          <a:bodyPr wrap="square" rtlCol="0">
            <a:spAutoFit/>
          </a:bodyPr>
          <a:lstStyle/>
          <a:p>
            <a:r>
              <a:rPr lang="en-GB" sz="4000" dirty="0"/>
              <a:t>Uses For Amphora in the Funerary scene. </a:t>
            </a:r>
          </a:p>
        </p:txBody>
      </p:sp>
      <p:sp>
        <p:nvSpPr>
          <p:cNvPr id="3" name="TextBox 2">
            <a:extLst>
              <a:ext uri="{FF2B5EF4-FFF2-40B4-BE49-F238E27FC236}">
                <a16:creationId xmlns:a16="http://schemas.microsoft.com/office/drawing/2014/main" id="{0EFF35E1-A776-4E1B-A504-52B61997B792}"/>
              </a:ext>
            </a:extLst>
          </p:cNvPr>
          <p:cNvSpPr txBox="1"/>
          <p:nvPr/>
        </p:nvSpPr>
        <p:spPr>
          <a:xfrm>
            <a:off x="1610968" y="2194558"/>
            <a:ext cx="4698609" cy="4247317"/>
          </a:xfrm>
          <a:prstGeom prst="rect">
            <a:avLst/>
          </a:prstGeom>
          <a:noFill/>
        </p:spPr>
        <p:txBody>
          <a:bodyPr wrap="square" rtlCol="0">
            <a:spAutoFit/>
          </a:bodyPr>
          <a:lstStyle/>
          <a:p>
            <a:r>
              <a:rPr lang="en-GB" dirty="0"/>
              <a:t>In the funerary sense the Amphora would have been used to keep foodstuffs for the dead king or person as he or she travelled to the next world.</a:t>
            </a:r>
          </a:p>
          <a:p>
            <a:r>
              <a:rPr lang="en-GB" dirty="0"/>
              <a:t>The jars would of contained ; wine, beers, for liquid sustenance and libations, general food stuffs such as emmer for bread,  </a:t>
            </a:r>
          </a:p>
          <a:p>
            <a:r>
              <a:rPr lang="en-GB" dirty="0"/>
              <a:t>They of been stored in specific areas in the inner chambers of the Pyramid.</a:t>
            </a:r>
          </a:p>
          <a:p>
            <a:r>
              <a:rPr lang="en-GB" dirty="0"/>
              <a:t>The jars were used for many different food and drinks but the main use was for the carrying of wine.   </a:t>
            </a:r>
          </a:p>
          <a:p>
            <a:r>
              <a:rPr lang="en-GB" dirty="0"/>
              <a:t>In a funerary scene the amphora would have been painted showing scenes of nature or the like.</a:t>
            </a:r>
          </a:p>
        </p:txBody>
      </p:sp>
    </p:spTree>
    <p:extLst>
      <p:ext uri="{BB962C8B-B14F-4D97-AF65-F5344CB8AC3E}">
        <p14:creationId xmlns:p14="http://schemas.microsoft.com/office/powerpoint/2010/main" val="2093242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A6E039-8D12-4C0D-A231-AB110C9F25CA}"/>
              </a:ext>
            </a:extLst>
          </p:cNvPr>
          <p:cNvPicPr>
            <a:picLocks noChangeAspect="1"/>
          </p:cNvPicPr>
          <p:nvPr/>
        </p:nvPicPr>
        <p:blipFill>
          <a:blip r:embed="rId2"/>
          <a:stretch>
            <a:fillRect/>
          </a:stretch>
        </p:blipFill>
        <p:spPr>
          <a:xfrm>
            <a:off x="6444343" y="1185455"/>
            <a:ext cx="5422853" cy="5483860"/>
          </a:xfrm>
          <a:prstGeom prst="rect">
            <a:avLst/>
          </a:prstGeom>
        </p:spPr>
      </p:pic>
      <p:sp>
        <p:nvSpPr>
          <p:cNvPr id="3" name="Rectangle 2">
            <a:extLst>
              <a:ext uri="{FF2B5EF4-FFF2-40B4-BE49-F238E27FC236}">
                <a16:creationId xmlns:a16="http://schemas.microsoft.com/office/drawing/2014/main" id="{7F1A6EC1-DA7E-43E3-9AE3-EB61BB74D8AF}"/>
              </a:ext>
            </a:extLst>
          </p:cNvPr>
          <p:cNvSpPr/>
          <p:nvPr/>
        </p:nvSpPr>
        <p:spPr>
          <a:xfrm>
            <a:off x="7423052" y="6299983"/>
            <a:ext cx="3744686" cy="369332"/>
          </a:xfrm>
          <a:prstGeom prst="rect">
            <a:avLst/>
          </a:prstGeom>
        </p:spPr>
        <p:txBody>
          <a:bodyPr wrap="square">
            <a:spAutoFit/>
          </a:bodyPr>
          <a:lstStyle/>
          <a:p>
            <a:r>
              <a:rPr lang="en-GB" sz="900" dirty="0">
                <a:solidFill>
                  <a:schemeClr val="bg1"/>
                </a:solidFill>
              </a:rPr>
              <a:t>https://upload.wikimedia.org/wikipedia/commons/thumb/7/77/Amphorae_stacking.jpg/800px-Amphorae_stacking.jpg</a:t>
            </a:r>
          </a:p>
        </p:txBody>
      </p:sp>
      <p:sp>
        <p:nvSpPr>
          <p:cNvPr id="4" name="TextBox 3">
            <a:extLst>
              <a:ext uri="{FF2B5EF4-FFF2-40B4-BE49-F238E27FC236}">
                <a16:creationId xmlns:a16="http://schemas.microsoft.com/office/drawing/2014/main" id="{BB1C3481-04A2-43DE-91AE-EAD245BA2BA4}"/>
              </a:ext>
            </a:extLst>
          </p:cNvPr>
          <p:cNvSpPr txBox="1"/>
          <p:nvPr/>
        </p:nvSpPr>
        <p:spPr>
          <a:xfrm>
            <a:off x="742072" y="188685"/>
            <a:ext cx="7582925" cy="707886"/>
          </a:xfrm>
          <a:prstGeom prst="rect">
            <a:avLst/>
          </a:prstGeom>
          <a:noFill/>
        </p:spPr>
        <p:txBody>
          <a:bodyPr wrap="square" rtlCol="0">
            <a:spAutoFit/>
          </a:bodyPr>
          <a:lstStyle/>
          <a:p>
            <a:r>
              <a:rPr lang="en-GB" sz="4000" dirty="0"/>
              <a:t>Storage on board ship.</a:t>
            </a:r>
          </a:p>
        </p:txBody>
      </p:sp>
      <p:sp>
        <p:nvSpPr>
          <p:cNvPr id="5" name="TextBox 4">
            <a:extLst>
              <a:ext uri="{FF2B5EF4-FFF2-40B4-BE49-F238E27FC236}">
                <a16:creationId xmlns:a16="http://schemas.microsoft.com/office/drawing/2014/main" id="{14CC6A7E-2FE8-4367-87DE-C8D7E8C3E452}"/>
              </a:ext>
            </a:extLst>
          </p:cNvPr>
          <p:cNvSpPr txBox="1"/>
          <p:nvPr/>
        </p:nvSpPr>
        <p:spPr>
          <a:xfrm>
            <a:off x="742072" y="1392702"/>
            <a:ext cx="1776045" cy="523220"/>
          </a:xfrm>
          <a:prstGeom prst="rect">
            <a:avLst/>
          </a:prstGeom>
          <a:noFill/>
        </p:spPr>
        <p:txBody>
          <a:bodyPr wrap="square" rtlCol="0">
            <a:spAutoFit/>
          </a:bodyPr>
          <a:lstStyle/>
          <a:p>
            <a:r>
              <a:rPr lang="en-GB" sz="2800" dirty="0"/>
              <a:t>Text</a:t>
            </a:r>
          </a:p>
        </p:txBody>
      </p:sp>
      <p:sp>
        <p:nvSpPr>
          <p:cNvPr id="6" name="TextBox 5">
            <a:extLst>
              <a:ext uri="{FF2B5EF4-FFF2-40B4-BE49-F238E27FC236}">
                <a16:creationId xmlns:a16="http://schemas.microsoft.com/office/drawing/2014/main" id="{68BA2014-8D0F-4F93-B80C-A5A00EEE207B}"/>
              </a:ext>
            </a:extLst>
          </p:cNvPr>
          <p:cNvSpPr txBox="1"/>
          <p:nvPr/>
        </p:nvSpPr>
        <p:spPr>
          <a:xfrm>
            <a:off x="742072" y="2194560"/>
            <a:ext cx="4702125" cy="4524315"/>
          </a:xfrm>
          <a:prstGeom prst="rect">
            <a:avLst/>
          </a:prstGeom>
          <a:noFill/>
        </p:spPr>
        <p:txBody>
          <a:bodyPr wrap="square" rtlCol="0">
            <a:spAutoFit/>
          </a:bodyPr>
          <a:lstStyle/>
          <a:p>
            <a:r>
              <a:rPr lang="en-GB" dirty="0"/>
              <a:t>On board ship the amphora would have been stored in racks on the sides of the hull. </a:t>
            </a:r>
          </a:p>
          <a:p>
            <a:r>
              <a:rPr lang="en-GB" dirty="0"/>
              <a:t>A rope where handles were available would have secularly affixed the objects in place to prevent any loss in transit or by accident. </a:t>
            </a:r>
          </a:p>
          <a:p>
            <a:r>
              <a:rPr lang="en-GB" dirty="0"/>
              <a:t>The Foot of the amphora would have been wedged into the side slat, to enhance transit.</a:t>
            </a:r>
          </a:p>
          <a:p>
            <a:r>
              <a:rPr lang="en-GB" dirty="0"/>
              <a:t>The amphora would have been of many sizes but not larger than a half tonne.</a:t>
            </a:r>
          </a:p>
          <a:p>
            <a:r>
              <a:rPr lang="en-GB" dirty="0"/>
              <a:t>They were the next size down from a Pithos.</a:t>
            </a:r>
          </a:p>
          <a:p>
            <a:r>
              <a:rPr lang="en-GB" dirty="0"/>
              <a:t>They were used by every ancient civilization in one form or another. </a:t>
            </a:r>
          </a:p>
          <a:p>
            <a:r>
              <a:rPr lang="en-GB" dirty="0"/>
              <a:t>They are mostly venerated in Greek society.</a:t>
            </a:r>
          </a:p>
          <a:p>
            <a:r>
              <a:rPr lang="en-GB" dirty="0"/>
              <a:t>Large quantities of Cypriot amphora found in Egypt. Recently small quantities of Egyptian in Cyprus (Wilkinson, 2010).</a:t>
            </a:r>
          </a:p>
        </p:txBody>
      </p:sp>
    </p:spTree>
    <p:extLst>
      <p:ext uri="{BB962C8B-B14F-4D97-AF65-F5344CB8AC3E}">
        <p14:creationId xmlns:p14="http://schemas.microsoft.com/office/powerpoint/2010/main" val="1383818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BCC305-AE9F-4F82-9A1B-067BD09D6EF5}"/>
              </a:ext>
            </a:extLst>
          </p:cNvPr>
          <p:cNvSpPr txBox="1"/>
          <p:nvPr/>
        </p:nvSpPr>
        <p:spPr>
          <a:xfrm>
            <a:off x="1237958" y="337625"/>
            <a:ext cx="8117058" cy="707886"/>
          </a:xfrm>
          <a:prstGeom prst="rect">
            <a:avLst/>
          </a:prstGeom>
          <a:noFill/>
        </p:spPr>
        <p:txBody>
          <a:bodyPr wrap="square" rtlCol="0">
            <a:spAutoFit/>
          </a:bodyPr>
          <a:lstStyle/>
          <a:p>
            <a:r>
              <a:rPr lang="en-GB" sz="4000" dirty="0"/>
              <a:t>Conclusions</a:t>
            </a:r>
          </a:p>
        </p:txBody>
      </p:sp>
      <p:sp>
        <p:nvSpPr>
          <p:cNvPr id="3" name="TextBox 2">
            <a:extLst>
              <a:ext uri="{FF2B5EF4-FFF2-40B4-BE49-F238E27FC236}">
                <a16:creationId xmlns:a16="http://schemas.microsoft.com/office/drawing/2014/main" id="{E43C38DB-C875-4DF3-8DC4-D6065EAC1CFE}"/>
              </a:ext>
            </a:extLst>
          </p:cNvPr>
          <p:cNvSpPr txBox="1"/>
          <p:nvPr/>
        </p:nvSpPr>
        <p:spPr>
          <a:xfrm>
            <a:off x="1237958" y="1519311"/>
            <a:ext cx="1800664" cy="537287"/>
          </a:xfrm>
          <a:prstGeom prst="rect">
            <a:avLst/>
          </a:prstGeom>
          <a:noFill/>
        </p:spPr>
        <p:txBody>
          <a:bodyPr wrap="square" rtlCol="0">
            <a:spAutoFit/>
          </a:bodyPr>
          <a:lstStyle/>
          <a:p>
            <a:r>
              <a:rPr lang="en-GB" sz="2800" dirty="0"/>
              <a:t>Text</a:t>
            </a:r>
          </a:p>
        </p:txBody>
      </p:sp>
      <p:sp>
        <p:nvSpPr>
          <p:cNvPr id="4" name="TextBox 3">
            <a:extLst>
              <a:ext uri="{FF2B5EF4-FFF2-40B4-BE49-F238E27FC236}">
                <a16:creationId xmlns:a16="http://schemas.microsoft.com/office/drawing/2014/main" id="{ED1D3D4B-C8C0-4DBF-A80C-A8069C95510C}"/>
              </a:ext>
            </a:extLst>
          </p:cNvPr>
          <p:cNvSpPr txBox="1"/>
          <p:nvPr/>
        </p:nvSpPr>
        <p:spPr>
          <a:xfrm>
            <a:off x="1237958" y="2293257"/>
            <a:ext cx="6933585" cy="3416320"/>
          </a:xfrm>
          <a:prstGeom prst="rect">
            <a:avLst/>
          </a:prstGeom>
          <a:noFill/>
        </p:spPr>
        <p:txBody>
          <a:bodyPr wrap="square" rtlCol="0">
            <a:spAutoFit/>
          </a:bodyPr>
          <a:lstStyle/>
          <a:p>
            <a:r>
              <a:rPr lang="en-GB" dirty="0"/>
              <a:t>The amphora jar has a lot of staining and after due consideration I consider that the example has been standing up-right in either a sandy or equivalent soil, which has over a period of time stained the foot. </a:t>
            </a:r>
          </a:p>
          <a:p>
            <a:r>
              <a:rPr lang="en-GB" dirty="0"/>
              <a:t>I would not rule out that the amphora jar has been stained by seepage or that another jar has burst and stained it by accident.</a:t>
            </a:r>
          </a:p>
          <a:p>
            <a:r>
              <a:rPr lang="en-GB" dirty="0"/>
              <a:t>The most likely uses for this amphora would have been for; wine, beer, emmer wheat for bread or some other substance akin to these.</a:t>
            </a:r>
          </a:p>
          <a:p>
            <a:r>
              <a:rPr lang="en-GB" dirty="0"/>
              <a:t>These vessels could also be stored flat with sand between them as well as in an upright position.</a:t>
            </a:r>
          </a:p>
          <a:p>
            <a:r>
              <a:rPr lang="en-GB" dirty="0"/>
              <a:t>They would have had similar uses in the pyramid for the dead body as it travelled to the after life carrying both liquid and foods not only for the dead but to help appease the gods.    </a:t>
            </a:r>
          </a:p>
        </p:txBody>
      </p:sp>
    </p:spTree>
    <p:extLst>
      <p:ext uri="{BB962C8B-B14F-4D97-AF65-F5344CB8AC3E}">
        <p14:creationId xmlns:p14="http://schemas.microsoft.com/office/powerpoint/2010/main" val="2780072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639130-434A-4178-907B-CF4D7F1C9FF3}"/>
              </a:ext>
            </a:extLst>
          </p:cNvPr>
          <p:cNvSpPr txBox="1"/>
          <p:nvPr/>
        </p:nvSpPr>
        <p:spPr>
          <a:xfrm>
            <a:off x="154745" y="309489"/>
            <a:ext cx="3418561" cy="707886"/>
          </a:xfrm>
          <a:prstGeom prst="rect">
            <a:avLst/>
          </a:prstGeom>
          <a:noFill/>
        </p:spPr>
        <p:txBody>
          <a:bodyPr wrap="square" rtlCol="0">
            <a:spAutoFit/>
          </a:bodyPr>
          <a:lstStyle/>
          <a:p>
            <a:r>
              <a:rPr lang="en-GB" sz="4000" dirty="0"/>
              <a:t>References.</a:t>
            </a:r>
          </a:p>
        </p:txBody>
      </p:sp>
      <p:sp>
        <p:nvSpPr>
          <p:cNvPr id="4" name="TextBox 3">
            <a:extLst>
              <a:ext uri="{FF2B5EF4-FFF2-40B4-BE49-F238E27FC236}">
                <a16:creationId xmlns:a16="http://schemas.microsoft.com/office/drawing/2014/main" id="{3AC210B6-B286-438C-B4AD-BB32E9361E9F}"/>
              </a:ext>
            </a:extLst>
          </p:cNvPr>
          <p:cNvSpPr txBox="1"/>
          <p:nvPr/>
        </p:nvSpPr>
        <p:spPr>
          <a:xfrm>
            <a:off x="1209822" y="2954215"/>
            <a:ext cx="45719" cy="36933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0CE9FCF0-9672-4148-B34B-CB5B8256A1C2}"/>
              </a:ext>
            </a:extLst>
          </p:cNvPr>
          <p:cNvSpPr txBox="1"/>
          <p:nvPr/>
        </p:nvSpPr>
        <p:spPr>
          <a:xfrm>
            <a:off x="154746" y="1378635"/>
            <a:ext cx="2096086" cy="461665"/>
          </a:xfrm>
          <a:prstGeom prst="rect">
            <a:avLst/>
          </a:prstGeom>
          <a:noFill/>
        </p:spPr>
        <p:txBody>
          <a:bodyPr wrap="square" rtlCol="0">
            <a:spAutoFit/>
          </a:bodyPr>
          <a:lstStyle/>
          <a:p>
            <a:r>
              <a:rPr lang="en-GB" sz="2400" dirty="0"/>
              <a:t>Books.</a:t>
            </a:r>
          </a:p>
        </p:txBody>
      </p:sp>
      <p:sp>
        <p:nvSpPr>
          <p:cNvPr id="7" name="TextBox 6">
            <a:extLst>
              <a:ext uri="{FF2B5EF4-FFF2-40B4-BE49-F238E27FC236}">
                <a16:creationId xmlns:a16="http://schemas.microsoft.com/office/drawing/2014/main" id="{74A90AC6-92EC-4FA8-B49F-8CE0AADDE918}"/>
              </a:ext>
            </a:extLst>
          </p:cNvPr>
          <p:cNvSpPr txBox="1"/>
          <p:nvPr/>
        </p:nvSpPr>
        <p:spPr>
          <a:xfrm>
            <a:off x="154745" y="2234946"/>
            <a:ext cx="5824023" cy="4616648"/>
          </a:xfrm>
          <a:prstGeom prst="rect">
            <a:avLst/>
          </a:prstGeom>
          <a:noFill/>
        </p:spPr>
        <p:txBody>
          <a:bodyPr wrap="square" rtlCol="0">
            <a:spAutoFit/>
          </a:bodyPr>
          <a:lstStyle/>
          <a:p>
            <a:r>
              <a:rPr lang="en-GB" dirty="0"/>
              <a:t>Kemp, B.J, 1991 pp 216-7; Ancient Egypt Anatomy of a Civilization; Routledge; Taylor and Francis Group;  London and New York.</a:t>
            </a:r>
          </a:p>
          <a:p>
            <a:r>
              <a:rPr lang="en-GB" dirty="0"/>
              <a:t>Wilkinson, T, 2010, pp 473-4; (ed). The Egyptian World;  Routledge; Taylor and Francis Group; London and New York.  </a:t>
            </a:r>
          </a:p>
          <a:p>
            <a:endParaRPr lang="en-GB" dirty="0"/>
          </a:p>
          <a:p>
            <a:r>
              <a:rPr lang="en-GB" sz="2400" dirty="0"/>
              <a:t>Web-Sites</a:t>
            </a:r>
            <a:r>
              <a:rPr lang="en-GB" dirty="0"/>
              <a:t>.</a:t>
            </a:r>
          </a:p>
          <a:p>
            <a:endParaRPr lang="en-GB" dirty="0"/>
          </a:p>
          <a:p>
            <a:r>
              <a:rPr lang="en-GB" dirty="0"/>
              <a:t>Amphorae In New Kingdom Egypt; D. A. Acton; Agypten and Levante, Egypt and Levant; Jstor. Vol14, (2004), pp 175-213.  </a:t>
            </a:r>
          </a:p>
          <a:p>
            <a:r>
              <a:rPr lang="en-GB" dirty="0"/>
              <a:t>Amphora Wikipedia;</a:t>
            </a:r>
          </a:p>
          <a:p>
            <a:r>
              <a:rPr lang="en-GB" dirty="0"/>
              <a:t>Ancient Greece Funerary Amphora; </a:t>
            </a:r>
            <a:r>
              <a:rPr lang="en-GB" dirty="0">
                <a:hlinkClick r:id="rId2"/>
              </a:rPr>
              <a:t>www.ancient</a:t>
            </a:r>
            <a:r>
              <a:rPr lang="en-GB" dirty="0"/>
              <a:t> Greece.org</a:t>
            </a:r>
          </a:p>
          <a:p>
            <a:r>
              <a:rPr lang="en-GB" dirty="0"/>
              <a:t>The Ancient Commercial Amphora;  Elizabeth, Lyding, Will; Archaeology Magazine; Archaeology, pp30. 264-278.   </a:t>
            </a:r>
          </a:p>
          <a:p>
            <a:endParaRPr lang="en-GB" dirty="0"/>
          </a:p>
          <a:p>
            <a:r>
              <a:rPr lang="en-GB" dirty="0"/>
              <a:t>  </a:t>
            </a:r>
          </a:p>
        </p:txBody>
      </p:sp>
    </p:spTree>
    <p:extLst>
      <p:ext uri="{BB962C8B-B14F-4D97-AF65-F5344CB8AC3E}">
        <p14:creationId xmlns:p14="http://schemas.microsoft.com/office/powerpoint/2010/main" val="5276362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Power point Katherina</Template>
  <TotalTime>3</TotalTime>
  <Words>1071</Words>
  <Application>Microsoft Office PowerPoint</Application>
  <PresentationFormat>Widescreen</PresentationFormat>
  <Paragraphs>76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Aubrey</dc:creator>
  <cp:lastModifiedBy>Aubrey</cp:lastModifiedBy>
  <cp:revision>1</cp:revision>
  <dcterms:created xsi:type="dcterms:W3CDTF">2019-04-10T14:00:12Z</dcterms:created>
  <dcterms:modified xsi:type="dcterms:W3CDTF">2019-04-10T14:04:11Z</dcterms:modified>
</cp:coreProperties>
</file>