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99" r:id="rId1"/>
  </p:sldMasterIdLst>
  <p:sldIdLst>
    <p:sldId id="262"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88"/>
    <p:restoredTop sz="94671"/>
  </p:normalViewPr>
  <p:slideViewPr>
    <p:cSldViewPr snapToGrid="0" snapToObjects="1">
      <p:cViewPr>
        <p:scale>
          <a:sx n="92" d="100"/>
          <a:sy n="92" d="100"/>
        </p:scale>
        <p:origin x="760"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186A4E79-5DE7-D34A-AB8B-7C8FC8D36B43}" type="datetimeFigureOut">
              <a:rPr lang="en-US" smtClean="0"/>
              <a:t>5/20/18</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FA234600-AAA2-6647-B5FB-C4075A37D11B}" type="slidenum">
              <a:rPr lang="en-US" smtClean="0"/>
              <a:t>‹#›</a:t>
            </a:fld>
            <a:endParaRPr lang="en-US"/>
          </a:p>
        </p:txBody>
      </p:sp>
    </p:spTree>
    <p:extLst>
      <p:ext uri="{BB962C8B-B14F-4D97-AF65-F5344CB8AC3E}">
        <p14:creationId xmlns:p14="http://schemas.microsoft.com/office/powerpoint/2010/main" val="239395575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6A4E79-5DE7-D34A-AB8B-7C8FC8D36B43}" type="datetimeFigureOut">
              <a:rPr lang="en-US" smtClean="0"/>
              <a:t>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1073017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186A4E79-5DE7-D34A-AB8B-7C8FC8D36B43}" type="datetimeFigureOut">
              <a:rPr lang="en-US" smtClean="0"/>
              <a:t>5/20/18</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145067039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6A4E79-5DE7-D34A-AB8B-7C8FC8D36B43}" type="datetimeFigureOut">
              <a:rPr lang="en-US" smtClean="0"/>
              <a:t>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3507403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6A4E79-5DE7-D34A-AB8B-7C8FC8D36B43}" type="datetimeFigureOut">
              <a:rPr lang="en-US" smtClean="0"/>
              <a:t>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2289433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6A4E79-5DE7-D34A-AB8B-7C8FC8D36B43}" type="datetimeFigureOut">
              <a:rPr lang="en-US" smtClean="0"/>
              <a:t>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2176396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6A4E79-5DE7-D34A-AB8B-7C8FC8D36B43}" type="datetimeFigureOut">
              <a:rPr lang="en-US" smtClean="0"/>
              <a:t>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1937143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86A4E79-5DE7-D34A-AB8B-7C8FC8D36B43}" type="datetimeFigureOut">
              <a:rPr lang="en-US" smtClean="0"/>
              <a:t>5/20/18</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FA234600-AAA2-6647-B5FB-C4075A37D11B}"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00485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86A4E79-5DE7-D34A-AB8B-7C8FC8D36B43}" type="datetimeFigureOut">
              <a:rPr lang="en-US" smtClean="0"/>
              <a:t>5/20/18</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FA234600-AAA2-6647-B5FB-C4075A37D11B}"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71840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6A4E79-5DE7-D34A-AB8B-7C8FC8D36B43}" type="datetimeFigureOut">
              <a:rPr lang="en-US" smtClean="0"/>
              <a:t>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4129800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6A4E79-5DE7-D34A-AB8B-7C8FC8D36B43}" type="datetimeFigureOut">
              <a:rPr lang="en-US" smtClean="0"/>
              <a:t>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234600-AAA2-6647-B5FB-C4075A37D11B}" type="slidenum">
              <a:rPr lang="en-US" smtClean="0"/>
              <a:t>‹#›</a:t>
            </a:fld>
            <a:endParaRPr lang="en-US"/>
          </a:p>
        </p:txBody>
      </p:sp>
    </p:spTree>
    <p:extLst>
      <p:ext uri="{BB962C8B-B14F-4D97-AF65-F5344CB8AC3E}">
        <p14:creationId xmlns:p14="http://schemas.microsoft.com/office/powerpoint/2010/main" val="3579234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186A4E79-5DE7-D34A-AB8B-7C8FC8D36B43}" type="datetimeFigureOut">
              <a:rPr lang="en-US" smtClean="0"/>
              <a:t>5/20/18</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A234600-AAA2-6647-B5FB-C4075A37D11B}" type="slidenum">
              <a:rPr lang="en-US" smtClean="0"/>
              <a:t>‹#›</a:t>
            </a:fld>
            <a:endParaRPr lang="en-US"/>
          </a:p>
        </p:txBody>
      </p:sp>
    </p:spTree>
    <p:extLst>
      <p:ext uri="{BB962C8B-B14F-4D97-AF65-F5344CB8AC3E}">
        <p14:creationId xmlns:p14="http://schemas.microsoft.com/office/powerpoint/2010/main" val="99578641"/>
      </p:ext>
    </p:extLst>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903" r:id="rId4"/>
    <p:sldLayoutId id="2147483904" r:id="rId5"/>
    <p:sldLayoutId id="2147483905" r:id="rId6"/>
    <p:sldLayoutId id="2147483906" r:id="rId7"/>
    <p:sldLayoutId id="2147483907" r:id="rId8"/>
    <p:sldLayoutId id="2147483908" r:id="rId9"/>
    <p:sldLayoutId id="2147483909" r:id="rId10"/>
    <p:sldLayoutId id="2147483910"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education.ucsb.edu/sites/default/files/autism_center/images/Koegel,%20Koegel,%20Ashbaugh,%20Bradshaw%20(2014)%20The%20importance%20of%20early%20identification%20and%20intervention%20for%20children%20with%20or%20at%20risk%20for%20autisms%20pectrum%20disorders_0.pdf" TargetMode="External"/><Relationship Id="rId2" Type="http://schemas.openxmlformats.org/officeDocument/2006/relationships/hyperlink" Target="https://theconversation.com/behavioural-method-is-not-an-attempt-to-cure-autism-19782" TargetMode="External"/><Relationship Id="rId1" Type="http://schemas.openxmlformats.org/officeDocument/2006/relationships/slideLayout" Target="../slideLayouts/slideLayout2.xml"/><Relationship Id="rId6" Type="http://schemas.openxmlformats.org/officeDocument/2006/relationships/hyperlink" Target="https://link-springer-com.ezproxy.uwtsd.ac.uk/content/pdf/10.1007%2Fs10803-008-0551-0.pdf" TargetMode="External"/><Relationship Id="rId5" Type="http://schemas.openxmlformats.org/officeDocument/2006/relationships/hyperlink" Target="https://www.researchgate.net/publication/262944917_Mainstreaming_autism_making_it_work?enrichId=rgreq-2dd7bd74bdd17f82bec055296a8913e3-XXX&amp;enrichSource=Y292ZXJQYWdlOzI2Mjk0NDkxNztBUzoyMzkwNjU4MjgxNjM1ODRAMTQzNDAwOTE0MzAzNQ%3D%3D&amp;el=1_x_2&amp;_esc=publicationCoverPdf" TargetMode="External"/><Relationship Id="rId4" Type="http://schemas.openxmlformats.org/officeDocument/2006/relationships/hyperlink" Target="https://web-b-ebscohost-com.ezproxy.uwtsd.ac.uk/ehost/pdfviewer/pdfviewer?vid=1&amp;sid=e892aef0-446d-4933-85bb-8f7377d925bc%40sessionmgr102"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childautism.org.uk/about-autism/applied-behaviour-analysis-aba-and-autism/" TargetMode="External"/><Relationship Id="rId3" Type="http://schemas.openxmlformats.org/officeDocument/2006/relationships/hyperlink" Target="https://www.autismspeaks.org/what-autism/treatment/applied-behavior-analysis-aba" TargetMode="External"/><Relationship Id="rId7" Type="http://schemas.openxmlformats.org/officeDocument/2006/relationships/hyperlink" Target="https://www.pecs-unitedkingdom.com/documents/articlePECS.pdf" TargetMode="External"/><Relationship Id="rId12" Type="http://schemas.openxmlformats.org/officeDocument/2006/relationships/hyperlink" Target="https://search-proquest-com.ezproxy.uwtsd.ac.uk/docview/758656890/41E7E6F060034DD2PQ/3?accountid=130472" TargetMode="External"/><Relationship Id="rId2" Type="http://schemas.openxmlformats.org/officeDocument/2006/relationships/hyperlink" Target="http://www.raijmr.com/wp-content/uploads/2017/11/IJRHS_2016_vol04_issue_04_12.pdf" TargetMode="External"/><Relationship Id="rId1" Type="http://schemas.openxmlformats.org/officeDocument/2006/relationships/slideLayout" Target="../slideLayouts/slideLayout2.xml"/><Relationship Id="rId6" Type="http://schemas.openxmlformats.org/officeDocument/2006/relationships/hyperlink" Target="http://journals.sagepub.com.ezproxy.uwtsd.ac.uk/doi/pdf/10.1177/1362361314567761" TargetMode="External"/><Relationship Id="rId11" Type="http://schemas.openxmlformats.org/officeDocument/2006/relationships/hyperlink" Target="http://journals.sagepub.com.ezproxy.uwtsd.ac.uk/doi/pdf/10.1177/004005990703900608" TargetMode="External"/><Relationship Id="rId5" Type="http://schemas.openxmlformats.org/officeDocument/2006/relationships/hyperlink" Target="http://journals.sagepub.com.ezproxy.uwtsd.ac.uk/doi/pdf/10.1177/10883576040190010601" TargetMode="External"/><Relationship Id="rId10" Type="http://schemas.openxmlformats.org/officeDocument/2006/relationships/hyperlink" Target="http://journals.sagepub.com.ezproxy.uwtsd.ac.uk/doi/pdf/10.1177/10983007060080010501" TargetMode="External"/><Relationship Id="rId4" Type="http://schemas.openxmlformats.org/officeDocument/2006/relationships/hyperlink" Target="https://books.google.co.uk/books?id=miFoGevUdM0C&amp;dq=aba+autism+criticism&amp;source=gbs_navlinks_s" TargetMode="External"/><Relationship Id="rId9" Type="http://schemas.openxmlformats.org/officeDocument/2006/relationships/hyperlink" Target="https://search-proquest-com.ezproxy.uwtsd.ac.uk/docview/205304410?OpenUrlRefId=info:xri/sid:primo&amp;accountid=130472"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researchgate.net/profile/Lars_Klintwall/publication/50597685_The_Efficacy_of_Intensive_Behavioral_Intervention_for_Children_with_Autism_A_Matter_of_Allegiance/links/02e7e52e120a18f058000000/The-Efficacy-of-Intensive-Behavioral-Intervention-for-Children-with-Autism-A-Matter-of-Allegiance.pdf" TargetMode="External"/><Relationship Id="rId3" Type="http://schemas.openxmlformats.org/officeDocument/2006/relationships/hyperlink" Target="http://psycnet.apa.org/fulltext/2014-44013-007.pdf" TargetMode="External"/><Relationship Id="rId7" Type="http://schemas.openxmlformats.org/officeDocument/2006/relationships/hyperlink" Target="http://journals.sagepub.com.ezproxy.uwtsd.ac.uk/doi/pdf/10.1177/0952695117702571" TargetMode="External"/><Relationship Id="rId2" Type="http://schemas.openxmlformats.org/officeDocument/2006/relationships/hyperlink" Target="https://theconversation.com/behavioural-method-is-not-an-attempt-to-cure-autism-19782" TargetMode="External"/><Relationship Id="rId1" Type="http://schemas.openxmlformats.org/officeDocument/2006/relationships/slideLayout" Target="../slideLayouts/slideLayout2.xml"/><Relationship Id="rId6" Type="http://schemas.openxmlformats.org/officeDocument/2006/relationships/hyperlink" Target="https://fisherpub.sjfc.edu/cgi/viewcontent.cgi?article=1308&amp;context=education_ETD_masters" TargetMode="External"/><Relationship Id="rId11" Type="http://schemas.openxmlformats.org/officeDocument/2006/relationships/hyperlink" Target="https://web-b-ebscohost-com.ezproxy.uwtsd.ac.uk/ehost/pdfviewer/pdfviewer?vid=1&amp;sid=e892aef0-446d-4933-85bb-8f7377d925bc%40sessionmgr102" TargetMode="External"/><Relationship Id="rId5" Type="http://schemas.openxmlformats.org/officeDocument/2006/relationships/hyperlink" Target="http://journals.sagepub.com/doi/pdf/10.1177/1362361310387804" TargetMode="External"/><Relationship Id="rId10" Type="http://schemas.openxmlformats.org/officeDocument/2006/relationships/hyperlink" Target="https://search-proquest-com.ezproxy.uwtsd.ac.uk/docview/519971873/41E7E6F060034DD2PQ/4?accountid=130472" TargetMode="External"/><Relationship Id="rId4" Type="http://schemas.openxmlformats.org/officeDocument/2006/relationships/hyperlink" Target="https://onlinelibrary-wiley-com.ezproxy.uwtsd.ac.uk/doi/epdf/10.1111/j.1471-3802.2006.00062.x" TargetMode="External"/><Relationship Id="rId9" Type="http://schemas.openxmlformats.org/officeDocument/2006/relationships/hyperlink" Target="https://education.ucsb.edu/sites/default/files/autism_center/images/Koegel,%20Koegel,%20Ashbaugh,%20Bradshaw%20(2014)%20The%20importance%20of%20early%20identification%20and%20intervention%20for%20children%20with%20or%20at%20risk%20for%20autisms%20pectrum%20disorders_0.pdf"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scholarworks.bgsu.edu/cgi/viewcontent.cgi?article=1378&amp;context=honorsprojects" TargetMode="External"/><Relationship Id="rId3" Type="http://schemas.openxmlformats.org/officeDocument/2006/relationships/hyperlink" Target="https://web-a-ebscohost-com.ezproxy.uwtsd.ac.uk/ehost/pdfviewer/pdfviewer?vid=1&amp;sid=5e70e352-3771-4a7d-9686-4bfa4026274e%40sessionmgr4008" TargetMode="External"/><Relationship Id="rId7" Type="http://schemas.openxmlformats.org/officeDocument/2006/relationships/hyperlink" Target="https://www.researchgate.net/publication/262944917_Mainstreaming_autism_making_it_work?enrichId=rgreq-2dd7bd74bdd17f82bec055296a8913e3-XXX&amp;enrichSource=Y292ZXJQYWdlOzI2Mjk0NDkxNztBUzoyMzkwNjU4MjgxNjM1ODRAMTQzNDAwOTE0MzAzNQ%3D%3D&amp;el=1_x_2&amp;_esc=publicationCoverPdf" TargetMode="External"/><Relationship Id="rId2" Type="http://schemas.openxmlformats.org/officeDocument/2006/relationships/hyperlink" Target="https://www.tandfonline.com/doi/full/10.1080/13603116.2012.758320?src=recsys#aHR0cHM6Ly93d3cudGFuZGZvbmxpbmUuY29tL2RvaS9wZGYvMTAuMTA4MC8xMzYwMzExNi4yMDEyLjc1ODMyMD9uZWVkQWNjZXNzPXRydWVAQEAw" TargetMode="External"/><Relationship Id="rId1" Type="http://schemas.openxmlformats.org/officeDocument/2006/relationships/slideLayout" Target="../slideLayouts/slideLayout2.xml"/><Relationship Id="rId6" Type="http://schemas.openxmlformats.org/officeDocument/2006/relationships/hyperlink" Target="http://journals.sagepub.com.ezproxy.uwtsd.ac.uk/doi/pdf/10.1177/1362361312474121" TargetMode="External"/><Relationship Id="rId5" Type="http://schemas.openxmlformats.org/officeDocument/2006/relationships/hyperlink" Target="http://journals.sagepub.com/doi/pdf/10.1177/1362361314562616" TargetMode="External"/><Relationship Id="rId10" Type="http://schemas.openxmlformats.org/officeDocument/2006/relationships/hyperlink" Target="https://link-springer-com.ezproxy.uwtsd.ac.uk/content/pdf/10.1007%2Fs10803-008-0551-0.pdf" TargetMode="External"/><Relationship Id="rId4" Type="http://schemas.openxmlformats.org/officeDocument/2006/relationships/hyperlink" Target="http://journals.sagepub.com.ezproxy.uwtsd.ac.uk/doi/pdf/10.1177/1088357609347324" TargetMode="External"/><Relationship Id="rId9" Type="http://schemas.openxmlformats.org/officeDocument/2006/relationships/hyperlink" Target="https://scholarworks.gvsu.edu/cgi/viewcontent.cgi?referer=https://www.google.co.uk/&amp;httpsredir=1&amp;article=1037&amp;context=psy_articles"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health.ny.gov/community/infants_children/early_intervention/autism/docs/report_recommendations_update.pdf" TargetMode="External"/><Relationship Id="rId3" Type="http://schemas.openxmlformats.org/officeDocument/2006/relationships/hyperlink" Target="http://librarycatalogue.uwtsd.ac.uk/primo_library/libweb/action/display.do?tabs=detailsTab&amp;ct=display&amp;fn=search&amp;doc=TN_s3h_113619332&amp;indx=12&amp;recIds=TN_s3h_113619332&amp;recIdxs=1&amp;elementId=1&amp;renderMode=poppedOut&amp;displayMode=full&amp;frbrVersion=&amp;useConVoc=false&amp;dscnt=0&amp;scp.scps=scope%3A%2844WHELF_UWTSD%29%2C44WHELF_UWTSD_Ebsco%2Cprimo_central_multiple_fe&amp;vl(223105404UI0)=any&amp;vid=44WHELF_UWTSD_VU1&amp;mode=Basic&amp;tab=tab1&amp;vl(373928024UI1)=all_items&amp;vl(freeText0)=ABA%20autism&amp;dstmp=1526481711344" TargetMode="External"/><Relationship Id="rId7" Type="http://schemas.openxmlformats.org/officeDocument/2006/relationships/hyperlink" Target="https://search-proquest-com.ezproxy.uwtsd.ac.uk/docview/213907518/fulltextPDF/DC16EA960B914CE1PQ/1?accountid=130472" TargetMode="External"/><Relationship Id="rId2" Type="http://schemas.openxmlformats.org/officeDocument/2006/relationships/hyperlink" Target="https://search.proquest.com/openview/962a92aa72092b5150053c8819bc5caf/1?pq-origsite=gscholar&amp;cbl=1576361" TargetMode="External"/><Relationship Id="rId1" Type="http://schemas.openxmlformats.org/officeDocument/2006/relationships/slideLayout" Target="../slideLayouts/slideLayout2.xml"/><Relationship Id="rId6" Type="http://schemas.openxmlformats.org/officeDocument/2006/relationships/hyperlink" Target="http://journals.sagepub.com.ezproxy.uwtsd.ac.uk/doi/pdf/10.1177/10883576060210040201" TargetMode="External"/><Relationship Id="rId11" Type="http://schemas.openxmlformats.org/officeDocument/2006/relationships/hyperlink" Target="https://web-b-ebscohost-com.ezproxy.uwtsd.ac.uk/ehost/pdfviewer/pdfviewer?vid=1&amp;sid=1eab6969-739d-405f-a3db-1e7c47d2d864%40sessionmgr120" TargetMode="External"/><Relationship Id="rId5" Type="http://schemas.openxmlformats.org/officeDocument/2006/relationships/hyperlink" Target="https://link-springer-com.ezproxy.uwtsd.ac.uk/content/pdf/10.1023%2FA%3A1021250813367.pdf" TargetMode="External"/><Relationship Id="rId10" Type="http://schemas.openxmlformats.org/officeDocument/2006/relationships/hyperlink" Target="https://blog.theautismsite.com/aba-therapy-controversy/" TargetMode="External"/><Relationship Id="rId4" Type="http://schemas.openxmlformats.org/officeDocument/2006/relationships/hyperlink" Target="https://search-proquest-com.ezproxy.uwtsd.ac.uk/docview/205300298/41E7E6F060034DD2PQ/1?accountid=130472" TargetMode="External"/><Relationship Id="rId9" Type="http://schemas.openxmlformats.org/officeDocument/2006/relationships/hyperlink" Target="https://files.eric.ed.gov/fulltext/ED494361.pdf"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www.fragilex.org.nz/__data/assets/pdf_file/0016/22237/Is_ABA_the_only_way.pdf" TargetMode="External"/><Relationship Id="rId2" Type="http://schemas.openxmlformats.org/officeDocument/2006/relationships/hyperlink" Target="http://www.autism.org.uk/about/strategies/social-stories-comic-strips.aspx" TargetMode="External"/><Relationship Id="rId1" Type="http://schemas.openxmlformats.org/officeDocument/2006/relationships/slideLayout" Target="../slideLayouts/slideLayout2.xml"/><Relationship Id="rId4" Type="http://schemas.openxmlformats.org/officeDocument/2006/relationships/hyperlink" Target="https://www.nfer.ac.uk/publications/ASR02/ASR0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939F25-0294-A54D-8D46-7CFD86602ADC}"/>
              </a:ext>
            </a:extLst>
          </p:cNvPr>
          <p:cNvSpPr txBox="1"/>
          <p:nvPr/>
        </p:nvSpPr>
        <p:spPr>
          <a:xfrm>
            <a:off x="317145" y="181935"/>
            <a:ext cx="3171825" cy="369332"/>
          </a:xfrm>
          <a:prstGeom prst="rect">
            <a:avLst/>
          </a:prstGeom>
          <a:noFill/>
        </p:spPr>
        <p:txBody>
          <a:bodyPr wrap="square" rtlCol="0">
            <a:spAutoFit/>
          </a:bodyPr>
          <a:lstStyle/>
          <a:p>
            <a:pPr algn="ctr"/>
            <a:r>
              <a:rPr lang="en-US" b="1" i="1" dirty="0">
                <a:latin typeface="Times New Roman" panose="02020603050405020304" pitchFamily="18" charset="0"/>
                <a:cs typeface="Times New Roman" panose="02020603050405020304" pitchFamily="18" charset="0"/>
              </a:rPr>
              <a:t>Introduction</a:t>
            </a:r>
            <a:endParaRPr lang="en-US" sz="1600" b="1" i="1" dirty="0">
              <a:latin typeface="Times New Roman" panose="02020603050405020304" pitchFamily="18"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A368B521-ED6F-F542-A139-F8A178959BBA}"/>
              </a:ext>
            </a:extLst>
          </p:cNvPr>
          <p:cNvSpPr txBox="1">
            <a:spLocks/>
          </p:cNvSpPr>
          <p:nvPr/>
        </p:nvSpPr>
        <p:spPr>
          <a:xfrm>
            <a:off x="317145" y="488360"/>
            <a:ext cx="3025915" cy="648369"/>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6" name="Rectangle 5">
            <a:extLst>
              <a:ext uri="{FF2B5EF4-FFF2-40B4-BE49-F238E27FC236}">
                <a16:creationId xmlns:a16="http://schemas.microsoft.com/office/drawing/2014/main" id="{7E2D93AE-1658-E445-9D51-27D968C9EA1F}"/>
              </a:ext>
            </a:extLst>
          </p:cNvPr>
          <p:cNvSpPr/>
          <p:nvPr/>
        </p:nvSpPr>
        <p:spPr>
          <a:xfrm>
            <a:off x="317145" y="490398"/>
            <a:ext cx="3077997" cy="646331"/>
          </a:xfrm>
          <a:prstGeom prst="rect">
            <a:avLst/>
          </a:prstGeom>
        </p:spPr>
        <p:txBody>
          <a:bodyPr wrap="square">
            <a:spAutoFit/>
          </a:bodyPr>
          <a:lstStyle/>
          <a:p>
            <a:pPr algn="just"/>
            <a:r>
              <a:rPr lang="en-US" sz="900" dirty="0">
                <a:latin typeface="Times New Roman" panose="02020603050405020304" pitchFamily="18" charset="0"/>
                <a:cs typeface="Times New Roman" panose="02020603050405020304" pitchFamily="18" charset="0"/>
              </a:rPr>
              <a:t>Today I will be discussing how through inclusive practice, children with Autism can be supported in the early years, through eliminating barriers of segregation by the implementation of two strategies, social stories and ABA. </a:t>
            </a:r>
          </a:p>
        </p:txBody>
      </p:sp>
      <p:sp>
        <p:nvSpPr>
          <p:cNvPr id="7" name="Content Placeholder 2">
            <a:extLst>
              <a:ext uri="{FF2B5EF4-FFF2-40B4-BE49-F238E27FC236}">
                <a16:creationId xmlns:a16="http://schemas.microsoft.com/office/drawing/2014/main" id="{245C40FA-35B8-5644-9206-0060B3D7F6F4}"/>
              </a:ext>
            </a:extLst>
          </p:cNvPr>
          <p:cNvSpPr txBox="1">
            <a:spLocks/>
          </p:cNvSpPr>
          <p:nvPr/>
        </p:nvSpPr>
        <p:spPr>
          <a:xfrm>
            <a:off x="290448" y="1515359"/>
            <a:ext cx="3023231" cy="4726097"/>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8" name="Rectangle 7">
            <a:extLst>
              <a:ext uri="{FF2B5EF4-FFF2-40B4-BE49-F238E27FC236}">
                <a16:creationId xmlns:a16="http://schemas.microsoft.com/office/drawing/2014/main" id="{D9AA7CC1-7CB6-974E-B0C5-77148037E661}"/>
              </a:ext>
            </a:extLst>
          </p:cNvPr>
          <p:cNvSpPr/>
          <p:nvPr/>
        </p:nvSpPr>
        <p:spPr>
          <a:xfrm>
            <a:off x="766491" y="1125818"/>
            <a:ext cx="2051261" cy="369332"/>
          </a:xfrm>
          <a:prstGeom prst="rect">
            <a:avLst/>
          </a:prstGeom>
        </p:spPr>
        <p:txBody>
          <a:bodyPr wrap="square">
            <a:spAutoFit/>
          </a:bodyPr>
          <a:lstStyle/>
          <a:p>
            <a:pPr algn="ctr"/>
            <a:r>
              <a:rPr lang="en-US" b="1" i="1" dirty="0">
                <a:latin typeface="Times New Roman" panose="02020603050405020304" pitchFamily="18" charset="0"/>
                <a:cs typeface="Times New Roman" panose="02020603050405020304" pitchFamily="18" charset="0"/>
              </a:rPr>
              <a:t>Inclusive practice </a:t>
            </a:r>
          </a:p>
        </p:txBody>
      </p:sp>
      <p:sp>
        <p:nvSpPr>
          <p:cNvPr id="9" name="TextBox 8">
            <a:extLst>
              <a:ext uri="{FF2B5EF4-FFF2-40B4-BE49-F238E27FC236}">
                <a16:creationId xmlns:a16="http://schemas.microsoft.com/office/drawing/2014/main" id="{01AB5BAE-EEDE-8446-BA09-B4035E4791E1}"/>
              </a:ext>
            </a:extLst>
          </p:cNvPr>
          <p:cNvSpPr txBox="1"/>
          <p:nvPr/>
        </p:nvSpPr>
        <p:spPr>
          <a:xfrm>
            <a:off x="264038" y="1515359"/>
            <a:ext cx="3027775" cy="4985980"/>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To identify a child with Autism early during it’s earlier stages allows the intervention to begin as early as possible and this will assist in reducing the challenging behaviours that are associated with Autism (Siller 2017).</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Pressure has been placed on educators and the expectations to provide an inclusive educational environment with often few or no guidelines on how to successfully create this, effectively (Lindsay et al. 2013). </a:t>
            </a:r>
            <a:r>
              <a:rPr lang="en-US" sz="900" dirty="0" err="1">
                <a:latin typeface="Times New Roman" panose="02020603050405020304" pitchFamily="18" charset="0"/>
                <a:cs typeface="Times New Roman" panose="02020603050405020304" pitchFamily="18" charset="0"/>
              </a:rPr>
              <a:t>Koegel</a:t>
            </a:r>
            <a:r>
              <a:rPr lang="en-US" sz="900" dirty="0">
                <a:latin typeface="Times New Roman" panose="02020603050405020304" pitchFamily="18" charset="0"/>
                <a:cs typeface="Times New Roman" panose="02020603050405020304" pitchFamily="18" charset="0"/>
              </a:rPr>
              <a:t> et al. (2014) has  recognized that attention are increasingly being made to inclusion issues due to the rise in the number of children being diagnosed with Autism. </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Autism is still a complex and poorly understood area in education despite efforts made to increase the inclusive environment's in mainstream settings (Moorewood et al. 2015).</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Only 5% of teachers had received training about Autism even though majority of teachers do have at least one child with Autism in their class (Lindsay et al. 2013). </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There is an assumption that as a child with Autism is seen as academically able, they should be able to be manage in mainstream education with few or if any problems (Moorewood et al. 2015).</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Children with Autism experience significant difficulty in social functioning including problems of being able to establish and maintain relationships with their peers (</a:t>
            </a:r>
            <a:r>
              <a:rPr lang="en-US" sz="900" dirty="0" err="1">
                <a:latin typeface="Times New Roman" panose="02020603050405020304" pitchFamily="18" charset="0"/>
                <a:cs typeface="Times New Roman" panose="02020603050405020304" pitchFamily="18" charset="0"/>
              </a:rPr>
              <a:t>Mazeruk</a:t>
            </a:r>
            <a:r>
              <a:rPr lang="en-US" sz="900" dirty="0">
                <a:latin typeface="Times New Roman" panose="02020603050405020304" pitchFamily="18" charset="0"/>
                <a:cs typeface="Times New Roman" panose="02020603050405020304" pitchFamily="18" charset="0"/>
              </a:rPr>
              <a:t> 2014).</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The practice of inclusion relies primarily on peers rather than the teachers (Humphrey and </a:t>
            </a:r>
            <a:r>
              <a:rPr lang="en-US" sz="900" dirty="0" err="1">
                <a:latin typeface="Times New Roman" panose="02020603050405020304" pitchFamily="18" charset="0"/>
                <a:cs typeface="Times New Roman" panose="02020603050405020304" pitchFamily="18" charset="0"/>
              </a:rPr>
              <a:t>Symes</a:t>
            </a:r>
            <a:r>
              <a:rPr lang="en-US" sz="900" dirty="0">
                <a:latin typeface="Times New Roman" panose="02020603050405020304" pitchFamily="18" charset="0"/>
                <a:cs typeface="Times New Roman" panose="02020603050405020304" pitchFamily="18" charset="0"/>
              </a:rPr>
              <a:t> 2011). </a:t>
            </a:r>
          </a:p>
          <a:p>
            <a:endParaRPr lang="en-US" sz="12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5CD2D23-D7D3-F04E-8123-90D984360D44}"/>
              </a:ext>
            </a:extLst>
          </p:cNvPr>
          <p:cNvSpPr txBox="1"/>
          <p:nvPr/>
        </p:nvSpPr>
        <p:spPr>
          <a:xfrm>
            <a:off x="3911341" y="1490760"/>
            <a:ext cx="2606535" cy="369332"/>
          </a:xfrm>
          <a:prstGeom prst="rect">
            <a:avLst/>
          </a:prstGeom>
          <a:noFill/>
        </p:spPr>
        <p:txBody>
          <a:bodyPr wrap="square" rtlCol="0">
            <a:spAutoFit/>
          </a:bodyPr>
          <a:lstStyle/>
          <a:p>
            <a:pPr algn="ctr"/>
            <a:r>
              <a:rPr lang="en-US" b="1" i="1" dirty="0">
                <a:latin typeface="Times New Roman" panose="02020603050405020304" pitchFamily="18" charset="0"/>
                <a:cs typeface="Times New Roman" panose="02020603050405020304" pitchFamily="18" charset="0"/>
              </a:rPr>
              <a:t>Social Stories </a:t>
            </a:r>
          </a:p>
        </p:txBody>
      </p:sp>
      <p:sp>
        <p:nvSpPr>
          <p:cNvPr id="12" name="TextBox 11">
            <a:extLst>
              <a:ext uri="{FF2B5EF4-FFF2-40B4-BE49-F238E27FC236}">
                <a16:creationId xmlns:a16="http://schemas.microsoft.com/office/drawing/2014/main" id="{5243896C-26A7-664F-966A-163458944AF4}"/>
              </a:ext>
            </a:extLst>
          </p:cNvPr>
          <p:cNvSpPr txBox="1"/>
          <p:nvPr/>
        </p:nvSpPr>
        <p:spPr>
          <a:xfrm>
            <a:off x="3377357" y="1892921"/>
            <a:ext cx="3703886" cy="369332"/>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Social stories are short descriptions of a particular situation, event or activity including what to expect and why (National Autistic Society 2018).</a:t>
            </a:r>
            <a:endParaRPr lang="en-US" sz="900" dirty="0"/>
          </a:p>
        </p:txBody>
      </p:sp>
      <p:sp>
        <p:nvSpPr>
          <p:cNvPr id="13" name="TextBox 12">
            <a:extLst>
              <a:ext uri="{FF2B5EF4-FFF2-40B4-BE49-F238E27FC236}">
                <a16:creationId xmlns:a16="http://schemas.microsoft.com/office/drawing/2014/main" id="{12026BF6-385F-234B-817F-CC474115B9D9}"/>
              </a:ext>
            </a:extLst>
          </p:cNvPr>
          <p:cNvSpPr txBox="1"/>
          <p:nvPr/>
        </p:nvSpPr>
        <p:spPr>
          <a:xfrm>
            <a:off x="3365851" y="2211281"/>
            <a:ext cx="3706450" cy="3554819"/>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Written in a child specific formatting which includes the person, skill needed and the appropriate social responses (Scattone 2002).</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Social stories must be written within a child’s comprehension level and limited to the vocabulary appropriate to their age and ability (</a:t>
            </a:r>
            <a:r>
              <a:rPr lang="en-US" sz="900" dirty="0" err="1">
                <a:latin typeface="Times New Roman" panose="02020603050405020304" pitchFamily="18" charset="0"/>
                <a:cs typeface="Times New Roman" panose="02020603050405020304" pitchFamily="18" charset="0"/>
              </a:rPr>
              <a:t>Ozdemir</a:t>
            </a:r>
            <a:r>
              <a:rPr lang="en-US" sz="900" dirty="0">
                <a:latin typeface="Times New Roman" panose="02020603050405020304" pitchFamily="18" charset="0"/>
                <a:cs typeface="Times New Roman" panose="02020603050405020304" pitchFamily="18" charset="0"/>
              </a:rPr>
              <a:t> 2008). </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Social stories can provide opportunities for children to interact with their peers, to build on their confidence and improve on their understanding of acceptable social  responses (The National Autistic Society 2018).</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Social stories can act as a visual schedule for children, children with Autism can use this to then direct their own behaviour (Goodman and Williams 2007). Social stories can be seen as a behavioural strategy, encouraging the appropriate responses of what to do in a distressing, upsetting or angry situation. </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Social stories are presented in a literal and ‘concrete’ way which improves a child’s understanding of a difficult situation or activity to help them cope with changes to their routine (The National Autistic Society 2018).</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Scattone (2002) similarly describes how children with Autism often rigidly adhere to routine, social stories may establish a routine that the child may then apply to the social situation which they would view to be as less intrusive. </a:t>
            </a:r>
          </a:p>
        </p:txBody>
      </p:sp>
      <p:sp>
        <p:nvSpPr>
          <p:cNvPr id="14" name="Title 1">
            <a:extLst>
              <a:ext uri="{FF2B5EF4-FFF2-40B4-BE49-F238E27FC236}">
                <a16:creationId xmlns:a16="http://schemas.microsoft.com/office/drawing/2014/main" id="{82237FBE-A29D-3748-9ED9-BF864446C734}"/>
              </a:ext>
            </a:extLst>
          </p:cNvPr>
          <p:cNvSpPr txBox="1">
            <a:spLocks/>
          </p:cNvSpPr>
          <p:nvPr/>
        </p:nvSpPr>
        <p:spPr>
          <a:xfrm>
            <a:off x="4522536" y="408177"/>
            <a:ext cx="4772025" cy="599886"/>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a:lstStyle>
          <a:p>
            <a:r>
              <a:rPr lang="en-GB" sz="4300" b="1" dirty="0">
                <a:latin typeface="Times New Roman" panose="02020603050405020304" pitchFamily="18" charset="0"/>
                <a:cs typeface="Times New Roman" panose="02020603050405020304" pitchFamily="18" charset="0"/>
              </a:rPr>
              <a:t>Autism</a:t>
            </a:r>
            <a:r>
              <a:rPr lang="en-GB" sz="1400" dirty="0"/>
              <a:t> </a:t>
            </a:r>
          </a:p>
        </p:txBody>
      </p:sp>
      <p:sp>
        <p:nvSpPr>
          <p:cNvPr id="15" name="Content Placeholder 2">
            <a:extLst>
              <a:ext uri="{FF2B5EF4-FFF2-40B4-BE49-F238E27FC236}">
                <a16:creationId xmlns:a16="http://schemas.microsoft.com/office/drawing/2014/main" id="{519F2747-1E3E-EF43-AA23-DE056A352810}"/>
              </a:ext>
            </a:extLst>
          </p:cNvPr>
          <p:cNvSpPr txBox="1">
            <a:spLocks/>
          </p:cNvSpPr>
          <p:nvPr/>
        </p:nvSpPr>
        <p:spPr>
          <a:xfrm>
            <a:off x="3376610" y="1866341"/>
            <a:ext cx="3675999" cy="4296843"/>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16" name="Content Placeholder 2">
            <a:extLst>
              <a:ext uri="{FF2B5EF4-FFF2-40B4-BE49-F238E27FC236}">
                <a16:creationId xmlns:a16="http://schemas.microsoft.com/office/drawing/2014/main" id="{BD6AF506-F855-3349-9881-12172CDD811C}"/>
              </a:ext>
            </a:extLst>
          </p:cNvPr>
          <p:cNvSpPr txBox="1">
            <a:spLocks/>
          </p:cNvSpPr>
          <p:nvPr/>
        </p:nvSpPr>
        <p:spPr>
          <a:xfrm>
            <a:off x="7101352" y="538610"/>
            <a:ext cx="4771944" cy="2688123"/>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17" name="TextBox 16">
            <a:extLst>
              <a:ext uri="{FF2B5EF4-FFF2-40B4-BE49-F238E27FC236}">
                <a16:creationId xmlns:a16="http://schemas.microsoft.com/office/drawing/2014/main" id="{DE895E5C-F25F-DA4C-A1A9-2A376E2A8809}"/>
              </a:ext>
            </a:extLst>
          </p:cNvPr>
          <p:cNvSpPr txBox="1"/>
          <p:nvPr/>
        </p:nvSpPr>
        <p:spPr>
          <a:xfrm>
            <a:off x="7641616" y="196821"/>
            <a:ext cx="3771899" cy="369332"/>
          </a:xfrm>
          <a:prstGeom prst="rect">
            <a:avLst/>
          </a:prstGeom>
          <a:noFill/>
        </p:spPr>
        <p:txBody>
          <a:bodyPr wrap="square" rtlCol="0">
            <a:spAutoFit/>
          </a:bodyPr>
          <a:lstStyle/>
          <a:p>
            <a:pPr algn="ctr"/>
            <a:r>
              <a:rPr lang="en-US" b="1" i="1" dirty="0">
                <a:latin typeface="Times New Roman" panose="02020603050405020304" pitchFamily="18" charset="0"/>
                <a:cs typeface="Times New Roman" panose="02020603050405020304" pitchFamily="18" charset="0"/>
              </a:rPr>
              <a:t>ABA (Applied Behavioural Analysis) </a:t>
            </a:r>
          </a:p>
        </p:txBody>
      </p:sp>
      <p:sp>
        <p:nvSpPr>
          <p:cNvPr id="18" name="Rectangle 17">
            <a:extLst>
              <a:ext uri="{FF2B5EF4-FFF2-40B4-BE49-F238E27FC236}">
                <a16:creationId xmlns:a16="http://schemas.microsoft.com/office/drawing/2014/main" id="{9018A9B1-133B-1640-A2A9-FFA683DA5523}"/>
              </a:ext>
            </a:extLst>
          </p:cNvPr>
          <p:cNvSpPr/>
          <p:nvPr/>
        </p:nvSpPr>
        <p:spPr>
          <a:xfrm>
            <a:off x="7058375" y="522421"/>
            <a:ext cx="4832233" cy="646331"/>
          </a:xfrm>
          <a:prstGeom prst="rect">
            <a:avLst/>
          </a:prstGeom>
        </p:spPr>
        <p:txBody>
          <a:bodyPr wrap="square">
            <a:spAutoFit/>
          </a:bodyPr>
          <a:lstStyle/>
          <a:p>
            <a:r>
              <a:rPr lang="en-US" sz="900" dirty="0">
                <a:latin typeface="Times New Roman" panose="02020603050405020304" pitchFamily="18" charset="0"/>
                <a:cs typeface="Times New Roman" panose="02020603050405020304" pitchFamily="18" charset="0"/>
              </a:rPr>
              <a:t>ABA is viewed as a first line treatment for Autism (Klintwell et al. 2011). </a:t>
            </a:r>
          </a:p>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ABA is the principle of how the learning takes place. When a behaviour is followed by a reward, the behaviour is most likely to be repeated (Autism Speaks 2018). </a:t>
            </a:r>
          </a:p>
        </p:txBody>
      </p:sp>
      <p:sp>
        <p:nvSpPr>
          <p:cNvPr id="21" name="TextBox 20">
            <a:extLst>
              <a:ext uri="{FF2B5EF4-FFF2-40B4-BE49-F238E27FC236}">
                <a16:creationId xmlns:a16="http://schemas.microsoft.com/office/drawing/2014/main" id="{DC2A7AC3-6245-EB4D-AF52-A24B3301EC6B}"/>
              </a:ext>
            </a:extLst>
          </p:cNvPr>
          <p:cNvSpPr txBox="1"/>
          <p:nvPr/>
        </p:nvSpPr>
        <p:spPr>
          <a:xfrm>
            <a:off x="7066187" y="1611746"/>
            <a:ext cx="4816611" cy="1477328"/>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It has been argued that ABA attempts to change autistic behaviour, to change the nature and personality of a child with autism which is not helped by Autism experts which want to ‘take the Autism out’ of the child (Hastings 2013).</a:t>
            </a:r>
          </a:p>
          <a:p>
            <a:pPr algn="just"/>
            <a:endParaRPr lang="en-US" sz="900" dirty="0">
              <a:latin typeface="Times New Roman" panose="02020603050405020304" pitchFamily="18" charset="0"/>
              <a:cs typeface="Times New Roman" panose="02020603050405020304" pitchFamily="18" charset="0"/>
            </a:endParaRPr>
          </a:p>
          <a:p>
            <a:pPr algn="just"/>
            <a:r>
              <a:rPr lang="en-US" sz="900" dirty="0">
                <a:latin typeface="Times New Roman" panose="02020603050405020304" pitchFamily="18" charset="0"/>
                <a:cs typeface="Times New Roman" panose="02020603050405020304" pitchFamily="18" charset="0"/>
              </a:rPr>
              <a:t>Autistic children should not grow up to constantly be told that their natural behaviours are wrong and they cannot be accepted as who they are (Kirkham 2017).</a:t>
            </a:r>
          </a:p>
          <a:p>
            <a:pPr algn="just"/>
            <a:endParaRPr lang="en-US" sz="1200" dirty="0">
              <a:latin typeface="Times New Roman" panose="02020603050405020304" pitchFamily="18" charset="0"/>
              <a:cs typeface="Times New Roman" panose="02020603050405020304" pitchFamily="18" charset="0"/>
            </a:endParaRPr>
          </a:p>
          <a:p>
            <a:pPr algn="just"/>
            <a:endParaRPr lang="en-US" sz="1200" dirty="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1EBA594B-4666-1D46-83C3-DB12DDCEE7D4}"/>
              </a:ext>
            </a:extLst>
          </p:cNvPr>
          <p:cNvSpPr txBox="1"/>
          <p:nvPr/>
        </p:nvSpPr>
        <p:spPr>
          <a:xfrm>
            <a:off x="7065799" y="2442646"/>
            <a:ext cx="4819882" cy="1338828"/>
          </a:xfrm>
          <a:prstGeom prst="rect">
            <a:avLst/>
          </a:prstGeom>
          <a:noFill/>
        </p:spPr>
        <p:txBody>
          <a:bodyPr wrap="square" rtlCol="0">
            <a:spAutoFit/>
          </a:bodyPr>
          <a:lstStyle/>
          <a:p>
            <a:endParaRPr lang="en-US" sz="900" dirty="0">
              <a:latin typeface="Times New Roman" panose="02020603050405020304" pitchFamily="18" charset="0"/>
              <a:cs typeface="Times New Roman" panose="02020603050405020304" pitchFamily="18" charset="0"/>
            </a:endParaRPr>
          </a:p>
          <a:p>
            <a:r>
              <a:rPr lang="en-US" sz="900" dirty="0">
                <a:latin typeface="Times New Roman" panose="02020603050405020304" pitchFamily="18" charset="0"/>
                <a:cs typeface="Times New Roman" panose="02020603050405020304" pitchFamily="18" charset="0"/>
              </a:rPr>
              <a:t>Alotaibi (2016) criticizes ABA in that it develops robotic and mechanistic behaviour in children. Contemporary ABA practice is characterized by more flexible, naturalistic teaching in more natural routines that focuses on natural initiation and spontaneity in daily routines and activities (Watson 2008). </a:t>
            </a:r>
          </a:p>
          <a:p>
            <a:endParaRPr lang="en-US" sz="1200" dirty="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16A749F6-C1F8-B243-AEBE-4850FB055F3E}"/>
              </a:ext>
            </a:extLst>
          </p:cNvPr>
          <p:cNvSpPr txBox="1"/>
          <p:nvPr/>
        </p:nvSpPr>
        <p:spPr>
          <a:xfrm>
            <a:off x="7106528" y="3553053"/>
            <a:ext cx="4744455" cy="1061829"/>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To conclude, inclusive practice has been discussed. Even though improvements in inclusive environments in mainstream settings have been enforced, it has been recognized that the inclusion of children with Autism is still a poorly understood area in education. The benefits but also the challenges of both social stories and ABA have been explored. Social stories can be effective for a child with Autism to understand an activity, a situation and the possible reactions of others however, the use of images are seen as a distraction. ABA allows children to adopt new skills and behaviours however, it was thought that these behaviours in children were thought to be robotic. </a:t>
            </a:r>
          </a:p>
        </p:txBody>
      </p:sp>
      <p:sp>
        <p:nvSpPr>
          <p:cNvPr id="26" name="TextBox 25">
            <a:extLst>
              <a:ext uri="{FF2B5EF4-FFF2-40B4-BE49-F238E27FC236}">
                <a16:creationId xmlns:a16="http://schemas.microsoft.com/office/drawing/2014/main" id="{259CE1DB-BAA9-9446-844F-67F3059D2A54}"/>
              </a:ext>
            </a:extLst>
          </p:cNvPr>
          <p:cNvSpPr txBox="1"/>
          <p:nvPr/>
        </p:nvSpPr>
        <p:spPr>
          <a:xfrm>
            <a:off x="8407192" y="3226734"/>
            <a:ext cx="2143125" cy="369332"/>
          </a:xfrm>
          <a:prstGeom prst="rect">
            <a:avLst/>
          </a:prstGeom>
          <a:noFill/>
        </p:spPr>
        <p:txBody>
          <a:bodyPr wrap="square" rtlCol="0">
            <a:spAutoFit/>
          </a:bodyPr>
          <a:lstStyle/>
          <a:p>
            <a:pPr algn="ctr"/>
            <a:r>
              <a:rPr lang="en-US" b="1" i="1" dirty="0">
                <a:latin typeface="Times New Roman" panose="02020603050405020304" pitchFamily="18" charset="0"/>
                <a:cs typeface="Times New Roman" panose="02020603050405020304" pitchFamily="18" charset="0"/>
              </a:rPr>
              <a:t>Conclusion</a:t>
            </a:r>
          </a:p>
        </p:txBody>
      </p:sp>
      <p:sp>
        <p:nvSpPr>
          <p:cNvPr id="27" name="Content Placeholder 2">
            <a:extLst>
              <a:ext uri="{FF2B5EF4-FFF2-40B4-BE49-F238E27FC236}">
                <a16:creationId xmlns:a16="http://schemas.microsoft.com/office/drawing/2014/main" id="{3A1C9C2B-58F1-B147-94FA-654CAC603AB6}"/>
              </a:ext>
            </a:extLst>
          </p:cNvPr>
          <p:cNvSpPr txBox="1">
            <a:spLocks/>
          </p:cNvSpPr>
          <p:nvPr/>
        </p:nvSpPr>
        <p:spPr>
          <a:xfrm>
            <a:off x="7127783" y="3564182"/>
            <a:ext cx="4757898" cy="1062047"/>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28" name="Rectangle 27">
            <a:extLst>
              <a:ext uri="{FF2B5EF4-FFF2-40B4-BE49-F238E27FC236}">
                <a16:creationId xmlns:a16="http://schemas.microsoft.com/office/drawing/2014/main" id="{1B757154-4E24-A741-ACE8-B9826D85FF47}"/>
              </a:ext>
            </a:extLst>
          </p:cNvPr>
          <p:cNvSpPr/>
          <p:nvPr/>
        </p:nvSpPr>
        <p:spPr>
          <a:xfrm>
            <a:off x="4190760" y="1125818"/>
            <a:ext cx="2230098" cy="369332"/>
          </a:xfrm>
          <a:prstGeom prst="rect">
            <a:avLst/>
          </a:prstGeom>
        </p:spPr>
        <p:txBody>
          <a:bodyPr wrap="none">
            <a:spAutoFit/>
          </a:bodyPr>
          <a:lstStyle/>
          <a:p>
            <a:pPr algn="r"/>
            <a:r>
              <a:rPr lang="en-US" dirty="0">
                <a:latin typeface="Times New Roman" panose="02020603050405020304" pitchFamily="18" charset="0"/>
                <a:cs typeface="Times New Roman" panose="02020603050405020304" pitchFamily="18" charset="0"/>
              </a:rPr>
              <a:t>EAEC6002   1502203</a:t>
            </a:r>
          </a:p>
        </p:txBody>
      </p:sp>
      <p:sp>
        <p:nvSpPr>
          <p:cNvPr id="29" name="Content Placeholder 2">
            <a:extLst>
              <a:ext uri="{FF2B5EF4-FFF2-40B4-BE49-F238E27FC236}">
                <a16:creationId xmlns:a16="http://schemas.microsoft.com/office/drawing/2014/main" id="{14F18BB8-F2E3-5A4F-99F6-DE00D20629D5}"/>
              </a:ext>
            </a:extLst>
          </p:cNvPr>
          <p:cNvSpPr txBox="1">
            <a:spLocks/>
          </p:cNvSpPr>
          <p:nvPr/>
        </p:nvSpPr>
        <p:spPr>
          <a:xfrm>
            <a:off x="7149461" y="4979399"/>
            <a:ext cx="4723835" cy="1476999"/>
          </a:xfrm>
          <a:prstGeom prst="rect">
            <a:avLst/>
          </a:prstGeom>
          <a:ln>
            <a:solidFill>
              <a:schemeClr val="tx1"/>
            </a:solid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sz="3200" dirty="0"/>
          </a:p>
          <a:p>
            <a:endParaRPr lang="en-US" sz="3200" dirty="0"/>
          </a:p>
        </p:txBody>
      </p:sp>
      <p:sp>
        <p:nvSpPr>
          <p:cNvPr id="30" name="TextBox 29">
            <a:extLst>
              <a:ext uri="{FF2B5EF4-FFF2-40B4-BE49-F238E27FC236}">
                <a16:creationId xmlns:a16="http://schemas.microsoft.com/office/drawing/2014/main" id="{BC7281B8-F65C-6340-B279-7E52370629C8}"/>
              </a:ext>
            </a:extLst>
          </p:cNvPr>
          <p:cNvSpPr txBox="1"/>
          <p:nvPr/>
        </p:nvSpPr>
        <p:spPr>
          <a:xfrm>
            <a:off x="8528274" y="4610068"/>
            <a:ext cx="1900962" cy="369332"/>
          </a:xfrm>
          <a:prstGeom prst="rect">
            <a:avLst/>
          </a:prstGeom>
          <a:noFill/>
        </p:spPr>
        <p:txBody>
          <a:bodyPr wrap="square" rtlCol="0">
            <a:spAutoFit/>
          </a:bodyPr>
          <a:lstStyle/>
          <a:p>
            <a:pPr algn="ctr"/>
            <a:r>
              <a:rPr lang="en-US" b="1" i="1" dirty="0">
                <a:latin typeface="Times New Roman" panose="02020603050405020304" pitchFamily="18" charset="0"/>
                <a:cs typeface="Times New Roman" panose="02020603050405020304" pitchFamily="18" charset="0"/>
              </a:rPr>
              <a:t>References</a:t>
            </a:r>
          </a:p>
        </p:txBody>
      </p:sp>
      <p:sp>
        <p:nvSpPr>
          <p:cNvPr id="31" name="TextBox 30">
            <a:extLst>
              <a:ext uri="{FF2B5EF4-FFF2-40B4-BE49-F238E27FC236}">
                <a16:creationId xmlns:a16="http://schemas.microsoft.com/office/drawing/2014/main" id="{44433617-400B-6843-BB86-5FDC0A9E46F9}"/>
              </a:ext>
            </a:extLst>
          </p:cNvPr>
          <p:cNvSpPr txBox="1"/>
          <p:nvPr/>
        </p:nvSpPr>
        <p:spPr>
          <a:xfrm>
            <a:off x="7136654" y="5046629"/>
            <a:ext cx="4714329" cy="1492716"/>
          </a:xfrm>
          <a:prstGeom prst="rect">
            <a:avLst/>
          </a:prstGeom>
          <a:noFill/>
        </p:spPr>
        <p:txBody>
          <a:bodyPr wrap="square" rtlCol="0">
            <a:spAutoFit/>
          </a:bodyPr>
          <a:lstStyle/>
          <a:p>
            <a:r>
              <a:rPr lang="en-GB" sz="400" dirty="0">
                <a:latin typeface="Times New Roman" panose="02020603050405020304" pitchFamily="18" charset="0"/>
                <a:cs typeface="Times New Roman" panose="02020603050405020304" pitchFamily="18" charset="0"/>
              </a:rPr>
              <a:t>Hastings, R. (2013) ‘Behavioural method is not an attempt to ‘cure’ autism’, </a:t>
            </a:r>
            <a:r>
              <a:rPr lang="en-GB" sz="400" i="1" dirty="0">
                <a:latin typeface="Times New Roman" panose="02020603050405020304" pitchFamily="18" charset="0"/>
                <a:cs typeface="Times New Roman" panose="02020603050405020304" pitchFamily="18" charset="0"/>
              </a:rPr>
              <a:t>The Conversation, </a:t>
            </a:r>
            <a:r>
              <a:rPr lang="en-GB" sz="400" dirty="0">
                <a:latin typeface="Times New Roman" panose="02020603050405020304" pitchFamily="18" charset="0"/>
                <a:cs typeface="Times New Roman" panose="02020603050405020304" pitchFamily="18" charset="0"/>
              </a:rPr>
              <a:t>5 November: pp. 1. [On-line]. Available at: </a:t>
            </a:r>
            <a:r>
              <a:rPr lang="en-GB" sz="400" u="sng" dirty="0">
                <a:latin typeface="Times New Roman" panose="02020603050405020304" pitchFamily="18" charset="0"/>
                <a:cs typeface="Times New Roman" panose="02020603050405020304" pitchFamily="18" charset="0"/>
                <a:hlinkClick r:id="rId2"/>
              </a:rPr>
              <a:t>https://theconversation.com/behavioural-method-is-not-an-attempt-to-cure-autism-19782</a:t>
            </a:r>
            <a:r>
              <a:rPr lang="en-GB" sz="400" dirty="0">
                <a:latin typeface="Times New Roman" panose="02020603050405020304" pitchFamily="18" charset="0"/>
                <a:cs typeface="Times New Roman" panose="02020603050405020304" pitchFamily="18" charset="0"/>
              </a:rPr>
              <a:t> [Accessed: 16</a:t>
            </a:r>
            <a:r>
              <a:rPr lang="en-GB" sz="400" baseline="30000" dirty="0">
                <a:latin typeface="Times New Roman" panose="02020603050405020304" pitchFamily="18" charset="0"/>
                <a:cs typeface="Times New Roman" panose="02020603050405020304" pitchFamily="18" charset="0"/>
              </a:rPr>
              <a:t>th</a:t>
            </a:r>
            <a:r>
              <a:rPr lang="en-GB" sz="400" dirty="0">
                <a:latin typeface="Times New Roman" panose="02020603050405020304" pitchFamily="18" charset="0"/>
                <a:cs typeface="Times New Roman" panose="02020603050405020304" pitchFamily="18" charset="0"/>
              </a:rPr>
              <a:t> May 2018]. </a:t>
            </a:r>
          </a:p>
          <a:p>
            <a:endParaRPr lang="en-GB" sz="400" dirty="0">
              <a:latin typeface="Times New Roman" panose="02020603050405020304" pitchFamily="18" charset="0"/>
              <a:cs typeface="Times New Roman" panose="02020603050405020304" pitchFamily="18" charset="0"/>
            </a:endParaRPr>
          </a:p>
          <a:p>
            <a:r>
              <a:rPr lang="en-GB" sz="400" dirty="0" err="1"/>
              <a:t>Koegel</a:t>
            </a:r>
            <a:r>
              <a:rPr lang="en-GB" sz="400" dirty="0"/>
              <a:t>, K. L., </a:t>
            </a:r>
            <a:r>
              <a:rPr lang="en-GB" sz="400" dirty="0" err="1"/>
              <a:t>Koegel</a:t>
            </a:r>
            <a:r>
              <a:rPr lang="en-GB" sz="400" dirty="0"/>
              <a:t>, L. R., Ashbaugh, K. and Bradshaw, J. (2014) ‘The importance of early identification and intervention for children with or at risk for autism spectrum disorders’, </a:t>
            </a:r>
            <a:r>
              <a:rPr lang="en-GB" sz="400" i="1" dirty="0"/>
              <a:t>International Journal of Speech-Language Pathology, </a:t>
            </a:r>
            <a:r>
              <a:rPr lang="en-GB" sz="400" dirty="0"/>
              <a:t>Vol. 16, No. 1, pp. 50-56. [On-line]. Available at: </a:t>
            </a:r>
            <a:r>
              <a:rPr lang="en-GB" sz="400" u="sng" dirty="0">
                <a:hlinkClick r:id="rId3"/>
              </a:rPr>
              <a:t>https://education.ucsb.edu/sites/default/files/autism_center/images/Koegel,%20Koegel,%20Ashbaugh,%20Bradshaw%20(2014)%20The%20importance%20of%20early%20identification%20and%20intervention%20for%20children%20with%20or%20at%20risk%20for%20autisms%20pectrum%20disorders_0.pdf</a:t>
            </a:r>
            <a:r>
              <a:rPr lang="en-GB" sz="400" dirty="0"/>
              <a:t> [Accessed: 16</a:t>
            </a:r>
            <a:r>
              <a:rPr lang="en-GB" sz="400" baseline="30000" dirty="0"/>
              <a:t>th</a:t>
            </a:r>
            <a:r>
              <a:rPr lang="en-GB" sz="400" dirty="0"/>
              <a:t> May 2018]. </a:t>
            </a:r>
          </a:p>
          <a:p>
            <a:endParaRPr lang="en-GB" sz="400" dirty="0">
              <a:latin typeface="Times New Roman" panose="02020603050405020304" pitchFamily="18" charset="0"/>
              <a:cs typeface="Times New Roman" panose="02020603050405020304" pitchFamily="18" charset="0"/>
            </a:endParaRPr>
          </a:p>
          <a:p>
            <a:r>
              <a:rPr lang="en-GB" sz="400" dirty="0"/>
              <a:t> </a:t>
            </a:r>
          </a:p>
          <a:p>
            <a:r>
              <a:rPr lang="en-GB" sz="400" dirty="0"/>
              <a:t>Lindsay, S., Proulx, M., Thomson, N. and Scott, H. (2013) ‘Educators’ Challenges of Including Children with Autism Spectrum Disorder in Mainstream Classrooms’, </a:t>
            </a:r>
            <a:r>
              <a:rPr lang="en-GB" sz="400" i="1" dirty="0"/>
              <a:t>International Journal of Disability, Development and Education, </a:t>
            </a:r>
            <a:r>
              <a:rPr lang="en-GB" sz="400" dirty="0"/>
              <a:t>Vol. 60, No. 4, pp. 347-362. [On-line]. Available at: </a:t>
            </a:r>
            <a:r>
              <a:rPr lang="en-GB" sz="400" u="sng" dirty="0">
                <a:hlinkClick r:id="rId4"/>
              </a:rPr>
              <a:t>https://web-b-ebscohost-com.ezproxy.uwtsd.ac.uk/ehost/pdfviewer/pdfviewer?vid=1&amp;sid=e892aef0-446d-4933-85bb-8f7377d925bc%40sessionmgr102</a:t>
            </a:r>
            <a:r>
              <a:rPr lang="en-GB" sz="400" dirty="0"/>
              <a:t> [Accessed: 16</a:t>
            </a:r>
            <a:r>
              <a:rPr lang="en-GB" sz="400" baseline="30000" dirty="0"/>
              <a:t>th</a:t>
            </a:r>
            <a:r>
              <a:rPr lang="en-GB" sz="400" dirty="0"/>
              <a:t> May 2018]. </a:t>
            </a:r>
          </a:p>
          <a:p>
            <a:endParaRPr lang="en-GB" sz="400" dirty="0">
              <a:latin typeface="Times New Roman" panose="02020603050405020304" pitchFamily="18" charset="0"/>
              <a:cs typeface="Times New Roman" panose="02020603050405020304" pitchFamily="18" charset="0"/>
            </a:endParaRPr>
          </a:p>
          <a:p>
            <a:r>
              <a:rPr lang="en-GB" sz="400" dirty="0"/>
              <a:t>Moorewood, D. G., Humphrey, N. and </a:t>
            </a:r>
            <a:r>
              <a:rPr lang="en-GB" sz="400" dirty="0" err="1"/>
              <a:t>Symes</a:t>
            </a:r>
            <a:r>
              <a:rPr lang="en-GB" sz="400" dirty="0"/>
              <a:t>, W. (2011) ‘Mainstreaming Autism: making it work’, </a:t>
            </a:r>
            <a:r>
              <a:rPr lang="en-GB" sz="400" i="1" dirty="0"/>
              <a:t>GAP, </a:t>
            </a:r>
            <a:r>
              <a:rPr lang="en-GB" sz="400" dirty="0"/>
              <a:t>Vol. 12, No. 2, pp. 62-68. [On-line]. Available at: </a:t>
            </a:r>
            <a:r>
              <a:rPr lang="en-GB" sz="400" u="sng" dirty="0">
                <a:hlinkClick r:id="rId5"/>
              </a:rPr>
              <a:t>https://www.researchgate.net/publication/262944917_Mainstreaming_autism_making_it_work?enrichId=rgreq-2dd7bd74bdd17f82bec055296a8913e3-XXX&amp;enrichSource=Y292ZXJQYWdlOzI2Mjk0NDkxNztBUzoyMzkwNjU4MjgxNjM1ODRAMTQzNDAwOTE0MzAzNQ%3D%3D&amp;el=1_x_2&amp;_esc=publicationCoverPdf</a:t>
            </a:r>
            <a:r>
              <a:rPr lang="en-GB" sz="400" dirty="0"/>
              <a:t> [Accessed: 16</a:t>
            </a:r>
            <a:r>
              <a:rPr lang="en-GB" sz="400" baseline="30000" dirty="0"/>
              <a:t>th</a:t>
            </a:r>
            <a:r>
              <a:rPr lang="en-GB" sz="400" dirty="0"/>
              <a:t> May 2018].  </a:t>
            </a:r>
          </a:p>
          <a:p>
            <a:endParaRPr lang="en-US" sz="900" dirty="0">
              <a:latin typeface="Times New Roman" panose="02020603050405020304" pitchFamily="18" charset="0"/>
              <a:cs typeface="Times New Roman" panose="02020603050405020304" pitchFamily="18" charset="0"/>
            </a:endParaRPr>
          </a:p>
          <a:p>
            <a:r>
              <a:rPr lang="en-GB" sz="400" dirty="0" err="1"/>
              <a:t>Ozdemir</a:t>
            </a:r>
            <a:r>
              <a:rPr lang="en-GB" sz="400" dirty="0"/>
              <a:t>, S. (2008) ‘The Effectiveness of Social Stories on Decreasing Disruptive Behaviors of Children with Autism: Three Case Studies’, </a:t>
            </a:r>
            <a:r>
              <a:rPr lang="en-GB" sz="400" i="1" dirty="0"/>
              <a:t>J Autism Dev </a:t>
            </a:r>
            <a:r>
              <a:rPr lang="en-GB" sz="400" i="1" dirty="0" err="1"/>
              <a:t>Disord</a:t>
            </a:r>
            <a:r>
              <a:rPr lang="en-GB" sz="400" i="1" dirty="0"/>
              <a:t>, </a:t>
            </a:r>
            <a:r>
              <a:rPr lang="en-GB" sz="400" dirty="0"/>
              <a:t>Vol. 38, pp. 1689-1696. [On-line]. Available at: </a:t>
            </a:r>
            <a:r>
              <a:rPr lang="en-GB" sz="400" u="sng" dirty="0">
                <a:hlinkClick r:id="rId6"/>
              </a:rPr>
              <a:t>https://link-springer-com.ezproxy.uwtsd.ac.uk/content/pdf/10.1007%2Fs10803-008-0551-0.pdf</a:t>
            </a:r>
            <a:r>
              <a:rPr lang="en-GB" sz="400" dirty="0"/>
              <a:t> [Accessed: 17</a:t>
            </a:r>
            <a:r>
              <a:rPr lang="en-GB" sz="400" baseline="30000" dirty="0"/>
              <a:t>th</a:t>
            </a:r>
            <a:r>
              <a:rPr lang="en-GB" sz="400" dirty="0"/>
              <a:t> May 2018]. </a:t>
            </a:r>
          </a:p>
          <a:p>
            <a:endParaRPr lang="en-US" sz="1000" dirty="0">
              <a:latin typeface="Times New Roman" panose="02020603050405020304" pitchFamily="18" charset="0"/>
              <a:cs typeface="Times New Roman" panose="02020603050405020304" pitchFamily="18" charset="0"/>
            </a:endParaRPr>
          </a:p>
        </p:txBody>
      </p:sp>
      <p:sp>
        <p:nvSpPr>
          <p:cNvPr id="32" name="TextBox 31">
            <a:extLst>
              <a:ext uri="{FF2B5EF4-FFF2-40B4-BE49-F238E27FC236}">
                <a16:creationId xmlns:a16="http://schemas.microsoft.com/office/drawing/2014/main" id="{92F76C1B-8E2B-024D-BB7B-49A6902BEC02}"/>
              </a:ext>
            </a:extLst>
          </p:cNvPr>
          <p:cNvSpPr txBox="1"/>
          <p:nvPr/>
        </p:nvSpPr>
        <p:spPr>
          <a:xfrm>
            <a:off x="4218016" y="837495"/>
            <a:ext cx="2251351" cy="369332"/>
          </a:xfrm>
          <a:prstGeom prst="rect">
            <a:avLst/>
          </a:prstGeom>
          <a:noFill/>
        </p:spPr>
        <p:txBody>
          <a:bodyPr wrap="square" rtlCol="0">
            <a:spAutoFit/>
          </a:bodyPr>
          <a:lstStyle/>
          <a:p>
            <a:pPr algn="ctr"/>
            <a:r>
              <a:rPr lang="en-US" i="1" dirty="0">
                <a:latin typeface="Times New Roman" panose="02020603050405020304" pitchFamily="18" charset="0"/>
                <a:cs typeface="Times New Roman" panose="02020603050405020304" pitchFamily="18" charset="0"/>
              </a:rPr>
              <a:t>Sophie Puglia</a:t>
            </a:r>
          </a:p>
        </p:txBody>
      </p:sp>
      <p:sp>
        <p:nvSpPr>
          <p:cNvPr id="33" name="TextBox 32">
            <a:extLst>
              <a:ext uri="{FF2B5EF4-FFF2-40B4-BE49-F238E27FC236}">
                <a16:creationId xmlns:a16="http://schemas.microsoft.com/office/drawing/2014/main" id="{247B6373-1184-9C44-A71C-4F3FAA6EAD72}"/>
              </a:ext>
            </a:extLst>
          </p:cNvPr>
          <p:cNvSpPr txBox="1"/>
          <p:nvPr/>
        </p:nvSpPr>
        <p:spPr>
          <a:xfrm>
            <a:off x="3354180" y="5655353"/>
            <a:ext cx="3773603" cy="507831"/>
          </a:xfrm>
          <a:prstGeom prst="rect">
            <a:avLst/>
          </a:prstGeom>
          <a:noFill/>
        </p:spPr>
        <p:txBody>
          <a:bodyPr wrap="square" rtlCol="0">
            <a:spAutoFit/>
          </a:bodyPr>
          <a:lstStyle/>
          <a:p>
            <a:pPr algn="just"/>
            <a:r>
              <a:rPr lang="en-US" sz="900" dirty="0" err="1">
                <a:latin typeface="Times New Roman" panose="02020603050405020304" pitchFamily="18" charset="0"/>
                <a:cs typeface="Times New Roman" panose="02020603050405020304" pitchFamily="18" charset="0"/>
              </a:rPr>
              <a:t>Kokina</a:t>
            </a:r>
            <a:r>
              <a:rPr lang="en-US" sz="900" dirty="0">
                <a:latin typeface="Times New Roman" panose="02020603050405020304" pitchFamily="18" charset="0"/>
                <a:cs typeface="Times New Roman" panose="02020603050405020304" pitchFamily="18" charset="0"/>
              </a:rPr>
              <a:t> and Kern (2010) state that social stories are the intervention to which result in the child having better social understand which will lead on to potentially improvements in social functioning and behaviours. </a:t>
            </a:r>
          </a:p>
        </p:txBody>
      </p:sp>
      <p:sp>
        <p:nvSpPr>
          <p:cNvPr id="34" name="TextBox 33">
            <a:extLst>
              <a:ext uri="{FF2B5EF4-FFF2-40B4-BE49-F238E27FC236}">
                <a16:creationId xmlns:a16="http://schemas.microsoft.com/office/drawing/2014/main" id="{B1C4B65A-32AD-BC45-B390-D374BC4AEB21}"/>
              </a:ext>
            </a:extLst>
          </p:cNvPr>
          <p:cNvSpPr txBox="1"/>
          <p:nvPr/>
        </p:nvSpPr>
        <p:spPr>
          <a:xfrm>
            <a:off x="7063303" y="1157563"/>
            <a:ext cx="4787679" cy="507831"/>
          </a:xfrm>
          <a:prstGeom prst="rect">
            <a:avLst/>
          </a:prstGeom>
          <a:noFill/>
        </p:spPr>
        <p:txBody>
          <a:bodyPr wrap="square" rtlCol="0">
            <a:spAutoFit/>
          </a:bodyPr>
          <a:lstStyle/>
          <a:p>
            <a:pPr algn="just"/>
            <a:r>
              <a:rPr lang="en-US" sz="900" dirty="0">
                <a:latin typeface="Times New Roman" panose="02020603050405020304" pitchFamily="18" charset="0"/>
                <a:cs typeface="Times New Roman" panose="02020603050405020304" pitchFamily="18" charset="0"/>
              </a:rPr>
              <a:t>Panagiota (2015) states that the programme of ABA was used for children with Autism to target their behaviour, to alter their behaviour so they were able to their improve their socialization and communication skills. </a:t>
            </a:r>
          </a:p>
        </p:txBody>
      </p:sp>
    </p:spTree>
    <p:extLst>
      <p:ext uri="{BB962C8B-B14F-4D97-AF65-F5344CB8AC3E}">
        <p14:creationId xmlns:p14="http://schemas.microsoft.com/office/powerpoint/2010/main" val="3148038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2FAD9-5030-CE49-A7EC-0A86EBF629E8}"/>
              </a:ext>
            </a:extLst>
          </p:cNvPr>
          <p:cNvSpPr>
            <a:spLocks noGrp="1"/>
          </p:cNvSpPr>
          <p:nvPr>
            <p:ph type="title"/>
          </p:nvPr>
        </p:nvSpPr>
        <p:spPr>
          <a:xfrm>
            <a:off x="838200" y="171161"/>
            <a:ext cx="2195945" cy="743239"/>
          </a:xfrm>
        </p:spPr>
        <p:txBody>
          <a:bodyPr>
            <a:normAutofit/>
          </a:bodyPr>
          <a:lstStyle/>
          <a:p>
            <a:r>
              <a:rPr lang="en-US" sz="2000" dirty="0">
                <a:latin typeface="Times New Roman" panose="02020603050405020304" pitchFamily="18" charset="0"/>
                <a:cs typeface="Times New Roman" panose="02020603050405020304" pitchFamily="18" charset="0"/>
              </a:rPr>
              <a:t>Reference list </a:t>
            </a:r>
          </a:p>
        </p:txBody>
      </p:sp>
      <p:sp>
        <p:nvSpPr>
          <p:cNvPr id="3" name="Content Placeholder 2">
            <a:extLst>
              <a:ext uri="{FF2B5EF4-FFF2-40B4-BE49-F238E27FC236}">
                <a16:creationId xmlns:a16="http://schemas.microsoft.com/office/drawing/2014/main" id="{13D24FAD-7815-B149-94F5-006444CD3BC1}"/>
              </a:ext>
            </a:extLst>
          </p:cNvPr>
          <p:cNvSpPr>
            <a:spLocks noGrp="1"/>
          </p:cNvSpPr>
          <p:nvPr>
            <p:ph idx="1"/>
          </p:nvPr>
        </p:nvSpPr>
        <p:spPr>
          <a:xfrm>
            <a:off x="838200" y="800388"/>
            <a:ext cx="10515600" cy="5891357"/>
          </a:xfrm>
        </p:spPr>
        <p:txBody>
          <a:bodyPr>
            <a:normAutofit fontScale="25000" lnSpcReduction="20000"/>
          </a:bodyPr>
          <a:lstStyle/>
          <a:p>
            <a:pPr marL="0" indent="0" algn="just">
              <a:lnSpc>
                <a:spcPct val="170000"/>
              </a:lnSpc>
              <a:buNone/>
            </a:pPr>
            <a:r>
              <a:rPr lang="en-GB" sz="3600" dirty="0">
                <a:latin typeface="Times New Roman" panose="02020603050405020304" pitchFamily="18" charset="0"/>
                <a:cs typeface="Times New Roman" panose="02020603050405020304" pitchFamily="18" charset="0"/>
              </a:rPr>
              <a:t>Alotaibi, F. (2016) ‘Behaviour Problems in Children with Autism: How They can be Reduced by Applied Behaviour Analysis (ABA)?’, </a:t>
            </a:r>
            <a:r>
              <a:rPr lang="en-GB" sz="3600" i="1" dirty="0">
                <a:latin typeface="Times New Roman" panose="02020603050405020304" pitchFamily="18" charset="0"/>
                <a:cs typeface="Times New Roman" panose="02020603050405020304" pitchFamily="18" charset="0"/>
              </a:rPr>
              <a:t>International Journal of Research in Humanities &amp; Social Sciences, </a:t>
            </a:r>
            <a:r>
              <a:rPr lang="en-GB" sz="3600" dirty="0">
                <a:latin typeface="Times New Roman" panose="02020603050405020304" pitchFamily="18" charset="0"/>
                <a:cs typeface="Times New Roman" panose="02020603050405020304" pitchFamily="18" charset="0"/>
              </a:rPr>
              <a:t>Vol. 4, No. 4, pp. 71-78. [On-line]. Available at: </a:t>
            </a:r>
            <a:r>
              <a:rPr lang="en-GB" sz="3600" u="sng" dirty="0">
                <a:latin typeface="Times New Roman" panose="02020603050405020304" pitchFamily="18" charset="0"/>
                <a:cs typeface="Times New Roman" panose="02020603050405020304" pitchFamily="18" charset="0"/>
                <a:hlinkClick r:id="rId2"/>
              </a:rPr>
              <a:t>http://www.raijmr.com/wp-content/uploads/2017/11/IJRHS_2016_vol04_issue_04_12.pdf</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Autism Speaks. (2018) Applied Behavior </a:t>
            </a:r>
            <a:r>
              <a:rPr lang="en-GB" sz="3600" dirty="0" err="1">
                <a:latin typeface="Times New Roman" panose="02020603050405020304" pitchFamily="18" charset="0"/>
                <a:cs typeface="Times New Roman" panose="02020603050405020304" pitchFamily="18" charset="0"/>
              </a:rPr>
              <a:t>Anaylsis</a:t>
            </a:r>
            <a:r>
              <a:rPr lang="en-GB" sz="3600" dirty="0">
                <a:latin typeface="Times New Roman" panose="02020603050405020304" pitchFamily="18" charset="0"/>
                <a:cs typeface="Times New Roman" panose="02020603050405020304" pitchFamily="18" charset="0"/>
              </a:rPr>
              <a:t>. </a:t>
            </a:r>
            <a:r>
              <a:rPr lang="en-GB" sz="3600" u="sng" dirty="0">
                <a:latin typeface="Times New Roman" panose="02020603050405020304" pitchFamily="18" charset="0"/>
                <a:cs typeface="Times New Roman" panose="02020603050405020304" pitchFamily="18" charset="0"/>
                <a:hlinkClick r:id="rId3"/>
              </a:rPr>
              <a:t>https://www.autismspeaks.org/what-autism/treatment/applied-behavior-analysis-aba</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Ball, J. (2008) </a:t>
            </a:r>
            <a:r>
              <a:rPr lang="en-GB" sz="3600" i="1" dirty="0">
                <a:latin typeface="Times New Roman" panose="02020603050405020304" pitchFamily="18" charset="0"/>
                <a:cs typeface="Times New Roman" panose="02020603050405020304" pitchFamily="18" charset="0"/>
              </a:rPr>
              <a:t>Early Intervention &amp; Autism: Real-life Questions, Real-life Answers. </a:t>
            </a:r>
            <a:r>
              <a:rPr lang="en-GB" sz="3600" dirty="0">
                <a:latin typeface="Times New Roman" panose="02020603050405020304" pitchFamily="18" charset="0"/>
                <a:cs typeface="Times New Roman" panose="02020603050405020304" pitchFamily="18" charset="0"/>
              </a:rPr>
              <a:t>Future Horizons. [e-book]. Available at: </a:t>
            </a:r>
            <a:r>
              <a:rPr lang="en-GB" sz="3600" u="sng" dirty="0">
                <a:latin typeface="Times New Roman" panose="02020603050405020304" pitchFamily="18" charset="0"/>
                <a:cs typeface="Times New Roman" panose="02020603050405020304" pitchFamily="18" charset="0"/>
                <a:hlinkClick r:id="rId4"/>
              </a:rPr>
              <a:t>https://books.google.co.uk/books?id=miFoGevUdM0C&amp;dq=aba+autism+criticism&amp;source=gbs_navlinks_s</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Barry, M. L. and </a:t>
            </a:r>
            <a:r>
              <a:rPr lang="en-GB" sz="3600" dirty="0" err="1">
                <a:latin typeface="Times New Roman" panose="02020603050405020304" pitchFamily="18" charset="0"/>
                <a:cs typeface="Times New Roman" panose="02020603050405020304" pitchFamily="18" charset="0"/>
              </a:rPr>
              <a:t>Burlew</a:t>
            </a:r>
            <a:r>
              <a:rPr lang="en-GB" sz="3600" dirty="0">
                <a:latin typeface="Times New Roman" panose="02020603050405020304" pitchFamily="18" charset="0"/>
                <a:cs typeface="Times New Roman" panose="02020603050405020304" pitchFamily="18" charset="0"/>
              </a:rPr>
              <a:t>, B. S. (2004) ‘Using Social Stories to Teach Choice and Play Skills to Children with Autism’, </a:t>
            </a:r>
            <a:r>
              <a:rPr lang="en-GB" sz="3600" i="1" dirty="0">
                <a:latin typeface="Times New Roman" panose="02020603050405020304" pitchFamily="18" charset="0"/>
                <a:cs typeface="Times New Roman" panose="02020603050405020304" pitchFamily="18" charset="0"/>
              </a:rPr>
              <a:t>Autism and Other Developmental Disabilities, </a:t>
            </a:r>
            <a:r>
              <a:rPr lang="en-GB" sz="3600" dirty="0">
                <a:latin typeface="Times New Roman" panose="02020603050405020304" pitchFamily="18" charset="0"/>
                <a:cs typeface="Times New Roman" panose="02020603050405020304" pitchFamily="18" charset="0"/>
              </a:rPr>
              <a:t>Vol. 19, No. 1, pp. 45-51. [On-line]. Available at: </a:t>
            </a:r>
            <a:r>
              <a:rPr lang="en-GB" sz="3600" u="sng" dirty="0">
                <a:latin typeface="Times New Roman" panose="02020603050405020304" pitchFamily="18" charset="0"/>
                <a:cs typeface="Times New Roman" panose="02020603050405020304" pitchFamily="18" charset="0"/>
                <a:hlinkClick r:id="rId5"/>
              </a:rPr>
              <a:t>http://journals.sagepub.com.ezproxy.uwtsd.ac.uk/doi/pdf/10.1177/10883576040190010601</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Chang, Y., Shih, W. and </a:t>
            </a:r>
            <a:r>
              <a:rPr lang="en-GB" sz="3600" dirty="0" err="1">
                <a:latin typeface="Times New Roman" panose="02020603050405020304" pitchFamily="18" charset="0"/>
                <a:cs typeface="Times New Roman" panose="02020603050405020304" pitchFamily="18" charset="0"/>
              </a:rPr>
              <a:t>Kasari</a:t>
            </a:r>
            <a:r>
              <a:rPr lang="en-GB" sz="3600" dirty="0">
                <a:latin typeface="Times New Roman" panose="02020603050405020304" pitchFamily="18" charset="0"/>
                <a:cs typeface="Times New Roman" panose="02020603050405020304" pitchFamily="18" charset="0"/>
              </a:rPr>
              <a:t>, C. (2016) ‘Friendships in preschool children with autism spectrum disorder: What holds them back, child characteristics or teacher behaviour?’, </a:t>
            </a:r>
            <a:r>
              <a:rPr lang="en-GB" sz="3600" i="1" dirty="0">
                <a:latin typeface="Times New Roman" panose="02020603050405020304" pitchFamily="18" charset="0"/>
                <a:cs typeface="Times New Roman" panose="02020603050405020304" pitchFamily="18" charset="0"/>
              </a:rPr>
              <a:t>Autism, </a:t>
            </a:r>
            <a:r>
              <a:rPr lang="en-GB" sz="3600" dirty="0">
                <a:latin typeface="Times New Roman" panose="02020603050405020304" pitchFamily="18" charset="0"/>
                <a:cs typeface="Times New Roman" panose="02020603050405020304" pitchFamily="18" charset="0"/>
              </a:rPr>
              <a:t>Vol. 20, No. 1, pp. 65-74. [On-line]. Available at: </a:t>
            </a:r>
            <a:r>
              <a:rPr lang="en-GB" sz="3600" u="sng" dirty="0">
                <a:latin typeface="Times New Roman" panose="02020603050405020304" pitchFamily="18" charset="0"/>
                <a:cs typeface="Times New Roman" panose="02020603050405020304" pitchFamily="18" charset="0"/>
                <a:hlinkClick r:id="rId6"/>
              </a:rPr>
              <a:t>http://journals.sagepub.com.ezproxy.uwtsd.ac.uk/doi/pdf/10.1177/1362361314567761</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err="1">
                <a:latin typeface="Times New Roman" panose="02020603050405020304" pitchFamily="18" charset="0"/>
                <a:cs typeface="Times New Roman" panose="02020603050405020304" pitchFamily="18" charset="0"/>
              </a:rPr>
              <a:t>Charlop</a:t>
            </a:r>
            <a:r>
              <a:rPr lang="en-GB" sz="3600" dirty="0">
                <a:latin typeface="Times New Roman" panose="02020603050405020304" pitchFamily="18" charset="0"/>
                <a:cs typeface="Times New Roman" panose="02020603050405020304" pitchFamily="18" charset="0"/>
              </a:rPr>
              <a:t>-Christy, H. M., Le, L., Carpenter, M., Kellet, K. and </a:t>
            </a:r>
            <a:r>
              <a:rPr lang="en-GB" sz="3600" dirty="0" err="1">
                <a:latin typeface="Times New Roman" panose="02020603050405020304" pitchFamily="18" charset="0"/>
                <a:cs typeface="Times New Roman" panose="02020603050405020304" pitchFamily="18" charset="0"/>
              </a:rPr>
              <a:t>LeBland</a:t>
            </a:r>
            <a:r>
              <a:rPr lang="en-GB" sz="3600" dirty="0">
                <a:latin typeface="Times New Roman" panose="02020603050405020304" pitchFamily="18" charset="0"/>
                <a:cs typeface="Times New Roman" panose="02020603050405020304" pitchFamily="18" charset="0"/>
              </a:rPr>
              <a:t>, A. L. (2002) ‘Using the Picture Exchange Communication System (PECS) with Children with Autism: Assessment of PECS Acquisition, Speech, Social-Communicative Behaviour, and Problem Behaviour’, </a:t>
            </a:r>
            <a:r>
              <a:rPr lang="en-GB" sz="3600" i="1" dirty="0">
                <a:latin typeface="Times New Roman" panose="02020603050405020304" pitchFamily="18" charset="0"/>
                <a:cs typeface="Times New Roman" panose="02020603050405020304" pitchFamily="18" charset="0"/>
              </a:rPr>
              <a:t>Journal of Applied Behaviour Analysis, </a:t>
            </a:r>
            <a:r>
              <a:rPr lang="en-GB" sz="3600" dirty="0">
                <a:latin typeface="Times New Roman" panose="02020603050405020304" pitchFamily="18" charset="0"/>
                <a:cs typeface="Times New Roman" panose="02020603050405020304" pitchFamily="18" charset="0"/>
              </a:rPr>
              <a:t>Vol. 35, No. 3, pp. 213-231. [On-line]. Available at: </a:t>
            </a:r>
            <a:r>
              <a:rPr lang="en-GB" sz="3600" u="sng" dirty="0">
                <a:latin typeface="Times New Roman" panose="02020603050405020304" pitchFamily="18" charset="0"/>
                <a:cs typeface="Times New Roman" panose="02020603050405020304" pitchFamily="18" charset="0"/>
                <a:hlinkClick r:id="rId7"/>
              </a:rPr>
              <a:t>https://www.pecs-unitedkingdom.com/documents/articlePECS.pdf</a:t>
            </a:r>
            <a:r>
              <a:rPr lang="en-GB" sz="3600" dirty="0">
                <a:latin typeface="Times New Roman" panose="02020603050405020304" pitchFamily="18" charset="0"/>
                <a:cs typeface="Times New Roman" panose="02020603050405020304" pitchFamily="18" charset="0"/>
              </a:rPr>
              <a:t> [Accessed: 19</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Child Autism UK. (2018) Applied Behaviour Analysis (ABA) and Autism. </a:t>
            </a:r>
            <a:r>
              <a:rPr lang="en-GB" sz="3600" u="sng" dirty="0">
                <a:latin typeface="Times New Roman" panose="02020603050405020304" pitchFamily="18" charset="0"/>
                <a:cs typeface="Times New Roman" panose="02020603050405020304" pitchFamily="18" charset="0"/>
                <a:hlinkClick r:id="rId8"/>
              </a:rPr>
              <a:t>https://www.childautism.org.uk/about-autism/applied-behaviour-analysis-aba-and-autism/</a:t>
            </a:r>
            <a:r>
              <a:rPr lang="en-GB" sz="3600" dirty="0">
                <a:latin typeface="Times New Roman" panose="02020603050405020304" pitchFamily="18" charset="0"/>
                <a:cs typeface="Times New Roman" panose="02020603050405020304" pitchFamily="18" charset="0"/>
              </a:rPr>
              <a:t> [Accessed: 15</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Crozier, S. and </a:t>
            </a:r>
            <a:r>
              <a:rPr lang="en-GB" sz="3600" dirty="0" err="1">
                <a:latin typeface="Times New Roman" panose="02020603050405020304" pitchFamily="18" charset="0"/>
                <a:cs typeface="Times New Roman" panose="02020603050405020304" pitchFamily="18" charset="0"/>
              </a:rPr>
              <a:t>Tincani</a:t>
            </a:r>
            <a:r>
              <a:rPr lang="en-GB" sz="3600" dirty="0">
                <a:latin typeface="Times New Roman" panose="02020603050405020304" pitchFamily="18" charset="0"/>
                <a:cs typeface="Times New Roman" panose="02020603050405020304" pitchFamily="18" charset="0"/>
              </a:rPr>
              <a:t>, M. (2006) ‘Effects of Social Stories on Prosocial Behavior of Preschool Children with Autism Spectrum Disorders’, </a:t>
            </a:r>
            <a:r>
              <a:rPr lang="en-GB" sz="3600" i="1" dirty="0">
                <a:latin typeface="Times New Roman" panose="02020603050405020304" pitchFamily="18" charset="0"/>
                <a:cs typeface="Times New Roman" panose="02020603050405020304" pitchFamily="18" charset="0"/>
              </a:rPr>
              <a:t>J Autism Dev </a:t>
            </a:r>
            <a:r>
              <a:rPr lang="en-GB" sz="3600" i="1" dirty="0" err="1">
                <a:latin typeface="Times New Roman" panose="02020603050405020304" pitchFamily="18" charset="0"/>
                <a:cs typeface="Times New Roman" panose="02020603050405020304" pitchFamily="18" charset="0"/>
              </a:rPr>
              <a:t>Disord</a:t>
            </a:r>
            <a:r>
              <a:rPr lang="en-GB" sz="3600" i="1" dirty="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Vol.37, pp. 1803-1814. [On-line]. Available at: </a:t>
            </a:r>
            <a:r>
              <a:rPr lang="en-GB" sz="3600" u="sng" dirty="0">
                <a:latin typeface="Times New Roman" panose="02020603050405020304" pitchFamily="18" charset="0"/>
                <a:cs typeface="Times New Roman" panose="02020603050405020304" pitchFamily="18" charset="0"/>
                <a:hlinkClick r:id="rId9"/>
              </a:rPr>
              <a:t>https://search-proquest-com.ezproxy.uwtsd.ac.uk/docview/205304410?OpenUrlRefId=info:xri/sid:primo&amp;accountid=130472</a:t>
            </a:r>
            <a:r>
              <a:rPr lang="en-GB" sz="3600" dirty="0">
                <a:latin typeface="Times New Roman" panose="02020603050405020304" pitchFamily="18" charset="0"/>
                <a:cs typeface="Times New Roman" panose="02020603050405020304" pitchFamily="18" charset="0"/>
              </a:rPr>
              <a:t> [Accessed: 17</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Delano, M. and Snell, E. M. (2006) ‘The Effects of Social Stories on the Social Engagement of Children with Autism’, </a:t>
            </a:r>
            <a:r>
              <a:rPr lang="en-GB" sz="3600" i="1" dirty="0">
                <a:latin typeface="Times New Roman" panose="02020603050405020304" pitchFamily="18" charset="0"/>
                <a:cs typeface="Times New Roman" panose="02020603050405020304" pitchFamily="18" charset="0"/>
              </a:rPr>
              <a:t>Journal of Positive Behavior Interventions, </a:t>
            </a:r>
            <a:r>
              <a:rPr lang="en-GB" sz="3600" dirty="0">
                <a:latin typeface="Times New Roman" panose="02020603050405020304" pitchFamily="18" charset="0"/>
                <a:cs typeface="Times New Roman" panose="02020603050405020304" pitchFamily="18" charset="0"/>
              </a:rPr>
              <a:t>Vol. 8, No. 1, pp. 29-42. [On-line]. Available at: </a:t>
            </a:r>
            <a:r>
              <a:rPr lang="en-GB" sz="3600" u="sng" dirty="0">
                <a:latin typeface="Times New Roman" panose="02020603050405020304" pitchFamily="18" charset="0"/>
                <a:cs typeface="Times New Roman" panose="02020603050405020304" pitchFamily="18" charset="0"/>
                <a:hlinkClick r:id="rId10"/>
              </a:rPr>
              <a:t>http://journals.sagepub.com.ezproxy.uwtsd.ac.uk/doi/pdf/10.1177/10983007060080010501</a:t>
            </a:r>
            <a:r>
              <a:rPr lang="en-GB" sz="3600" dirty="0">
                <a:latin typeface="Times New Roman" panose="02020603050405020304" pitchFamily="18" charset="0"/>
                <a:cs typeface="Times New Roman" panose="02020603050405020304" pitchFamily="18" charset="0"/>
              </a:rPr>
              <a:t> [Accessed: 17</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Goodman, G. and Williams, M. C. (2007) Interventions for Increasing the Academic Engagement of Students with Autism Spectrum Disorders in Inclusive Classrooms. </a:t>
            </a:r>
            <a:r>
              <a:rPr lang="en-GB" sz="3600" u="sng" dirty="0">
                <a:latin typeface="Times New Roman" panose="02020603050405020304" pitchFamily="18" charset="0"/>
                <a:cs typeface="Times New Roman" panose="02020603050405020304" pitchFamily="18" charset="0"/>
                <a:hlinkClick r:id="rId11"/>
              </a:rPr>
              <a:t>http://journals.sagepub.com.ezproxy.uwtsd.ac.uk/doi/pdf/10.1177/004005990703900608</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Hanley-</a:t>
            </a:r>
            <a:r>
              <a:rPr lang="en-GB" sz="3600" dirty="0" err="1">
                <a:latin typeface="Times New Roman" panose="02020603050405020304" pitchFamily="18" charset="0"/>
                <a:cs typeface="Times New Roman" panose="02020603050405020304" pitchFamily="18" charset="0"/>
              </a:rPr>
              <a:t>Hochdorfer</a:t>
            </a:r>
            <a:r>
              <a:rPr lang="en-GB" sz="3600" dirty="0">
                <a:latin typeface="Times New Roman" panose="02020603050405020304" pitchFamily="18" charset="0"/>
                <a:cs typeface="Times New Roman" panose="02020603050405020304" pitchFamily="18" charset="0"/>
              </a:rPr>
              <a:t>, K., Bray, A. M., </a:t>
            </a:r>
            <a:r>
              <a:rPr lang="en-GB" sz="3600" dirty="0" err="1">
                <a:latin typeface="Times New Roman" panose="02020603050405020304" pitchFamily="18" charset="0"/>
                <a:cs typeface="Times New Roman" panose="02020603050405020304" pitchFamily="18" charset="0"/>
              </a:rPr>
              <a:t>Kehle</a:t>
            </a:r>
            <a:r>
              <a:rPr lang="en-GB" sz="3600" dirty="0">
                <a:latin typeface="Times New Roman" panose="02020603050405020304" pitchFamily="18" charset="0"/>
                <a:cs typeface="Times New Roman" panose="02020603050405020304" pitchFamily="18" charset="0"/>
              </a:rPr>
              <a:t>, J. T. and </a:t>
            </a:r>
            <a:r>
              <a:rPr lang="en-GB" sz="3600" dirty="0" err="1">
                <a:latin typeface="Times New Roman" panose="02020603050405020304" pitchFamily="18" charset="0"/>
                <a:cs typeface="Times New Roman" panose="02020603050405020304" pitchFamily="18" charset="0"/>
              </a:rPr>
              <a:t>Elinoff</a:t>
            </a:r>
            <a:r>
              <a:rPr lang="en-GB" sz="3600" dirty="0">
                <a:latin typeface="Times New Roman" panose="02020603050405020304" pitchFamily="18" charset="0"/>
                <a:cs typeface="Times New Roman" panose="02020603050405020304" pitchFamily="18" charset="0"/>
              </a:rPr>
              <a:t>, J. M. (2010) ‘Social Stories to Increase Verbal Initiation in Children with Autism and Asperger’s Disorder’, </a:t>
            </a:r>
            <a:r>
              <a:rPr lang="en-GB" sz="3600" i="1" dirty="0">
                <a:latin typeface="Times New Roman" panose="02020603050405020304" pitchFamily="18" charset="0"/>
                <a:cs typeface="Times New Roman" panose="02020603050405020304" pitchFamily="18" charset="0"/>
              </a:rPr>
              <a:t>School Psychology Review, </a:t>
            </a:r>
            <a:r>
              <a:rPr lang="en-GB" sz="3600" dirty="0">
                <a:latin typeface="Times New Roman" panose="02020603050405020304" pitchFamily="18" charset="0"/>
                <a:cs typeface="Times New Roman" panose="02020603050405020304" pitchFamily="18" charset="0"/>
              </a:rPr>
              <a:t>Vol. 39, No. 3, pp. 484-492. [On-line]. Available at: </a:t>
            </a:r>
            <a:r>
              <a:rPr lang="en-GB" sz="3600" u="sng" dirty="0">
                <a:latin typeface="Times New Roman" panose="02020603050405020304" pitchFamily="18" charset="0"/>
                <a:cs typeface="Times New Roman" panose="02020603050405020304" pitchFamily="18" charset="0"/>
                <a:hlinkClick r:id="rId12"/>
              </a:rPr>
              <a:t>https://search-proquest-com.ezproxy.uwtsd.ac.uk/docview/758656890/41E7E6F060034DD2PQ/3?accountid=130472</a:t>
            </a:r>
            <a:r>
              <a:rPr lang="en-GB" sz="3600" dirty="0">
                <a:latin typeface="Times New Roman" panose="02020603050405020304" pitchFamily="18" charset="0"/>
                <a:cs typeface="Times New Roman" panose="02020603050405020304" pitchFamily="18" charset="0"/>
              </a:rPr>
              <a:t> [Accessed: 17</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endParaRPr lang="en-GB"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dirty="0">
                <a:latin typeface="Times New Roman" panose="02020603050405020304" pitchFamily="18" charset="0"/>
                <a:cs typeface="Times New Roman" panose="02020603050405020304" pitchFamily="18" charset="0"/>
              </a:rPr>
              <a:t> </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7820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FA0BA6-9AA9-C340-8F42-3BB4969184E1}"/>
              </a:ext>
            </a:extLst>
          </p:cNvPr>
          <p:cNvSpPr>
            <a:spLocks noGrp="1"/>
          </p:cNvSpPr>
          <p:nvPr>
            <p:ph idx="1"/>
          </p:nvPr>
        </p:nvSpPr>
        <p:spPr>
          <a:xfrm>
            <a:off x="907472" y="235528"/>
            <a:ext cx="10515600" cy="6459394"/>
          </a:xfrm>
        </p:spPr>
        <p:txBody>
          <a:bodyPr>
            <a:normAutofit fontScale="25000" lnSpcReduction="20000"/>
          </a:bodyPr>
          <a:lstStyle/>
          <a:p>
            <a:pPr marL="0" indent="0" algn="just">
              <a:lnSpc>
                <a:spcPct val="170000"/>
              </a:lnSpc>
              <a:buNone/>
            </a:pPr>
            <a:r>
              <a:rPr lang="en-GB" sz="3600" dirty="0">
                <a:latin typeface="Times New Roman" panose="02020603050405020304" pitchFamily="18" charset="0"/>
                <a:cs typeface="Times New Roman" panose="02020603050405020304" pitchFamily="18" charset="0"/>
              </a:rPr>
              <a:t>Hastings, R. (2013) ‘Behavioural method is not an attempt to ‘cure’ autism’, </a:t>
            </a:r>
            <a:r>
              <a:rPr lang="en-GB" sz="3600" i="1" dirty="0">
                <a:latin typeface="Times New Roman" panose="02020603050405020304" pitchFamily="18" charset="0"/>
                <a:cs typeface="Times New Roman" panose="02020603050405020304" pitchFamily="18" charset="0"/>
              </a:rPr>
              <a:t>The Conversation, </a:t>
            </a:r>
            <a:r>
              <a:rPr lang="en-GB" sz="3600" dirty="0">
                <a:latin typeface="Times New Roman" panose="02020603050405020304" pitchFamily="18" charset="0"/>
                <a:cs typeface="Times New Roman" panose="02020603050405020304" pitchFamily="18" charset="0"/>
              </a:rPr>
              <a:t>5 November: pp. 1. [On-line]. Available at: </a:t>
            </a:r>
            <a:r>
              <a:rPr lang="en-GB" sz="3600" u="sng" dirty="0">
                <a:latin typeface="Times New Roman" panose="02020603050405020304" pitchFamily="18" charset="0"/>
                <a:cs typeface="Times New Roman" panose="02020603050405020304" pitchFamily="18" charset="0"/>
                <a:hlinkClick r:id="rId2"/>
              </a:rPr>
              <a:t>https://theconversation.com/behavioural-method-is-not-an-attempt-to-cure-autism-19782</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Herbert, D. J. and Brandsma, L. L. (2014) ‘Applied Behavior Analysis for Childhood Autism: Does the Emperor have Clothes?’, </a:t>
            </a:r>
            <a:r>
              <a:rPr lang="en-GB" sz="3600" i="1" dirty="0">
                <a:latin typeface="Times New Roman" panose="02020603050405020304" pitchFamily="18" charset="0"/>
                <a:cs typeface="Times New Roman" panose="02020603050405020304" pitchFamily="18" charset="0"/>
              </a:rPr>
              <a:t>The Behavior </a:t>
            </a:r>
            <a:r>
              <a:rPr lang="en-GB" sz="3600" i="1" dirty="0" err="1">
                <a:latin typeface="Times New Roman" panose="02020603050405020304" pitchFamily="18" charset="0"/>
                <a:cs typeface="Times New Roman" panose="02020603050405020304" pitchFamily="18" charset="0"/>
              </a:rPr>
              <a:t>Anlayst</a:t>
            </a:r>
            <a:r>
              <a:rPr lang="en-GB" sz="3600" i="1" dirty="0">
                <a:latin typeface="Times New Roman" panose="02020603050405020304" pitchFamily="18" charset="0"/>
                <a:cs typeface="Times New Roman" panose="02020603050405020304" pitchFamily="18" charset="0"/>
              </a:rPr>
              <a:t> Today,</a:t>
            </a:r>
            <a:r>
              <a:rPr lang="en-GB" sz="3600" dirty="0">
                <a:latin typeface="Times New Roman" panose="02020603050405020304" pitchFamily="18" charset="0"/>
                <a:cs typeface="Times New Roman" panose="02020603050405020304" pitchFamily="18" charset="0"/>
              </a:rPr>
              <a:t> Vol. 3, No. 1. pp. 45-50. [On-line]. Available at: </a:t>
            </a:r>
            <a:r>
              <a:rPr lang="en-GB" sz="3600" u="sng" dirty="0">
                <a:latin typeface="Times New Roman" panose="02020603050405020304" pitchFamily="18" charset="0"/>
                <a:cs typeface="Times New Roman" panose="02020603050405020304" pitchFamily="18" charset="0"/>
                <a:hlinkClick r:id="rId3"/>
              </a:rPr>
              <a:t>http://psycnet.apa.org/fulltext/2014-44013-007.pdf</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Humphrey, N. and Parkinson, G. (2006) ‘Research on interventions for children and young people on the autistic spectrum: a critical perspective’, </a:t>
            </a:r>
            <a:r>
              <a:rPr lang="en-GB" sz="3600" i="1" dirty="0">
                <a:latin typeface="Times New Roman" panose="02020603050405020304" pitchFamily="18" charset="0"/>
                <a:cs typeface="Times New Roman" panose="02020603050405020304" pitchFamily="18" charset="0"/>
              </a:rPr>
              <a:t>Journal of Research in Special Educational Needs, </a:t>
            </a:r>
            <a:r>
              <a:rPr lang="en-GB" sz="3600" dirty="0">
                <a:latin typeface="Times New Roman" panose="02020603050405020304" pitchFamily="18" charset="0"/>
                <a:cs typeface="Times New Roman" panose="02020603050405020304" pitchFamily="18" charset="0"/>
              </a:rPr>
              <a:t>Vol. 6, No. 2, pp. 76-86. [On-line]. Available at: </a:t>
            </a:r>
            <a:r>
              <a:rPr lang="en-GB" sz="3600" u="sng" dirty="0">
                <a:latin typeface="Times New Roman" panose="02020603050405020304" pitchFamily="18" charset="0"/>
                <a:cs typeface="Times New Roman" panose="02020603050405020304" pitchFamily="18" charset="0"/>
                <a:hlinkClick r:id="rId4"/>
              </a:rPr>
              <a:t>https://onlinelibrary-wiley-com.ezproxy.uwtsd.ac.uk/doi/epdf/10.1111/j.1471-3802.2006.00062.x</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Humphrey, N. and </a:t>
            </a:r>
            <a:r>
              <a:rPr lang="en-GB" sz="3600" dirty="0" err="1">
                <a:latin typeface="Times New Roman" panose="02020603050405020304" pitchFamily="18" charset="0"/>
                <a:cs typeface="Times New Roman" panose="02020603050405020304" pitchFamily="18" charset="0"/>
              </a:rPr>
              <a:t>Symes</a:t>
            </a:r>
            <a:r>
              <a:rPr lang="en-GB" sz="3600" dirty="0">
                <a:latin typeface="Times New Roman" panose="02020603050405020304" pitchFamily="18" charset="0"/>
                <a:cs typeface="Times New Roman" panose="02020603050405020304" pitchFamily="18" charset="0"/>
              </a:rPr>
              <a:t>, W. (2011) ‘Peer interaction patterns among adolescents with autistic spectrum disorders (ASDs) in mainstream school settings’, </a:t>
            </a:r>
            <a:r>
              <a:rPr lang="en-GB" sz="3600" i="1" dirty="0">
                <a:latin typeface="Times New Roman" panose="02020603050405020304" pitchFamily="18" charset="0"/>
                <a:cs typeface="Times New Roman" panose="02020603050405020304" pitchFamily="18" charset="0"/>
              </a:rPr>
              <a:t>Autism, </a:t>
            </a:r>
            <a:r>
              <a:rPr lang="en-GB" sz="3600" dirty="0">
                <a:latin typeface="Times New Roman" panose="02020603050405020304" pitchFamily="18" charset="0"/>
                <a:cs typeface="Times New Roman" panose="02020603050405020304" pitchFamily="18" charset="0"/>
              </a:rPr>
              <a:t>Vol. 15, No. 4, pp. 397-419. [On-line]. Available at: </a:t>
            </a:r>
            <a:r>
              <a:rPr lang="en-GB" sz="3600" u="sng" dirty="0">
                <a:latin typeface="Times New Roman" panose="02020603050405020304" pitchFamily="18" charset="0"/>
                <a:cs typeface="Times New Roman" panose="02020603050405020304" pitchFamily="18" charset="0"/>
                <a:hlinkClick r:id="rId5"/>
              </a:rPr>
              <a:t>http://journals.sagepub.com/doi/pdf/10.1177/1362361310387804</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Kehoe, M. (2015) ‘The effectiveness of Applied Behaviour Analysis’, </a:t>
            </a:r>
            <a:r>
              <a:rPr lang="en-GB" sz="3600" i="1" dirty="0">
                <a:latin typeface="Times New Roman" panose="02020603050405020304" pitchFamily="18" charset="0"/>
                <a:cs typeface="Times New Roman" panose="02020603050405020304" pitchFamily="18" charset="0"/>
              </a:rPr>
              <a:t>Education masters, </a:t>
            </a:r>
            <a:r>
              <a:rPr lang="en-GB" sz="3600" dirty="0">
                <a:latin typeface="Times New Roman" panose="02020603050405020304" pitchFamily="18" charset="0"/>
                <a:cs typeface="Times New Roman" panose="02020603050405020304" pitchFamily="18" charset="0"/>
              </a:rPr>
              <a:t>Vol. 4, pp. 1-42. [On-line]. Available at: </a:t>
            </a:r>
            <a:r>
              <a:rPr lang="en-GB" sz="3600" u="sng" dirty="0">
                <a:latin typeface="Times New Roman" panose="02020603050405020304" pitchFamily="18" charset="0"/>
                <a:cs typeface="Times New Roman" panose="02020603050405020304" pitchFamily="18" charset="0"/>
                <a:hlinkClick r:id="rId6"/>
              </a:rPr>
              <a:t>https://fisherpub.sjfc.edu/cgi/viewcontent.cgi?article=1308&amp;context=education_ETD_masters</a:t>
            </a:r>
            <a:r>
              <a:rPr lang="en-GB" sz="3600" dirty="0">
                <a:latin typeface="Times New Roman" panose="02020603050405020304" pitchFamily="18" charset="0"/>
                <a:cs typeface="Times New Roman" panose="02020603050405020304" pitchFamily="18" charset="0"/>
              </a:rPr>
              <a:t> [Accessed: 17</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Kirkham, P. (2017) ‘The line between intervention and abuse’ – autism and applied behaviour analysis’, </a:t>
            </a:r>
            <a:r>
              <a:rPr lang="en-GB" sz="3600" i="1" dirty="0">
                <a:latin typeface="Times New Roman" panose="02020603050405020304" pitchFamily="18" charset="0"/>
                <a:cs typeface="Times New Roman" panose="02020603050405020304" pitchFamily="18" charset="0"/>
              </a:rPr>
              <a:t>History of the Human Sciences, </a:t>
            </a:r>
            <a:r>
              <a:rPr lang="en-GB" sz="3600" dirty="0">
                <a:latin typeface="Times New Roman" panose="02020603050405020304" pitchFamily="18" charset="0"/>
                <a:cs typeface="Times New Roman" panose="02020603050405020304" pitchFamily="18" charset="0"/>
              </a:rPr>
              <a:t>Vol. 30, No. 2, pp. 107-126. [On-line]. Available at: </a:t>
            </a:r>
            <a:r>
              <a:rPr lang="en-GB" sz="3600" u="sng" dirty="0">
                <a:latin typeface="Times New Roman" panose="02020603050405020304" pitchFamily="18" charset="0"/>
                <a:cs typeface="Times New Roman" panose="02020603050405020304" pitchFamily="18" charset="0"/>
                <a:hlinkClick r:id="rId7"/>
              </a:rPr>
              <a:t>http://journals.sagepub.com.ezproxy.uwtsd.ac.uk/doi/pdf/10.1177/0952695117702571</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Klintwall, L., </a:t>
            </a:r>
            <a:r>
              <a:rPr lang="en-GB" sz="3600" dirty="0" err="1">
                <a:latin typeface="Times New Roman" panose="02020603050405020304" pitchFamily="18" charset="0"/>
                <a:cs typeface="Times New Roman" panose="02020603050405020304" pitchFamily="18" charset="0"/>
              </a:rPr>
              <a:t>Gillberg</a:t>
            </a:r>
            <a:r>
              <a:rPr lang="en-GB" sz="3600" dirty="0">
                <a:latin typeface="Times New Roman" panose="02020603050405020304" pitchFamily="18" charset="0"/>
                <a:cs typeface="Times New Roman" panose="02020603050405020304" pitchFamily="18" charset="0"/>
              </a:rPr>
              <a:t>, C., Bolte, S. and </a:t>
            </a:r>
            <a:r>
              <a:rPr lang="en-GB" sz="3600" dirty="0" err="1">
                <a:latin typeface="Times New Roman" panose="02020603050405020304" pitchFamily="18" charset="0"/>
                <a:cs typeface="Times New Roman" panose="02020603050405020304" pitchFamily="18" charset="0"/>
              </a:rPr>
              <a:t>Fernell</a:t>
            </a:r>
            <a:r>
              <a:rPr lang="en-GB" sz="3600" dirty="0">
                <a:latin typeface="Times New Roman" panose="02020603050405020304" pitchFamily="18" charset="0"/>
                <a:cs typeface="Times New Roman" panose="02020603050405020304" pitchFamily="18" charset="0"/>
              </a:rPr>
              <a:t>, E. (2011) ‘The Efficacy of Intensive </a:t>
            </a:r>
            <a:r>
              <a:rPr lang="en-GB" sz="3600" dirty="0" err="1">
                <a:latin typeface="Times New Roman" panose="02020603050405020304" pitchFamily="18" charset="0"/>
                <a:cs typeface="Times New Roman" panose="02020603050405020304" pitchFamily="18" charset="0"/>
              </a:rPr>
              <a:t>Behavioral</a:t>
            </a:r>
            <a:r>
              <a:rPr lang="en-GB" sz="3600" dirty="0">
                <a:latin typeface="Times New Roman" panose="02020603050405020304" pitchFamily="18" charset="0"/>
                <a:cs typeface="Times New Roman" panose="02020603050405020304" pitchFamily="18" charset="0"/>
              </a:rPr>
              <a:t> Intervention for Children with Autism: A Matter of Allegiance?’,</a:t>
            </a:r>
            <a:r>
              <a:rPr lang="en-GB" sz="3600" i="1" dirty="0">
                <a:latin typeface="Times New Roman" panose="02020603050405020304" pitchFamily="18" charset="0"/>
                <a:cs typeface="Times New Roman" panose="02020603050405020304" pitchFamily="18" charset="0"/>
              </a:rPr>
              <a:t> J Autism Dev </a:t>
            </a:r>
            <a:r>
              <a:rPr lang="en-GB" sz="3600" i="1" dirty="0" err="1">
                <a:latin typeface="Times New Roman" panose="02020603050405020304" pitchFamily="18" charset="0"/>
                <a:cs typeface="Times New Roman" panose="02020603050405020304" pitchFamily="18" charset="0"/>
              </a:rPr>
              <a:t>Disord</a:t>
            </a:r>
            <a:r>
              <a:rPr lang="en-GB" sz="3600" i="1" dirty="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Vol. 10, No. 1, pp. 1-2. [On-line]. Available at: </a:t>
            </a:r>
            <a:r>
              <a:rPr lang="en-GB" sz="3600" u="sng" dirty="0">
                <a:latin typeface="Times New Roman" panose="02020603050405020304" pitchFamily="18" charset="0"/>
                <a:cs typeface="Times New Roman" panose="02020603050405020304" pitchFamily="18" charset="0"/>
                <a:hlinkClick r:id="rId8"/>
              </a:rPr>
              <a:t>https://www.researchgate.net/profile/Lars_Klintwall/publication/50597685_The_Efficacy_of_Intensive_Behavioral_Intervention_for_Children_with_Autism_A_Matter_of_Allegiance/links/02e7e52e120a18f058000000/The-Efficacy-of-Intensive-Behavioral-Intervention-for-Children-with-Autism-A-Matter-of-Allegiance.pdf</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err="1">
                <a:latin typeface="Times New Roman" panose="02020603050405020304" pitchFamily="18" charset="0"/>
                <a:cs typeface="Times New Roman" panose="02020603050405020304" pitchFamily="18" charset="0"/>
              </a:rPr>
              <a:t>Koegel</a:t>
            </a:r>
            <a:r>
              <a:rPr lang="en-GB" sz="3600" dirty="0">
                <a:latin typeface="Times New Roman" panose="02020603050405020304" pitchFamily="18" charset="0"/>
                <a:cs typeface="Times New Roman" panose="02020603050405020304" pitchFamily="18" charset="0"/>
              </a:rPr>
              <a:t>, K. L., </a:t>
            </a:r>
            <a:r>
              <a:rPr lang="en-GB" sz="3600" dirty="0" err="1">
                <a:latin typeface="Times New Roman" panose="02020603050405020304" pitchFamily="18" charset="0"/>
                <a:cs typeface="Times New Roman" panose="02020603050405020304" pitchFamily="18" charset="0"/>
              </a:rPr>
              <a:t>Koegel</a:t>
            </a:r>
            <a:r>
              <a:rPr lang="en-GB" sz="3600" dirty="0">
                <a:latin typeface="Times New Roman" panose="02020603050405020304" pitchFamily="18" charset="0"/>
                <a:cs typeface="Times New Roman" panose="02020603050405020304" pitchFamily="18" charset="0"/>
              </a:rPr>
              <a:t>, L. R., Ashbaugh, K. and Bradshaw, J. (2014) ‘The importance of early identification and intervention for children with or at risk for autism spectrum disorders’, </a:t>
            </a:r>
            <a:r>
              <a:rPr lang="en-GB" sz="3600" i="1" dirty="0">
                <a:latin typeface="Times New Roman" panose="02020603050405020304" pitchFamily="18" charset="0"/>
                <a:cs typeface="Times New Roman" panose="02020603050405020304" pitchFamily="18" charset="0"/>
              </a:rPr>
              <a:t>International Journal of Speech-Language Pathology, </a:t>
            </a:r>
            <a:r>
              <a:rPr lang="en-GB" sz="3600" dirty="0">
                <a:latin typeface="Times New Roman" panose="02020603050405020304" pitchFamily="18" charset="0"/>
                <a:cs typeface="Times New Roman" panose="02020603050405020304" pitchFamily="18" charset="0"/>
              </a:rPr>
              <a:t>Vol. 16, No. 1, pp. 50-56. [On-line]. Available at: </a:t>
            </a:r>
            <a:r>
              <a:rPr lang="en-GB" sz="3600" u="sng" dirty="0">
                <a:latin typeface="Times New Roman" panose="02020603050405020304" pitchFamily="18" charset="0"/>
                <a:cs typeface="Times New Roman" panose="02020603050405020304" pitchFamily="18" charset="0"/>
                <a:hlinkClick r:id="rId9"/>
              </a:rPr>
              <a:t>https://education.ucsb.edu/sites/default/files/autism_center/images/Koegel,%20Koegel,%20Ashbaugh,%20Bradshaw%20(2014)%20The%20importance%20of%20early%20identification%20and%20intervention%20for%20children%20with%20or%20at%20risk%20for%20autisms%20pectrum%20disorders_0.pdf</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err="1">
                <a:latin typeface="Times New Roman" panose="02020603050405020304" pitchFamily="18" charset="0"/>
                <a:cs typeface="Times New Roman" panose="02020603050405020304" pitchFamily="18" charset="0"/>
              </a:rPr>
              <a:t>Kokina</a:t>
            </a:r>
            <a:r>
              <a:rPr lang="en-GB" sz="3600" dirty="0">
                <a:latin typeface="Times New Roman" panose="02020603050405020304" pitchFamily="18" charset="0"/>
                <a:cs typeface="Times New Roman" panose="02020603050405020304" pitchFamily="18" charset="0"/>
              </a:rPr>
              <a:t>, A. and Kern, L. (2010) ‘Social Story Interventions for Students with Autism Spectrum Disorders: A Meta-Analysis’, </a:t>
            </a:r>
            <a:r>
              <a:rPr lang="en-GB" sz="3600" i="1" dirty="0">
                <a:latin typeface="Times New Roman" panose="02020603050405020304" pitchFamily="18" charset="0"/>
                <a:cs typeface="Times New Roman" panose="02020603050405020304" pitchFamily="18" charset="0"/>
              </a:rPr>
              <a:t>J Autism Dev </a:t>
            </a:r>
            <a:r>
              <a:rPr lang="en-GB" sz="3600" i="1" dirty="0" err="1">
                <a:latin typeface="Times New Roman" panose="02020603050405020304" pitchFamily="18" charset="0"/>
                <a:cs typeface="Times New Roman" panose="02020603050405020304" pitchFamily="18" charset="0"/>
              </a:rPr>
              <a:t>Disord</a:t>
            </a:r>
            <a:r>
              <a:rPr lang="en-GB" sz="3600" i="1" dirty="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Vol. 40, pp. 812-826. [On-line]. Available at: </a:t>
            </a:r>
            <a:r>
              <a:rPr lang="en-GB" sz="3600" u="sng" dirty="0">
                <a:latin typeface="Times New Roman" panose="02020603050405020304" pitchFamily="18" charset="0"/>
                <a:cs typeface="Times New Roman" panose="02020603050405020304" pitchFamily="18" charset="0"/>
                <a:hlinkClick r:id="rId10"/>
              </a:rPr>
              <a:t>https://search-proquest-com.ezproxy.uwtsd.ac.uk/docview/519971873/41E7E6F060034DD2PQ/4?accountid=130472</a:t>
            </a:r>
            <a:r>
              <a:rPr lang="en-GB" sz="3600" dirty="0">
                <a:latin typeface="Times New Roman" panose="02020603050405020304" pitchFamily="18" charset="0"/>
                <a:cs typeface="Times New Roman" panose="02020603050405020304" pitchFamily="18" charset="0"/>
              </a:rPr>
              <a:t> [Accessed: 17</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Lindsay, S., Proulx, M., Thomson, N. and Scott, H. (2013) ‘Educators’ Challenges of Including Children with Autism Spectrum Disorder in Mainstream Classrooms’, </a:t>
            </a:r>
            <a:r>
              <a:rPr lang="en-GB" sz="3600" i="1" dirty="0">
                <a:latin typeface="Times New Roman" panose="02020603050405020304" pitchFamily="18" charset="0"/>
                <a:cs typeface="Times New Roman" panose="02020603050405020304" pitchFamily="18" charset="0"/>
              </a:rPr>
              <a:t>International Journal of Disability, Development and Education, </a:t>
            </a:r>
            <a:r>
              <a:rPr lang="en-GB" sz="3600" dirty="0">
                <a:latin typeface="Times New Roman" panose="02020603050405020304" pitchFamily="18" charset="0"/>
                <a:cs typeface="Times New Roman" panose="02020603050405020304" pitchFamily="18" charset="0"/>
              </a:rPr>
              <a:t>Vol. 60, No. 4, pp. 347-362. [On-line]. Available at: </a:t>
            </a:r>
            <a:r>
              <a:rPr lang="en-GB" sz="3600" u="sng" dirty="0">
                <a:latin typeface="Times New Roman" panose="02020603050405020304" pitchFamily="18" charset="0"/>
                <a:cs typeface="Times New Roman" panose="02020603050405020304" pitchFamily="18" charset="0"/>
                <a:hlinkClick r:id="rId11"/>
              </a:rPr>
              <a:t>https://web-b-ebscohost-com.ezproxy.uwtsd.ac.uk/ehost/pdfviewer/pdfviewer?vid=1&amp;sid=e892aef0-446d-4933-85bb-8f7377d925bc%40sessionmgr102</a:t>
            </a:r>
            <a:r>
              <a:rPr lang="en-GB" sz="3600" dirty="0">
                <a:latin typeface="Times New Roman" panose="02020603050405020304" pitchFamily="18" charset="0"/>
                <a:cs typeface="Times New Roman" panose="02020603050405020304" pitchFamily="18" charset="0"/>
              </a:rPr>
              <a:t> [Accessed: 16</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3600" dirty="0">
                <a:latin typeface="Times New Roman" panose="02020603050405020304" pitchFamily="18" charset="0"/>
                <a:cs typeface="Times New Roman" panose="02020603050405020304" pitchFamily="18" charset="0"/>
              </a:rPr>
              <a:t> </a:t>
            </a:r>
          </a:p>
          <a:p>
            <a:pPr marL="0" indent="0">
              <a:buNone/>
            </a:pPr>
            <a:endParaRPr lang="en-US"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3407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8744A37-F22C-BC4A-A09F-C7B3AB838AF7}"/>
              </a:ext>
            </a:extLst>
          </p:cNvPr>
          <p:cNvSpPr>
            <a:spLocks noGrp="1"/>
          </p:cNvSpPr>
          <p:nvPr>
            <p:ph idx="1"/>
          </p:nvPr>
        </p:nvSpPr>
        <p:spPr>
          <a:xfrm>
            <a:off x="838200" y="274638"/>
            <a:ext cx="10515600" cy="6583362"/>
          </a:xfrm>
        </p:spPr>
        <p:txBody>
          <a:bodyPr>
            <a:normAutofit/>
          </a:bodyPr>
          <a:lstStyle/>
          <a:p>
            <a:pPr marL="0" indent="0" algn="just">
              <a:lnSpc>
                <a:spcPct val="170000"/>
              </a:lnSpc>
              <a:buNone/>
            </a:pPr>
            <a:r>
              <a:rPr lang="en-GB" sz="900" dirty="0">
                <a:latin typeface="Times New Roman" panose="02020603050405020304" pitchFamily="18" charset="0"/>
                <a:cs typeface="Times New Roman" panose="02020603050405020304" pitchFamily="18" charset="0"/>
              </a:rPr>
              <a:t>Lindsay, S., Proulx, M., Scott, H. and Thomas, N. (2014) ‘Exploring teacher’s strategies for including children with autism spectrum disorder in mainstream classrooms’, </a:t>
            </a:r>
            <a:r>
              <a:rPr lang="en-GB" sz="900" i="1" dirty="0">
                <a:latin typeface="Times New Roman" panose="02020603050405020304" pitchFamily="18" charset="0"/>
                <a:cs typeface="Times New Roman" panose="02020603050405020304" pitchFamily="18" charset="0"/>
              </a:rPr>
              <a:t>International Journal of Inclusive Education, </a:t>
            </a:r>
            <a:r>
              <a:rPr lang="en-GB" sz="900" dirty="0">
                <a:latin typeface="Times New Roman" panose="02020603050405020304" pitchFamily="18" charset="0"/>
                <a:cs typeface="Times New Roman" panose="02020603050405020304" pitchFamily="18" charset="0"/>
              </a:rPr>
              <a:t>Vol. 18, No. 2, pp. 101-122. [On-line]. Available at: </a:t>
            </a:r>
            <a:r>
              <a:rPr lang="en-GB" sz="900" u="sng" dirty="0">
                <a:latin typeface="Times New Roman" panose="02020603050405020304" pitchFamily="18" charset="0"/>
                <a:cs typeface="Times New Roman" panose="02020603050405020304" pitchFamily="18" charset="0"/>
                <a:hlinkClick r:id="rId2"/>
              </a:rPr>
              <a:t>https://www.tandfonline.com/doi/full/10.1080/13603116.2012.758320?src=recsys#aHR0cHM6Ly93d3cudGFuZGZvbmxpbmUuY29tL2RvaS9wZGYvMTAuMTA4MC8xMzYwMzExNi4yMDEyLjc1ODMyMD9uZWVkQWNjZXNzPXRydWVAQEAw</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Mackenzie, K. G. and </a:t>
            </a:r>
            <a:r>
              <a:rPr lang="en-GB" sz="900" dirty="0" err="1">
                <a:latin typeface="Times New Roman" panose="02020603050405020304" pitchFamily="18" charset="0"/>
                <a:cs typeface="Times New Roman" panose="02020603050405020304" pitchFamily="18" charset="0"/>
              </a:rPr>
              <a:t>Zascavage</a:t>
            </a:r>
            <a:r>
              <a:rPr lang="en-GB" sz="900" dirty="0">
                <a:latin typeface="Times New Roman" panose="02020603050405020304" pitchFamily="18" charset="0"/>
                <a:cs typeface="Times New Roman" panose="02020603050405020304" pitchFamily="18" charset="0"/>
              </a:rPr>
              <a:t>, S. V. (2012) ‘Montessori Instruction: A Model for Inclusion in Early Childhood Classrooms’, </a:t>
            </a:r>
            <a:r>
              <a:rPr lang="en-GB" sz="900" i="1" dirty="0">
                <a:latin typeface="Times New Roman" panose="02020603050405020304" pitchFamily="18" charset="0"/>
                <a:cs typeface="Times New Roman" panose="02020603050405020304" pitchFamily="18" charset="0"/>
              </a:rPr>
              <a:t>Montessori Life, </a:t>
            </a:r>
            <a:r>
              <a:rPr lang="en-GB" sz="900" dirty="0">
                <a:latin typeface="Times New Roman" panose="02020603050405020304" pitchFamily="18" charset="0"/>
                <a:cs typeface="Times New Roman" panose="02020603050405020304" pitchFamily="18" charset="0"/>
              </a:rPr>
              <a:t>pp. 32-38. [On-line]. Available at: </a:t>
            </a:r>
            <a:r>
              <a:rPr lang="en-GB" sz="900" u="sng" dirty="0">
                <a:latin typeface="Times New Roman" panose="02020603050405020304" pitchFamily="18" charset="0"/>
                <a:cs typeface="Times New Roman" panose="02020603050405020304" pitchFamily="18" charset="0"/>
                <a:hlinkClick r:id="rId3"/>
              </a:rPr>
              <a:t>https://web-a-ebscohost-com.ezproxy.uwtsd.ac.uk/ehost/pdfviewer/pdfviewer?vid=1&amp;sid=5e70e352-3771-4a7d-9686-4bfa4026274e%40sessionmgr4008</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err="1">
                <a:latin typeface="Times New Roman" panose="02020603050405020304" pitchFamily="18" charset="0"/>
                <a:cs typeface="Times New Roman" panose="02020603050405020304" pitchFamily="18" charset="0"/>
              </a:rPr>
              <a:t>Mancil</a:t>
            </a:r>
            <a:r>
              <a:rPr lang="en-GB" sz="900" dirty="0">
                <a:latin typeface="Times New Roman" panose="02020603050405020304" pitchFamily="18" charset="0"/>
                <a:cs typeface="Times New Roman" panose="02020603050405020304" pitchFamily="18" charset="0"/>
              </a:rPr>
              <a:t>, R. G., Haydon, T. and Whitby, P. (2009) ‘Differentiated Effects of Paper and Computer-Assisted Social Stories on Inappropriate Behavior in Children with Autism’, </a:t>
            </a:r>
            <a:r>
              <a:rPr lang="en-GB" sz="900" i="1" dirty="0">
                <a:latin typeface="Times New Roman" panose="02020603050405020304" pitchFamily="18" charset="0"/>
                <a:cs typeface="Times New Roman" panose="02020603050405020304" pitchFamily="18" charset="0"/>
              </a:rPr>
              <a:t>Hammill Institute on Disabilities, </a:t>
            </a:r>
            <a:r>
              <a:rPr lang="en-GB" sz="900" dirty="0">
                <a:latin typeface="Times New Roman" panose="02020603050405020304" pitchFamily="18" charset="0"/>
                <a:cs typeface="Times New Roman" panose="02020603050405020304" pitchFamily="18" charset="0"/>
              </a:rPr>
              <a:t>Vol. 24, No. 4, pp. 205-215. [On-line]. Available at: </a:t>
            </a:r>
            <a:r>
              <a:rPr lang="en-GB" sz="900" u="sng" dirty="0">
                <a:latin typeface="Times New Roman" panose="02020603050405020304" pitchFamily="18" charset="0"/>
                <a:cs typeface="Times New Roman" panose="02020603050405020304" pitchFamily="18" charset="0"/>
                <a:hlinkClick r:id="rId4"/>
              </a:rPr>
              <a:t>http://journals.sagepub.com.ezproxy.uwtsd.ac.uk/doi/pdf/10.1177/1088357609347324</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Mandy, W., </a:t>
            </a:r>
            <a:r>
              <a:rPr lang="en-GB" sz="900" dirty="0" err="1">
                <a:latin typeface="Times New Roman" panose="02020603050405020304" pitchFamily="18" charset="0"/>
                <a:cs typeface="Times New Roman" panose="02020603050405020304" pitchFamily="18" charset="0"/>
              </a:rPr>
              <a:t>Murin</a:t>
            </a:r>
            <a:r>
              <a:rPr lang="en-GB" sz="900" dirty="0">
                <a:latin typeface="Times New Roman" panose="02020603050405020304" pitchFamily="18" charset="0"/>
                <a:cs typeface="Times New Roman" panose="02020603050405020304" pitchFamily="18" charset="0"/>
              </a:rPr>
              <a:t>, M., </a:t>
            </a:r>
            <a:r>
              <a:rPr lang="en-GB" sz="900" dirty="0" err="1">
                <a:latin typeface="Times New Roman" panose="02020603050405020304" pitchFamily="18" charset="0"/>
                <a:cs typeface="Times New Roman" panose="02020603050405020304" pitchFamily="18" charset="0"/>
              </a:rPr>
              <a:t>Baykaner</a:t>
            </a:r>
            <a:r>
              <a:rPr lang="en-GB" sz="900" dirty="0">
                <a:latin typeface="Times New Roman" panose="02020603050405020304" pitchFamily="18" charset="0"/>
                <a:cs typeface="Times New Roman" panose="02020603050405020304" pitchFamily="18" charset="0"/>
              </a:rPr>
              <a:t>, O., Staunton, S., </a:t>
            </a:r>
            <a:r>
              <a:rPr lang="en-GB" sz="900" dirty="0" err="1">
                <a:latin typeface="Times New Roman" panose="02020603050405020304" pitchFamily="18" charset="0"/>
                <a:cs typeface="Times New Roman" panose="02020603050405020304" pitchFamily="18" charset="0"/>
              </a:rPr>
              <a:t>Hellriegel</a:t>
            </a:r>
            <a:r>
              <a:rPr lang="en-GB" sz="900" dirty="0">
                <a:latin typeface="Times New Roman" panose="02020603050405020304" pitchFamily="18" charset="0"/>
                <a:cs typeface="Times New Roman" panose="02020603050405020304" pitchFamily="18" charset="0"/>
              </a:rPr>
              <a:t>, J., Anderson, S. and </a:t>
            </a:r>
            <a:r>
              <a:rPr lang="en-GB" sz="900" dirty="0" err="1">
                <a:latin typeface="Times New Roman" panose="02020603050405020304" pitchFamily="18" charset="0"/>
                <a:cs typeface="Times New Roman" panose="02020603050405020304" pitchFamily="18" charset="0"/>
              </a:rPr>
              <a:t>Skuse</a:t>
            </a:r>
            <a:r>
              <a:rPr lang="en-GB" sz="900" dirty="0">
                <a:latin typeface="Times New Roman" panose="02020603050405020304" pitchFamily="18" charset="0"/>
                <a:cs typeface="Times New Roman" panose="02020603050405020304" pitchFamily="18" charset="0"/>
              </a:rPr>
              <a:t>, D. (2016) ‘The transition from primary to secondary school in mainstream education for children with autism spectrum disorder’, </a:t>
            </a:r>
            <a:r>
              <a:rPr lang="en-GB" sz="900" i="1" dirty="0">
                <a:latin typeface="Times New Roman" panose="02020603050405020304" pitchFamily="18" charset="0"/>
                <a:cs typeface="Times New Roman" panose="02020603050405020304" pitchFamily="18" charset="0"/>
              </a:rPr>
              <a:t>Autism, </a:t>
            </a:r>
            <a:r>
              <a:rPr lang="en-GB" sz="900" dirty="0">
                <a:latin typeface="Times New Roman" panose="02020603050405020304" pitchFamily="18" charset="0"/>
                <a:cs typeface="Times New Roman" panose="02020603050405020304" pitchFamily="18" charset="0"/>
              </a:rPr>
              <a:t>Vol. 20, No. 1, pp. 5-13. [On-line]. Available at: </a:t>
            </a:r>
            <a:r>
              <a:rPr lang="en-GB" sz="900" u="sng" dirty="0">
                <a:latin typeface="Times New Roman" panose="02020603050405020304" pitchFamily="18" charset="0"/>
                <a:cs typeface="Times New Roman" panose="02020603050405020304" pitchFamily="18" charset="0"/>
                <a:hlinkClick r:id="rId5"/>
              </a:rPr>
              <a:t>http://journals.sagepub.com/doi/pdf/10.1177/1362361314562616</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Mazurek, O. M. (2014) ‘Loneliness, friendship, and well-being in adults with autism spectrum disorders’, </a:t>
            </a:r>
            <a:r>
              <a:rPr lang="en-GB" sz="900" i="1" dirty="0">
                <a:latin typeface="Times New Roman" panose="02020603050405020304" pitchFamily="18" charset="0"/>
                <a:cs typeface="Times New Roman" panose="02020603050405020304" pitchFamily="18" charset="0"/>
              </a:rPr>
              <a:t>Autism, </a:t>
            </a:r>
            <a:r>
              <a:rPr lang="en-GB" sz="900" dirty="0">
                <a:latin typeface="Times New Roman" panose="02020603050405020304" pitchFamily="18" charset="0"/>
                <a:cs typeface="Times New Roman" panose="02020603050405020304" pitchFamily="18" charset="0"/>
              </a:rPr>
              <a:t>Vol. 18, No. 3, pp. 223-232. [On-line]. Available at: </a:t>
            </a:r>
            <a:r>
              <a:rPr lang="en-GB" sz="900" u="sng" dirty="0">
                <a:latin typeface="Times New Roman" panose="02020603050405020304" pitchFamily="18" charset="0"/>
                <a:cs typeface="Times New Roman" panose="02020603050405020304" pitchFamily="18" charset="0"/>
                <a:hlinkClick r:id="rId6"/>
              </a:rPr>
              <a:t>http://journals.sagepub.com.ezproxy.uwtsd.ac.uk/doi/pdf/10.1177/1362361312474121</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Moorewood, D. G., Humphrey, N. and </a:t>
            </a:r>
            <a:r>
              <a:rPr lang="en-GB" sz="900" dirty="0" err="1">
                <a:latin typeface="Times New Roman" panose="02020603050405020304" pitchFamily="18" charset="0"/>
                <a:cs typeface="Times New Roman" panose="02020603050405020304" pitchFamily="18" charset="0"/>
              </a:rPr>
              <a:t>Symes</a:t>
            </a:r>
            <a:r>
              <a:rPr lang="en-GB" sz="900" dirty="0">
                <a:latin typeface="Times New Roman" panose="02020603050405020304" pitchFamily="18" charset="0"/>
                <a:cs typeface="Times New Roman" panose="02020603050405020304" pitchFamily="18" charset="0"/>
              </a:rPr>
              <a:t>, W. (2011) ‘Mainstreaming Autism: making it work’, </a:t>
            </a:r>
            <a:r>
              <a:rPr lang="en-GB" sz="900" i="1" dirty="0">
                <a:latin typeface="Times New Roman" panose="02020603050405020304" pitchFamily="18" charset="0"/>
                <a:cs typeface="Times New Roman" panose="02020603050405020304" pitchFamily="18" charset="0"/>
              </a:rPr>
              <a:t>GAP, </a:t>
            </a:r>
            <a:r>
              <a:rPr lang="en-GB" sz="900" dirty="0">
                <a:latin typeface="Times New Roman" panose="02020603050405020304" pitchFamily="18" charset="0"/>
                <a:cs typeface="Times New Roman" panose="02020603050405020304" pitchFamily="18" charset="0"/>
              </a:rPr>
              <a:t>Vol. 12, No. 2, pp. 62-68. [On-line]. Available at: </a:t>
            </a:r>
            <a:r>
              <a:rPr lang="en-GB" sz="900" u="sng" dirty="0">
                <a:latin typeface="Times New Roman" panose="02020603050405020304" pitchFamily="18" charset="0"/>
                <a:cs typeface="Times New Roman" panose="02020603050405020304" pitchFamily="18" charset="0"/>
                <a:hlinkClick r:id="rId7"/>
              </a:rPr>
              <a:t>https://www.researchgate.net/publication/262944917_Mainstreaming_autism_making_it_work?enrichId=rgreq-2dd7bd74bdd17f82bec055296a8913e3-XXX&amp;enrichSource=Y292ZXJQYWdlOzI2Mjk0NDkxNztBUzoyMzkwNjU4MjgxNjM1ODRAMTQzNDAwOTE0MzAzNQ%3D%3D&amp;el=1_x_2&amp;_esc=publicationCoverPdf</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err="1">
                <a:latin typeface="Times New Roman" panose="02020603050405020304" pitchFamily="18" charset="0"/>
                <a:cs typeface="Times New Roman" panose="02020603050405020304" pitchFamily="18" charset="0"/>
              </a:rPr>
              <a:t>Odonnell</a:t>
            </a:r>
            <a:r>
              <a:rPr lang="en-GB" sz="900" dirty="0">
                <a:latin typeface="Times New Roman" panose="02020603050405020304" pitchFamily="18" charset="0"/>
                <a:cs typeface="Times New Roman" panose="02020603050405020304" pitchFamily="18" charset="0"/>
              </a:rPr>
              <a:t>, K. (2017) ‘Critical Review of Applied </a:t>
            </a:r>
            <a:r>
              <a:rPr lang="en-GB" sz="900" dirty="0" err="1">
                <a:latin typeface="Times New Roman" panose="02020603050405020304" pitchFamily="18" charset="0"/>
                <a:cs typeface="Times New Roman" panose="02020603050405020304" pitchFamily="18" charset="0"/>
              </a:rPr>
              <a:t>Behavioral</a:t>
            </a:r>
            <a:r>
              <a:rPr lang="en-GB" sz="900" dirty="0">
                <a:latin typeface="Times New Roman" panose="02020603050405020304" pitchFamily="18" charset="0"/>
                <a:cs typeface="Times New Roman" panose="02020603050405020304" pitchFamily="18" charset="0"/>
              </a:rPr>
              <a:t> Analysis and Parent Involvement for Autism Spectrum Disorder’, </a:t>
            </a:r>
            <a:r>
              <a:rPr lang="en-GB" sz="900" i="1" dirty="0">
                <a:latin typeface="Times New Roman" panose="02020603050405020304" pitchFamily="18" charset="0"/>
                <a:cs typeface="Times New Roman" panose="02020603050405020304" pitchFamily="18" charset="0"/>
              </a:rPr>
              <a:t>Honors Projects, </a:t>
            </a:r>
            <a:r>
              <a:rPr lang="en-GB" sz="900" dirty="0">
                <a:latin typeface="Times New Roman" panose="02020603050405020304" pitchFamily="18" charset="0"/>
                <a:cs typeface="Times New Roman" panose="02020603050405020304" pitchFamily="18" charset="0"/>
              </a:rPr>
              <a:t>pp. 1-19. [On-line]. Available at: </a:t>
            </a:r>
            <a:r>
              <a:rPr lang="en-GB" sz="900" u="sng" dirty="0">
                <a:latin typeface="Times New Roman" panose="02020603050405020304" pitchFamily="18" charset="0"/>
                <a:cs typeface="Times New Roman" panose="02020603050405020304" pitchFamily="18" charset="0"/>
                <a:hlinkClick r:id="rId8"/>
              </a:rPr>
              <a:t>https://scholarworks.bgsu.edu/cgi/viewcontent.cgi?article=1378&amp;context=honorsprojects</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Owen-</a:t>
            </a:r>
            <a:r>
              <a:rPr lang="en-GB" sz="900" dirty="0" err="1">
                <a:latin typeface="Times New Roman" panose="02020603050405020304" pitchFamily="18" charset="0"/>
                <a:cs typeface="Times New Roman" panose="02020603050405020304" pitchFamily="18" charset="0"/>
              </a:rPr>
              <a:t>DeSchryver</a:t>
            </a:r>
            <a:r>
              <a:rPr lang="en-GB" sz="900" dirty="0">
                <a:latin typeface="Times New Roman" panose="02020603050405020304" pitchFamily="18" charset="0"/>
                <a:cs typeface="Times New Roman" panose="02020603050405020304" pitchFamily="18" charset="0"/>
              </a:rPr>
              <a:t>, S. J., </a:t>
            </a:r>
            <a:r>
              <a:rPr lang="en-GB" sz="900" dirty="0" err="1">
                <a:latin typeface="Times New Roman" panose="02020603050405020304" pitchFamily="18" charset="0"/>
                <a:cs typeface="Times New Roman" panose="02020603050405020304" pitchFamily="18" charset="0"/>
              </a:rPr>
              <a:t>Carr</a:t>
            </a:r>
            <a:r>
              <a:rPr lang="en-GB" sz="900" dirty="0">
                <a:latin typeface="Times New Roman" panose="02020603050405020304" pitchFamily="18" charset="0"/>
                <a:cs typeface="Times New Roman" panose="02020603050405020304" pitchFamily="18" charset="0"/>
              </a:rPr>
              <a:t>, G. E., Cale, I. S. and Blakeley-Smith, A. (2008) ‘Promoting Social Interactions Between Students with Autism Spectrum Disorders and Their Peers in Inclusive School Settings’, </a:t>
            </a:r>
            <a:r>
              <a:rPr lang="en-GB" sz="900" i="1" dirty="0">
                <a:latin typeface="Times New Roman" panose="02020603050405020304" pitchFamily="18" charset="0"/>
                <a:cs typeface="Times New Roman" panose="02020603050405020304" pitchFamily="18" charset="0"/>
              </a:rPr>
              <a:t>Hammill Institute on Disabilities, </a:t>
            </a:r>
            <a:r>
              <a:rPr lang="en-GB" sz="900" dirty="0">
                <a:latin typeface="Times New Roman" panose="02020603050405020304" pitchFamily="18" charset="0"/>
                <a:cs typeface="Times New Roman" panose="02020603050405020304" pitchFamily="18" charset="0"/>
              </a:rPr>
              <a:t>Vol. 23, No. 1, pp. 15-28. [On-line]. Available at: </a:t>
            </a:r>
            <a:r>
              <a:rPr lang="en-GB" sz="900" u="sng" dirty="0">
                <a:latin typeface="Times New Roman" panose="02020603050405020304" pitchFamily="18" charset="0"/>
                <a:cs typeface="Times New Roman" panose="02020603050405020304" pitchFamily="18" charset="0"/>
                <a:hlinkClick r:id="rId9"/>
              </a:rPr>
              <a:t>https://scholarworks.gvsu.edu/cgi/viewcontent.cgi?referer=https://www.google.co.uk/&amp;httpsredir=1&amp;article=1037&amp;context=psy_articles</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50000"/>
              </a:lnSpc>
              <a:buNone/>
            </a:pPr>
            <a:r>
              <a:rPr lang="en-GB" sz="900" dirty="0" err="1">
                <a:latin typeface="Times New Roman" panose="02020603050405020304" pitchFamily="18" charset="0"/>
                <a:cs typeface="Times New Roman" panose="02020603050405020304" pitchFamily="18" charset="0"/>
              </a:rPr>
              <a:t>Ozdemir</a:t>
            </a:r>
            <a:r>
              <a:rPr lang="en-GB" sz="900" dirty="0">
                <a:latin typeface="Times New Roman" panose="02020603050405020304" pitchFamily="18" charset="0"/>
                <a:cs typeface="Times New Roman" panose="02020603050405020304" pitchFamily="18" charset="0"/>
              </a:rPr>
              <a:t>, S. (2008) ‘The Effectiveness of Social Stories on Decreasing Disruptive Behaviors of Children with Autism: Three Case Studies’, </a:t>
            </a:r>
            <a:r>
              <a:rPr lang="en-GB" sz="900" i="1" dirty="0">
                <a:latin typeface="Times New Roman" panose="02020603050405020304" pitchFamily="18" charset="0"/>
                <a:cs typeface="Times New Roman" panose="02020603050405020304" pitchFamily="18" charset="0"/>
              </a:rPr>
              <a:t>J Autism Dev </a:t>
            </a:r>
            <a:r>
              <a:rPr lang="en-GB" sz="900" i="1" dirty="0" err="1">
                <a:latin typeface="Times New Roman" panose="02020603050405020304" pitchFamily="18" charset="0"/>
                <a:cs typeface="Times New Roman" panose="02020603050405020304" pitchFamily="18" charset="0"/>
              </a:rPr>
              <a:t>Disord</a:t>
            </a:r>
            <a:r>
              <a:rPr lang="en-GB" sz="900" i="1" dirty="0">
                <a:latin typeface="Times New Roman" panose="02020603050405020304" pitchFamily="18" charset="0"/>
                <a:cs typeface="Times New Roman" panose="02020603050405020304" pitchFamily="18" charset="0"/>
              </a:rPr>
              <a:t>, </a:t>
            </a:r>
            <a:r>
              <a:rPr lang="en-GB" sz="900" dirty="0">
                <a:latin typeface="Times New Roman" panose="02020603050405020304" pitchFamily="18" charset="0"/>
                <a:cs typeface="Times New Roman" panose="02020603050405020304" pitchFamily="18" charset="0"/>
              </a:rPr>
              <a:t>Vol. 38, pp. 1689-1696. [On-line]. Available at: </a:t>
            </a:r>
            <a:r>
              <a:rPr lang="en-GB" sz="900" u="sng" dirty="0">
                <a:latin typeface="Times New Roman" panose="02020603050405020304" pitchFamily="18" charset="0"/>
                <a:cs typeface="Times New Roman" panose="02020603050405020304" pitchFamily="18" charset="0"/>
                <a:hlinkClick r:id="rId10"/>
              </a:rPr>
              <a:t>https://link-springer-com.ezproxy.uwtsd.ac.uk/content/pdf/10.1007%2Fs10803-008-0551-0.pdf</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endParaRPr lang="en-GB" sz="900" dirty="0">
              <a:latin typeface="Times New Roman" panose="02020603050405020304" pitchFamily="18" charset="0"/>
              <a:cs typeface="Times New Roman" panose="02020603050405020304" pitchFamily="18" charset="0"/>
            </a:endParaRPr>
          </a:p>
          <a:p>
            <a:pPr marL="0" indent="0">
              <a:buNone/>
            </a:pPr>
            <a:endParaRPr lang="en-US"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3906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7F4CE2-650C-3849-87A9-187284533FE0}"/>
              </a:ext>
            </a:extLst>
          </p:cNvPr>
          <p:cNvSpPr>
            <a:spLocks noGrp="1"/>
          </p:cNvSpPr>
          <p:nvPr>
            <p:ph idx="1"/>
          </p:nvPr>
        </p:nvSpPr>
        <p:spPr>
          <a:xfrm>
            <a:off x="879763" y="207819"/>
            <a:ext cx="10515600" cy="6691745"/>
          </a:xfrm>
        </p:spPr>
        <p:txBody>
          <a:bodyPr>
            <a:normAutofit/>
          </a:bodyPr>
          <a:lstStyle/>
          <a:p>
            <a:pPr marL="0" indent="0" algn="just">
              <a:lnSpc>
                <a:spcPct val="170000"/>
              </a:lnSpc>
              <a:buNone/>
            </a:pPr>
            <a:r>
              <a:rPr lang="en-GB" sz="900" dirty="0" err="1">
                <a:latin typeface="Times New Roman" panose="02020603050405020304" pitchFamily="18" charset="0"/>
                <a:cs typeface="Times New Roman" panose="02020603050405020304" pitchFamily="18" charset="0"/>
              </a:rPr>
              <a:t>Ozdemir</a:t>
            </a:r>
            <a:r>
              <a:rPr lang="en-GB" sz="900" dirty="0">
                <a:latin typeface="Times New Roman" panose="02020603050405020304" pitchFamily="18" charset="0"/>
                <a:cs typeface="Times New Roman" panose="02020603050405020304" pitchFamily="18" charset="0"/>
              </a:rPr>
              <a:t>, S., </a:t>
            </a:r>
            <a:r>
              <a:rPr lang="en-GB" sz="900" dirty="0" err="1">
                <a:latin typeface="Times New Roman" panose="02020603050405020304" pitchFamily="18" charset="0"/>
                <a:cs typeface="Times New Roman" panose="02020603050405020304" pitchFamily="18" charset="0"/>
              </a:rPr>
              <a:t>Universitesi</a:t>
            </a:r>
            <a:r>
              <a:rPr lang="en-GB" sz="900" dirty="0">
                <a:latin typeface="Times New Roman" panose="02020603050405020304" pitchFamily="18" charset="0"/>
                <a:cs typeface="Times New Roman" panose="02020603050405020304" pitchFamily="18" charset="0"/>
              </a:rPr>
              <a:t>, G., </a:t>
            </a:r>
            <a:r>
              <a:rPr lang="en-GB" sz="900" dirty="0" err="1">
                <a:latin typeface="Times New Roman" panose="02020603050405020304" pitchFamily="18" charset="0"/>
                <a:cs typeface="Times New Roman" panose="02020603050405020304" pitchFamily="18" charset="0"/>
              </a:rPr>
              <a:t>Fakultesi</a:t>
            </a:r>
            <a:r>
              <a:rPr lang="en-GB" sz="900" dirty="0">
                <a:latin typeface="Times New Roman" panose="02020603050405020304" pitchFamily="18" charset="0"/>
                <a:cs typeface="Times New Roman" panose="02020603050405020304" pitchFamily="18" charset="0"/>
              </a:rPr>
              <a:t>, E. G. and </a:t>
            </a:r>
            <a:r>
              <a:rPr lang="en-GB" sz="900" dirty="0" err="1">
                <a:latin typeface="Times New Roman" panose="02020603050405020304" pitchFamily="18" charset="0"/>
                <a:cs typeface="Times New Roman" panose="02020603050405020304" pitchFamily="18" charset="0"/>
              </a:rPr>
              <a:t>Bolumu</a:t>
            </a:r>
            <a:r>
              <a:rPr lang="en-GB" sz="900" dirty="0">
                <a:latin typeface="Times New Roman" panose="02020603050405020304" pitchFamily="18" charset="0"/>
                <a:cs typeface="Times New Roman" panose="02020603050405020304" pitchFamily="18" charset="0"/>
              </a:rPr>
              <a:t>, E. O. (2008) ‘Using Multimedia Social Stories to Increase Appropriate Social Engagement in Young Children with Autism’, </a:t>
            </a:r>
            <a:r>
              <a:rPr lang="en-GB" sz="900" i="1" dirty="0">
                <a:latin typeface="Times New Roman" panose="02020603050405020304" pitchFamily="18" charset="0"/>
                <a:cs typeface="Times New Roman" panose="02020603050405020304" pitchFamily="18" charset="0"/>
              </a:rPr>
              <a:t>The Turkish Online Journal of Educational Technology, </a:t>
            </a:r>
            <a:r>
              <a:rPr lang="en-GB" sz="900" dirty="0">
                <a:latin typeface="Times New Roman" panose="02020603050405020304" pitchFamily="18" charset="0"/>
                <a:cs typeface="Times New Roman" panose="02020603050405020304" pitchFamily="18" charset="0"/>
              </a:rPr>
              <a:t>Vol. 7, No. 3, pp. 1303-6521. [On-line]. Available at: </a:t>
            </a:r>
            <a:r>
              <a:rPr lang="en-GB" sz="900" u="sng" dirty="0">
                <a:latin typeface="Times New Roman" panose="02020603050405020304" pitchFamily="18" charset="0"/>
                <a:cs typeface="Times New Roman" panose="02020603050405020304" pitchFamily="18" charset="0"/>
                <a:hlinkClick r:id="rId2"/>
              </a:rPr>
              <a:t>https://search.proquest.com/openview/962a92aa72092b5150053c8819bc5caf/1?pq-origsite=gscholar&amp;cbl=1576361</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Panagiota, F. R. (2015) ‘Teaching strategies for children with autism’, </a:t>
            </a:r>
            <a:r>
              <a:rPr lang="en-GB" sz="900" i="1" dirty="0">
                <a:latin typeface="Times New Roman" panose="02020603050405020304" pitchFamily="18" charset="0"/>
                <a:cs typeface="Times New Roman" panose="02020603050405020304" pitchFamily="18" charset="0"/>
              </a:rPr>
              <a:t>Journal of Physical Education and Sport, </a:t>
            </a:r>
            <a:r>
              <a:rPr lang="en-GB" sz="900" dirty="0">
                <a:latin typeface="Times New Roman" panose="02020603050405020304" pitchFamily="18" charset="0"/>
                <a:cs typeface="Times New Roman" panose="02020603050405020304" pitchFamily="18" charset="0"/>
              </a:rPr>
              <a:t>Vol. 15, No. 1, pp. 148-159. [On-line]. Available at: </a:t>
            </a:r>
            <a:r>
              <a:rPr lang="en-GB" sz="900" u="sng" dirty="0">
                <a:latin typeface="Times New Roman" panose="02020603050405020304" pitchFamily="18" charset="0"/>
                <a:cs typeface="Times New Roman" panose="02020603050405020304" pitchFamily="18" charset="0"/>
                <a:hlinkClick r:id="rId3"/>
              </a:rPr>
              <a:t>http://librarycatalogue.uwtsd.ac.uk/primo_library/libweb/action/display.do?tabs=detailsTab&amp;ct=display&amp;fn=search&amp;doc=TN_s3h_113619332&amp;indx=12&amp;recIds=TN_s3h_113619332&amp;recIdxs=1&amp;elementId=1&amp;renderMode=poppedOut&amp;displayMode=full&amp;frbrVersion=&amp;useConVoc=false&amp;dscnt=0&amp;scp.scps=scope%3A%2844WHELF_UWTSD%29%2C44WHELF_UWTSD_Ebsco%2Cprimo_central_multiple_fe&amp;vl(223105404UI0)=any&amp;vid=44WHELF_UWTSD_VU1&amp;mode=Basic&amp;tab=tab1&amp;vl(373928024UI1)=all_items&amp;vl(freeText0)=ABA%20autism&amp;dstmp=1526481711344</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Reynhout, G. and Carter, M. (2006) ‘Social Stories for Children with Disabilities’, </a:t>
            </a:r>
            <a:r>
              <a:rPr lang="en-GB" sz="900" i="1" dirty="0">
                <a:latin typeface="Times New Roman" panose="02020603050405020304" pitchFamily="18" charset="0"/>
                <a:cs typeface="Times New Roman" panose="02020603050405020304" pitchFamily="18" charset="0"/>
              </a:rPr>
              <a:t>Journal of Autism and Developmental Disorders, </a:t>
            </a:r>
            <a:r>
              <a:rPr lang="en-GB" sz="900" dirty="0">
                <a:latin typeface="Times New Roman" panose="02020603050405020304" pitchFamily="18" charset="0"/>
                <a:cs typeface="Times New Roman" panose="02020603050405020304" pitchFamily="18" charset="0"/>
              </a:rPr>
              <a:t>Vol. 36, No. 4, pp. 445-463. [On-line]. Available at: </a:t>
            </a:r>
            <a:r>
              <a:rPr lang="en-GB" sz="900" u="sng" dirty="0">
                <a:latin typeface="Times New Roman" panose="02020603050405020304" pitchFamily="18" charset="0"/>
                <a:cs typeface="Times New Roman" panose="02020603050405020304" pitchFamily="18" charset="0"/>
                <a:hlinkClick r:id="rId4"/>
              </a:rPr>
              <a:t>https://search-proquest-com.ezproxy.uwtsd.ac.uk/docview/205300298/41E7E6F060034DD2PQ/1?accountid=130472</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err="1">
                <a:latin typeface="Times New Roman" panose="02020603050405020304" pitchFamily="18" charset="0"/>
                <a:cs typeface="Times New Roman" panose="02020603050405020304" pitchFamily="18" charset="0"/>
              </a:rPr>
              <a:t>Scattone</a:t>
            </a:r>
            <a:r>
              <a:rPr lang="en-GB" sz="900" dirty="0">
                <a:latin typeface="Times New Roman" panose="02020603050405020304" pitchFamily="18" charset="0"/>
                <a:cs typeface="Times New Roman" panose="02020603050405020304" pitchFamily="18" charset="0"/>
              </a:rPr>
              <a:t>, D., </a:t>
            </a:r>
            <a:r>
              <a:rPr lang="en-GB" sz="900" dirty="0" err="1">
                <a:latin typeface="Times New Roman" panose="02020603050405020304" pitchFamily="18" charset="0"/>
                <a:cs typeface="Times New Roman" panose="02020603050405020304" pitchFamily="18" charset="0"/>
              </a:rPr>
              <a:t>Wilczynski</a:t>
            </a:r>
            <a:r>
              <a:rPr lang="en-GB" sz="900" dirty="0">
                <a:latin typeface="Times New Roman" panose="02020603050405020304" pitchFamily="18" charset="0"/>
                <a:cs typeface="Times New Roman" panose="02020603050405020304" pitchFamily="18" charset="0"/>
              </a:rPr>
              <a:t>, M. S., Edwards, P. R., and </a:t>
            </a:r>
            <a:r>
              <a:rPr lang="en-GB" sz="900" dirty="0" err="1">
                <a:latin typeface="Times New Roman" panose="02020603050405020304" pitchFamily="18" charset="0"/>
                <a:cs typeface="Times New Roman" panose="02020603050405020304" pitchFamily="18" charset="0"/>
              </a:rPr>
              <a:t>Rabian</a:t>
            </a:r>
            <a:r>
              <a:rPr lang="en-GB" sz="900" dirty="0">
                <a:latin typeface="Times New Roman" panose="02020603050405020304" pitchFamily="18" charset="0"/>
                <a:cs typeface="Times New Roman" panose="02020603050405020304" pitchFamily="18" charset="0"/>
              </a:rPr>
              <a:t>, B. (2002) ‘Decreasing Disruptive Behaviors of Children with Autism Using Social Stories’, </a:t>
            </a:r>
            <a:r>
              <a:rPr lang="en-GB" sz="900" i="1" dirty="0">
                <a:latin typeface="Times New Roman" panose="02020603050405020304" pitchFamily="18" charset="0"/>
                <a:cs typeface="Times New Roman" panose="02020603050405020304" pitchFamily="18" charset="0"/>
              </a:rPr>
              <a:t>Journal of Autism and Developmental Disorders, </a:t>
            </a:r>
            <a:r>
              <a:rPr lang="en-GB" sz="900" dirty="0">
                <a:latin typeface="Times New Roman" panose="02020603050405020304" pitchFamily="18" charset="0"/>
                <a:cs typeface="Times New Roman" panose="02020603050405020304" pitchFamily="18" charset="0"/>
              </a:rPr>
              <a:t>Vol. 32, No. 6, pp. 535-543. [On-line]. Available at: </a:t>
            </a:r>
            <a:r>
              <a:rPr lang="en-GB" sz="900" u="sng" dirty="0">
                <a:latin typeface="Times New Roman" panose="02020603050405020304" pitchFamily="18" charset="0"/>
                <a:cs typeface="Times New Roman" panose="02020603050405020304" pitchFamily="18" charset="0"/>
                <a:hlinkClick r:id="rId5"/>
              </a:rPr>
              <a:t>https://link-springer-com.ezproxy.uwtsd.ac.uk/content/pdf/10.1023%2FA%3A1021250813367.pdf</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err="1">
                <a:latin typeface="Times New Roman" panose="02020603050405020304" pitchFamily="18" charset="0"/>
                <a:cs typeface="Times New Roman" panose="02020603050405020304" pitchFamily="18" charset="0"/>
              </a:rPr>
              <a:t>Scattone</a:t>
            </a:r>
            <a:r>
              <a:rPr lang="en-GB" sz="900" dirty="0">
                <a:latin typeface="Times New Roman" panose="02020603050405020304" pitchFamily="18" charset="0"/>
                <a:cs typeface="Times New Roman" panose="02020603050405020304" pitchFamily="18" charset="0"/>
              </a:rPr>
              <a:t>, D., </a:t>
            </a:r>
            <a:r>
              <a:rPr lang="en-GB" sz="900" dirty="0" err="1">
                <a:latin typeface="Times New Roman" panose="02020603050405020304" pitchFamily="18" charset="0"/>
                <a:cs typeface="Times New Roman" panose="02020603050405020304" pitchFamily="18" charset="0"/>
              </a:rPr>
              <a:t>Tingstrom</a:t>
            </a:r>
            <a:r>
              <a:rPr lang="en-GB" sz="900" dirty="0">
                <a:latin typeface="Times New Roman" panose="02020603050405020304" pitchFamily="18" charset="0"/>
                <a:cs typeface="Times New Roman" panose="02020603050405020304" pitchFamily="18" charset="0"/>
              </a:rPr>
              <a:t>, H. D. and </a:t>
            </a:r>
            <a:r>
              <a:rPr lang="en-GB" sz="900" dirty="0" err="1">
                <a:latin typeface="Times New Roman" panose="02020603050405020304" pitchFamily="18" charset="0"/>
                <a:cs typeface="Times New Roman" panose="02020603050405020304" pitchFamily="18" charset="0"/>
              </a:rPr>
              <a:t>Wilczynski</a:t>
            </a:r>
            <a:r>
              <a:rPr lang="en-GB" sz="900" dirty="0">
                <a:latin typeface="Times New Roman" panose="02020603050405020304" pitchFamily="18" charset="0"/>
                <a:cs typeface="Times New Roman" panose="02020603050405020304" pitchFamily="18" charset="0"/>
              </a:rPr>
              <a:t>, M. S. (2006) ‘Increasing Appropriate Social Interactions of Children with Autism Spectrum Disorders Using Social Stories’, </a:t>
            </a:r>
            <a:r>
              <a:rPr lang="en-GB" sz="900" i="1" dirty="0">
                <a:latin typeface="Times New Roman" panose="02020603050405020304" pitchFamily="18" charset="0"/>
                <a:cs typeface="Times New Roman" panose="02020603050405020304" pitchFamily="18" charset="0"/>
              </a:rPr>
              <a:t>Autism and Other Developmental Disabilities, </a:t>
            </a:r>
            <a:r>
              <a:rPr lang="en-GB" sz="900" dirty="0">
                <a:latin typeface="Times New Roman" panose="02020603050405020304" pitchFamily="18" charset="0"/>
                <a:cs typeface="Times New Roman" panose="02020603050405020304" pitchFamily="18" charset="0"/>
              </a:rPr>
              <a:t>Vol. 21, No. 4, pp. 211-222. [On-line]. Available at: </a:t>
            </a:r>
            <a:r>
              <a:rPr lang="en-GB" sz="900" u="sng" dirty="0">
                <a:latin typeface="Times New Roman" panose="02020603050405020304" pitchFamily="18" charset="0"/>
                <a:cs typeface="Times New Roman" panose="02020603050405020304" pitchFamily="18" charset="0"/>
                <a:hlinkClick r:id="rId6"/>
              </a:rPr>
              <a:t>http://journals.sagepub.com.ezproxy.uwtsd.ac.uk/doi/pdf/10.1177/10883576060210040201</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Schoen, A. A. (2003) ‘What Potential Does the Applied Behaviour Analysis Approach Have for the Treatment of Children and Youth with Autism?’, </a:t>
            </a:r>
            <a:r>
              <a:rPr lang="en-GB" sz="900" i="1" dirty="0">
                <a:latin typeface="Times New Roman" panose="02020603050405020304" pitchFamily="18" charset="0"/>
                <a:cs typeface="Times New Roman" panose="02020603050405020304" pitchFamily="18" charset="0"/>
              </a:rPr>
              <a:t>Journal of Instructional Psychology, </a:t>
            </a:r>
            <a:r>
              <a:rPr lang="en-GB" sz="900" dirty="0">
                <a:latin typeface="Times New Roman" panose="02020603050405020304" pitchFamily="18" charset="0"/>
                <a:cs typeface="Times New Roman" panose="02020603050405020304" pitchFamily="18" charset="0"/>
              </a:rPr>
              <a:t>Vol. 30, No. 2, pp. 125-131. [On-line]. Available at: </a:t>
            </a:r>
            <a:r>
              <a:rPr lang="en-GB" sz="900" u="sng" dirty="0">
                <a:latin typeface="Times New Roman" panose="02020603050405020304" pitchFamily="18" charset="0"/>
                <a:cs typeface="Times New Roman" panose="02020603050405020304" pitchFamily="18" charset="0"/>
                <a:hlinkClick r:id="rId7"/>
              </a:rPr>
              <a:t>https://search-proquest-com.ezproxy.uwtsd.ac.uk/docview/213907518/fulltextPDF/DC16EA960B914CE1PQ/1?accountid=130472</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 Siller, M. (2017) New York State Department of Health Clinical Practice Guideline on Assessment and Intervention Services for Young Children (age 0-3) with Autism Spectrum Disorders (ASD): 2017 Update. </a:t>
            </a:r>
            <a:r>
              <a:rPr lang="en-GB" sz="900" u="sng" dirty="0">
                <a:latin typeface="Times New Roman" panose="02020603050405020304" pitchFamily="18" charset="0"/>
                <a:cs typeface="Times New Roman" panose="02020603050405020304" pitchFamily="18" charset="0"/>
                <a:hlinkClick r:id="rId8"/>
              </a:rPr>
              <a:t>https://www.health.ny.gov/community/infants_children/early_intervention/autism/docs/report_recommendations_update.pdf</a:t>
            </a:r>
            <a:r>
              <a:rPr lang="en-GB" sz="900" dirty="0">
                <a:latin typeface="Times New Roman" panose="02020603050405020304" pitchFamily="18" charset="0"/>
                <a:cs typeface="Times New Roman" panose="02020603050405020304" pitchFamily="18" charset="0"/>
              </a:rPr>
              <a:t> [Accessed: 15</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Stephens, M. L., </a:t>
            </a:r>
            <a:r>
              <a:rPr lang="en-GB" sz="900" dirty="0" err="1">
                <a:latin typeface="Times New Roman" panose="02020603050405020304" pitchFamily="18" charset="0"/>
                <a:cs typeface="Times New Roman" panose="02020603050405020304" pitchFamily="18" charset="0"/>
              </a:rPr>
              <a:t>Dieppa</a:t>
            </a:r>
            <a:r>
              <a:rPr lang="en-GB" sz="900" dirty="0">
                <a:latin typeface="Times New Roman" panose="02020603050405020304" pitchFamily="18" charset="0"/>
                <a:cs typeface="Times New Roman" panose="02020603050405020304" pitchFamily="18" charset="0"/>
              </a:rPr>
              <a:t>, M. and </a:t>
            </a:r>
            <a:r>
              <a:rPr lang="en-GB" sz="900" dirty="0" err="1">
                <a:latin typeface="Times New Roman" panose="02020603050405020304" pitchFamily="18" charset="0"/>
                <a:cs typeface="Times New Roman" panose="02020603050405020304" pitchFamily="18" charset="0"/>
              </a:rPr>
              <a:t>LeBlance</a:t>
            </a:r>
            <a:r>
              <a:rPr lang="en-GB" sz="900" dirty="0">
                <a:latin typeface="Times New Roman" panose="02020603050405020304" pitchFamily="18" charset="0"/>
                <a:cs typeface="Times New Roman" panose="02020603050405020304" pitchFamily="18" charset="0"/>
              </a:rPr>
              <a:t>, P. (2006) ‘Erikson’s Model of Psychosocial Development with Autism Children and Connections to Evidence-based Practices for No Child Left Behind’, </a:t>
            </a:r>
            <a:r>
              <a:rPr lang="en-GB" sz="900" i="1" dirty="0">
                <a:latin typeface="Times New Roman" panose="02020603050405020304" pitchFamily="18" charset="0"/>
                <a:cs typeface="Times New Roman" panose="02020603050405020304" pitchFamily="18" charset="0"/>
              </a:rPr>
              <a:t>Autistic Children, </a:t>
            </a:r>
            <a:r>
              <a:rPr lang="en-GB" sz="900" dirty="0">
                <a:latin typeface="Times New Roman" panose="02020603050405020304" pitchFamily="18" charset="0"/>
                <a:cs typeface="Times New Roman" panose="02020603050405020304" pitchFamily="18" charset="0"/>
              </a:rPr>
              <a:t>pp. 1-15. [On-line]. Available at: </a:t>
            </a:r>
            <a:r>
              <a:rPr lang="en-GB" sz="900" u="sng" dirty="0">
                <a:latin typeface="Times New Roman" panose="02020603050405020304" pitchFamily="18" charset="0"/>
                <a:cs typeface="Times New Roman" panose="02020603050405020304" pitchFamily="18" charset="0"/>
                <a:hlinkClick r:id="rId9"/>
              </a:rPr>
              <a:t>https://files.eric.ed.gov/fulltext/ED494361.pdf</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Stout, A. (2018) The Shocking Controversy of ABA Therapy. </a:t>
            </a:r>
            <a:r>
              <a:rPr lang="en-GB" sz="900" u="sng" dirty="0">
                <a:latin typeface="Times New Roman" panose="02020603050405020304" pitchFamily="18" charset="0"/>
                <a:cs typeface="Times New Roman" panose="02020603050405020304" pitchFamily="18" charset="0"/>
                <a:hlinkClick r:id="rId10"/>
              </a:rPr>
              <a:t>https://blog.theautismsite.com/aba-therapy-controversy/</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r>
              <a:rPr lang="en-GB" sz="900" dirty="0">
                <a:latin typeface="Times New Roman" panose="02020603050405020304" pitchFamily="18" charset="0"/>
                <a:cs typeface="Times New Roman" panose="02020603050405020304" pitchFamily="18" charset="0"/>
              </a:rPr>
              <a:t>Styles, A. (2011) ‘Social Stories: does the research evidence support the popularity?’, </a:t>
            </a:r>
            <a:r>
              <a:rPr lang="en-GB" sz="900" i="1" dirty="0">
                <a:latin typeface="Times New Roman" panose="02020603050405020304" pitchFamily="18" charset="0"/>
                <a:cs typeface="Times New Roman" panose="02020603050405020304" pitchFamily="18" charset="0"/>
              </a:rPr>
              <a:t>Educational Psychology in Practice, </a:t>
            </a:r>
            <a:r>
              <a:rPr lang="en-GB" sz="900" dirty="0">
                <a:latin typeface="Times New Roman" panose="02020603050405020304" pitchFamily="18" charset="0"/>
                <a:cs typeface="Times New Roman" panose="02020603050405020304" pitchFamily="18" charset="0"/>
              </a:rPr>
              <a:t>Vol. 27, No. 4, pp. 415-436. [On-line]. Available at: </a:t>
            </a:r>
            <a:r>
              <a:rPr lang="en-GB" sz="900" u="sng" dirty="0">
                <a:latin typeface="Times New Roman" panose="02020603050405020304" pitchFamily="18" charset="0"/>
                <a:cs typeface="Times New Roman" panose="02020603050405020304" pitchFamily="18" charset="0"/>
                <a:hlinkClick r:id="rId11"/>
              </a:rPr>
              <a:t>https://web-b-ebscohost-com.ezproxy.uwtsd.ac.uk/ehost/pdfviewer/pdfviewer?vid=1&amp;sid=1eab6969-739d-405f-a3db-1e7c47d2d864%40sessionmgr120</a:t>
            </a:r>
            <a:r>
              <a:rPr lang="en-GB" sz="900" dirty="0">
                <a:latin typeface="Times New Roman" panose="02020603050405020304" pitchFamily="18" charset="0"/>
                <a:cs typeface="Times New Roman" panose="02020603050405020304" pitchFamily="18" charset="0"/>
              </a:rPr>
              <a:t> [Accessed: 17</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70000"/>
              </a:lnSpc>
              <a:buNone/>
            </a:pPr>
            <a:endParaRPr lang="en-GB" sz="900" dirty="0">
              <a:latin typeface="Times New Roman" panose="02020603050405020304" pitchFamily="18" charset="0"/>
              <a:cs typeface="Times New Roman" panose="02020603050405020304" pitchFamily="18" charset="0"/>
            </a:endParaRPr>
          </a:p>
          <a:p>
            <a:pPr marL="0" indent="0" algn="just">
              <a:lnSpc>
                <a:spcPct val="170000"/>
              </a:lnSpc>
              <a:buNone/>
            </a:pPr>
            <a:endParaRPr lang="en-GB"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9195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A52E0A-E88B-F049-AAA2-E5259580B86F}"/>
              </a:ext>
            </a:extLst>
          </p:cNvPr>
          <p:cNvSpPr>
            <a:spLocks noGrp="1"/>
          </p:cNvSpPr>
          <p:nvPr>
            <p:ph idx="1"/>
          </p:nvPr>
        </p:nvSpPr>
        <p:spPr>
          <a:xfrm>
            <a:off x="865909" y="398607"/>
            <a:ext cx="10515600" cy="4351338"/>
          </a:xfrm>
        </p:spPr>
        <p:txBody>
          <a:bodyPr>
            <a:normAutofit/>
          </a:bodyPr>
          <a:lstStyle/>
          <a:p>
            <a:pPr marL="0" indent="0" algn="just">
              <a:lnSpc>
                <a:spcPct val="150000"/>
              </a:lnSpc>
              <a:buNone/>
            </a:pPr>
            <a:r>
              <a:rPr lang="en-GB" sz="900" dirty="0">
                <a:latin typeface="Times New Roman" panose="02020603050405020304" pitchFamily="18" charset="0"/>
                <a:cs typeface="Times New Roman" panose="02020603050405020304" pitchFamily="18" charset="0"/>
              </a:rPr>
              <a:t>The National Autistic Society (2018) Social stories and comic strip conversations. </a:t>
            </a:r>
            <a:r>
              <a:rPr lang="en-GB" sz="900" u="sng" dirty="0">
                <a:latin typeface="Times New Roman" panose="02020603050405020304" pitchFamily="18" charset="0"/>
                <a:cs typeface="Times New Roman" panose="02020603050405020304" pitchFamily="18" charset="0"/>
                <a:hlinkClick r:id="rId2"/>
              </a:rPr>
              <a:t>http://www.autism.org.uk/about/strategies/social-stories-comic-strips.aspx</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50000"/>
              </a:lnSpc>
              <a:buNone/>
            </a:pPr>
            <a:r>
              <a:rPr lang="en-GB" sz="900" dirty="0">
                <a:latin typeface="Times New Roman" panose="02020603050405020304" pitchFamily="18" charset="0"/>
                <a:cs typeface="Times New Roman" panose="02020603050405020304" pitchFamily="18" charset="0"/>
              </a:rPr>
              <a:t>Watson, M. (2008) Is ABA the only way? </a:t>
            </a:r>
            <a:r>
              <a:rPr lang="en-GB" sz="900" u="sng" dirty="0">
                <a:latin typeface="Times New Roman" panose="02020603050405020304" pitchFamily="18" charset="0"/>
                <a:cs typeface="Times New Roman" panose="02020603050405020304" pitchFamily="18" charset="0"/>
                <a:hlinkClick r:id="rId3"/>
              </a:rPr>
              <a:t>http://www.fragilex.org.nz/__data/assets/pdf_file/0016/22237/Is_ABA_the_only_way.pdf</a:t>
            </a:r>
            <a:r>
              <a:rPr lang="en-GB" sz="900" dirty="0">
                <a:latin typeface="Times New Roman" panose="02020603050405020304" pitchFamily="18" charset="0"/>
                <a:cs typeface="Times New Roman" panose="02020603050405020304" pitchFamily="18" charset="0"/>
              </a:rPr>
              <a:t> [Accessed: 16</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lgn="just">
              <a:lnSpc>
                <a:spcPct val="150000"/>
              </a:lnSpc>
              <a:buNone/>
            </a:pPr>
            <a:r>
              <a:rPr lang="en-GB" sz="900" dirty="0">
                <a:latin typeface="Times New Roman" panose="02020603050405020304" pitchFamily="18" charset="0"/>
                <a:cs typeface="Times New Roman" panose="02020603050405020304" pitchFamily="18" charset="0"/>
              </a:rPr>
              <a:t>Wilkinson, K. and Twist, L. (2010) Autism and educational assessment: UK policy and practice. </a:t>
            </a:r>
            <a:r>
              <a:rPr lang="en-GB" sz="900" u="sng" dirty="0">
                <a:latin typeface="Times New Roman" panose="02020603050405020304" pitchFamily="18" charset="0"/>
                <a:cs typeface="Times New Roman" panose="02020603050405020304" pitchFamily="18" charset="0"/>
                <a:hlinkClick r:id="rId4"/>
              </a:rPr>
              <a:t>https://www.nfer.ac.uk/publications/ASR02/ASR02.pdf</a:t>
            </a:r>
            <a:r>
              <a:rPr lang="en-GB" sz="900" dirty="0">
                <a:latin typeface="Times New Roman" panose="02020603050405020304" pitchFamily="18" charset="0"/>
                <a:cs typeface="Times New Roman" panose="02020603050405020304" pitchFamily="18" charset="0"/>
              </a:rPr>
              <a:t> [Accessed: 15</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pPr marL="0" indent="0">
              <a:buNone/>
            </a:pPr>
            <a:endParaRPr lang="en-US" dirty="0"/>
          </a:p>
        </p:txBody>
      </p:sp>
    </p:spTree>
    <p:extLst>
      <p:ext uri="{BB962C8B-B14F-4D97-AF65-F5344CB8AC3E}">
        <p14:creationId xmlns:p14="http://schemas.microsoft.com/office/powerpoint/2010/main" val="29183824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{B5DC7AFE-A198-FF48-998A-E11C36D48F3E}tf10001067</Template>
  <TotalTime>4749</TotalTime>
  <Words>4267</Words>
  <Application>Microsoft Macintosh PowerPoint</Application>
  <PresentationFormat>Widescreen</PresentationFormat>
  <Paragraphs>105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Century Gothic</vt:lpstr>
      <vt:lpstr>Garamond</vt:lpstr>
      <vt:lpstr>Times New Roman</vt:lpstr>
      <vt:lpstr>Savon</vt:lpstr>
      <vt:lpstr>PowerPoint Presentation</vt:lpstr>
      <vt:lpstr>Reference list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Autism </dc:title>
  <dc:creator>Microsoft Office User</dc:creator>
  <cp:lastModifiedBy>Microsoft Office User</cp:lastModifiedBy>
  <cp:revision>27</cp:revision>
  <dcterms:created xsi:type="dcterms:W3CDTF">2018-05-20T12:25:35Z</dcterms:created>
  <dcterms:modified xsi:type="dcterms:W3CDTF">2018-05-23T19:34:54Z</dcterms:modified>
</cp:coreProperties>
</file>