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8"/>
  </p:notesMasterIdLst>
  <p:sldIdLst>
    <p:sldId id="257" r:id="rId2"/>
    <p:sldId id="275" r:id="rId3"/>
    <p:sldId id="281" r:id="rId4"/>
    <p:sldId id="282" r:id="rId5"/>
    <p:sldId id="276" r:id="rId6"/>
    <p:sldId id="288" r:id="rId7"/>
    <p:sldId id="289" r:id="rId8"/>
    <p:sldId id="291" r:id="rId9"/>
    <p:sldId id="290" r:id="rId10"/>
    <p:sldId id="278" r:id="rId11"/>
    <p:sldId id="300" r:id="rId12"/>
    <p:sldId id="301" r:id="rId13"/>
    <p:sldId id="277" r:id="rId14"/>
    <p:sldId id="293" r:id="rId15"/>
    <p:sldId id="294" r:id="rId16"/>
    <p:sldId id="295" r:id="rId17"/>
    <p:sldId id="296" r:id="rId18"/>
    <p:sldId id="299" r:id="rId19"/>
    <p:sldId id="302" r:id="rId20"/>
    <p:sldId id="259" r:id="rId21"/>
    <p:sldId id="287" r:id="rId22"/>
    <p:sldId id="258" r:id="rId23"/>
    <p:sldId id="312" r:id="rId24"/>
    <p:sldId id="313" r:id="rId25"/>
    <p:sldId id="314" r:id="rId26"/>
    <p:sldId id="315" r:id="rId27"/>
    <p:sldId id="316" r:id="rId28"/>
    <p:sldId id="285" r:id="rId29"/>
    <p:sldId id="304" r:id="rId30"/>
    <p:sldId id="306" r:id="rId31"/>
    <p:sldId id="303" r:id="rId32"/>
    <p:sldId id="305" r:id="rId33"/>
    <p:sldId id="311" r:id="rId34"/>
    <p:sldId id="284" r:id="rId35"/>
    <p:sldId id="317" r:id="rId36"/>
    <p:sldId id="318" r:id="rId37"/>
    <p:sldId id="319" r:id="rId38"/>
    <p:sldId id="286" r:id="rId39"/>
    <p:sldId id="260" r:id="rId40"/>
    <p:sldId id="261" r:id="rId41"/>
    <p:sldId id="262" r:id="rId42"/>
    <p:sldId id="263" r:id="rId43"/>
    <p:sldId id="264" r:id="rId44"/>
    <p:sldId id="265" r:id="rId45"/>
    <p:sldId id="266" r:id="rId46"/>
    <p:sldId id="298" r:id="rId47"/>
    <p:sldId id="267" r:id="rId48"/>
    <p:sldId id="320" r:id="rId49"/>
    <p:sldId id="268" r:id="rId50"/>
    <p:sldId id="269" r:id="rId51"/>
    <p:sldId id="270" r:id="rId52"/>
    <p:sldId id="271" r:id="rId53"/>
    <p:sldId id="272" r:id="rId54"/>
    <p:sldId id="273" r:id="rId55"/>
    <p:sldId id="297" r:id="rId56"/>
    <p:sldId id="274"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0" d="100"/>
          <a:sy n="90" d="100"/>
        </p:scale>
        <p:origin x="825" y="5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F6DED0-E671-4CBF-811D-CC945FD393FA}" type="datetimeFigureOut">
              <a:rPr lang="en-GB" smtClean="0"/>
              <a:t>26/04/2017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CF3BCC2-1229-4A03-B91C-FA4A637A8EAD}" type="slidenum">
              <a:rPr lang="en-GB" smtClean="0"/>
              <a:t>‹#›</a:t>
            </a:fld>
            <a:endParaRPr lang="en-GB"/>
          </a:p>
        </p:txBody>
      </p:sp>
    </p:spTree>
    <p:extLst>
      <p:ext uri="{BB962C8B-B14F-4D97-AF65-F5344CB8AC3E}">
        <p14:creationId xmlns:p14="http://schemas.microsoft.com/office/powerpoint/2010/main" val="25549660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Mithridates</a:t>
            </a:r>
            <a:r>
              <a:rPr lang="en-GB" baseline="0" dirty="0"/>
              <a:t> V had allied with Rome and was given large parts of </a:t>
            </a:r>
            <a:r>
              <a:rPr lang="en-GB" baseline="0" dirty="0" err="1"/>
              <a:t>Phyrgia</a:t>
            </a:r>
            <a:r>
              <a:rPr lang="en-GB" baseline="0" dirty="0"/>
              <a:t> by the Romans</a:t>
            </a:r>
            <a:endParaRPr lang="en-GB" dirty="0"/>
          </a:p>
        </p:txBody>
      </p:sp>
      <p:sp>
        <p:nvSpPr>
          <p:cNvPr id="4" name="Slide Number Placeholder 3"/>
          <p:cNvSpPr>
            <a:spLocks noGrp="1"/>
          </p:cNvSpPr>
          <p:nvPr>
            <p:ph type="sldNum" sz="quarter" idx="10"/>
          </p:nvPr>
        </p:nvSpPr>
        <p:spPr/>
        <p:txBody>
          <a:bodyPr/>
          <a:lstStyle/>
          <a:p>
            <a:fld id="{4F161E75-0858-4510-9ADF-D87286A3D82A}" type="slidenum">
              <a:rPr lang="en-GB" smtClean="0"/>
              <a:pPr/>
              <a:t>20</a:t>
            </a:fld>
            <a:endParaRPr lang="en-GB"/>
          </a:p>
        </p:txBody>
      </p:sp>
    </p:spTree>
    <p:extLst>
      <p:ext uri="{BB962C8B-B14F-4D97-AF65-F5344CB8AC3E}">
        <p14:creationId xmlns:p14="http://schemas.microsoft.com/office/powerpoint/2010/main" val="1558619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F161E75-0858-4510-9ADF-D87286A3D82A}" type="slidenum">
              <a:rPr lang="en-GB" smtClean="0"/>
              <a:pPr/>
              <a:t>40</a:t>
            </a:fld>
            <a:endParaRPr lang="en-GB"/>
          </a:p>
        </p:txBody>
      </p:sp>
    </p:spTree>
    <p:extLst>
      <p:ext uri="{BB962C8B-B14F-4D97-AF65-F5344CB8AC3E}">
        <p14:creationId xmlns:p14="http://schemas.microsoft.com/office/powerpoint/2010/main" val="628448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F161E75-0858-4510-9ADF-D87286A3D82A}" type="slidenum">
              <a:rPr lang="en-GB" smtClean="0"/>
              <a:pPr/>
              <a:t>42</a:t>
            </a:fld>
            <a:endParaRPr lang="en-GB"/>
          </a:p>
        </p:txBody>
      </p:sp>
    </p:spTree>
    <p:extLst>
      <p:ext uri="{BB962C8B-B14F-4D97-AF65-F5344CB8AC3E}">
        <p14:creationId xmlns:p14="http://schemas.microsoft.com/office/powerpoint/2010/main" val="4107101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5BC8E15C-9042-4C5B-A6D9-2CB82D1A6EE3}" type="datetimeFigureOut">
              <a:rPr lang="en-GB" smtClean="0"/>
              <a:t>26/04/2017</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80E2380B-9449-4115-83B9-9633400267EE}"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5BC8E15C-9042-4C5B-A6D9-2CB82D1A6EE3}" type="datetimeFigureOut">
              <a:rPr lang="en-GB" smtClean="0"/>
              <a:t>26/04/2017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0E2380B-9449-4115-83B9-9633400267EE}" type="slidenum">
              <a:rPr lang="en-GB" smtClean="0"/>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5BC8E15C-9042-4C5B-A6D9-2CB82D1A6EE3}" type="datetimeFigureOut">
              <a:rPr lang="en-GB" smtClean="0"/>
              <a:t>26/04/2017</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80E2380B-9449-4115-83B9-9633400267EE}"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5BC8E15C-9042-4C5B-A6D9-2CB82D1A6EE3}" type="datetimeFigureOut">
              <a:rPr lang="en-GB" smtClean="0"/>
              <a:t>26/04/2017</a:t>
            </a:fld>
            <a:endParaRPr lang="en-GB"/>
          </a:p>
        </p:txBody>
      </p:sp>
      <p:sp>
        <p:nvSpPr>
          <p:cNvPr id="10" name="Slide Number Placeholder 9"/>
          <p:cNvSpPr>
            <a:spLocks noGrp="1"/>
          </p:cNvSpPr>
          <p:nvPr>
            <p:ph type="sldNum" sz="quarter" idx="16"/>
          </p:nvPr>
        </p:nvSpPr>
        <p:spPr/>
        <p:txBody>
          <a:bodyPr rtlCol="0"/>
          <a:lstStyle/>
          <a:p>
            <a:fld id="{80E2380B-9449-4115-83B9-9633400267EE}"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5BC8E15C-9042-4C5B-A6D9-2CB82D1A6EE3}" type="datetimeFigureOut">
              <a:rPr lang="en-GB" smtClean="0"/>
              <a:t>26/04/2017</a:t>
            </a:fld>
            <a:endParaRPr lang="en-GB"/>
          </a:p>
        </p:txBody>
      </p:sp>
      <p:sp>
        <p:nvSpPr>
          <p:cNvPr id="12" name="Slide Number Placeholder 11"/>
          <p:cNvSpPr>
            <a:spLocks noGrp="1"/>
          </p:cNvSpPr>
          <p:nvPr>
            <p:ph type="sldNum" sz="quarter" idx="16"/>
          </p:nvPr>
        </p:nvSpPr>
        <p:spPr/>
        <p:txBody>
          <a:bodyPr rtlCol="0"/>
          <a:lstStyle/>
          <a:p>
            <a:fld id="{80E2380B-9449-4115-83B9-9633400267EE}" type="slidenum">
              <a:rPr lang="en-GB" smtClean="0"/>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5BC8E15C-9042-4C5B-A6D9-2CB82D1A6EE3}" type="datetimeFigureOut">
              <a:rPr lang="en-GB" smtClean="0"/>
              <a:t>26/04/2017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80E2380B-9449-4115-83B9-9633400267E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8E15C-9042-4C5B-A6D9-2CB82D1A6EE3}" type="datetimeFigureOut">
              <a:rPr lang="en-GB" smtClean="0"/>
              <a:t>26/04/2017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80E2380B-9449-4115-83B9-9633400267E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5BC8E15C-9042-4C5B-A6D9-2CB82D1A6EE3}" type="datetimeFigureOut">
              <a:rPr lang="en-GB" smtClean="0"/>
              <a:t>26/04/2017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80E2380B-9449-4115-83B9-9633400267EE}" type="slidenum">
              <a:rPr lang="en-GB" smtClean="0"/>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5BC8E15C-9042-4C5B-A6D9-2CB82D1A6EE3}" type="datetimeFigureOut">
              <a:rPr lang="en-GB" smtClean="0"/>
              <a:t>26/04/2017</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80E2380B-9449-4115-83B9-9633400267EE}" type="slidenum">
              <a:rPr lang="en-GB" smtClean="0"/>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BC8E15C-9042-4C5B-A6D9-2CB82D1A6EE3}" type="datetimeFigureOut">
              <a:rPr lang="en-GB" smtClean="0"/>
              <a:t>26/04/2017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E2380B-9449-4115-83B9-9633400267E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5BC8E15C-9042-4C5B-A6D9-2CB82D1A6EE3}" type="datetimeFigureOut">
              <a:rPr lang="en-GB" smtClean="0"/>
              <a:t>26/04/2017</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80E2380B-9449-4115-83B9-9633400267E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5BC8E15C-9042-4C5B-A6D9-2CB82D1A6EE3}" type="datetimeFigureOut">
              <a:rPr lang="en-GB" smtClean="0"/>
              <a:t>26/04/2017</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80E2380B-9449-4115-83B9-9633400267E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Defenders, Conquerors and Vanquished</a:t>
            </a:r>
          </a:p>
        </p:txBody>
      </p:sp>
      <p:sp>
        <p:nvSpPr>
          <p:cNvPr id="3" name="Subtitle 2"/>
          <p:cNvSpPr>
            <a:spLocks noGrp="1"/>
          </p:cNvSpPr>
          <p:nvPr>
            <p:ph type="subTitle" idx="1"/>
          </p:nvPr>
        </p:nvSpPr>
        <p:spPr/>
        <p:txBody>
          <a:bodyPr>
            <a:normAutofit/>
          </a:bodyPr>
          <a:lstStyle/>
          <a:p>
            <a:r>
              <a:rPr lang="en-GB" dirty="0"/>
              <a:t>Lecture 18: </a:t>
            </a:r>
            <a:r>
              <a:rPr lang="en-GB" dirty="0" err="1"/>
              <a:t>Attalids</a:t>
            </a:r>
            <a:r>
              <a:rPr lang="en-GB" dirty="0"/>
              <a:t> and the </a:t>
            </a:r>
            <a:r>
              <a:rPr lang="en-GB" dirty="0" err="1"/>
              <a:t>Mithradatic</a:t>
            </a:r>
            <a:r>
              <a:rPr lang="en-GB" dirty="0"/>
              <a:t> Wars</a:t>
            </a:r>
          </a:p>
        </p:txBody>
      </p:sp>
    </p:spTree>
    <p:extLst>
      <p:ext uri="{BB962C8B-B14F-4D97-AF65-F5344CB8AC3E}">
        <p14:creationId xmlns:p14="http://schemas.microsoft.com/office/powerpoint/2010/main" val="58139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err="1"/>
              <a:t>Apameia</a:t>
            </a:r>
            <a:r>
              <a:rPr lang="en-GB" dirty="0"/>
              <a:t> to the End of the </a:t>
            </a:r>
            <a:r>
              <a:rPr lang="en-GB" dirty="0" err="1"/>
              <a:t>Attalids</a:t>
            </a:r>
            <a:endParaRPr lang="en-GB" dirty="0"/>
          </a:p>
        </p:txBody>
      </p:sp>
      <p:sp>
        <p:nvSpPr>
          <p:cNvPr id="4" name="Title 3"/>
          <p:cNvSpPr>
            <a:spLocks noGrp="1"/>
          </p:cNvSpPr>
          <p:nvPr>
            <p:ph type="title"/>
          </p:nvPr>
        </p:nvSpPr>
        <p:spPr/>
        <p:txBody>
          <a:bodyPr>
            <a:normAutofit fontScale="90000"/>
          </a:bodyPr>
          <a:lstStyle/>
          <a:p>
            <a:br>
              <a:rPr lang="en-GB" dirty="0"/>
            </a:br>
            <a:r>
              <a:rPr lang="en-GB" b="1" dirty="0"/>
              <a:t>The </a:t>
            </a:r>
            <a:r>
              <a:rPr lang="en-GB" b="1" dirty="0" err="1"/>
              <a:t>Attalid</a:t>
            </a:r>
            <a:r>
              <a:rPr lang="en-GB" b="1" dirty="0"/>
              <a:t> State, 188–133 BC </a:t>
            </a:r>
            <a:br>
              <a:rPr lang="en-GB" b="1" dirty="0"/>
            </a:br>
            <a:endParaRPr lang="en-GB" dirty="0"/>
          </a:p>
        </p:txBody>
      </p:sp>
    </p:spTree>
    <p:extLst>
      <p:ext uri="{BB962C8B-B14F-4D97-AF65-F5344CB8AC3E}">
        <p14:creationId xmlns:p14="http://schemas.microsoft.com/office/powerpoint/2010/main" val="2411021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Pergamene</a:t>
            </a:r>
            <a:r>
              <a:rPr lang="en-GB" dirty="0"/>
              <a:t> History</a:t>
            </a:r>
          </a:p>
        </p:txBody>
      </p:sp>
      <p:sp>
        <p:nvSpPr>
          <p:cNvPr id="3" name="Content Placeholder 2"/>
          <p:cNvSpPr>
            <a:spLocks noGrp="1"/>
          </p:cNvSpPr>
          <p:nvPr>
            <p:ph sz="quarter" idx="1"/>
          </p:nvPr>
        </p:nvSpPr>
        <p:spPr/>
        <p:txBody>
          <a:bodyPr>
            <a:normAutofit fontScale="77500" lnSpcReduction="20000"/>
          </a:bodyPr>
          <a:lstStyle/>
          <a:p>
            <a:r>
              <a:rPr lang="en-GB" dirty="0"/>
              <a:t>310 Heracles, son of Alexander goes from </a:t>
            </a:r>
            <a:r>
              <a:rPr lang="en-GB" dirty="0" err="1"/>
              <a:t>Pergamon</a:t>
            </a:r>
            <a:r>
              <a:rPr lang="en-GB" dirty="0"/>
              <a:t> to the Peloponnese</a:t>
            </a:r>
          </a:p>
          <a:p>
            <a:r>
              <a:rPr lang="en-GB" dirty="0" err="1"/>
              <a:t>Pergamon</a:t>
            </a:r>
            <a:r>
              <a:rPr lang="en-GB" dirty="0"/>
              <a:t> run by </a:t>
            </a:r>
            <a:r>
              <a:rPr lang="en-GB" dirty="0" err="1"/>
              <a:t>Philetairos</a:t>
            </a:r>
            <a:r>
              <a:rPr lang="en-GB" dirty="0"/>
              <a:t>, under </a:t>
            </a:r>
            <a:r>
              <a:rPr lang="en-GB" dirty="0" err="1"/>
              <a:t>Antigonus</a:t>
            </a:r>
            <a:r>
              <a:rPr lang="en-GB" dirty="0"/>
              <a:t>, then Lysimachus, then </a:t>
            </a:r>
            <a:r>
              <a:rPr lang="en-GB" dirty="0" err="1"/>
              <a:t>Seleucus</a:t>
            </a:r>
            <a:endParaRPr lang="en-GB" dirty="0"/>
          </a:p>
          <a:p>
            <a:r>
              <a:rPr lang="en-GB" dirty="0"/>
              <a:t>281-263 </a:t>
            </a:r>
            <a:r>
              <a:rPr lang="en-GB" dirty="0" err="1"/>
              <a:t>Philetairos</a:t>
            </a:r>
            <a:r>
              <a:rPr lang="en-GB" dirty="0"/>
              <a:t> as ruler</a:t>
            </a:r>
          </a:p>
          <a:p>
            <a:r>
              <a:rPr lang="en-GB" dirty="0"/>
              <a:t>263-241 </a:t>
            </a:r>
            <a:r>
              <a:rPr lang="en-GB" dirty="0" err="1"/>
              <a:t>Eumenes</a:t>
            </a:r>
            <a:r>
              <a:rPr lang="en-GB" dirty="0"/>
              <a:t> I (262/1 defeat of Antiochus I)</a:t>
            </a:r>
          </a:p>
          <a:p>
            <a:r>
              <a:rPr lang="en-GB" dirty="0"/>
              <a:t>241 </a:t>
            </a:r>
            <a:r>
              <a:rPr lang="en-GB" dirty="0" err="1"/>
              <a:t>Attalus</a:t>
            </a:r>
            <a:r>
              <a:rPr lang="en-GB" dirty="0"/>
              <a:t> I as ruler</a:t>
            </a:r>
          </a:p>
          <a:p>
            <a:r>
              <a:rPr lang="en-GB" dirty="0"/>
              <a:t>240/238 </a:t>
            </a:r>
            <a:r>
              <a:rPr lang="en-GB" dirty="0" err="1"/>
              <a:t>Attalus</a:t>
            </a:r>
            <a:r>
              <a:rPr lang="en-GB" dirty="0"/>
              <a:t> I declares himself king</a:t>
            </a:r>
          </a:p>
          <a:p>
            <a:r>
              <a:rPr lang="en-GB" dirty="0"/>
              <a:t>201 Philip V invaded </a:t>
            </a:r>
            <a:r>
              <a:rPr lang="en-GB" dirty="0" err="1"/>
              <a:t>Pergamon</a:t>
            </a:r>
            <a:endParaRPr lang="en-GB" dirty="0"/>
          </a:p>
          <a:p>
            <a:r>
              <a:rPr lang="en-GB" dirty="0"/>
              <a:t>197 </a:t>
            </a:r>
            <a:r>
              <a:rPr lang="en-GB" dirty="0" err="1"/>
              <a:t>Eumenes</a:t>
            </a:r>
            <a:r>
              <a:rPr lang="en-GB" dirty="0"/>
              <a:t> II (</a:t>
            </a:r>
            <a:r>
              <a:rPr lang="en-GB" dirty="0" err="1"/>
              <a:t>Attalus</a:t>
            </a:r>
            <a:r>
              <a:rPr lang="en-GB" dirty="0"/>
              <a:t> dies)</a:t>
            </a:r>
          </a:p>
          <a:p>
            <a:r>
              <a:rPr lang="en-GB" dirty="0"/>
              <a:t>192/1 </a:t>
            </a:r>
            <a:r>
              <a:rPr lang="en-GB" dirty="0" err="1"/>
              <a:t>Seleucus</a:t>
            </a:r>
            <a:r>
              <a:rPr lang="en-GB" dirty="0"/>
              <a:t> (son of Antiochus) sieges </a:t>
            </a:r>
            <a:r>
              <a:rPr lang="en-GB" dirty="0" err="1"/>
              <a:t>Pergamon</a:t>
            </a:r>
            <a:endParaRPr lang="en-GB" dirty="0"/>
          </a:p>
          <a:p>
            <a:r>
              <a:rPr lang="en-GB" dirty="0"/>
              <a:t>189 Treaty of </a:t>
            </a:r>
            <a:r>
              <a:rPr lang="en-GB" dirty="0" err="1"/>
              <a:t>Apameia</a:t>
            </a:r>
            <a:r>
              <a:rPr lang="en-GB" dirty="0"/>
              <a:t> and expansion of </a:t>
            </a:r>
            <a:r>
              <a:rPr lang="en-GB" dirty="0" err="1"/>
              <a:t>Pergamene</a:t>
            </a:r>
            <a:r>
              <a:rPr lang="en-GB" dirty="0"/>
              <a:t> power</a:t>
            </a:r>
          </a:p>
          <a:p>
            <a:r>
              <a:rPr lang="en-GB" dirty="0"/>
              <a:t>187-183 War between Bithynia and </a:t>
            </a:r>
            <a:r>
              <a:rPr lang="en-GB" dirty="0" err="1"/>
              <a:t>Pergamon</a:t>
            </a:r>
            <a:endParaRPr lang="en-GB" dirty="0"/>
          </a:p>
        </p:txBody>
      </p:sp>
    </p:spTree>
    <p:extLst>
      <p:ext uri="{BB962C8B-B14F-4D97-AF65-F5344CB8AC3E}">
        <p14:creationId xmlns:p14="http://schemas.microsoft.com/office/powerpoint/2010/main" val="1534012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Pergamene</a:t>
            </a:r>
            <a:r>
              <a:rPr lang="en-GB" dirty="0"/>
              <a:t> History</a:t>
            </a:r>
          </a:p>
        </p:txBody>
      </p:sp>
      <p:sp>
        <p:nvSpPr>
          <p:cNvPr id="3" name="Content Placeholder 2"/>
          <p:cNvSpPr>
            <a:spLocks noGrp="1"/>
          </p:cNvSpPr>
          <p:nvPr>
            <p:ph sz="quarter" idx="1"/>
          </p:nvPr>
        </p:nvSpPr>
        <p:spPr/>
        <p:txBody>
          <a:bodyPr>
            <a:normAutofit fontScale="70000" lnSpcReduction="20000"/>
          </a:bodyPr>
          <a:lstStyle/>
          <a:p>
            <a:r>
              <a:rPr lang="en-GB" dirty="0"/>
              <a:t>181-179 Pontic invasion of Galatia and treaty with </a:t>
            </a:r>
            <a:r>
              <a:rPr lang="en-GB" dirty="0" err="1"/>
              <a:t>Eumenes</a:t>
            </a:r>
            <a:endParaRPr lang="en-GB" dirty="0"/>
          </a:p>
          <a:p>
            <a:r>
              <a:rPr lang="en-GB" dirty="0"/>
              <a:t>175 </a:t>
            </a:r>
            <a:r>
              <a:rPr lang="en-GB" dirty="0" err="1"/>
              <a:t>Eumenes</a:t>
            </a:r>
            <a:r>
              <a:rPr lang="en-GB" dirty="0"/>
              <a:t> aids Antiochus IV in taking power</a:t>
            </a:r>
          </a:p>
          <a:p>
            <a:r>
              <a:rPr lang="en-GB" dirty="0"/>
              <a:t>172 attempted murder of </a:t>
            </a:r>
            <a:r>
              <a:rPr lang="en-GB" dirty="0" err="1"/>
              <a:t>Eumenes</a:t>
            </a:r>
            <a:r>
              <a:rPr lang="en-GB" dirty="0"/>
              <a:t> at Delphi</a:t>
            </a:r>
          </a:p>
          <a:p>
            <a:r>
              <a:rPr lang="en-GB" dirty="0"/>
              <a:t>168 </a:t>
            </a:r>
            <a:r>
              <a:rPr lang="en-GB" dirty="0" err="1"/>
              <a:t>Eumenes</a:t>
            </a:r>
            <a:r>
              <a:rPr lang="en-GB" dirty="0"/>
              <a:t> Campaign against the Galatians</a:t>
            </a:r>
          </a:p>
          <a:p>
            <a:r>
              <a:rPr lang="en-GB" dirty="0"/>
              <a:t>159/8 </a:t>
            </a:r>
            <a:r>
              <a:rPr lang="en-GB" dirty="0" err="1"/>
              <a:t>Attalus</a:t>
            </a:r>
            <a:r>
              <a:rPr lang="en-GB" dirty="0"/>
              <a:t> II replaces </a:t>
            </a:r>
            <a:r>
              <a:rPr lang="en-GB" dirty="0" err="1"/>
              <a:t>Eumenes</a:t>
            </a:r>
            <a:r>
              <a:rPr lang="en-GB" dirty="0"/>
              <a:t> II </a:t>
            </a:r>
          </a:p>
          <a:p>
            <a:r>
              <a:rPr lang="en-GB" dirty="0"/>
              <a:t>155/4 </a:t>
            </a:r>
            <a:r>
              <a:rPr lang="en-GB" dirty="0" err="1"/>
              <a:t>Pergamon</a:t>
            </a:r>
            <a:r>
              <a:rPr lang="en-GB" dirty="0"/>
              <a:t> sieged and partially sacked by </a:t>
            </a:r>
            <a:r>
              <a:rPr lang="en-GB" dirty="0" err="1"/>
              <a:t>Prusias</a:t>
            </a:r>
            <a:r>
              <a:rPr lang="en-GB" dirty="0"/>
              <a:t> II </a:t>
            </a:r>
          </a:p>
          <a:p>
            <a:r>
              <a:rPr lang="en-GB" dirty="0"/>
              <a:t>150 </a:t>
            </a:r>
            <a:r>
              <a:rPr lang="en-GB" dirty="0" err="1"/>
              <a:t>Pergamon</a:t>
            </a:r>
            <a:r>
              <a:rPr lang="en-GB" dirty="0"/>
              <a:t> aids Alexander </a:t>
            </a:r>
            <a:r>
              <a:rPr lang="en-GB" dirty="0" err="1"/>
              <a:t>Balas</a:t>
            </a:r>
            <a:r>
              <a:rPr lang="en-GB" dirty="0"/>
              <a:t> against Demetrius</a:t>
            </a:r>
          </a:p>
          <a:p>
            <a:r>
              <a:rPr lang="en-GB" dirty="0"/>
              <a:t>149-158 </a:t>
            </a:r>
            <a:r>
              <a:rPr lang="en-GB" dirty="0" err="1"/>
              <a:t>Attalus</a:t>
            </a:r>
            <a:r>
              <a:rPr lang="en-GB" dirty="0"/>
              <a:t> aids Rome (with ships) against </a:t>
            </a:r>
            <a:r>
              <a:rPr lang="en-GB" dirty="0" err="1"/>
              <a:t>Andriscus</a:t>
            </a:r>
            <a:r>
              <a:rPr lang="en-GB" dirty="0"/>
              <a:t> (in Macedon)</a:t>
            </a:r>
          </a:p>
          <a:p>
            <a:r>
              <a:rPr lang="en-GB" dirty="0"/>
              <a:t>148 </a:t>
            </a:r>
            <a:r>
              <a:rPr lang="en-GB" dirty="0" err="1"/>
              <a:t>Prusias</a:t>
            </a:r>
            <a:r>
              <a:rPr lang="en-GB" dirty="0"/>
              <a:t> of Bithynia replaced by </a:t>
            </a:r>
            <a:r>
              <a:rPr lang="en-GB" dirty="0" err="1"/>
              <a:t>Nicomedes</a:t>
            </a:r>
            <a:r>
              <a:rPr lang="en-GB" dirty="0"/>
              <a:t> II</a:t>
            </a:r>
          </a:p>
          <a:p>
            <a:r>
              <a:rPr lang="en-GB" dirty="0"/>
              <a:t>146 Sack of Corinth (</a:t>
            </a:r>
            <a:r>
              <a:rPr lang="en-GB" dirty="0" err="1"/>
              <a:t>Philopoemen</a:t>
            </a:r>
            <a:r>
              <a:rPr lang="en-GB" dirty="0"/>
              <a:t> – general for </a:t>
            </a:r>
            <a:r>
              <a:rPr lang="en-GB" dirty="0" err="1"/>
              <a:t>Attalus</a:t>
            </a:r>
            <a:r>
              <a:rPr lang="en-GB" dirty="0"/>
              <a:t> is there)</a:t>
            </a:r>
          </a:p>
          <a:p>
            <a:r>
              <a:rPr lang="en-GB" dirty="0"/>
              <a:t>138 </a:t>
            </a:r>
            <a:r>
              <a:rPr lang="en-GB" dirty="0" err="1"/>
              <a:t>Attalus</a:t>
            </a:r>
            <a:r>
              <a:rPr lang="en-GB" dirty="0"/>
              <a:t> III becomes king</a:t>
            </a:r>
          </a:p>
          <a:p>
            <a:r>
              <a:rPr lang="en-GB" dirty="0"/>
              <a:t>133 </a:t>
            </a:r>
            <a:r>
              <a:rPr lang="en-GB" dirty="0" err="1"/>
              <a:t>Attalus</a:t>
            </a:r>
            <a:r>
              <a:rPr lang="en-GB" dirty="0"/>
              <a:t> III dies and wills kingdom to Rome</a:t>
            </a:r>
          </a:p>
          <a:p>
            <a:endParaRPr lang="en-GB" dirty="0"/>
          </a:p>
        </p:txBody>
      </p:sp>
    </p:spTree>
    <p:extLst>
      <p:ext uri="{BB962C8B-B14F-4D97-AF65-F5344CB8AC3E}">
        <p14:creationId xmlns:p14="http://schemas.microsoft.com/office/powerpoint/2010/main" val="4274680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Attalids</a:t>
            </a:r>
            <a:r>
              <a:rPr lang="en-GB" dirty="0"/>
              <a:t> before Magnesia</a:t>
            </a:r>
          </a:p>
        </p:txBody>
      </p:sp>
      <p:sp>
        <p:nvSpPr>
          <p:cNvPr id="5" name="Content Placeholder 4"/>
          <p:cNvSpPr>
            <a:spLocks noGrp="1"/>
          </p:cNvSpPr>
          <p:nvPr>
            <p:ph sz="quarter" idx="1"/>
          </p:nvPr>
        </p:nvSpPr>
        <p:spPr/>
        <p:txBody>
          <a:bodyPr/>
          <a:lstStyle/>
          <a:p>
            <a:r>
              <a:rPr lang="en-GB" dirty="0"/>
              <a:t>Friendship with Rome</a:t>
            </a:r>
          </a:p>
          <a:p>
            <a:r>
              <a:rPr lang="en-GB" dirty="0"/>
              <a:t>Limited territory and resources (</a:t>
            </a:r>
            <a:r>
              <a:rPr lang="en-GB" dirty="0" err="1"/>
              <a:t>fluxuations</a:t>
            </a:r>
            <a:r>
              <a:rPr lang="en-GB" dirty="0"/>
              <a:t> in territories relative to the </a:t>
            </a:r>
            <a:r>
              <a:rPr lang="en-GB" dirty="0" err="1"/>
              <a:t>Seleukids</a:t>
            </a:r>
            <a:r>
              <a:rPr lang="en-GB" dirty="0"/>
              <a:t> in Asia Minor)</a:t>
            </a:r>
          </a:p>
          <a:p>
            <a:pPr lvl="1"/>
            <a:r>
              <a:rPr lang="en-GB" dirty="0"/>
              <a:t>Victories over Antiochos I, Antiochos </a:t>
            </a:r>
            <a:r>
              <a:rPr lang="en-GB" dirty="0" err="1"/>
              <a:t>Hierax</a:t>
            </a:r>
            <a:r>
              <a:rPr lang="en-GB" dirty="0"/>
              <a:t>, losses under Antiochos III</a:t>
            </a:r>
          </a:p>
          <a:p>
            <a:endParaRPr lang="en-GB" dirty="0"/>
          </a:p>
        </p:txBody>
      </p:sp>
    </p:spTree>
    <p:extLst>
      <p:ext uri="{BB962C8B-B14F-4D97-AF65-F5344CB8AC3E}">
        <p14:creationId xmlns:p14="http://schemas.microsoft.com/office/powerpoint/2010/main" val="9788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Attalos</a:t>
            </a:r>
            <a:r>
              <a:rPr lang="en-GB" dirty="0"/>
              <a:t> I and Rome</a:t>
            </a:r>
          </a:p>
        </p:txBody>
      </p:sp>
      <p:sp>
        <p:nvSpPr>
          <p:cNvPr id="3" name="Content Placeholder 2"/>
          <p:cNvSpPr>
            <a:spLocks noGrp="1"/>
          </p:cNvSpPr>
          <p:nvPr>
            <p:ph sz="quarter" idx="1"/>
          </p:nvPr>
        </p:nvSpPr>
        <p:spPr/>
        <p:txBody>
          <a:bodyPr/>
          <a:lstStyle/>
          <a:p>
            <a:r>
              <a:rPr lang="en-GB" dirty="0" err="1"/>
              <a:t>Attalos</a:t>
            </a:r>
            <a:r>
              <a:rPr lang="en-GB" dirty="0"/>
              <a:t> I sided with Rome in 1</a:t>
            </a:r>
            <a:r>
              <a:rPr lang="en-GB" baseline="30000" dirty="0"/>
              <a:t>st</a:t>
            </a:r>
            <a:r>
              <a:rPr lang="en-GB" dirty="0"/>
              <a:t> Macedonian War</a:t>
            </a:r>
          </a:p>
          <a:p>
            <a:pPr lvl="1"/>
            <a:r>
              <a:rPr lang="en-GB" dirty="0"/>
              <a:t>(also helped transfer the cult of Magna Mater to Rome)</a:t>
            </a:r>
          </a:p>
          <a:p>
            <a:r>
              <a:rPr lang="en-GB" dirty="0" err="1"/>
              <a:t>Attalos</a:t>
            </a:r>
            <a:r>
              <a:rPr lang="en-GB" dirty="0"/>
              <a:t> was one of the driving forces in bringing Rome back to Greece in the 2</a:t>
            </a:r>
            <a:r>
              <a:rPr lang="en-GB" baseline="30000" dirty="0"/>
              <a:t>nd</a:t>
            </a:r>
            <a:r>
              <a:rPr lang="en-GB" dirty="0"/>
              <a:t> Macedonian War</a:t>
            </a:r>
          </a:p>
        </p:txBody>
      </p:sp>
    </p:spTree>
    <p:extLst>
      <p:ext uri="{BB962C8B-B14F-4D97-AF65-F5344CB8AC3E}">
        <p14:creationId xmlns:p14="http://schemas.microsoft.com/office/powerpoint/2010/main" val="2630431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defRPr/>
            </a:pPr>
            <a:r>
              <a:rPr lang="en-US"/>
              <a:t>2</a:t>
            </a:r>
            <a:r>
              <a:rPr lang="en-US" baseline="30000"/>
              <a:t>nd</a:t>
            </a:r>
            <a:r>
              <a:rPr lang="en-US"/>
              <a:t> Macedonian War 200-197</a:t>
            </a:r>
          </a:p>
        </p:txBody>
      </p:sp>
      <p:sp>
        <p:nvSpPr>
          <p:cNvPr id="3" name="Content Placeholder 2"/>
          <p:cNvSpPr>
            <a:spLocks noGrp="1"/>
          </p:cNvSpPr>
          <p:nvPr>
            <p:ph sz="quarter" idx="1"/>
          </p:nvPr>
        </p:nvSpPr>
        <p:spPr/>
        <p:txBody>
          <a:bodyPr>
            <a:normAutofit/>
          </a:bodyPr>
          <a:lstStyle/>
          <a:p>
            <a:pPr eaLnBrk="1" hangingPunct="1">
              <a:lnSpc>
                <a:spcPct val="80000"/>
              </a:lnSpc>
              <a:defRPr/>
            </a:pPr>
            <a:r>
              <a:rPr lang="en-US" sz="3000"/>
              <a:t>201: Attalus, the Rhodians, and the Aetolians send embassies to Rome to complain about Philip</a:t>
            </a:r>
          </a:p>
        </p:txBody>
      </p:sp>
      <p:sp>
        <p:nvSpPr>
          <p:cNvPr id="15364" name="Rectangle 3"/>
          <p:cNvSpPr>
            <a:spLocks noChangeArrowheads="1"/>
          </p:cNvSpPr>
          <p:nvPr/>
        </p:nvSpPr>
        <p:spPr bwMode="auto">
          <a:xfrm>
            <a:off x="428625" y="2428875"/>
            <a:ext cx="8143875" cy="4062651"/>
          </a:xfrm>
          <a:prstGeom prst="rect">
            <a:avLst/>
          </a:prstGeom>
          <a:noFill/>
          <a:ln w="9525">
            <a:noFill/>
            <a:miter lim="800000"/>
            <a:headEnd/>
            <a:tailEnd/>
          </a:ln>
        </p:spPr>
        <p:txBody>
          <a:bodyPr>
            <a:spAutoFit/>
          </a:bodyPr>
          <a:lstStyle/>
          <a:p>
            <a:r>
              <a:rPr lang="en-US" sz="2400" dirty="0"/>
              <a:t>At the time that the Roman legates were present in Athens </a:t>
            </a:r>
            <a:r>
              <a:rPr lang="en-US" sz="2400" dirty="0" err="1"/>
              <a:t>Nikanor</a:t>
            </a:r>
            <a:r>
              <a:rPr lang="en-US" sz="2400" dirty="0"/>
              <a:t>, Philip’s general, overran Attica up to the Academy, upon which the Romans, after sending a herald to him in the first place, met him and asked him to inform Philip that the Romans ‘called upon’ the king to make war on no Greek states and </a:t>
            </a:r>
            <a:r>
              <a:rPr lang="en-US" sz="2400" b="1" u="sng" dirty="0"/>
              <a:t>also to give such compensation to </a:t>
            </a:r>
            <a:r>
              <a:rPr lang="en-US" sz="2400" b="1" u="sng" dirty="0" err="1"/>
              <a:t>Attalus</a:t>
            </a:r>
            <a:r>
              <a:rPr lang="en-US" sz="2400" b="1" u="sng" dirty="0"/>
              <a:t> for the injuries he had inflicted on him as a fair tribunal should pronounce to be just</a:t>
            </a:r>
            <a:r>
              <a:rPr lang="en-US" sz="2400" dirty="0"/>
              <a:t>. If he acted so, they added, he might consider himself to be at peace with Rome, but if he refused to accede the consequences would be the reverse.</a:t>
            </a:r>
          </a:p>
          <a:p>
            <a:r>
              <a:rPr lang="en-US" dirty="0"/>
              <a:t>						Polybius 16.25-6</a:t>
            </a:r>
          </a:p>
        </p:txBody>
      </p:sp>
    </p:spTree>
    <p:extLst>
      <p:ext uri="{BB962C8B-B14F-4D97-AF65-F5344CB8AC3E}">
        <p14:creationId xmlns:p14="http://schemas.microsoft.com/office/powerpoint/2010/main" val="1180198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5413" y="1412776"/>
            <a:ext cx="9093581" cy="4896544"/>
          </a:xfrm>
        </p:spPr>
      </p:pic>
    </p:spTree>
    <p:extLst>
      <p:ext uri="{BB962C8B-B14F-4D97-AF65-F5344CB8AC3E}">
        <p14:creationId xmlns:p14="http://schemas.microsoft.com/office/powerpoint/2010/main" val="3000199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Eumenes</a:t>
            </a:r>
            <a:r>
              <a:rPr lang="en-GB" dirty="0"/>
              <a:t> II: 197-192</a:t>
            </a:r>
          </a:p>
        </p:txBody>
      </p:sp>
      <p:sp>
        <p:nvSpPr>
          <p:cNvPr id="3" name="Content Placeholder 2"/>
          <p:cNvSpPr>
            <a:spLocks noGrp="1"/>
          </p:cNvSpPr>
          <p:nvPr>
            <p:ph sz="quarter" idx="1"/>
          </p:nvPr>
        </p:nvSpPr>
        <p:spPr/>
        <p:txBody>
          <a:bodyPr/>
          <a:lstStyle/>
          <a:p>
            <a:r>
              <a:rPr lang="en-GB" dirty="0"/>
              <a:t>Little benefit from the 2</a:t>
            </a:r>
            <a:r>
              <a:rPr lang="en-GB" baseline="30000" dirty="0"/>
              <a:t>nd</a:t>
            </a:r>
            <a:r>
              <a:rPr lang="en-GB" dirty="0"/>
              <a:t> Macedonian War</a:t>
            </a:r>
          </a:p>
          <a:p>
            <a:r>
              <a:rPr lang="en-GB" dirty="0"/>
              <a:t>New enemy in </a:t>
            </a:r>
            <a:r>
              <a:rPr lang="en-GB" dirty="0" err="1"/>
              <a:t>Prusia</a:t>
            </a:r>
            <a:r>
              <a:rPr lang="en-GB" dirty="0"/>
              <a:t> of Bithynia</a:t>
            </a:r>
          </a:p>
          <a:p>
            <a:r>
              <a:rPr lang="en-GB" dirty="0"/>
              <a:t>Offer of marriage to daughter of Antiochos III</a:t>
            </a:r>
          </a:p>
          <a:p>
            <a:pPr lvl="1"/>
            <a:r>
              <a:rPr lang="en-GB" dirty="0"/>
              <a:t>Rejects it and allies with Rome</a:t>
            </a:r>
          </a:p>
          <a:p>
            <a:pPr lvl="1"/>
            <a:endParaRPr lang="en-GB" dirty="0"/>
          </a:p>
        </p:txBody>
      </p:sp>
    </p:spTree>
    <p:extLst>
      <p:ext uri="{BB962C8B-B14F-4D97-AF65-F5344CB8AC3E}">
        <p14:creationId xmlns:p14="http://schemas.microsoft.com/office/powerpoint/2010/main" val="3054426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Peace of </a:t>
            </a:r>
            <a:r>
              <a:rPr lang="en-US" dirty="0" err="1"/>
              <a:t>Apameia</a:t>
            </a:r>
            <a:endParaRPr lang="en-GB" dirty="0"/>
          </a:p>
        </p:txBody>
      </p:sp>
      <p:sp>
        <p:nvSpPr>
          <p:cNvPr id="3" name="Content Placeholder 2"/>
          <p:cNvSpPr>
            <a:spLocks noGrp="1"/>
          </p:cNvSpPr>
          <p:nvPr>
            <p:ph sz="quarter" idx="1"/>
          </p:nvPr>
        </p:nvSpPr>
        <p:spPr/>
        <p:txBody>
          <a:bodyPr/>
          <a:lstStyle/>
          <a:p>
            <a:pPr>
              <a:lnSpc>
                <a:spcPct val="80000"/>
              </a:lnSpc>
              <a:defRPr/>
            </a:pPr>
            <a:r>
              <a:rPr lang="en-GB" sz="2700" dirty="0"/>
              <a:t>Cede all territory north of the Taurus mountains</a:t>
            </a:r>
          </a:p>
          <a:p>
            <a:pPr>
              <a:lnSpc>
                <a:spcPct val="80000"/>
              </a:lnSpc>
              <a:defRPr/>
            </a:pPr>
            <a:r>
              <a:rPr lang="en-GB" sz="2700" dirty="0"/>
              <a:t>No navy in the Aegean</a:t>
            </a:r>
          </a:p>
          <a:p>
            <a:pPr>
              <a:lnSpc>
                <a:spcPct val="80000"/>
              </a:lnSpc>
              <a:defRPr/>
            </a:pPr>
            <a:r>
              <a:rPr lang="en-GB" sz="2700" dirty="0"/>
              <a:t>No war elephants</a:t>
            </a:r>
          </a:p>
          <a:p>
            <a:pPr>
              <a:lnSpc>
                <a:spcPct val="80000"/>
              </a:lnSpc>
              <a:defRPr/>
            </a:pPr>
            <a:r>
              <a:rPr lang="en-GB" sz="2700" dirty="0"/>
              <a:t>15,000 silver talents payable in yearly instalments for 12 years</a:t>
            </a:r>
          </a:p>
          <a:p>
            <a:endParaRPr lang="en-GB" dirty="0"/>
          </a:p>
        </p:txBody>
      </p:sp>
    </p:spTree>
    <p:extLst>
      <p:ext uri="{BB962C8B-B14F-4D97-AF65-F5344CB8AC3E}">
        <p14:creationId xmlns:p14="http://schemas.microsoft.com/office/powerpoint/2010/main" val="32905826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sz="quarter" idx="1"/>
          </p:nvPr>
        </p:nvPicPr>
        <p:blipFill rotWithShape="1">
          <a:blip r:embed="rId2">
            <a:extLst>
              <a:ext uri="{28A0092B-C50C-407E-A947-70E740481C1C}">
                <a14:useLocalDpi xmlns:a14="http://schemas.microsoft.com/office/drawing/2010/main" val="0"/>
              </a:ext>
            </a:extLst>
          </a:blip>
          <a:srcRect l="18869" r="589"/>
          <a:stretch/>
        </p:blipFill>
        <p:spPr>
          <a:xfrm>
            <a:off x="-167593" y="17892"/>
            <a:ext cx="9309477" cy="6858000"/>
          </a:xfrm>
        </p:spPr>
      </p:pic>
    </p:spTree>
    <p:extLst>
      <p:ext uri="{BB962C8B-B14F-4D97-AF65-F5344CB8AC3E}">
        <p14:creationId xmlns:p14="http://schemas.microsoft.com/office/powerpoint/2010/main" val="1781809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03361"/>
            <a:ext cx="9144000" cy="5554639"/>
          </a:xfrm>
          <a:prstGeom prst="rect">
            <a:avLst/>
          </a:prstGeom>
        </p:spPr>
      </p:pic>
      <p:sp>
        <p:nvSpPr>
          <p:cNvPr id="5" name="Title 4"/>
          <p:cNvSpPr>
            <a:spLocks noGrp="1"/>
          </p:cNvSpPr>
          <p:nvPr>
            <p:ph type="title"/>
          </p:nvPr>
        </p:nvSpPr>
        <p:spPr/>
        <p:txBody>
          <a:bodyPr/>
          <a:lstStyle/>
          <a:p>
            <a:r>
              <a:rPr lang="en-GB" dirty="0"/>
              <a:t>188 BCE</a:t>
            </a:r>
          </a:p>
        </p:txBody>
      </p:sp>
    </p:spTree>
    <p:extLst>
      <p:ext uri="{BB962C8B-B14F-4D97-AF65-F5344CB8AC3E}">
        <p14:creationId xmlns:p14="http://schemas.microsoft.com/office/powerpoint/2010/main" val="3826327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Asia Minor Post </a:t>
            </a:r>
            <a:r>
              <a:rPr lang="en-GB" dirty="0" err="1"/>
              <a:t>Apameia</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a:t>“As a result of Rome’s unwillingness to impose direct rule in the former Seleukid territories of western Asia, the vastly expanded post-188 </a:t>
            </a:r>
            <a:r>
              <a:rPr lang="en-GB" dirty="0" err="1"/>
              <a:t>Attalid</a:t>
            </a:r>
            <a:r>
              <a:rPr lang="en-GB" dirty="0"/>
              <a:t> realm was the first major Hellenistic territorial state—arguably, the first major territorial state in world history—for which the process of state-formation was entirely exogenous. Far from being won by the spear of the </a:t>
            </a:r>
            <a:r>
              <a:rPr lang="en-GB" dirty="0" err="1"/>
              <a:t>Attalid</a:t>
            </a:r>
            <a:r>
              <a:rPr lang="en-GB" dirty="0"/>
              <a:t> king, the new </a:t>
            </a:r>
            <a:r>
              <a:rPr lang="en-GB" dirty="0" err="1"/>
              <a:t>Attalid</a:t>
            </a:r>
            <a:r>
              <a:rPr lang="en-GB" dirty="0"/>
              <a:t> territories in Asia Minor had been gained as a result of a pragmatic calculation of self-interest made 800 miles away by an obscure council of barbarian elders. The geographical limits of </a:t>
            </a:r>
            <a:r>
              <a:rPr lang="en-GB" dirty="0" err="1"/>
              <a:t>Attalid</a:t>
            </a:r>
            <a:r>
              <a:rPr lang="en-GB" dirty="0"/>
              <a:t> rule were determined in what must have felt to the inhabitants of western Asia Minor like an insultingly arbitrary manner; the southern boundary of the new kingdom, the Maeander river, had all too evidently been plucked out of the air. Equally serious, the ‘process’ of state-formation was not a process at all; one morning in 188 BC, the inhabitants of </a:t>
            </a:r>
            <a:r>
              <a:rPr lang="en-GB" dirty="0" err="1"/>
              <a:t>Tralleis</a:t>
            </a:r>
            <a:r>
              <a:rPr lang="en-GB" dirty="0"/>
              <a:t> awoke to find themselves subjects of a </a:t>
            </a:r>
            <a:r>
              <a:rPr lang="en-GB" dirty="0" err="1"/>
              <a:t>Pergamene</a:t>
            </a:r>
            <a:r>
              <a:rPr lang="en-GB" dirty="0"/>
              <a:t> king by Roman </a:t>
            </a:r>
            <a:r>
              <a:rPr lang="en-GB" i="1" dirty="0"/>
              <a:t>fiat</a:t>
            </a:r>
            <a:r>
              <a:rPr lang="en-GB" dirty="0"/>
              <a:t>.” – </a:t>
            </a:r>
            <a:r>
              <a:rPr lang="en-GB" dirty="0" err="1"/>
              <a:t>Thonemann</a:t>
            </a:r>
            <a:r>
              <a:rPr lang="en-GB" dirty="0"/>
              <a:t> 2013, 3.</a:t>
            </a:r>
          </a:p>
        </p:txBody>
      </p:sp>
    </p:spTree>
    <p:extLst>
      <p:ext uri="{BB962C8B-B14F-4D97-AF65-F5344CB8AC3E}">
        <p14:creationId xmlns:p14="http://schemas.microsoft.com/office/powerpoint/2010/main" val="4216994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Eumenes</a:t>
            </a:r>
            <a:r>
              <a:rPr lang="en-GB" dirty="0"/>
              <a:t> II: 188-159/8</a:t>
            </a:r>
          </a:p>
        </p:txBody>
      </p:sp>
      <p:sp>
        <p:nvSpPr>
          <p:cNvPr id="3" name="Content Placeholder 2"/>
          <p:cNvSpPr>
            <a:spLocks noGrp="1"/>
          </p:cNvSpPr>
          <p:nvPr>
            <p:ph sz="quarter" idx="1"/>
          </p:nvPr>
        </p:nvSpPr>
        <p:spPr/>
        <p:txBody>
          <a:bodyPr/>
          <a:lstStyle/>
          <a:p>
            <a:r>
              <a:rPr lang="en-GB" dirty="0"/>
              <a:t>War with </a:t>
            </a:r>
            <a:r>
              <a:rPr lang="en-GB" dirty="0" err="1"/>
              <a:t>Prusias</a:t>
            </a:r>
            <a:r>
              <a:rPr lang="en-GB" dirty="0"/>
              <a:t> of Bithynia (187-183)</a:t>
            </a:r>
          </a:p>
          <a:p>
            <a:r>
              <a:rPr lang="en-GB" dirty="0"/>
              <a:t>War with </a:t>
            </a:r>
            <a:r>
              <a:rPr lang="en-GB" dirty="0" err="1"/>
              <a:t>Pharnakes</a:t>
            </a:r>
            <a:r>
              <a:rPr lang="en-GB" dirty="0"/>
              <a:t> of </a:t>
            </a:r>
            <a:r>
              <a:rPr lang="en-GB" dirty="0" err="1"/>
              <a:t>Pontos</a:t>
            </a:r>
            <a:r>
              <a:rPr lang="en-GB" dirty="0"/>
              <a:t> (183-179)</a:t>
            </a:r>
          </a:p>
        </p:txBody>
      </p:sp>
    </p:spTree>
    <p:extLst>
      <p:ext uri="{BB962C8B-B14F-4D97-AF65-F5344CB8AC3E}">
        <p14:creationId xmlns:p14="http://schemas.microsoft.com/office/powerpoint/2010/main" val="2807013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defRPr/>
            </a:pPr>
            <a:r>
              <a:rPr lang="en-US"/>
              <a:t>3</a:t>
            </a:r>
            <a:r>
              <a:rPr lang="en-US" baseline="30000"/>
              <a:t>rd</a:t>
            </a:r>
            <a:r>
              <a:rPr lang="en-US"/>
              <a:t> Macedonian War </a:t>
            </a:r>
          </a:p>
        </p:txBody>
      </p:sp>
      <p:sp>
        <p:nvSpPr>
          <p:cNvPr id="21507" name="Content Placeholder 2"/>
          <p:cNvSpPr>
            <a:spLocks noGrp="1"/>
          </p:cNvSpPr>
          <p:nvPr>
            <p:ph sz="quarter" idx="1"/>
          </p:nvPr>
        </p:nvSpPr>
        <p:spPr/>
        <p:txBody>
          <a:bodyPr>
            <a:normAutofit/>
          </a:bodyPr>
          <a:lstStyle/>
          <a:p>
            <a:pPr eaLnBrk="1" hangingPunct="1">
              <a:defRPr/>
            </a:pPr>
            <a:r>
              <a:rPr lang="en-US" dirty="0"/>
              <a:t>179: Philip V dies, </a:t>
            </a:r>
            <a:r>
              <a:rPr lang="en-US" dirty="0" err="1"/>
              <a:t>Perseus</a:t>
            </a:r>
            <a:r>
              <a:rPr lang="en-US" dirty="0"/>
              <a:t> takes the throne</a:t>
            </a:r>
          </a:p>
          <a:p>
            <a:pPr eaLnBrk="1" hangingPunct="1">
              <a:defRPr/>
            </a:pPr>
            <a:r>
              <a:rPr lang="en-US" dirty="0"/>
              <a:t>Alliances with </a:t>
            </a:r>
            <a:r>
              <a:rPr lang="en-US" dirty="0" err="1"/>
              <a:t>Prusias</a:t>
            </a:r>
            <a:r>
              <a:rPr lang="en-US" dirty="0"/>
              <a:t> (king of Bithynia), </a:t>
            </a:r>
            <a:r>
              <a:rPr lang="en-US" dirty="0" err="1"/>
              <a:t>Seleukos</a:t>
            </a:r>
            <a:r>
              <a:rPr lang="en-US" dirty="0"/>
              <a:t> IV, Delphi, Rhodes</a:t>
            </a:r>
          </a:p>
          <a:p>
            <a:pPr eaLnBrk="1" hangingPunct="1">
              <a:defRPr/>
            </a:pPr>
            <a:r>
              <a:rPr lang="en-US" dirty="0"/>
              <a:t>Marriage Alliances with </a:t>
            </a:r>
            <a:r>
              <a:rPr lang="en-US" dirty="0" err="1"/>
              <a:t>Prusias</a:t>
            </a:r>
            <a:r>
              <a:rPr lang="en-US" dirty="0"/>
              <a:t> II and </a:t>
            </a:r>
            <a:r>
              <a:rPr lang="en-US" dirty="0" err="1"/>
              <a:t>Seleucus</a:t>
            </a:r>
            <a:r>
              <a:rPr lang="en-US" dirty="0"/>
              <a:t> IV</a:t>
            </a:r>
          </a:p>
          <a:p>
            <a:pPr eaLnBrk="1" hangingPunct="1">
              <a:defRPr/>
            </a:pPr>
            <a:r>
              <a:rPr lang="en-US" dirty="0"/>
              <a:t>Rome gives the </a:t>
            </a:r>
            <a:r>
              <a:rPr lang="en-US" dirty="0" err="1"/>
              <a:t>Lycians</a:t>
            </a:r>
            <a:r>
              <a:rPr lang="en-US" dirty="0"/>
              <a:t> independence from Rhodes (178)</a:t>
            </a:r>
          </a:p>
          <a:p>
            <a:pPr eaLnBrk="1" hangingPunct="1">
              <a:defRPr/>
            </a:pPr>
            <a:r>
              <a:rPr lang="en-US" dirty="0"/>
              <a:t>172: </a:t>
            </a:r>
            <a:r>
              <a:rPr lang="en-US" dirty="0" err="1"/>
              <a:t>Eumenes</a:t>
            </a:r>
            <a:r>
              <a:rPr lang="en-US" dirty="0"/>
              <a:t> denounces </a:t>
            </a:r>
            <a:r>
              <a:rPr lang="en-US" dirty="0" err="1"/>
              <a:t>Perseus</a:t>
            </a:r>
            <a:r>
              <a:rPr lang="en-US" dirty="0"/>
              <a:t> at Rome</a:t>
            </a:r>
          </a:p>
          <a:p>
            <a:pPr eaLnBrk="1" hangingPunct="1">
              <a:defRPr/>
            </a:pPr>
            <a:endParaRPr lang="en-US" dirty="0"/>
          </a:p>
        </p:txBody>
      </p:sp>
    </p:spTree>
    <p:extLst>
      <p:ext uri="{BB962C8B-B14F-4D97-AF65-F5344CB8AC3E}">
        <p14:creationId xmlns:p14="http://schemas.microsoft.com/office/powerpoint/2010/main" val="40276376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defRPr/>
            </a:pPr>
            <a:r>
              <a:rPr lang="en-US"/>
              <a:t>Rome and Her Allies</a:t>
            </a:r>
          </a:p>
        </p:txBody>
      </p:sp>
      <p:sp>
        <p:nvSpPr>
          <p:cNvPr id="24579" name="Content Placeholder 2"/>
          <p:cNvSpPr>
            <a:spLocks noGrp="1"/>
          </p:cNvSpPr>
          <p:nvPr>
            <p:ph sz="quarter" idx="1"/>
          </p:nvPr>
        </p:nvSpPr>
        <p:spPr/>
        <p:txBody>
          <a:bodyPr/>
          <a:lstStyle/>
          <a:p>
            <a:pPr eaLnBrk="1" hangingPunct="1">
              <a:defRPr/>
            </a:pPr>
            <a:r>
              <a:rPr lang="en-US" dirty="0"/>
              <a:t>Rhodes:</a:t>
            </a:r>
          </a:p>
          <a:p>
            <a:pPr lvl="1" eaLnBrk="1" hangingPunct="1">
              <a:defRPr/>
            </a:pPr>
            <a:r>
              <a:rPr lang="en-US" dirty="0"/>
              <a:t>Delos was declared a free port and given to Athens</a:t>
            </a:r>
          </a:p>
          <a:p>
            <a:pPr eaLnBrk="1" hangingPunct="1">
              <a:defRPr/>
            </a:pPr>
            <a:r>
              <a:rPr lang="en-US" dirty="0" err="1"/>
              <a:t>Eumenes</a:t>
            </a:r>
            <a:r>
              <a:rPr lang="en-US" dirty="0"/>
              <a:t>:</a:t>
            </a:r>
          </a:p>
          <a:p>
            <a:pPr lvl="1" eaLnBrk="1" hangingPunct="1">
              <a:defRPr/>
            </a:pPr>
            <a:r>
              <a:rPr lang="en-US" dirty="0"/>
              <a:t>Ignored when he arrives in Rome</a:t>
            </a:r>
          </a:p>
          <a:p>
            <a:pPr lvl="1" eaLnBrk="1" hangingPunct="1">
              <a:defRPr/>
            </a:pPr>
            <a:r>
              <a:rPr lang="en-US" dirty="0"/>
              <a:t>Accused of making common cause with Perseus</a:t>
            </a:r>
          </a:p>
          <a:p>
            <a:pPr lvl="1" eaLnBrk="1" hangingPunct="1">
              <a:defRPr/>
            </a:pPr>
            <a:endParaRPr lang="en-US" dirty="0"/>
          </a:p>
        </p:txBody>
      </p:sp>
    </p:spTree>
    <p:extLst>
      <p:ext uri="{BB962C8B-B14F-4D97-AF65-F5344CB8AC3E}">
        <p14:creationId xmlns:p14="http://schemas.microsoft.com/office/powerpoint/2010/main" val="4255744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Alliances</a:t>
            </a:r>
          </a:p>
        </p:txBody>
      </p:sp>
      <p:sp>
        <p:nvSpPr>
          <p:cNvPr id="3" name="Content Placeholder 2"/>
          <p:cNvSpPr>
            <a:spLocks noGrp="1"/>
          </p:cNvSpPr>
          <p:nvPr>
            <p:ph sz="quarter" idx="1"/>
          </p:nvPr>
        </p:nvSpPr>
        <p:spPr/>
        <p:txBody>
          <a:bodyPr/>
          <a:lstStyle/>
          <a:p>
            <a:r>
              <a:rPr lang="en-GB" dirty="0"/>
              <a:t>Marriage between </a:t>
            </a:r>
            <a:r>
              <a:rPr lang="en-GB" dirty="0" err="1"/>
              <a:t>Eumenes</a:t>
            </a:r>
            <a:r>
              <a:rPr lang="en-GB" dirty="0"/>
              <a:t> II and </a:t>
            </a:r>
            <a:r>
              <a:rPr lang="en-GB" dirty="0" err="1"/>
              <a:t>Stratonice</a:t>
            </a:r>
            <a:r>
              <a:rPr lang="en-GB" dirty="0"/>
              <a:t> daughter of </a:t>
            </a:r>
            <a:r>
              <a:rPr lang="en-GB" dirty="0" err="1"/>
              <a:t>Ariarathes</a:t>
            </a:r>
            <a:r>
              <a:rPr lang="en-GB" dirty="0"/>
              <a:t> IV of Cappadocia</a:t>
            </a:r>
          </a:p>
          <a:p>
            <a:r>
              <a:rPr lang="en-GB" dirty="0"/>
              <a:t>Support for Antiochos IV in taking Seleukid empire after death of Seleukos IV</a:t>
            </a:r>
          </a:p>
          <a:p>
            <a:r>
              <a:rPr lang="en-GB" dirty="0"/>
              <a:t>No support for Demetrius I in taking Seleukid empire after death of Antiochos IV</a:t>
            </a:r>
          </a:p>
          <a:p>
            <a:r>
              <a:rPr lang="en-GB" dirty="0"/>
              <a:t>Support for Alexander </a:t>
            </a:r>
            <a:r>
              <a:rPr lang="en-GB" dirty="0" err="1"/>
              <a:t>Balas</a:t>
            </a:r>
            <a:r>
              <a:rPr lang="en-GB" dirty="0"/>
              <a:t> in taking Seleukid empire from Demetrius I</a:t>
            </a:r>
          </a:p>
          <a:p>
            <a:endParaRPr lang="en-GB" dirty="0"/>
          </a:p>
        </p:txBody>
      </p:sp>
    </p:spTree>
    <p:extLst>
      <p:ext uri="{BB962C8B-B14F-4D97-AF65-F5344CB8AC3E}">
        <p14:creationId xmlns:p14="http://schemas.microsoft.com/office/powerpoint/2010/main" val="15977990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Attalos</a:t>
            </a:r>
            <a:r>
              <a:rPr lang="en-GB" dirty="0"/>
              <a:t> II</a:t>
            </a:r>
          </a:p>
        </p:txBody>
      </p:sp>
      <p:sp>
        <p:nvSpPr>
          <p:cNvPr id="3" name="Content Placeholder 2"/>
          <p:cNvSpPr>
            <a:spLocks noGrp="1"/>
          </p:cNvSpPr>
          <p:nvPr>
            <p:ph sz="quarter" idx="1"/>
          </p:nvPr>
        </p:nvSpPr>
        <p:spPr/>
        <p:txBody>
          <a:bodyPr/>
          <a:lstStyle/>
          <a:p>
            <a:r>
              <a:rPr lang="en-GB" dirty="0"/>
              <a:t>Continuation of brother’s policy (</a:t>
            </a:r>
            <a:r>
              <a:rPr lang="en-GB" dirty="0" err="1"/>
              <a:t>Eumenes</a:t>
            </a:r>
            <a:r>
              <a:rPr lang="en-GB" dirty="0"/>
              <a:t> II)</a:t>
            </a:r>
          </a:p>
          <a:p>
            <a:r>
              <a:rPr lang="en-GB" dirty="0"/>
              <a:t>Marries </a:t>
            </a:r>
            <a:r>
              <a:rPr lang="en-GB" dirty="0" err="1"/>
              <a:t>Stratonike</a:t>
            </a:r>
            <a:endParaRPr lang="en-GB" dirty="0"/>
          </a:p>
          <a:p>
            <a:r>
              <a:rPr lang="en-GB" dirty="0"/>
              <a:t>Alliances with Cappadocia and the </a:t>
            </a:r>
            <a:r>
              <a:rPr lang="en-GB" dirty="0" err="1"/>
              <a:t>Seleukids</a:t>
            </a:r>
            <a:endParaRPr lang="en-GB" dirty="0"/>
          </a:p>
          <a:p>
            <a:r>
              <a:rPr lang="en-GB" dirty="0"/>
              <a:t>Support for Rome (in 140s against Greece)</a:t>
            </a:r>
          </a:p>
        </p:txBody>
      </p:sp>
    </p:spTree>
    <p:extLst>
      <p:ext uri="{BB962C8B-B14F-4D97-AF65-F5344CB8AC3E}">
        <p14:creationId xmlns:p14="http://schemas.microsoft.com/office/powerpoint/2010/main" val="34103096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Attalos</a:t>
            </a:r>
            <a:r>
              <a:rPr lang="en-GB" dirty="0"/>
              <a:t> III</a:t>
            </a:r>
          </a:p>
        </p:txBody>
      </p:sp>
      <p:sp>
        <p:nvSpPr>
          <p:cNvPr id="3" name="Content Placeholder 2"/>
          <p:cNvSpPr>
            <a:spLocks noGrp="1"/>
          </p:cNvSpPr>
          <p:nvPr>
            <p:ph sz="quarter" idx="1"/>
          </p:nvPr>
        </p:nvSpPr>
        <p:spPr/>
        <p:txBody>
          <a:bodyPr>
            <a:normAutofit fontScale="85000" lnSpcReduction="20000"/>
          </a:bodyPr>
          <a:lstStyle/>
          <a:p>
            <a:pPr marL="0" indent="0">
              <a:buNone/>
            </a:pPr>
            <a:r>
              <a:rPr lang="en-GB" dirty="0"/>
              <a:t>“After a long reign of twenty years, </a:t>
            </a:r>
            <a:r>
              <a:rPr lang="en-GB" dirty="0" err="1"/>
              <a:t>Attalos</a:t>
            </a:r>
            <a:r>
              <a:rPr lang="en-GB" dirty="0"/>
              <a:t> II was succeeded by </a:t>
            </a:r>
            <a:r>
              <a:rPr lang="en-GB" dirty="0" err="1"/>
              <a:t>Eumenes</a:t>
            </a:r>
            <a:r>
              <a:rPr lang="en-GB" dirty="0"/>
              <a:t> II’s son, </a:t>
            </a:r>
            <a:r>
              <a:rPr lang="en-GB" dirty="0" err="1"/>
              <a:t>Attalos</a:t>
            </a:r>
            <a:r>
              <a:rPr lang="en-GB" dirty="0"/>
              <a:t> III (138-133), but sources for his reign are scarce and confusing. Ancient authors describe him as a brutal, eccentric, unpopular king who was uninterested in governing, loved his mother pathologically and was consumed by the study of botany and pharmacology. Nevertheless, he must have been a competent student in his chosen disciplines, since none other than Galen speaks admiringly of his achievements (</a:t>
            </a:r>
            <a:r>
              <a:rPr lang="en-GB" dirty="0" err="1"/>
              <a:t>Diod</a:t>
            </a:r>
            <a:r>
              <a:rPr lang="en-GB" dirty="0"/>
              <a:t>. 34.3; Just. 36.4.1-5; Gal. </a:t>
            </a:r>
            <a:r>
              <a:rPr lang="en-GB" i="1" dirty="0"/>
              <a:t>Comp. Med. Gen. </a:t>
            </a:r>
            <a:r>
              <a:rPr lang="en-GB" dirty="0"/>
              <a:t>13.416). Moreover, the surviving epigraphic evidence, which includes information on his cultic benefactions and at least one military success, show him in a favourable light.”</a:t>
            </a:r>
          </a:p>
          <a:p>
            <a:pPr marL="0" indent="0" algn="r">
              <a:buNone/>
            </a:pPr>
            <a:r>
              <a:rPr lang="en-GB" dirty="0" err="1"/>
              <a:t>Kosmetatou</a:t>
            </a:r>
            <a:r>
              <a:rPr lang="en-GB" dirty="0"/>
              <a:t> 2005, 165</a:t>
            </a:r>
          </a:p>
        </p:txBody>
      </p:sp>
    </p:spTree>
    <p:extLst>
      <p:ext uri="{BB962C8B-B14F-4D97-AF65-F5344CB8AC3E}">
        <p14:creationId xmlns:p14="http://schemas.microsoft.com/office/powerpoint/2010/main" val="2655325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 of </a:t>
            </a:r>
            <a:r>
              <a:rPr lang="en-GB" dirty="0" err="1"/>
              <a:t>Pergamon</a:t>
            </a:r>
            <a:endParaRPr lang="en-GB" dirty="0"/>
          </a:p>
        </p:txBody>
      </p:sp>
      <p:sp>
        <p:nvSpPr>
          <p:cNvPr id="3" name="Content Placeholder 2"/>
          <p:cNvSpPr>
            <a:spLocks noGrp="1"/>
          </p:cNvSpPr>
          <p:nvPr>
            <p:ph sz="quarter" idx="1"/>
          </p:nvPr>
        </p:nvSpPr>
        <p:spPr/>
        <p:txBody>
          <a:bodyPr/>
          <a:lstStyle/>
          <a:p>
            <a:r>
              <a:rPr lang="en-GB" dirty="0"/>
              <a:t>133 </a:t>
            </a:r>
            <a:r>
              <a:rPr lang="en-GB" dirty="0" err="1"/>
              <a:t>Attalos</a:t>
            </a:r>
            <a:r>
              <a:rPr lang="en-GB" dirty="0"/>
              <a:t> III dies and gives his Kingdom to Rome</a:t>
            </a:r>
          </a:p>
          <a:p>
            <a:r>
              <a:rPr lang="en-GB" dirty="0"/>
              <a:t>Cappadocia, Pontus and Bithynia all side with Rome in the war against </a:t>
            </a:r>
            <a:r>
              <a:rPr lang="en-GB" dirty="0" err="1"/>
              <a:t>Aristonikos</a:t>
            </a:r>
            <a:endParaRPr lang="en-GB" dirty="0"/>
          </a:p>
          <a:p>
            <a:endParaRPr lang="en-GB" dirty="0"/>
          </a:p>
        </p:txBody>
      </p:sp>
    </p:spTree>
    <p:extLst>
      <p:ext uri="{BB962C8B-B14F-4D97-AF65-F5344CB8AC3E}">
        <p14:creationId xmlns:p14="http://schemas.microsoft.com/office/powerpoint/2010/main" val="7193019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Tiberius Gracchus and </a:t>
            </a:r>
            <a:r>
              <a:rPr lang="en-GB" dirty="0" err="1"/>
              <a:t>Attalus</a:t>
            </a:r>
            <a:endParaRPr lang="en-GB" dirty="0"/>
          </a:p>
        </p:txBody>
      </p:sp>
      <p:sp>
        <p:nvSpPr>
          <p:cNvPr id="3" name="Content Placeholder 2"/>
          <p:cNvSpPr>
            <a:spLocks noGrp="1"/>
          </p:cNvSpPr>
          <p:nvPr>
            <p:ph sz="quarter" idx="1"/>
          </p:nvPr>
        </p:nvSpPr>
        <p:spPr/>
        <p:txBody>
          <a:bodyPr>
            <a:normAutofit fontScale="77500" lnSpcReduction="20000"/>
          </a:bodyPr>
          <a:lstStyle/>
          <a:p>
            <a:pPr marL="0" indent="0">
              <a:buNone/>
            </a:pPr>
            <a:r>
              <a:rPr lang="en-GB" dirty="0"/>
              <a:t>And now </a:t>
            </a:r>
            <a:r>
              <a:rPr lang="en-GB" dirty="0" err="1"/>
              <a:t>Attalus</a:t>
            </a:r>
            <a:r>
              <a:rPr lang="en-GB" dirty="0"/>
              <a:t> </a:t>
            </a:r>
            <a:r>
              <a:rPr lang="en-GB" dirty="0" err="1"/>
              <a:t>Philometor</a:t>
            </a:r>
            <a:r>
              <a:rPr lang="en-GB" dirty="0"/>
              <a:t> died, and </a:t>
            </a:r>
            <a:r>
              <a:rPr lang="en-GB" dirty="0" err="1"/>
              <a:t>Eudemus</a:t>
            </a:r>
            <a:r>
              <a:rPr lang="en-GB" dirty="0"/>
              <a:t> of Pergamum brought to Rome the king's last will and testament, by which the Roman people was made his heir. At once Tiberius courted popular favour by bringing in a bill which provided that the money of King </a:t>
            </a:r>
            <a:r>
              <a:rPr lang="en-GB" dirty="0" err="1"/>
              <a:t>Attalus</a:t>
            </a:r>
            <a:r>
              <a:rPr lang="en-GB" dirty="0"/>
              <a:t>, when brought to Rome, should be given to the citizens who received a parcel of the public land, to aid them in stocking and tilling their farms. And as regarded the cities which were included in the kingdom of </a:t>
            </a:r>
            <a:r>
              <a:rPr lang="en-GB" dirty="0" err="1"/>
              <a:t>Attalus</a:t>
            </a:r>
            <a:r>
              <a:rPr lang="en-GB" dirty="0"/>
              <a:t>, he said it did not belong to the senate to deliberate about them, but he himself would submit a pertinent resolution to the people. By this proceeding he gave more offence than ever to the senate; and </a:t>
            </a:r>
            <a:r>
              <a:rPr lang="en-GB" dirty="0" err="1"/>
              <a:t>Pompeius</a:t>
            </a:r>
            <a:r>
              <a:rPr lang="en-GB" dirty="0"/>
              <a:t>, rising to speak there, said that he was a neighbour of Tiberius, and therefore knew that </a:t>
            </a:r>
            <a:r>
              <a:rPr lang="en-GB" dirty="0" err="1"/>
              <a:t>Eudemus</a:t>
            </a:r>
            <a:r>
              <a:rPr lang="en-GB" dirty="0"/>
              <a:t> of Pergamum had presented Tiberius with a royal diadem and purple robe, believing that he was going to be king in Rome.</a:t>
            </a:r>
          </a:p>
          <a:p>
            <a:pPr marL="0" indent="0" algn="r">
              <a:buNone/>
            </a:pPr>
            <a:r>
              <a:rPr lang="en-GB" dirty="0"/>
              <a:t>Plutarch </a:t>
            </a:r>
            <a:r>
              <a:rPr lang="en-GB" i="1" dirty="0"/>
              <a:t>Life of Tiberius Gracchus </a:t>
            </a:r>
            <a:r>
              <a:rPr lang="en-GB" dirty="0"/>
              <a:t>14</a:t>
            </a:r>
          </a:p>
        </p:txBody>
      </p:sp>
    </p:spTree>
    <p:extLst>
      <p:ext uri="{BB962C8B-B14F-4D97-AF65-F5344CB8AC3E}">
        <p14:creationId xmlns:p14="http://schemas.microsoft.com/office/powerpoint/2010/main" val="41461966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Asia Minor </a:t>
            </a:r>
          </a:p>
        </p:txBody>
      </p:sp>
      <p:sp>
        <p:nvSpPr>
          <p:cNvPr id="3" name="Content Placeholder 2"/>
          <p:cNvSpPr>
            <a:spLocks noGrp="1"/>
          </p:cNvSpPr>
          <p:nvPr>
            <p:ph sz="quarter" idx="1"/>
          </p:nvPr>
        </p:nvSpPr>
        <p:spPr/>
        <p:txBody>
          <a:bodyPr/>
          <a:lstStyle/>
          <a:p>
            <a:r>
              <a:rPr lang="en-GB" dirty="0"/>
              <a:t>Gradual increase in the independence of areas:</a:t>
            </a:r>
          </a:p>
          <a:p>
            <a:pPr lvl="1"/>
            <a:r>
              <a:rPr lang="en-GB" dirty="0" err="1"/>
              <a:t>Pergamon</a:t>
            </a:r>
            <a:endParaRPr lang="en-GB" dirty="0"/>
          </a:p>
          <a:p>
            <a:pPr lvl="1"/>
            <a:r>
              <a:rPr lang="en-GB" dirty="0"/>
              <a:t>Galatians</a:t>
            </a:r>
          </a:p>
          <a:p>
            <a:pPr lvl="1"/>
            <a:r>
              <a:rPr lang="en-GB" dirty="0"/>
              <a:t>Cappadocia</a:t>
            </a:r>
          </a:p>
          <a:p>
            <a:pPr lvl="1"/>
            <a:r>
              <a:rPr lang="en-GB" dirty="0"/>
              <a:t>Pontus (Upper Cappadocia)</a:t>
            </a:r>
          </a:p>
          <a:p>
            <a:pPr lvl="1"/>
            <a:r>
              <a:rPr lang="en-GB" dirty="0"/>
              <a:t>Bithynia</a:t>
            </a:r>
          </a:p>
          <a:p>
            <a:endParaRPr lang="en-GB" dirty="0"/>
          </a:p>
        </p:txBody>
      </p:sp>
    </p:spTree>
    <p:extLst>
      <p:ext uri="{BB962C8B-B14F-4D97-AF65-F5344CB8AC3E}">
        <p14:creationId xmlns:p14="http://schemas.microsoft.com/office/powerpoint/2010/main" val="15868561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DD0FE4-3EF1-4216-B3DC-ED1830ED68A4}"/>
              </a:ext>
            </a:extLst>
          </p:cNvPr>
          <p:cNvSpPr>
            <a:spLocks noGrp="1"/>
          </p:cNvSpPr>
          <p:nvPr>
            <p:ph type="body" idx="1"/>
          </p:nvPr>
        </p:nvSpPr>
        <p:spPr/>
        <p:txBody>
          <a:bodyPr/>
          <a:lstStyle/>
          <a:p>
            <a:endParaRPr lang="en-GB"/>
          </a:p>
        </p:txBody>
      </p:sp>
      <p:sp>
        <p:nvSpPr>
          <p:cNvPr id="3" name="Title 2">
            <a:extLst>
              <a:ext uri="{FF2B5EF4-FFF2-40B4-BE49-F238E27FC236}">
                <a16:creationId xmlns:a16="http://schemas.microsoft.com/office/drawing/2014/main" id="{9C4C3D7A-9839-4A74-A22E-1CE069BD3E76}"/>
              </a:ext>
            </a:extLst>
          </p:cNvPr>
          <p:cNvSpPr>
            <a:spLocks noGrp="1"/>
          </p:cNvSpPr>
          <p:nvPr>
            <p:ph type="title"/>
          </p:nvPr>
        </p:nvSpPr>
        <p:spPr/>
        <p:txBody>
          <a:bodyPr/>
          <a:lstStyle/>
          <a:p>
            <a:r>
              <a:rPr lang="en-GB" dirty="0"/>
              <a:t>Bithynia</a:t>
            </a:r>
          </a:p>
        </p:txBody>
      </p:sp>
    </p:spTree>
    <p:extLst>
      <p:ext uri="{BB962C8B-B14F-4D97-AF65-F5344CB8AC3E}">
        <p14:creationId xmlns:p14="http://schemas.microsoft.com/office/powerpoint/2010/main" val="36129574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wapedia.mobi/thumb/7ef4502/en/fixed/470/371/1stMithritadicwar89BC.png?format=jpg"/>
          <p:cNvPicPr>
            <a:picLocks noChangeAspect="1" noChangeArrowheads="1"/>
          </p:cNvPicPr>
          <p:nvPr/>
        </p:nvPicPr>
        <p:blipFill>
          <a:blip r:embed="rId2" cstate="print"/>
          <a:srcRect/>
          <a:stretch>
            <a:fillRect/>
          </a:stretch>
        </p:blipFill>
        <p:spPr bwMode="auto">
          <a:xfrm>
            <a:off x="0" y="-1"/>
            <a:ext cx="9144000" cy="7217925"/>
          </a:xfrm>
          <a:prstGeom prst="rect">
            <a:avLst/>
          </a:prstGeom>
          <a:noFill/>
        </p:spPr>
      </p:pic>
    </p:spTree>
    <p:extLst>
      <p:ext uri="{BB962C8B-B14F-4D97-AF65-F5344CB8AC3E}">
        <p14:creationId xmlns:p14="http://schemas.microsoft.com/office/powerpoint/2010/main" val="1445811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9932D39-EEFD-436C-9BA1-1DB1671C6189}"/>
              </a:ext>
            </a:extLst>
          </p:cNvPr>
          <p:cNvSpPr>
            <a:spLocks noGrp="1"/>
          </p:cNvSpPr>
          <p:nvPr>
            <p:ph type="title"/>
          </p:nvPr>
        </p:nvSpPr>
        <p:spPr/>
        <p:txBody>
          <a:bodyPr/>
          <a:lstStyle/>
          <a:p>
            <a:r>
              <a:rPr lang="en-GB" dirty="0"/>
              <a:t>Appian </a:t>
            </a:r>
            <a:r>
              <a:rPr lang="en-GB" i="1" dirty="0" err="1"/>
              <a:t>Mith</a:t>
            </a:r>
            <a:r>
              <a:rPr lang="en-GB" i="1" dirty="0"/>
              <a:t>. 1.1</a:t>
            </a:r>
            <a:endParaRPr lang="en-GB" dirty="0"/>
          </a:p>
        </p:txBody>
      </p:sp>
      <p:sp>
        <p:nvSpPr>
          <p:cNvPr id="5" name="Content Placeholder 4">
            <a:extLst>
              <a:ext uri="{FF2B5EF4-FFF2-40B4-BE49-F238E27FC236}">
                <a16:creationId xmlns:a16="http://schemas.microsoft.com/office/drawing/2014/main" id="{33077E09-81AE-4FDD-878A-B8293E601ED7}"/>
              </a:ext>
            </a:extLst>
          </p:cNvPr>
          <p:cNvSpPr>
            <a:spLocks noGrp="1"/>
          </p:cNvSpPr>
          <p:nvPr>
            <p:ph sz="quarter" idx="1"/>
          </p:nvPr>
        </p:nvSpPr>
        <p:spPr/>
        <p:txBody>
          <a:bodyPr>
            <a:normAutofit fontScale="77500" lnSpcReduction="20000"/>
          </a:bodyPr>
          <a:lstStyle/>
          <a:p>
            <a:r>
              <a:rPr lang="en-GB" dirty="0"/>
              <a:t>So much by way of preface concerning Bithynia. Of the forty-nine kings who successively ruled the country before the Romans, it does not concern me to make special mention in writing Roman history. </a:t>
            </a:r>
            <a:r>
              <a:rPr lang="en-GB" dirty="0" err="1"/>
              <a:t>Prusias</a:t>
            </a:r>
            <a:r>
              <a:rPr lang="en-GB" dirty="0"/>
              <a:t>, surnamed the Hunter, was the one to whom Perseus, king of Macedonia, gave his sister in marriage. When Perseus and the Romans, not long afterward, went to war with each other, </a:t>
            </a:r>
            <a:r>
              <a:rPr lang="en-GB" dirty="0" err="1"/>
              <a:t>Prusias</a:t>
            </a:r>
            <a:r>
              <a:rPr lang="en-GB" dirty="0"/>
              <a:t> did not take sides with either of them. When Perseus was taken prisoner </a:t>
            </a:r>
            <a:r>
              <a:rPr lang="en-GB" dirty="0" err="1"/>
              <a:t>Prusias</a:t>
            </a:r>
            <a:r>
              <a:rPr lang="en-GB" dirty="0"/>
              <a:t> went to meet the Roman generals, clad in a toga which they call the </a:t>
            </a:r>
            <a:r>
              <a:rPr lang="en-GB" i="1" dirty="0" err="1"/>
              <a:t>tebennus</a:t>
            </a:r>
            <a:r>
              <a:rPr lang="en-GB" dirty="0"/>
              <a:t>, shod in the Italian fashion, with his head shaved and wearing on it a </a:t>
            </a:r>
            <a:r>
              <a:rPr lang="en-GB" dirty="0" err="1"/>
              <a:t>pilleus</a:t>
            </a:r>
            <a:r>
              <a:rPr lang="en-GB" dirty="0"/>
              <a:t> in the manner of slaves who have been made free in their masters' wills, and making himself appear base and insignificant in other ways. When he met them he said in the Latin tongue, "I am the freedman of the Romans, which is to say 'emancipated.' "They laughed at him and sent him to Rome. As he appeared equally ridiculous there he obtained pardon. </a:t>
            </a:r>
          </a:p>
        </p:txBody>
      </p:sp>
    </p:spTree>
    <p:extLst>
      <p:ext uri="{BB962C8B-B14F-4D97-AF65-F5344CB8AC3E}">
        <p14:creationId xmlns:p14="http://schemas.microsoft.com/office/powerpoint/2010/main" val="35887227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A3119-7BAB-4D79-BC3C-0B28A811A7B6}"/>
              </a:ext>
            </a:extLst>
          </p:cNvPr>
          <p:cNvSpPr>
            <a:spLocks noGrp="1"/>
          </p:cNvSpPr>
          <p:nvPr>
            <p:ph type="title"/>
          </p:nvPr>
        </p:nvSpPr>
        <p:spPr/>
        <p:txBody>
          <a:bodyPr/>
          <a:lstStyle/>
          <a:p>
            <a:r>
              <a:rPr lang="en-GB" dirty="0"/>
              <a:t>Role of Rome</a:t>
            </a:r>
          </a:p>
        </p:txBody>
      </p:sp>
      <p:sp>
        <p:nvSpPr>
          <p:cNvPr id="3" name="Content Placeholder 2">
            <a:extLst>
              <a:ext uri="{FF2B5EF4-FFF2-40B4-BE49-F238E27FC236}">
                <a16:creationId xmlns:a16="http://schemas.microsoft.com/office/drawing/2014/main" id="{1BE5248F-579D-4D09-B7DC-A2EB4B284969}"/>
              </a:ext>
            </a:extLst>
          </p:cNvPr>
          <p:cNvSpPr>
            <a:spLocks noGrp="1"/>
          </p:cNvSpPr>
          <p:nvPr>
            <p:ph sz="quarter" idx="1"/>
          </p:nvPr>
        </p:nvSpPr>
        <p:spPr/>
        <p:txBody>
          <a:bodyPr>
            <a:normAutofit fontScale="92500" lnSpcReduction="10000"/>
          </a:bodyPr>
          <a:lstStyle/>
          <a:p>
            <a:r>
              <a:rPr lang="en-GB" dirty="0"/>
              <a:t>As </a:t>
            </a:r>
            <a:r>
              <a:rPr lang="en-GB" dirty="0" err="1"/>
              <a:t>Prusias</a:t>
            </a:r>
            <a:r>
              <a:rPr lang="en-GB" dirty="0"/>
              <a:t> was hated by his subjects on account of his extreme cruelty they became greatly attached to his son, </a:t>
            </a:r>
            <a:r>
              <a:rPr lang="en-GB" dirty="0" err="1"/>
              <a:t>Nicomedes</a:t>
            </a:r>
            <a:r>
              <a:rPr lang="en-GB" dirty="0"/>
              <a:t>. Thus the latter fell under the suspicion of </a:t>
            </a:r>
            <a:r>
              <a:rPr lang="en-GB" dirty="0" err="1"/>
              <a:t>Prusias</a:t>
            </a:r>
            <a:r>
              <a:rPr lang="en-GB" dirty="0"/>
              <a:t>, who sent him to live in Rome. Learning that he was much esteemed there also, </a:t>
            </a:r>
            <a:r>
              <a:rPr lang="en-GB" dirty="0" err="1"/>
              <a:t>Prusias</a:t>
            </a:r>
            <a:r>
              <a:rPr lang="en-GB" dirty="0"/>
              <a:t> directed him to petition the Senate to release him from the payment of the money still due to </a:t>
            </a:r>
            <a:r>
              <a:rPr lang="en-GB" dirty="0" err="1"/>
              <a:t>Attalus</a:t>
            </a:r>
            <a:r>
              <a:rPr lang="en-GB" dirty="0"/>
              <a:t>. He sent </a:t>
            </a:r>
            <a:r>
              <a:rPr lang="en-GB" dirty="0" err="1"/>
              <a:t>Menas</a:t>
            </a:r>
            <a:r>
              <a:rPr lang="en-GB" dirty="0"/>
              <a:t> as his fellow-ambassador, and told him if he should secure a remission of the payments to spare </a:t>
            </a:r>
            <a:r>
              <a:rPr lang="en-GB" dirty="0" err="1"/>
              <a:t>Nicomedes</a:t>
            </a:r>
            <a:r>
              <a:rPr lang="en-GB" dirty="0"/>
              <a:t>, but if not, to kill him at Rome. </a:t>
            </a:r>
          </a:p>
          <a:p>
            <a:pPr marL="0" indent="0" algn="r">
              <a:buNone/>
            </a:pPr>
            <a:r>
              <a:rPr lang="en-GB" dirty="0"/>
              <a:t>Appian </a:t>
            </a:r>
            <a:r>
              <a:rPr lang="en-GB" i="1" dirty="0" err="1"/>
              <a:t>Mith</a:t>
            </a:r>
            <a:r>
              <a:rPr lang="en-GB" i="1" dirty="0"/>
              <a:t> 1.4</a:t>
            </a:r>
            <a:endParaRPr lang="en-GB" dirty="0"/>
          </a:p>
        </p:txBody>
      </p:sp>
    </p:spTree>
    <p:extLst>
      <p:ext uri="{BB962C8B-B14F-4D97-AF65-F5344CB8AC3E}">
        <p14:creationId xmlns:p14="http://schemas.microsoft.com/office/powerpoint/2010/main" val="29762831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D2408-03AE-4442-B638-F4B23D49C97E}"/>
              </a:ext>
            </a:extLst>
          </p:cNvPr>
          <p:cNvSpPr>
            <a:spLocks noGrp="1"/>
          </p:cNvSpPr>
          <p:nvPr>
            <p:ph type="title"/>
          </p:nvPr>
        </p:nvSpPr>
        <p:spPr/>
        <p:txBody>
          <a:bodyPr/>
          <a:lstStyle/>
          <a:p>
            <a:r>
              <a:rPr lang="en-GB" dirty="0"/>
              <a:t>End of </a:t>
            </a:r>
            <a:r>
              <a:rPr lang="en-GB" dirty="0" err="1"/>
              <a:t>Prusias</a:t>
            </a:r>
            <a:endParaRPr lang="en-GB" dirty="0"/>
          </a:p>
        </p:txBody>
      </p:sp>
      <p:sp>
        <p:nvSpPr>
          <p:cNvPr id="3" name="Content Placeholder 2">
            <a:extLst>
              <a:ext uri="{FF2B5EF4-FFF2-40B4-BE49-F238E27FC236}">
                <a16:creationId xmlns:a16="http://schemas.microsoft.com/office/drawing/2014/main" id="{617A7AEB-E39E-4DE7-87AF-7E20C2E235DA}"/>
              </a:ext>
            </a:extLst>
          </p:cNvPr>
          <p:cNvSpPr>
            <a:spLocks noGrp="1"/>
          </p:cNvSpPr>
          <p:nvPr>
            <p:ph sz="quarter" idx="1"/>
          </p:nvPr>
        </p:nvSpPr>
        <p:spPr/>
        <p:txBody>
          <a:bodyPr>
            <a:normAutofit fontScale="70000" lnSpcReduction="20000"/>
          </a:bodyPr>
          <a:lstStyle/>
          <a:p>
            <a:r>
              <a:rPr lang="en-GB" dirty="0"/>
              <a:t>The legates proceeded to Bithynia and ordered that the war be discontinued. </a:t>
            </a:r>
            <a:r>
              <a:rPr lang="en-GB" dirty="0" err="1"/>
              <a:t>Nicomedes</a:t>
            </a:r>
            <a:r>
              <a:rPr lang="en-GB" dirty="0"/>
              <a:t> and </a:t>
            </a:r>
            <a:r>
              <a:rPr lang="en-GB" dirty="0" err="1"/>
              <a:t>Attalus</a:t>
            </a:r>
            <a:r>
              <a:rPr lang="en-GB" dirty="0"/>
              <a:t> pretended to acquiesce. The </a:t>
            </a:r>
            <a:r>
              <a:rPr lang="en-GB" dirty="0" err="1"/>
              <a:t>Bithynians</a:t>
            </a:r>
            <a:r>
              <a:rPr lang="en-GB" dirty="0"/>
              <a:t> had been instructed to say that they could no longer endure the cruelty of </a:t>
            </a:r>
            <a:r>
              <a:rPr lang="en-GB" dirty="0" err="1"/>
              <a:t>Prusias</a:t>
            </a:r>
            <a:r>
              <a:rPr lang="en-GB" dirty="0"/>
              <a:t>, especially after they had openly complained against him. On the pretext that these complaints were not yet known at Rome the legates adjourned, leaving the business unfinished. When </a:t>
            </a:r>
            <a:r>
              <a:rPr lang="en-GB" dirty="0" err="1"/>
              <a:t>Prusias</a:t>
            </a:r>
            <a:r>
              <a:rPr lang="en-GB" dirty="0"/>
              <a:t> despaired of assistance from the Romans (in reliance upon whom he had neglected to provide means for his own defence) he retired to Nicomedia in order to possess himself of the city and resist the invaders. The inhabitants, however, betrayed him and opened the gates, and </a:t>
            </a:r>
            <a:r>
              <a:rPr lang="en-GB" dirty="0" err="1"/>
              <a:t>Nicomedes</a:t>
            </a:r>
            <a:r>
              <a:rPr lang="en-GB" dirty="0"/>
              <a:t> entered with his army. </a:t>
            </a:r>
            <a:r>
              <a:rPr lang="en-GB" dirty="0" err="1"/>
              <a:t>Prusias</a:t>
            </a:r>
            <a:r>
              <a:rPr lang="en-GB" dirty="0"/>
              <a:t> fled to the temple of Zeus, where he was stabbed by some of the emissaries of </a:t>
            </a:r>
            <a:r>
              <a:rPr lang="en-GB" dirty="0" err="1"/>
              <a:t>Nicomedes</a:t>
            </a:r>
            <a:r>
              <a:rPr lang="en-GB" dirty="0"/>
              <a:t>. In this way </a:t>
            </a:r>
            <a:r>
              <a:rPr lang="en-GB" dirty="0" err="1"/>
              <a:t>Nicomedes</a:t>
            </a:r>
            <a:r>
              <a:rPr lang="en-GB" dirty="0"/>
              <a:t> succeeded </a:t>
            </a:r>
            <a:r>
              <a:rPr lang="en-GB" dirty="0" err="1"/>
              <a:t>Prusias</a:t>
            </a:r>
            <a:r>
              <a:rPr lang="en-GB" dirty="0"/>
              <a:t> as king of the </a:t>
            </a:r>
            <a:r>
              <a:rPr lang="en-GB" dirty="0" err="1"/>
              <a:t>Bithynians</a:t>
            </a:r>
            <a:r>
              <a:rPr lang="en-GB" dirty="0"/>
              <a:t>. At his death his son, </a:t>
            </a:r>
            <a:r>
              <a:rPr lang="en-GB" dirty="0" err="1"/>
              <a:t>Nicomedes</a:t>
            </a:r>
            <a:r>
              <a:rPr lang="en-GB" dirty="0"/>
              <a:t>, surnamed </a:t>
            </a:r>
            <a:r>
              <a:rPr lang="en-GB" dirty="0" err="1"/>
              <a:t>Philopator</a:t>
            </a:r>
            <a:r>
              <a:rPr lang="en-GB" dirty="0"/>
              <a:t>, succeeded him, the Senate confirming his ancestral authority. So much for Bithynia. To anticipate the sequel, another </a:t>
            </a:r>
            <a:r>
              <a:rPr lang="en-GB" dirty="0" err="1"/>
              <a:t>Nicomedes</a:t>
            </a:r>
            <a:r>
              <a:rPr lang="en-GB" dirty="0"/>
              <a:t>, grandson of this one, left the kingdom to the Romans in his will.</a:t>
            </a:r>
          </a:p>
          <a:p>
            <a:r>
              <a:rPr lang="en-GB" dirty="0"/>
              <a:t>Appian </a:t>
            </a:r>
            <a:r>
              <a:rPr lang="en-GB" i="1" dirty="0" err="1"/>
              <a:t>Mith</a:t>
            </a:r>
            <a:r>
              <a:rPr lang="en-GB" i="1" dirty="0"/>
              <a:t>. </a:t>
            </a:r>
            <a:r>
              <a:rPr lang="en-GB" dirty="0"/>
              <a:t>1.7</a:t>
            </a:r>
          </a:p>
        </p:txBody>
      </p:sp>
    </p:spTree>
    <p:extLst>
      <p:ext uri="{BB962C8B-B14F-4D97-AF65-F5344CB8AC3E}">
        <p14:creationId xmlns:p14="http://schemas.microsoft.com/office/powerpoint/2010/main" val="35169167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endParaRPr lang="en-GB"/>
          </a:p>
        </p:txBody>
      </p:sp>
      <p:sp>
        <p:nvSpPr>
          <p:cNvPr id="3" name="Title 2"/>
          <p:cNvSpPr>
            <a:spLocks noGrp="1"/>
          </p:cNvSpPr>
          <p:nvPr>
            <p:ph type="title"/>
          </p:nvPr>
        </p:nvSpPr>
        <p:spPr/>
        <p:txBody>
          <a:bodyPr/>
          <a:lstStyle/>
          <a:p>
            <a:r>
              <a:rPr lang="en-GB" dirty="0"/>
              <a:t>Cappadocia</a:t>
            </a:r>
          </a:p>
        </p:txBody>
      </p:sp>
    </p:spTree>
    <p:extLst>
      <p:ext uri="{BB962C8B-B14F-4D97-AF65-F5344CB8AC3E}">
        <p14:creationId xmlns:p14="http://schemas.microsoft.com/office/powerpoint/2010/main" val="35819823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wapedia.mobi/thumb/7ef4502/en/fixed/470/371/1stMithritadicwar89BC.png?format=jpg"/>
          <p:cNvPicPr>
            <a:picLocks noChangeAspect="1" noChangeArrowheads="1"/>
          </p:cNvPicPr>
          <p:nvPr/>
        </p:nvPicPr>
        <p:blipFill>
          <a:blip r:embed="rId2" cstate="print"/>
          <a:srcRect/>
          <a:stretch>
            <a:fillRect/>
          </a:stretch>
        </p:blipFill>
        <p:spPr bwMode="auto">
          <a:xfrm>
            <a:off x="0" y="-1"/>
            <a:ext cx="9144000" cy="7217925"/>
          </a:xfrm>
          <a:prstGeom prst="rect">
            <a:avLst/>
          </a:prstGeom>
          <a:noFill/>
        </p:spPr>
      </p:pic>
    </p:spTree>
    <p:extLst>
      <p:ext uri="{BB962C8B-B14F-4D97-AF65-F5344CB8AC3E}">
        <p14:creationId xmlns:p14="http://schemas.microsoft.com/office/powerpoint/2010/main" val="38047144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58549-1832-4EC2-A0A2-EFD7707DD56E}"/>
              </a:ext>
            </a:extLst>
          </p:cNvPr>
          <p:cNvSpPr>
            <a:spLocks noGrp="1"/>
          </p:cNvSpPr>
          <p:nvPr>
            <p:ph type="title"/>
          </p:nvPr>
        </p:nvSpPr>
        <p:spPr/>
        <p:txBody>
          <a:bodyPr/>
          <a:lstStyle/>
          <a:p>
            <a:r>
              <a:rPr lang="en-GB" dirty="0" err="1"/>
              <a:t>Ariarathes</a:t>
            </a:r>
            <a:r>
              <a:rPr lang="en-GB" dirty="0"/>
              <a:t> IV </a:t>
            </a:r>
            <a:r>
              <a:rPr lang="en-GB" dirty="0" err="1"/>
              <a:t>Eusebes</a:t>
            </a:r>
            <a:r>
              <a:rPr lang="en-GB" dirty="0"/>
              <a:t> (c.220-c.163)</a:t>
            </a:r>
          </a:p>
        </p:txBody>
      </p:sp>
      <p:sp>
        <p:nvSpPr>
          <p:cNvPr id="3" name="Content Placeholder 2">
            <a:extLst>
              <a:ext uri="{FF2B5EF4-FFF2-40B4-BE49-F238E27FC236}">
                <a16:creationId xmlns:a16="http://schemas.microsoft.com/office/drawing/2014/main" id="{EA92B69E-FA3E-44FC-AD94-0CB418F81C41}"/>
              </a:ext>
            </a:extLst>
          </p:cNvPr>
          <p:cNvSpPr>
            <a:spLocks noGrp="1"/>
          </p:cNvSpPr>
          <p:nvPr>
            <p:ph sz="quarter" idx="1"/>
          </p:nvPr>
        </p:nvSpPr>
        <p:spPr/>
        <p:txBody>
          <a:bodyPr/>
          <a:lstStyle/>
          <a:p>
            <a:r>
              <a:rPr lang="en-GB" dirty="0"/>
              <a:t>Allied with Antiochos III (receives his daughter in marriage who is the mother of </a:t>
            </a:r>
            <a:r>
              <a:rPr lang="en-GB" dirty="0" err="1"/>
              <a:t>Ariarathes</a:t>
            </a:r>
            <a:r>
              <a:rPr lang="en-GB" dirty="0"/>
              <a:t> V and </a:t>
            </a:r>
            <a:r>
              <a:rPr lang="en-GB" dirty="0" err="1"/>
              <a:t>Orophernes</a:t>
            </a:r>
            <a:r>
              <a:rPr lang="en-GB" dirty="0"/>
              <a:t>) (he also probably has a Seleucid mother </a:t>
            </a:r>
            <a:r>
              <a:rPr lang="en-GB" dirty="0" err="1"/>
              <a:t>Stratonike</a:t>
            </a:r>
            <a:r>
              <a:rPr lang="en-GB" dirty="0"/>
              <a:t>)</a:t>
            </a:r>
          </a:p>
          <a:p>
            <a:r>
              <a:rPr lang="en-GB" dirty="0"/>
              <a:t>Switches sides and becomes a Roman ally post Magnesia</a:t>
            </a:r>
          </a:p>
          <a:p>
            <a:r>
              <a:rPr lang="en-GB" dirty="0"/>
              <a:t>War against </a:t>
            </a:r>
            <a:r>
              <a:rPr lang="en-GB" dirty="0" err="1"/>
              <a:t>Pharnaces</a:t>
            </a:r>
            <a:r>
              <a:rPr lang="en-GB" dirty="0"/>
              <a:t> I of Pontus (182-179)</a:t>
            </a:r>
          </a:p>
          <a:p>
            <a:r>
              <a:rPr lang="en-GB" dirty="0"/>
              <a:t>Called to support Rome against Macedon in the 3</a:t>
            </a:r>
            <a:r>
              <a:rPr lang="en-GB" baseline="30000" dirty="0"/>
              <a:t>rd</a:t>
            </a:r>
            <a:r>
              <a:rPr lang="en-GB" dirty="0"/>
              <a:t> Macedonian war</a:t>
            </a:r>
          </a:p>
        </p:txBody>
      </p:sp>
    </p:spTree>
    <p:extLst>
      <p:ext uri="{BB962C8B-B14F-4D97-AF65-F5344CB8AC3E}">
        <p14:creationId xmlns:p14="http://schemas.microsoft.com/office/powerpoint/2010/main" val="26149579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697A94-9095-4CCA-A3A7-99247866436C}"/>
              </a:ext>
            </a:extLst>
          </p:cNvPr>
          <p:cNvSpPr>
            <a:spLocks noGrp="1"/>
          </p:cNvSpPr>
          <p:nvPr>
            <p:ph type="title"/>
          </p:nvPr>
        </p:nvSpPr>
        <p:spPr/>
        <p:txBody>
          <a:bodyPr>
            <a:normAutofit fontScale="90000"/>
          </a:bodyPr>
          <a:lstStyle/>
          <a:p>
            <a:r>
              <a:rPr lang="en-GB" dirty="0" err="1"/>
              <a:t>Ariarathes</a:t>
            </a:r>
            <a:r>
              <a:rPr lang="en-GB" dirty="0"/>
              <a:t> V </a:t>
            </a:r>
            <a:r>
              <a:rPr lang="en-GB" dirty="0" err="1"/>
              <a:t>Eusebes</a:t>
            </a:r>
            <a:r>
              <a:rPr lang="en-GB" dirty="0"/>
              <a:t> </a:t>
            </a:r>
            <a:r>
              <a:rPr lang="en-GB" dirty="0" err="1"/>
              <a:t>Philopator</a:t>
            </a:r>
            <a:r>
              <a:rPr lang="en-GB" dirty="0"/>
              <a:t> (c.163-130)</a:t>
            </a:r>
          </a:p>
        </p:txBody>
      </p:sp>
      <p:sp>
        <p:nvSpPr>
          <p:cNvPr id="5" name="Content Placeholder 4">
            <a:extLst>
              <a:ext uri="{FF2B5EF4-FFF2-40B4-BE49-F238E27FC236}">
                <a16:creationId xmlns:a16="http://schemas.microsoft.com/office/drawing/2014/main" id="{493D49A0-F855-4058-B9E3-9B69911CD59A}"/>
              </a:ext>
            </a:extLst>
          </p:cNvPr>
          <p:cNvSpPr>
            <a:spLocks noGrp="1"/>
          </p:cNvSpPr>
          <p:nvPr>
            <p:ph sz="quarter" idx="1"/>
          </p:nvPr>
        </p:nvSpPr>
        <p:spPr/>
        <p:txBody>
          <a:bodyPr>
            <a:normAutofit fontScale="62500" lnSpcReduction="20000"/>
          </a:bodyPr>
          <a:lstStyle/>
          <a:p>
            <a:r>
              <a:rPr lang="en-GB" dirty="0"/>
              <a:t>The Armenian king </a:t>
            </a:r>
            <a:r>
              <a:rPr lang="en-GB" dirty="0" err="1"/>
              <a:t>Artaxias</a:t>
            </a:r>
            <a:r>
              <a:rPr lang="en-GB" dirty="0"/>
              <a:t> I proposes a division of </a:t>
            </a:r>
            <a:r>
              <a:rPr lang="en-GB" dirty="0" err="1"/>
              <a:t>Sophene</a:t>
            </a:r>
            <a:r>
              <a:rPr lang="en-GB" dirty="0"/>
              <a:t> (along the Upper Tigris), but </a:t>
            </a:r>
            <a:r>
              <a:rPr lang="en-GB" dirty="0" err="1"/>
              <a:t>Ariarathes</a:t>
            </a:r>
            <a:r>
              <a:rPr lang="en-GB" dirty="0"/>
              <a:t> puts a puppet king named </a:t>
            </a:r>
            <a:r>
              <a:rPr lang="en-GB" dirty="0" err="1"/>
              <a:t>Mithrobuzanes</a:t>
            </a:r>
            <a:r>
              <a:rPr lang="en-GB" dirty="0"/>
              <a:t> on the throne</a:t>
            </a:r>
          </a:p>
          <a:p>
            <a:r>
              <a:rPr lang="en-GB" dirty="0"/>
              <a:t>King Ptolemy of </a:t>
            </a:r>
            <a:r>
              <a:rPr lang="en-GB" dirty="0" err="1"/>
              <a:t>Comagene</a:t>
            </a:r>
            <a:r>
              <a:rPr lang="en-GB" dirty="0"/>
              <a:t> tries to conquer the Cappadocian city </a:t>
            </a:r>
            <a:r>
              <a:rPr lang="en-GB" dirty="0" err="1"/>
              <a:t>Melitene</a:t>
            </a:r>
            <a:r>
              <a:rPr lang="en-GB" dirty="0"/>
              <a:t>, but is repelled</a:t>
            </a:r>
          </a:p>
          <a:p>
            <a:r>
              <a:rPr lang="en-GB" dirty="0"/>
              <a:t>The Seleukid king </a:t>
            </a:r>
            <a:r>
              <a:rPr lang="en-GB" dirty="0" err="1"/>
              <a:t>Demetrios</a:t>
            </a:r>
            <a:r>
              <a:rPr lang="en-GB" dirty="0"/>
              <a:t> I proposes that </a:t>
            </a:r>
            <a:r>
              <a:rPr lang="en-GB" dirty="0" err="1"/>
              <a:t>Ariarathes</a:t>
            </a:r>
            <a:r>
              <a:rPr lang="en-GB" dirty="0"/>
              <a:t> marries to his sister </a:t>
            </a:r>
            <a:r>
              <a:rPr lang="en-GB" dirty="0" err="1"/>
              <a:t>Laodice</a:t>
            </a:r>
            <a:r>
              <a:rPr lang="en-GB" dirty="0"/>
              <a:t>, widow of Perseus of Macedonia; </a:t>
            </a:r>
            <a:r>
              <a:rPr lang="en-GB" dirty="0" err="1"/>
              <a:t>Ariarathes</a:t>
            </a:r>
            <a:r>
              <a:rPr lang="en-GB" dirty="0"/>
              <a:t> refuses</a:t>
            </a:r>
          </a:p>
          <a:p>
            <a:r>
              <a:rPr lang="en-GB" dirty="0"/>
              <a:t>158: Civil war in Cappadocia; Demetrius supports </a:t>
            </a:r>
            <a:r>
              <a:rPr lang="en-GB" dirty="0" err="1"/>
              <a:t>Ariarathes</a:t>
            </a:r>
            <a:r>
              <a:rPr lang="en-GB" dirty="0"/>
              <a:t>' brother </a:t>
            </a:r>
            <a:r>
              <a:rPr lang="en-GB" dirty="0" err="1"/>
              <a:t>Orophernes</a:t>
            </a:r>
            <a:r>
              <a:rPr lang="en-GB" dirty="0"/>
              <a:t> II against </a:t>
            </a:r>
            <a:r>
              <a:rPr lang="en-GB" dirty="0" err="1"/>
              <a:t>Ariarathes</a:t>
            </a:r>
            <a:r>
              <a:rPr lang="en-GB" dirty="0"/>
              <a:t> V </a:t>
            </a:r>
            <a:r>
              <a:rPr lang="en-GB" dirty="0" err="1"/>
              <a:t>Philopator</a:t>
            </a:r>
            <a:endParaRPr lang="en-GB" dirty="0"/>
          </a:p>
          <a:p>
            <a:r>
              <a:rPr lang="en-GB" dirty="0"/>
              <a:t>c.156: </a:t>
            </a:r>
            <a:r>
              <a:rPr lang="en-GB" dirty="0" err="1"/>
              <a:t>Ariarathes</a:t>
            </a:r>
            <a:r>
              <a:rPr lang="en-GB" dirty="0"/>
              <a:t>' sister </a:t>
            </a:r>
            <a:r>
              <a:rPr lang="en-GB" dirty="0" err="1"/>
              <a:t>Stratonice</a:t>
            </a:r>
            <a:r>
              <a:rPr lang="en-GB" dirty="0"/>
              <a:t> IV is married to king </a:t>
            </a:r>
            <a:r>
              <a:rPr lang="en-GB" dirty="0" err="1"/>
              <a:t>Attalus</a:t>
            </a:r>
            <a:r>
              <a:rPr lang="en-GB" dirty="0"/>
              <a:t> II </a:t>
            </a:r>
            <a:r>
              <a:rPr lang="en-GB" dirty="0" err="1"/>
              <a:t>Philadelphus</a:t>
            </a:r>
            <a:r>
              <a:rPr lang="en-GB" dirty="0"/>
              <a:t>, who brings back </a:t>
            </a:r>
            <a:r>
              <a:rPr lang="en-GB" dirty="0" err="1"/>
              <a:t>Ariarathes</a:t>
            </a:r>
            <a:r>
              <a:rPr lang="en-GB" dirty="0"/>
              <a:t> to his kingdom.</a:t>
            </a:r>
          </a:p>
          <a:p>
            <a:r>
              <a:rPr lang="en-GB" dirty="0"/>
              <a:t>Summer 152: </a:t>
            </a:r>
            <a:r>
              <a:rPr lang="en-GB" dirty="0" err="1"/>
              <a:t>Ariarathes</a:t>
            </a:r>
            <a:r>
              <a:rPr lang="en-GB" dirty="0"/>
              <a:t> and </a:t>
            </a:r>
            <a:r>
              <a:rPr lang="en-GB" dirty="0" err="1"/>
              <a:t>Attalus</a:t>
            </a:r>
            <a:r>
              <a:rPr lang="en-GB" dirty="0"/>
              <a:t>, the Egyptian king Ptolemy VI </a:t>
            </a:r>
            <a:r>
              <a:rPr lang="en-GB" dirty="0" err="1"/>
              <a:t>Philometor</a:t>
            </a:r>
            <a:r>
              <a:rPr lang="en-GB" dirty="0"/>
              <a:t>, and Rome, support Alexander I </a:t>
            </a:r>
            <a:r>
              <a:rPr lang="en-GB" dirty="0" err="1"/>
              <a:t>Balas</a:t>
            </a:r>
            <a:r>
              <a:rPr lang="en-GB" dirty="0"/>
              <a:t>, usurper in the Seleucid Empire.</a:t>
            </a:r>
          </a:p>
          <a:p>
            <a:r>
              <a:rPr lang="en-GB" dirty="0"/>
              <a:t>133: </a:t>
            </a:r>
            <a:r>
              <a:rPr lang="en-GB" dirty="0" err="1"/>
              <a:t>Pergamon</a:t>
            </a:r>
            <a:r>
              <a:rPr lang="en-GB" dirty="0"/>
              <a:t> bequeathed to Rome; revolt of a </a:t>
            </a:r>
            <a:r>
              <a:rPr lang="en-GB" dirty="0" err="1"/>
              <a:t>Pergamene</a:t>
            </a:r>
            <a:r>
              <a:rPr lang="en-GB" dirty="0"/>
              <a:t> prince, </a:t>
            </a:r>
            <a:r>
              <a:rPr lang="en-GB" dirty="0" err="1"/>
              <a:t>Aristonicus</a:t>
            </a:r>
            <a:endParaRPr lang="en-GB" dirty="0"/>
          </a:p>
          <a:p>
            <a:r>
              <a:rPr lang="en-GB" dirty="0"/>
              <a:t>131/130: </a:t>
            </a:r>
            <a:r>
              <a:rPr lang="en-GB" dirty="0" err="1"/>
              <a:t>Ariarathes</a:t>
            </a:r>
            <a:r>
              <a:rPr lang="en-GB" dirty="0"/>
              <a:t> fights against </a:t>
            </a:r>
            <a:r>
              <a:rPr lang="en-GB" dirty="0" err="1"/>
              <a:t>Aristonicus</a:t>
            </a:r>
            <a:r>
              <a:rPr lang="en-GB" dirty="0"/>
              <a:t> and is killed in action; from the Bithynian bequest, Rome offers Lycaonia to Pergamum</a:t>
            </a:r>
          </a:p>
        </p:txBody>
      </p:sp>
    </p:spTree>
    <p:extLst>
      <p:ext uri="{BB962C8B-B14F-4D97-AF65-F5344CB8AC3E}">
        <p14:creationId xmlns:p14="http://schemas.microsoft.com/office/powerpoint/2010/main" val="36117257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0D7D0-75A1-47C7-99CF-BFB34AB73E57}"/>
              </a:ext>
            </a:extLst>
          </p:cNvPr>
          <p:cNvSpPr>
            <a:spLocks noGrp="1"/>
          </p:cNvSpPr>
          <p:nvPr>
            <p:ph type="title"/>
          </p:nvPr>
        </p:nvSpPr>
        <p:spPr/>
        <p:txBody>
          <a:bodyPr/>
          <a:lstStyle/>
          <a:p>
            <a:r>
              <a:rPr lang="en-GB" b="1" dirty="0" err="1"/>
              <a:t>Orophernes</a:t>
            </a:r>
            <a:r>
              <a:rPr lang="en-GB" b="1" dirty="0"/>
              <a:t> II (c. 160)</a:t>
            </a:r>
            <a:endParaRPr lang="en-GB" dirty="0"/>
          </a:p>
        </p:txBody>
      </p:sp>
      <p:sp>
        <p:nvSpPr>
          <p:cNvPr id="3" name="Content Placeholder 2">
            <a:extLst>
              <a:ext uri="{FF2B5EF4-FFF2-40B4-BE49-F238E27FC236}">
                <a16:creationId xmlns:a16="http://schemas.microsoft.com/office/drawing/2014/main" id="{F27E149D-142C-4AF6-BE0F-661257389599}"/>
              </a:ext>
            </a:extLst>
          </p:cNvPr>
          <p:cNvSpPr>
            <a:spLocks noGrp="1"/>
          </p:cNvSpPr>
          <p:nvPr>
            <p:ph sz="quarter" idx="1"/>
          </p:nvPr>
        </p:nvSpPr>
        <p:spPr/>
        <p:txBody>
          <a:bodyPr/>
          <a:lstStyle/>
          <a:p>
            <a:r>
              <a:rPr lang="en-GB" dirty="0"/>
              <a:t>When his brother refuses the sister of </a:t>
            </a:r>
            <a:r>
              <a:rPr lang="en-GB" dirty="0" err="1"/>
              <a:t>Demetrios</a:t>
            </a:r>
            <a:r>
              <a:rPr lang="en-GB" dirty="0"/>
              <a:t> I of the </a:t>
            </a:r>
            <a:r>
              <a:rPr lang="en-GB" dirty="0" err="1"/>
              <a:t>Seleukids</a:t>
            </a:r>
            <a:r>
              <a:rPr lang="en-GB" dirty="0"/>
              <a:t>, </a:t>
            </a:r>
            <a:r>
              <a:rPr lang="en-GB" dirty="0" err="1"/>
              <a:t>Orophernes</a:t>
            </a:r>
            <a:r>
              <a:rPr lang="en-GB" dirty="0"/>
              <a:t> makes his own bid for the kingdom</a:t>
            </a:r>
          </a:p>
          <a:p>
            <a:r>
              <a:rPr lang="en-GB" dirty="0"/>
              <a:t>Senate orders the two to split Cappadocia in half</a:t>
            </a:r>
          </a:p>
          <a:p>
            <a:r>
              <a:rPr lang="en-GB" dirty="0"/>
              <a:t>158 </a:t>
            </a:r>
            <a:r>
              <a:rPr lang="en-GB" dirty="0" err="1"/>
              <a:t>Attalos</a:t>
            </a:r>
            <a:r>
              <a:rPr lang="en-GB" dirty="0"/>
              <a:t> II restores </a:t>
            </a:r>
            <a:r>
              <a:rPr lang="en-GB" dirty="0" err="1"/>
              <a:t>Ariarathes</a:t>
            </a:r>
            <a:r>
              <a:rPr lang="en-GB" dirty="0"/>
              <a:t> V to the Throne</a:t>
            </a:r>
          </a:p>
          <a:p>
            <a:r>
              <a:rPr lang="en-GB" dirty="0" err="1"/>
              <a:t>Orophernes</a:t>
            </a:r>
            <a:r>
              <a:rPr lang="en-GB" dirty="0"/>
              <a:t> flees to the </a:t>
            </a:r>
            <a:r>
              <a:rPr lang="en-GB" dirty="0" err="1"/>
              <a:t>Demetrios</a:t>
            </a:r>
            <a:r>
              <a:rPr lang="en-GB" dirty="0"/>
              <a:t> where he was imprisoned</a:t>
            </a:r>
          </a:p>
        </p:txBody>
      </p:sp>
    </p:spTree>
    <p:extLst>
      <p:ext uri="{BB962C8B-B14F-4D97-AF65-F5344CB8AC3E}">
        <p14:creationId xmlns:p14="http://schemas.microsoft.com/office/powerpoint/2010/main" val="6504775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BC0054CA-18DD-415B-9974-B0761EB8DFE8}"/>
              </a:ext>
            </a:extLst>
          </p:cNvPr>
          <p:cNvSpPr>
            <a:spLocks noGrp="1"/>
          </p:cNvSpPr>
          <p:nvPr>
            <p:ph type="body" idx="1"/>
          </p:nvPr>
        </p:nvSpPr>
        <p:spPr/>
        <p:txBody>
          <a:bodyPr/>
          <a:lstStyle/>
          <a:p>
            <a:endParaRPr lang="en-GB"/>
          </a:p>
        </p:txBody>
      </p:sp>
      <p:sp>
        <p:nvSpPr>
          <p:cNvPr id="4" name="Title 3">
            <a:extLst>
              <a:ext uri="{FF2B5EF4-FFF2-40B4-BE49-F238E27FC236}">
                <a16:creationId xmlns:a16="http://schemas.microsoft.com/office/drawing/2014/main" id="{E8607B5E-9FB2-486C-BE95-8574FD935573}"/>
              </a:ext>
            </a:extLst>
          </p:cNvPr>
          <p:cNvSpPr>
            <a:spLocks noGrp="1"/>
          </p:cNvSpPr>
          <p:nvPr>
            <p:ph type="title"/>
          </p:nvPr>
        </p:nvSpPr>
        <p:spPr/>
        <p:txBody>
          <a:bodyPr/>
          <a:lstStyle/>
          <a:p>
            <a:r>
              <a:rPr lang="en-GB" dirty="0"/>
              <a:t>Pontus</a:t>
            </a:r>
          </a:p>
        </p:txBody>
      </p:sp>
    </p:spTree>
    <p:extLst>
      <p:ext uri="{BB962C8B-B14F-4D97-AF65-F5344CB8AC3E}">
        <p14:creationId xmlns:p14="http://schemas.microsoft.com/office/powerpoint/2010/main" val="39579128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wapedia.mobi/thumb/7ef4502/en/fixed/470/371/1stMithritadicwar89BC.png?format=jpg"/>
          <p:cNvPicPr>
            <a:picLocks noChangeAspect="1" noChangeArrowheads="1"/>
          </p:cNvPicPr>
          <p:nvPr/>
        </p:nvPicPr>
        <p:blipFill>
          <a:blip r:embed="rId2" cstate="print"/>
          <a:srcRect/>
          <a:stretch>
            <a:fillRect/>
          </a:stretch>
        </p:blipFill>
        <p:spPr bwMode="auto">
          <a:xfrm>
            <a:off x="0" y="-1"/>
            <a:ext cx="9144000" cy="7217925"/>
          </a:xfrm>
          <a:prstGeom prst="rect">
            <a:avLst/>
          </a:prstGeom>
          <a:noFill/>
        </p:spPr>
      </p:pic>
    </p:spTree>
    <p:extLst>
      <p:ext uri="{BB962C8B-B14F-4D97-AF65-F5344CB8AC3E}">
        <p14:creationId xmlns:p14="http://schemas.microsoft.com/office/powerpoint/2010/main" val="3050530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E185E-9464-4500-831C-C5E7E9C8702F}"/>
              </a:ext>
            </a:extLst>
          </p:cNvPr>
          <p:cNvSpPr>
            <a:spLocks noGrp="1"/>
          </p:cNvSpPr>
          <p:nvPr>
            <p:ph type="title"/>
          </p:nvPr>
        </p:nvSpPr>
        <p:spPr/>
        <p:txBody>
          <a:bodyPr>
            <a:normAutofit fontScale="90000"/>
          </a:bodyPr>
          <a:lstStyle/>
          <a:p>
            <a:r>
              <a:rPr lang="en-GB" dirty="0"/>
              <a:t>History of Pontus according to Appian</a:t>
            </a:r>
          </a:p>
        </p:txBody>
      </p:sp>
      <p:sp>
        <p:nvSpPr>
          <p:cNvPr id="3" name="Content Placeholder 2">
            <a:extLst>
              <a:ext uri="{FF2B5EF4-FFF2-40B4-BE49-F238E27FC236}">
                <a16:creationId xmlns:a16="http://schemas.microsoft.com/office/drawing/2014/main" id="{06939D5F-8C0F-48B6-94F4-1D7056EA2693}"/>
              </a:ext>
            </a:extLst>
          </p:cNvPr>
          <p:cNvSpPr>
            <a:spLocks noGrp="1"/>
          </p:cNvSpPr>
          <p:nvPr>
            <p:ph sz="quarter" idx="1"/>
          </p:nvPr>
        </p:nvSpPr>
        <p:spPr/>
        <p:txBody>
          <a:bodyPr>
            <a:normAutofit fontScale="62500" lnSpcReduction="20000"/>
          </a:bodyPr>
          <a:lstStyle/>
          <a:p>
            <a:r>
              <a:rPr lang="en-GB" dirty="0"/>
              <a:t>Not long afterward dissensions broke out among the Macedonians. </a:t>
            </a:r>
            <a:r>
              <a:rPr lang="en-GB" dirty="0" err="1"/>
              <a:t>Antigonus</a:t>
            </a:r>
            <a:r>
              <a:rPr lang="en-GB" dirty="0"/>
              <a:t> expelled Laomedon from Syria and assumed the government himself. He had with him one Mithridates, a scion of the royal house of Persia. </a:t>
            </a:r>
            <a:r>
              <a:rPr lang="en-GB" dirty="0" err="1"/>
              <a:t>Antigonus</a:t>
            </a:r>
            <a:r>
              <a:rPr lang="en-GB" dirty="0"/>
              <a:t> had a dream that he had sowed a field with gold, and that Mithridates reaped it and carried it off to Pontus. He accordingly arrested him, intending to put him to death, but Mithridates escaped with six horsemen, fortified himself in a stronghold of Cappadocia, where many joined him in consequence of the decay of the Macedonian power, and possessed himself of the whole of Cappadocia and of the </a:t>
            </a:r>
            <a:r>
              <a:rPr lang="en-GB" dirty="0" err="1"/>
              <a:t>neighboring</a:t>
            </a:r>
            <a:r>
              <a:rPr lang="en-GB" dirty="0"/>
              <a:t> countries along the Euxine. This great power, which he had built up, he left to his children. They reigned one after another until the sixth Mithridates in succession from the founder of the house, and he went to war with the Romans. Since there were kings of this house of both Cappadocia and Pontus, I judge that they divided the government, some ruling one country and some the other. </a:t>
            </a:r>
          </a:p>
          <a:p>
            <a:r>
              <a:rPr lang="en-GB" dirty="0"/>
              <a:t>[10] At any rate a king of Pontus, the Mithridates surnamed </a:t>
            </a:r>
            <a:r>
              <a:rPr lang="en-GB" dirty="0" err="1"/>
              <a:t>Euergetes</a:t>
            </a:r>
            <a:r>
              <a:rPr lang="en-GB" dirty="0"/>
              <a:t> (the Benefactor), who was the first of them inscribed as a friend of the Roman people, and who even sent some ships and a small force of auxiliaries to aid them against the Carthaginians, invaded Cappadocia as though it were a foreign country. He was succeeded by his son, Mithridates, surnamed Dionysus, and also </a:t>
            </a:r>
            <a:r>
              <a:rPr lang="en-GB" dirty="0" err="1"/>
              <a:t>Eupator</a:t>
            </a:r>
            <a:r>
              <a:rPr lang="en-GB" dirty="0"/>
              <a:t>.</a:t>
            </a:r>
          </a:p>
          <a:p>
            <a:r>
              <a:rPr lang="en-GB" dirty="0"/>
              <a:t>Appian </a:t>
            </a:r>
            <a:r>
              <a:rPr lang="en-GB" i="1" dirty="0" err="1"/>
              <a:t>Mith</a:t>
            </a:r>
            <a:r>
              <a:rPr lang="en-GB" i="1" dirty="0"/>
              <a:t>. 1.9-10</a:t>
            </a:r>
            <a:endParaRPr lang="en-GB" dirty="0"/>
          </a:p>
          <a:p>
            <a:endParaRPr lang="en-GB" dirty="0"/>
          </a:p>
        </p:txBody>
      </p:sp>
    </p:spTree>
    <p:extLst>
      <p:ext uri="{BB962C8B-B14F-4D97-AF65-F5344CB8AC3E}">
        <p14:creationId xmlns:p14="http://schemas.microsoft.com/office/powerpoint/2010/main" val="22165338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657A0-DD37-462D-BA67-32994921F79D}"/>
              </a:ext>
            </a:extLst>
          </p:cNvPr>
          <p:cNvSpPr>
            <a:spLocks noGrp="1"/>
          </p:cNvSpPr>
          <p:nvPr>
            <p:ph type="title"/>
          </p:nvPr>
        </p:nvSpPr>
        <p:spPr/>
        <p:txBody>
          <a:bodyPr/>
          <a:lstStyle/>
          <a:p>
            <a:r>
              <a:rPr lang="en-GB" dirty="0"/>
              <a:t>Plutarch on Mithridates I</a:t>
            </a:r>
          </a:p>
        </p:txBody>
      </p:sp>
      <p:sp>
        <p:nvSpPr>
          <p:cNvPr id="3" name="Content Placeholder 2">
            <a:extLst>
              <a:ext uri="{FF2B5EF4-FFF2-40B4-BE49-F238E27FC236}">
                <a16:creationId xmlns:a16="http://schemas.microsoft.com/office/drawing/2014/main" id="{09F8597D-16C4-43B8-A6CE-E2CFCFCE6B81}"/>
              </a:ext>
            </a:extLst>
          </p:cNvPr>
          <p:cNvSpPr>
            <a:spLocks noGrp="1"/>
          </p:cNvSpPr>
          <p:nvPr>
            <p:ph sz="quarter" idx="1"/>
          </p:nvPr>
        </p:nvSpPr>
        <p:spPr>
          <a:xfrm>
            <a:off x="107504" y="1600200"/>
            <a:ext cx="8856984" cy="5141168"/>
          </a:xfrm>
        </p:spPr>
        <p:txBody>
          <a:bodyPr>
            <a:normAutofit fontScale="62500" lnSpcReduction="20000"/>
          </a:bodyPr>
          <a:lstStyle/>
          <a:p>
            <a:pPr marL="0" indent="0">
              <a:buNone/>
            </a:pPr>
            <a:r>
              <a:rPr lang="en-GB" dirty="0"/>
              <a:t>That Demetrius was originally well disposed by nature to the offices of humanity and friendship, the following is a proof. Mithridates, the son of Ariobarzanes, was of the same age, and his constant companion. He was likewise one of the attendants of </a:t>
            </a:r>
            <a:r>
              <a:rPr lang="en-GB" dirty="0" err="1"/>
              <a:t>Antigonus</a:t>
            </a:r>
            <a:r>
              <a:rPr lang="en-GB" dirty="0"/>
              <a:t>, and bore an unblemished character. Yet </a:t>
            </a:r>
            <a:r>
              <a:rPr lang="en-GB" dirty="0" err="1"/>
              <a:t>Antigonus</a:t>
            </a:r>
            <a:r>
              <a:rPr lang="en-GB" dirty="0"/>
              <a:t> conceived some suspicion of him from a dream. 2 He thought he entered a large and beautiful field, and sowed it with filings of gold. This produced a crop of the same precious metal; but coming a little after to visit it, he found it was cut, and nothing left but the stalks. As he was in great distress about his loss, he heard some people say that Mithridates had reaped the golden harvest, and was gone with it towards the Euxine sea. </a:t>
            </a:r>
          </a:p>
          <a:p>
            <a:pPr marL="0" indent="0">
              <a:buNone/>
            </a:pPr>
            <a:r>
              <a:rPr lang="en-GB" dirty="0"/>
              <a:t>Disturbed at this dream, he communicated it to his son, having first made him swear to keep it secret, and, at the same time, informed him of his absolute determination to destroy Mithridates. Demetrius was exceedingly concerned at the affair; but though his friend waited on him as usual, that they might pursue their diversions together, he dared not speak to him on the subject, because of his oath. By degrees, however, he drew him aside from the rest of his companions, and when they were alone, he wrote on the ground with the bottom of his spear,  “Fly, Mithridates." The young man, understanding his danger, fled that night into Cappadocia; and fate soon accomplished the dream of </a:t>
            </a:r>
            <a:r>
              <a:rPr lang="en-GB" dirty="0" err="1"/>
              <a:t>Antigonus</a:t>
            </a:r>
            <a:r>
              <a:rPr lang="en-GB" dirty="0"/>
              <a:t>. For Mithridates conquered a rich and extensive country, and founded the family of the Pontic kings, which continued through eight successions, and was at last destroyed by the Romans. This is a sufficient evidence that Demetrius was naturally well inclined to justice and humanity. </a:t>
            </a:r>
          </a:p>
        </p:txBody>
      </p:sp>
    </p:spTree>
    <p:extLst>
      <p:ext uri="{BB962C8B-B14F-4D97-AF65-F5344CB8AC3E}">
        <p14:creationId xmlns:p14="http://schemas.microsoft.com/office/powerpoint/2010/main" val="10274237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6C46C-A572-4198-9E5F-122FB40F637D}"/>
              </a:ext>
            </a:extLst>
          </p:cNvPr>
          <p:cNvSpPr>
            <a:spLocks noGrp="1"/>
          </p:cNvSpPr>
          <p:nvPr>
            <p:ph type="title"/>
          </p:nvPr>
        </p:nvSpPr>
        <p:spPr/>
        <p:txBody>
          <a:bodyPr/>
          <a:lstStyle/>
          <a:p>
            <a:r>
              <a:rPr lang="en-GB" dirty="0"/>
              <a:t>Plutarch on Mithridates I</a:t>
            </a:r>
          </a:p>
        </p:txBody>
      </p:sp>
      <p:sp>
        <p:nvSpPr>
          <p:cNvPr id="3" name="Content Placeholder 2">
            <a:extLst>
              <a:ext uri="{FF2B5EF4-FFF2-40B4-BE49-F238E27FC236}">
                <a16:creationId xmlns:a16="http://schemas.microsoft.com/office/drawing/2014/main" id="{6000F613-D4CF-4AB9-8E9C-BFD90BA97EE1}"/>
              </a:ext>
            </a:extLst>
          </p:cNvPr>
          <p:cNvSpPr>
            <a:spLocks noGrp="1"/>
          </p:cNvSpPr>
          <p:nvPr>
            <p:ph sz="quarter" idx="1"/>
          </p:nvPr>
        </p:nvSpPr>
        <p:spPr>
          <a:xfrm>
            <a:off x="251520" y="1600200"/>
            <a:ext cx="8514528" cy="5141168"/>
          </a:xfrm>
        </p:spPr>
        <p:txBody>
          <a:bodyPr>
            <a:normAutofit fontScale="62500" lnSpcReduction="20000"/>
          </a:bodyPr>
          <a:lstStyle/>
          <a:p>
            <a:pPr marL="0" indent="0">
              <a:buNone/>
            </a:pPr>
            <a:r>
              <a:rPr lang="en-GB" dirty="0"/>
              <a:t>That Demetrius was originally well disposed by nature to the offices of humanity and friendship, the following is a proof. Mithridates, the son of Ariobarzanes, was of the same age, and his constant companion. He was likewise one of the attendants of </a:t>
            </a:r>
            <a:r>
              <a:rPr lang="en-GB" dirty="0" err="1"/>
              <a:t>Antigonus</a:t>
            </a:r>
            <a:r>
              <a:rPr lang="en-GB" dirty="0"/>
              <a:t>, and bore an unblemished character. Yet </a:t>
            </a:r>
            <a:r>
              <a:rPr lang="en-GB" dirty="0" err="1"/>
              <a:t>Antigonus</a:t>
            </a:r>
            <a:r>
              <a:rPr lang="en-GB" dirty="0"/>
              <a:t> conceived some suspicion of him from a dream. 2 He thought he entered a large and beautiful field, and sowed it with filings of gold. This produced a crop of the same precious metal; but coming a little after to visit it, he found it was cut, and nothing left but the stalks. As he was in great distress about his loss, he heard some people say that Mithridates had reaped the golden harvest, and was gone with it towards the Euxine sea. </a:t>
            </a:r>
          </a:p>
          <a:p>
            <a:pPr marL="0" indent="0">
              <a:buNone/>
            </a:pPr>
            <a:r>
              <a:rPr lang="en-GB" dirty="0"/>
              <a:t>Disturbed at this dream, he communicated it to his son, having first made him swear to keep it secret, and, at the same time, informed him of his absolute determination to destroy Mithridates. Demetrius was exceedingly concerned at the affair; but though his friend waited on him as usual, that they might pursue their diversions together, he dared not speak to him on the subject, because of his oath. By degrees, however, he drew him aside from the rest of his companions, and when they were alone, he wrote on the ground with the bottom of his spear, " Fly, Mithridates." The young man, understanding his danger, fled that night into Cappadocia; and fate soon accomplished the dream of </a:t>
            </a:r>
            <a:r>
              <a:rPr lang="en-GB" dirty="0" err="1"/>
              <a:t>Antigonus</a:t>
            </a:r>
            <a:r>
              <a:rPr lang="en-GB" dirty="0"/>
              <a:t>. For Mithridates conquered a rich and extensive country, and founded the family of the Pontic kings, which continued through eight successions, and was at last destroyed by the Romans. This is a sufficient evidence that Demetrius was naturally well inclined to justice and humanity. </a:t>
            </a:r>
          </a:p>
          <a:p>
            <a:pPr marL="0" indent="0" algn="r">
              <a:buNone/>
            </a:pPr>
            <a:r>
              <a:rPr lang="en-GB" dirty="0"/>
              <a:t>Plutarch </a:t>
            </a:r>
            <a:r>
              <a:rPr lang="en-GB" i="1" dirty="0"/>
              <a:t>Life of Demetrius</a:t>
            </a:r>
            <a:r>
              <a:rPr lang="en-GB" dirty="0"/>
              <a:t> 1.4</a:t>
            </a:r>
          </a:p>
        </p:txBody>
      </p:sp>
    </p:spTree>
    <p:extLst>
      <p:ext uri="{BB962C8B-B14F-4D97-AF65-F5344CB8AC3E}">
        <p14:creationId xmlns:p14="http://schemas.microsoft.com/office/powerpoint/2010/main" val="24080790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Mithridates V</a:t>
            </a:r>
          </a:p>
        </p:txBody>
      </p:sp>
      <p:sp>
        <p:nvSpPr>
          <p:cNvPr id="7" name="Content Placeholder 6"/>
          <p:cNvSpPr>
            <a:spLocks noGrp="1"/>
          </p:cNvSpPr>
          <p:nvPr>
            <p:ph sz="quarter" idx="1"/>
          </p:nvPr>
        </p:nvSpPr>
        <p:spPr/>
        <p:txBody>
          <a:bodyPr/>
          <a:lstStyle/>
          <a:p>
            <a:r>
              <a:rPr lang="en-GB" dirty="0"/>
              <a:t>Mithridates V had allied with Rome and was given large parts of </a:t>
            </a:r>
            <a:r>
              <a:rPr lang="en-GB" dirty="0" err="1"/>
              <a:t>Phyrgia</a:t>
            </a:r>
            <a:r>
              <a:rPr lang="en-GB" dirty="0"/>
              <a:t> by the Romans</a:t>
            </a:r>
          </a:p>
          <a:p>
            <a:endParaRPr lang="en-GB" dirty="0"/>
          </a:p>
        </p:txBody>
      </p:sp>
    </p:spTree>
    <p:extLst>
      <p:ext uri="{BB962C8B-B14F-4D97-AF65-F5344CB8AC3E}">
        <p14:creationId xmlns:p14="http://schemas.microsoft.com/office/powerpoint/2010/main" val="19141486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Mitridates</a:t>
            </a:r>
            <a:r>
              <a:rPr lang="en-GB" dirty="0"/>
              <a:t> VI</a:t>
            </a:r>
          </a:p>
        </p:txBody>
      </p:sp>
      <p:sp>
        <p:nvSpPr>
          <p:cNvPr id="3" name="Content Placeholder 2"/>
          <p:cNvSpPr>
            <a:spLocks noGrp="1"/>
          </p:cNvSpPr>
          <p:nvPr>
            <p:ph sz="quarter" idx="1"/>
          </p:nvPr>
        </p:nvSpPr>
        <p:spPr/>
        <p:txBody>
          <a:bodyPr/>
          <a:lstStyle/>
          <a:p>
            <a:r>
              <a:rPr lang="en-GB" dirty="0"/>
              <a:t>120 becomes king under the guardianship of his mother </a:t>
            </a:r>
            <a:r>
              <a:rPr lang="en-GB" dirty="0" err="1"/>
              <a:t>Laodice</a:t>
            </a:r>
            <a:endParaRPr lang="en-GB" dirty="0"/>
          </a:p>
          <a:p>
            <a:r>
              <a:rPr lang="en-GB" dirty="0"/>
              <a:t>Brother </a:t>
            </a:r>
            <a:r>
              <a:rPr lang="en-GB" dirty="0" err="1"/>
              <a:t>Chrestos</a:t>
            </a:r>
            <a:r>
              <a:rPr lang="en-GB" dirty="0"/>
              <a:t> also king</a:t>
            </a:r>
          </a:p>
          <a:p>
            <a:r>
              <a:rPr lang="en-GB" dirty="0"/>
              <a:t>112 Kills both and begins sole rule</a:t>
            </a:r>
          </a:p>
        </p:txBody>
      </p:sp>
      <p:pic>
        <p:nvPicPr>
          <p:cNvPr id="5124" name="Picture 4" descr="http://t0.gstatic.com/images?q=tbn:ANd9GcQhkxze6AV-ChKKCk-5zQ-gNKaTYryoBopZIijxvUPeZNdJtY7d&amp;t=1"/>
          <p:cNvPicPr>
            <a:picLocks noChangeAspect="1" noChangeArrowheads="1"/>
          </p:cNvPicPr>
          <p:nvPr/>
        </p:nvPicPr>
        <p:blipFill>
          <a:blip r:embed="rId2" cstate="print"/>
          <a:srcRect/>
          <a:stretch>
            <a:fillRect/>
          </a:stretch>
        </p:blipFill>
        <p:spPr bwMode="auto">
          <a:xfrm>
            <a:off x="3491880" y="3789040"/>
            <a:ext cx="2160240" cy="2807215"/>
          </a:xfrm>
          <a:prstGeom prst="rect">
            <a:avLst/>
          </a:prstGeom>
          <a:noFill/>
        </p:spPr>
      </p:pic>
    </p:spTree>
    <p:extLst>
      <p:ext uri="{BB962C8B-B14F-4D97-AF65-F5344CB8AC3E}">
        <p14:creationId xmlns:p14="http://schemas.microsoft.com/office/powerpoint/2010/main" val="12289884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Expansion</a:t>
            </a:r>
          </a:p>
        </p:txBody>
      </p:sp>
      <p:sp>
        <p:nvSpPr>
          <p:cNvPr id="3" name="Content Placeholder 2"/>
          <p:cNvSpPr>
            <a:spLocks noGrp="1"/>
          </p:cNvSpPr>
          <p:nvPr>
            <p:ph sz="quarter" idx="1"/>
          </p:nvPr>
        </p:nvSpPr>
        <p:spPr/>
        <p:txBody>
          <a:bodyPr/>
          <a:lstStyle/>
          <a:p>
            <a:r>
              <a:rPr lang="en-GB" dirty="0"/>
              <a:t>Control of Black Sea</a:t>
            </a:r>
          </a:p>
          <a:p>
            <a:r>
              <a:rPr lang="en-GB" dirty="0"/>
              <a:t>Aid Greek cities in the Crimea against Scythians</a:t>
            </a:r>
          </a:p>
          <a:p>
            <a:r>
              <a:rPr lang="en-GB" dirty="0"/>
              <a:t>Attack Cappadocia, kills last member of the royal line </a:t>
            </a:r>
            <a:r>
              <a:rPr lang="en-GB" dirty="0" err="1"/>
              <a:t>Ariarathes</a:t>
            </a:r>
            <a:r>
              <a:rPr lang="en-GB" dirty="0"/>
              <a:t> VII</a:t>
            </a:r>
          </a:p>
          <a:p>
            <a:r>
              <a:rPr lang="en-GB" dirty="0"/>
              <a:t>Invades </a:t>
            </a:r>
            <a:r>
              <a:rPr lang="en-GB" dirty="0" err="1"/>
              <a:t>Paphlagonia</a:t>
            </a:r>
            <a:endParaRPr lang="en-GB" dirty="0"/>
          </a:p>
        </p:txBody>
      </p:sp>
      <p:pic>
        <p:nvPicPr>
          <p:cNvPr id="2050" name="Picture 2" descr="http://www.wildwinds.com/coins/greece/cappadocia/kings/ariarathes_VII/Morkholm_12-o.jpg"/>
          <p:cNvPicPr>
            <a:picLocks noChangeAspect="1" noChangeArrowheads="1"/>
          </p:cNvPicPr>
          <p:nvPr/>
        </p:nvPicPr>
        <p:blipFill>
          <a:blip r:embed="rId3" cstate="print"/>
          <a:srcRect/>
          <a:stretch>
            <a:fillRect/>
          </a:stretch>
        </p:blipFill>
        <p:spPr bwMode="auto">
          <a:xfrm>
            <a:off x="5148064" y="3645024"/>
            <a:ext cx="2857500" cy="2857500"/>
          </a:xfrm>
          <a:prstGeom prst="rect">
            <a:avLst/>
          </a:prstGeom>
          <a:noFill/>
        </p:spPr>
      </p:pic>
      <p:sp>
        <p:nvSpPr>
          <p:cNvPr id="5" name="TextBox 4"/>
          <p:cNvSpPr txBox="1"/>
          <p:nvPr/>
        </p:nvSpPr>
        <p:spPr>
          <a:xfrm>
            <a:off x="5940152" y="6381328"/>
            <a:ext cx="1442383" cy="369332"/>
          </a:xfrm>
          <a:prstGeom prst="rect">
            <a:avLst/>
          </a:prstGeom>
          <a:noFill/>
        </p:spPr>
        <p:txBody>
          <a:bodyPr wrap="none" rtlCol="0">
            <a:spAutoFit/>
          </a:bodyPr>
          <a:lstStyle/>
          <a:p>
            <a:r>
              <a:rPr lang="en-GB" dirty="0" err="1"/>
              <a:t>Ariarathes</a:t>
            </a:r>
            <a:r>
              <a:rPr lang="en-GB" dirty="0"/>
              <a:t> VII</a:t>
            </a:r>
          </a:p>
        </p:txBody>
      </p:sp>
    </p:spTree>
    <p:extLst>
      <p:ext uri="{BB962C8B-B14F-4D97-AF65-F5344CB8AC3E}">
        <p14:creationId xmlns:p14="http://schemas.microsoft.com/office/powerpoint/2010/main" val="438522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wapedia.mobi/thumb/7ef4502/en/fixed/470/371/1stMithritadicwar89BC.png?format=jpg"/>
          <p:cNvPicPr>
            <a:picLocks noChangeAspect="1" noChangeArrowheads="1"/>
          </p:cNvPicPr>
          <p:nvPr/>
        </p:nvPicPr>
        <p:blipFill>
          <a:blip r:embed="rId2" cstate="print"/>
          <a:srcRect/>
          <a:stretch>
            <a:fillRect/>
          </a:stretch>
        </p:blipFill>
        <p:spPr bwMode="auto">
          <a:xfrm>
            <a:off x="0" y="-1"/>
            <a:ext cx="9144000" cy="7217925"/>
          </a:xfrm>
          <a:prstGeom prst="rect">
            <a:avLst/>
          </a:prstGeom>
          <a:noFill/>
        </p:spPr>
      </p:pic>
    </p:spTree>
    <p:extLst>
      <p:ext uri="{BB962C8B-B14F-4D97-AF65-F5344CB8AC3E}">
        <p14:creationId xmlns:p14="http://schemas.microsoft.com/office/powerpoint/2010/main" val="8340021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Cappadocia</a:t>
            </a:r>
          </a:p>
        </p:txBody>
      </p:sp>
      <p:sp>
        <p:nvSpPr>
          <p:cNvPr id="3" name="Content Placeholder 2"/>
          <p:cNvSpPr>
            <a:spLocks noGrp="1"/>
          </p:cNvSpPr>
          <p:nvPr>
            <p:ph sz="quarter" idx="1"/>
          </p:nvPr>
        </p:nvSpPr>
        <p:spPr/>
        <p:txBody>
          <a:bodyPr/>
          <a:lstStyle/>
          <a:p>
            <a:r>
              <a:rPr lang="en-GB" dirty="0"/>
              <a:t>Rome declares it “free”</a:t>
            </a:r>
          </a:p>
          <a:p>
            <a:r>
              <a:rPr lang="en-GB" dirty="0"/>
              <a:t>Ariobarzanes becomes king by the will of the Senate in 95</a:t>
            </a:r>
          </a:p>
          <a:p>
            <a:endParaRPr lang="en-GB" dirty="0"/>
          </a:p>
        </p:txBody>
      </p:sp>
      <p:pic>
        <p:nvPicPr>
          <p:cNvPr id="31748" name="Picture 4" descr="http://www.wildwinds.com/coins/greece/cappadocia/kings/ariobarzanes_I/SNGCop_160.jpg"/>
          <p:cNvPicPr>
            <a:picLocks noChangeAspect="1" noChangeArrowheads="1"/>
          </p:cNvPicPr>
          <p:nvPr/>
        </p:nvPicPr>
        <p:blipFill>
          <a:blip r:embed="rId3" cstate="print"/>
          <a:srcRect/>
          <a:stretch>
            <a:fillRect/>
          </a:stretch>
        </p:blipFill>
        <p:spPr bwMode="auto">
          <a:xfrm>
            <a:off x="1979712" y="3429000"/>
            <a:ext cx="5432039" cy="2924944"/>
          </a:xfrm>
          <a:prstGeom prst="rect">
            <a:avLst/>
          </a:prstGeom>
          <a:noFill/>
        </p:spPr>
      </p:pic>
      <p:sp>
        <p:nvSpPr>
          <p:cNvPr id="6" name="TextBox 5"/>
          <p:cNvSpPr txBox="1"/>
          <p:nvPr/>
        </p:nvSpPr>
        <p:spPr>
          <a:xfrm>
            <a:off x="2339752" y="6309320"/>
            <a:ext cx="5017720" cy="369332"/>
          </a:xfrm>
          <a:prstGeom prst="rect">
            <a:avLst/>
          </a:prstGeom>
          <a:noFill/>
        </p:spPr>
        <p:txBody>
          <a:bodyPr wrap="none" rtlCol="0">
            <a:spAutoFit/>
          </a:bodyPr>
          <a:lstStyle/>
          <a:p>
            <a:r>
              <a:rPr lang="en-GB" dirty="0">
                <a:latin typeface="Symbol" pitchFamily="18" charset="2"/>
              </a:rPr>
              <a:t>BASILEWS APIOBAPZANOU FILORWMAIOU</a:t>
            </a:r>
          </a:p>
        </p:txBody>
      </p:sp>
    </p:spTree>
    <p:extLst>
      <p:ext uri="{BB962C8B-B14F-4D97-AF65-F5344CB8AC3E}">
        <p14:creationId xmlns:p14="http://schemas.microsoft.com/office/powerpoint/2010/main" val="26840461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Roman intervention</a:t>
            </a:r>
          </a:p>
        </p:txBody>
      </p:sp>
      <p:sp>
        <p:nvSpPr>
          <p:cNvPr id="3" name="Content Placeholder 2"/>
          <p:cNvSpPr>
            <a:spLocks noGrp="1"/>
          </p:cNvSpPr>
          <p:nvPr>
            <p:ph sz="quarter" idx="1"/>
          </p:nvPr>
        </p:nvSpPr>
        <p:spPr>
          <a:xfrm>
            <a:off x="612648" y="1600200"/>
            <a:ext cx="8153400" cy="5257800"/>
          </a:xfrm>
        </p:spPr>
        <p:txBody>
          <a:bodyPr>
            <a:normAutofit fontScale="62500" lnSpcReduction="20000"/>
          </a:bodyPr>
          <a:lstStyle/>
          <a:p>
            <a:pPr marL="0" indent="361950">
              <a:buNone/>
            </a:pPr>
            <a:r>
              <a:rPr lang="en-GB" dirty="0"/>
              <a:t>The Cappadocians, however, being harassed by the cruelty and licentiousness of their rulers, revolted from Mithridates, and sent for the brother of their king, who was also called </a:t>
            </a:r>
            <a:r>
              <a:rPr lang="en-GB" dirty="0" err="1"/>
              <a:t>Ariarathes</a:t>
            </a:r>
            <a:r>
              <a:rPr lang="en-GB" dirty="0"/>
              <a:t>, from Asia where he was being educated. Upon this prince Mithridates again made war, defeated him, and drove him from Cappadocia; and not long after the young man died of a disease brought on by anxiety. After his death, </a:t>
            </a:r>
            <a:r>
              <a:rPr lang="en-GB" dirty="0" err="1"/>
              <a:t>Nicomedes</a:t>
            </a:r>
            <a:r>
              <a:rPr lang="en-GB" dirty="0"/>
              <a:t>, fearing lest Mithridates, from having added Cappadocia to his dominions, should also seize upon Bithynia which was near it, instructed a youth, of extraordinary beauty, to apply for the throne of Bithynia from the senate, as having been his father’s, pretending that </a:t>
            </a:r>
            <a:r>
              <a:rPr lang="en-GB" dirty="0" err="1"/>
              <a:t>Ariarathes</a:t>
            </a:r>
            <a:r>
              <a:rPr lang="en-GB" dirty="0"/>
              <a:t> had not had two sons only, but a third. He sent his wife </a:t>
            </a:r>
            <a:r>
              <a:rPr lang="en-GB" dirty="0" err="1"/>
              <a:t>Laodice</a:t>
            </a:r>
            <a:r>
              <a:rPr lang="en-GB" dirty="0"/>
              <a:t>, also, to Rome, to testify that her husband had three children born to him. Mithridates, when he heard of this contrivance, despatched Gordius, with equal effrontery, to Rome, to assure the senate that “the young prince, to whom he had assigned the throne of Cappadocia, was the son of that </a:t>
            </a:r>
            <a:r>
              <a:rPr lang="en-GB" dirty="0" err="1"/>
              <a:t>Ariarathes</a:t>
            </a:r>
            <a:r>
              <a:rPr lang="en-GB" dirty="0"/>
              <a:t> who had fallen in the war against </a:t>
            </a:r>
            <a:r>
              <a:rPr lang="en-GB" dirty="0" err="1"/>
              <a:t>Aristonicus</a:t>
            </a:r>
            <a:r>
              <a:rPr lang="en-GB" dirty="0"/>
              <a:t> when giving assistance to the Romans.” But the senate, perceiving the ambitious designs of the two kings, who were seizing the dominions of others on false pretences, took away Cappadocia from Mithridates, and, to console him, Paphlagonia from </a:t>
            </a:r>
            <a:r>
              <a:rPr lang="en-GB" dirty="0" err="1"/>
              <a:t>Nicomedes</a:t>
            </a:r>
            <a:r>
              <a:rPr lang="en-GB" dirty="0"/>
              <a:t>; and that it might not prove an offence to the kings, that any thing should be taken from them and given to others, both people were offered their liberty. But the Cappadocians declined the favour, saying that “their nation could not subsist without a king.” Ariobarzanes was in consequence appointed their king by the senate.</a:t>
            </a:r>
          </a:p>
          <a:p>
            <a:pPr marL="0" indent="361950" algn="r">
              <a:buNone/>
            </a:pPr>
            <a:r>
              <a:rPr lang="en-GB" dirty="0"/>
              <a:t>Justin 38.2</a:t>
            </a:r>
          </a:p>
        </p:txBody>
      </p:sp>
    </p:spTree>
    <p:extLst>
      <p:ext uri="{BB962C8B-B14F-4D97-AF65-F5344CB8AC3E}">
        <p14:creationId xmlns:p14="http://schemas.microsoft.com/office/powerpoint/2010/main" val="31815498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Cappadocia</a:t>
            </a:r>
          </a:p>
        </p:txBody>
      </p:sp>
      <p:sp>
        <p:nvSpPr>
          <p:cNvPr id="3" name="Content Placeholder 2"/>
          <p:cNvSpPr>
            <a:spLocks noGrp="1"/>
          </p:cNvSpPr>
          <p:nvPr>
            <p:ph sz="quarter" idx="1"/>
          </p:nvPr>
        </p:nvSpPr>
        <p:spPr/>
        <p:txBody>
          <a:bodyPr>
            <a:normAutofit fontScale="92500"/>
          </a:bodyPr>
          <a:lstStyle/>
          <a:p>
            <a:r>
              <a:rPr lang="en-GB" dirty="0"/>
              <a:t>Tigranes of Armenia marries a daughter of Mithridates</a:t>
            </a:r>
          </a:p>
          <a:p>
            <a:r>
              <a:rPr lang="en-GB" dirty="0"/>
              <a:t>Tigranes removes Ariobarzanes from Cappadocia</a:t>
            </a:r>
          </a:p>
          <a:p>
            <a:r>
              <a:rPr lang="en-GB" dirty="0"/>
              <a:t>Ariobarzanes flees to Rome (92)</a:t>
            </a:r>
          </a:p>
          <a:p>
            <a:r>
              <a:rPr lang="en-GB" dirty="0" err="1"/>
              <a:t>Lucius</a:t>
            </a:r>
            <a:r>
              <a:rPr lang="en-GB" dirty="0"/>
              <a:t> Cornelius Sulla, governor of Roman Cilicia, leads him back</a:t>
            </a:r>
          </a:p>
          <a:p>
            <a:r>
              <a:rPr lang="en-GB" dirty="0"/>
              <a:t>Sulla leaves, Mithridates kicks Ariobarzanes out again so he flees to Rome </a:t>
            </a:r>
          </a:p>
          <a:p>
            <a:r>
              <a:rPr lang="en-GB" dirty="0"/>
              <a:t>King of Bithynia dies and Mithridates kicks his son out, who also flees to Rome</a:t>
            </a:r>
          </a:p>
          <a:p>
            <a:endParaRPr lang="en-GB" dirty="0"/>
          </a:p>
        </p:txBody>
      </p:sp>
      <p:pic>
        <p:nvPicPr>
          <p:cNvPr id="29698" name="Picture 2" descr="http://www.livius.org/a/1/romans/sulla_mus_munchen1.JPG"/>
          <p:cNvPicPr>
            <a:picLocks noChangeAspect="1" noChangeArrowheads="1"/>
          </p:cNvPicPr>
          <p:nvPr/>
        </p:nvPicPr>
        <p:blipFill>
          <a:blip r:embed="rId2" cstate="print"/>
          <a:srcRect/>
          <a:stretch>
            <a:fillRect/>
          </a:stretch>
        </p:blipFill>
        <p:spPr bwMode="auto">
          <a:xfrm>
            <a:off x="7956376" y="0"/>
            <a:ext cx="1006726" cy="1556792"/>
          </a:xfrm>
          <a:prstGeom prst="rect">
            <a:avLst/>
          </a:prstGeom>
          <a:noFill/>
        </p:spPr>
      </p:pic>
    </p:spTree>
    <p:extLst>
      <p:ext uri="{BB962C8B-B14F-4D97-AF65-F5344CB8AC3E}">
        <p14:creationId xmlns:p14="http://schemas.microsoft.com/office/powerpoint/2010/main" val="9576529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Mithridates, </a:t>
            </a:r>
            <a:r>
              <a:rPr lang="en-GB" dirty="0" err="1"/>
              <a:t>Nikomedes</a:t>
            </a:r>
            <a:r>
              <a:rPr lang="en-GB" dirty="0"/>
              <a:t> IV and Rome</a:t>
            </a:r>
          </a:p>
        </p:txBody>
      </p:sp>
      <p:sp>
        <p:nvSpPr>
          <p:cNvPr id="3" name="Content Placeholder 2"/>
          <p:cNvSpPr>
            <a:spLocks noGrp="1"/>
          </p:cNvSpPr>
          <p:nvPr>
            <p:ph sz="quarter" idx="1"/>
          </p:nvPr>
        </p:nvSpPr>
        <p:spPr/>
        <p:txBody>
          <a:bodyPr/>
          <a:lstStyle/>
          <a:p>
            <a:r>
              <a:rPr lang="en-GB" dirty="0"/>
              <a:t>Roman slave traders/</a:t>
            </a:r>
            <a:r>
              <a:rPr lang="en-GB" dirty="0" err="1"/>
              <a:t>publicani</a:t>
            </a:r>
            <a:r>
              <a:rPr lang="en-GB" dirty="0"/>
              <a:t> have a strong presence in Bithynia</a:t>
            </a:r>
          </a:p>
          <a:p>
            <a:r>
              <a:rPr lang="en-GB" dirty="0" err="1"/>
              <a:t>Nikomedes</a:t>
            </a:r>
            <a:r>
              <a:rPr lang="en-GB" dirty="0"/>
              <a:t> IV gets support from them and a delegation with troops to restore him to power and also Ariobarzanes</a:t>
            </a:r>
          </a:p>
          <a:p>
            <a:endParaRPr lang="en-GB" dirty="0"/>
          </a:p>
        </p:txBody>
      </p:sp>
    </p:spTree>
    <p:extLst>
      <p:ext uri="{BB962C8B-B14F-4D97-AF65-F5344CB8AC3E}">
        <p14:creationId xmlns:p14="http://schemas.microsoft.com/office/powerpoint/2010/main" val="6416538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08520" y="0"/>
            <a:ext cx="9421412" cy="5805264"/>
          </a:xfrm>
        </p:spPr>
      </p:pic>
    </p:spTree>
    <p:extLst>
      <p:ext uri="{BB962C8B-B14F-4D97-AF65-F5344CB8AC3E}">
        <p14:creationId xmlns:p14="http://schemas.microsoft.com/office/powerpoint/2010/main" val="11364874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a:t>
            </a:r>
            <a:r>
              <a:rPr lang="en-GB" dirty="0" err="1"/>
              <a:t>Mithridatic</a:t>
            </a:r>
            <a:r>
              <a:rPr lang="en-GB" dirty="0"/>
              <a:t> War</a:t>
            </a:r>
          </a:p>
        </p:txBody>
      </p:sp>
      <p:sp>
        <p:nvSpPr>
          <p:cNvPr id="3" name="Content Placeholder 2"/>
          <p:cNvSpPr>
            <a:spLocks noGrp="1"/>
          </p:cNvSpPr>
          <p:nvPr>
            <p:ph sz="quarter" idx="1"/>
          </p:nvPr>
        </p:nvSpPr>
        <p:spPr/>
        <p:txBody>
          <a:bodyPr/>
          <a:lstStyle/>
          <a:p>
            <a:r>
              <a:rPr lang="en-GB" dirty="0"/>
              <a:t>88 BC – 85 BC </a:t>
            </a:r>
          </a:p>
          <a:p>
            <a:r>
              <a:rPr lang="en-GB" dirty="0"/>
              <a:t>Mithridates retaliates and attacks Bithynia, Cappadocia and the province of Asia</a:t>
            </a:r>
          </a:p>
          <a:p>
            <a:r>
              <a:rPr lang="en-GB" dirty="0"/>
              <a:t>Sulla campaigns, they sign a peace in 85 </a:t>
            </a:r>
          </a:p>
          <a:p>
            <a:r>
              <a:rPr lang="en-GB" dirty="0"/>
              <a:t>Restoration of </a:t>
            </a:r>
            <a:r>
              <a:rPr lang="en-GB" dirty="0" err="1"/>
              <a:t>Nikomedes</a:t>
            </a:r>
            <a:r>
              <a:rPr lang="en-GB" dirty="0"/>
              <a:t> IV, Ariobarzanes and a payment of indemnity </a:t>
            </a:r>
          </a:p>
          <a:p>
            <a:endParaRPr lang="en-GB" dirty="0"/>
          </a:p>
          <a:p>
            <a:endParaRPr lang="en-GB" dirty="0"/>
          </a:p>
        </p:txBody>
      </p:sp>
    </p:spTree>
    <p:extLst>
      <p:ext uri="{BB962C8B-B14F-4D97-AF65-F5344CB8AC3E}">
        <p14:creationId xmlns:p14="http://schemas.microsoft.com/office/powerpoint/2010/main" val="20393887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26D41-81BA-48E7-928A-30190A2E2EB8}"/>
              </a:ext>
            </a:extLst>
          </p:cNvPr>
          <p:cNvSpPr>
            <a:spLocks noGrp="1"/>
          </p:cNvSpPr>
          <p:nvPr>
            <p:ph type="title"/>
          </p:nvPr>
        </p:nvSpPr>
        <p:spPr/>
        <p:txBody>
          <a:bodyPr/>
          <a:lstStyle/>
          <a:p>
            <a:r>
              <a:rPr lang="en-GB" dirty="0"/>
              <a:t>2</a:t>
            </a:r>
            <a:r>
              <a:rPr lang="en-GB" baseline="30000" dirty="0"/>
              <a:t>nd</a:t>
            </a:r>
            <a:r>
              <a:rPr lang="en-GB" dirty="0"/>
              <a:t> Mithridatic War (83-81 BC)</a:t>
            </a:r>
          </a:p>
        </p:txBody>
      </p:sp>
      <p:sp>
        <p:nvSpPr>
          <p:cNvPr id="3" name="Content Placeholder 2">
            <a:extLst>
              <a:ext uri="{FF2B5EF4-FFF2-40B4-BE49-F238E27FC236}">
                <a16:creationId xmlns:a16="http://schemas.microsoft.com/office/drawing/2014/main" id="{488CAFA0-3BBF-4F68-A36A-01F5F6B4186F}"/>
              </a:ext>
            </a:extLst>
          </p:cNvPr>
          <p:cNvSpPr>
            <a:spLocks noGrp="1"/>
          </p:cNvSpPr>
          <p:nvPr>
            <p:ph sz="quarter" idx="1"/>
          </p:nvPr>
        </p:nvSpPr>
        <p:spPr/>
        <p:txBody>
          <a:bodyPr/>
          <a:lstStyle/>
          <a:p>
            <a:r>
              <a:rPr lang="en-GB" dirty="0"/>
              <a:t>Lucius </a:t>
            </a:r>
            <a:r>
              <a:rPr lang="en-GB" dirty="0" err="1"/>
              <a:t>Licinius</a:t>
            </a:r>
            <a:r>
              <a:rPr lang="en-GB" dirty="0"/>
              <a:t> </a:t>
            </a:r>
            <a:r>
              <a:rPr lang="en-GB" dirty="0" err="1"/>
              <a:t>Murena</a:t>
            </a:r>
            <a:r>
              <a:rPr lang="en-GB" dirty="0"/>
              <a:t> left in control of Asia by Sulla</a:t>
            </a:r>
          </a:p>
          <a:p>
            <a:r>
              <a:rPr lang="en-GB" dirty="0"/>
              <a:t>Invades Pontus saying Mithridates is re-arming and is a threat to the province of Asia</a:t>
            </a:r>
          </a:p>
          <a:p>
            <a:r>
              <a:rPr lang="en-GB" dirty="0"/>
              <a:t>Loses a battle</a:t>
            </a:r>
          </a:p>
          <a:p>
            <a:r>
              <a:rPr lang="en-GB" dirty="0"/>
              <a:t>Sulla says end the war, the war ends </a:t>
            </a:r>
          </a:p>
        </p:txBody>
      </p:sp>
    </p:spTree>
    <p:extLst>
      <p:ext uri="{BB962C8B-B14F-4D97-AF65-F5344CB8AC3E}">
        <p14:creationId xmlns:p14="http://schemas.microsoft.com/office/powerpoint/2010/main" val="30011037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Roman Asia Minor</a:t>
            </a:r>
          </a:p>
        </p:txBody>
      </p:sp>
      <p:sp>
        <p:nvSpPr>
          <p:cNvPr id="3" name="Content Placeholder 2"/>
          <p:cNvSpPr>
            <a:spLocks noGrp="1"/>
          </p:cNvSpPr>
          <p:nvPr>
            <p:ph sz="quarter" idx="1"/>
          </p:nvPr>
        </p:nvSpPr>
        <p:spPr/>
        <p:txBody>
          <a:bodyPr/>
          <a:lstStyle/>
          <a:p>
            <a:r>
              <a:rPr lang="en-GB" dirty="0" err="1"/>
              <a:t>Nikomedes</a:t>
            </a:r>
            <a:r>
              <a:rPr lang="en-GB" dirty="0"/>
              <a:t> IV dies in 74 </a:t>
            </a:r>
          </a:p>
          <a:p>
            <a:r>
              <a:rPr lang="en-GB" dirty="0"/>
              <a:t>Leaves kingdom to the Roman People</a:t>
            </a:r>
          </a:p>
          <a:p>
            <a:r>
              <a:rPr lang="en-GB" dirty="0"/>
              <a:t>Pirates!</a:t>
            </a:r>
          </a:p>
          <a:p>
            <a:r>
              <a:rPr lang="en-GB" dirty="0"/>
              <a:t>War!</a:t>
            </a:r>
          </a:p>
        </p:txBody>
      </p:sp>
      <p:pic>
        <p:nvPicPr>
          <p:cNvPr id="26626" name="Picture 2" descr="http://www.coinarchives.com/cd476fa8845a2d93b212ef37e7031398/img/ponterio/157/image02073.jpg"/>
          <p:cNvPicPr>
            <a:picLocks noChangeAspect="1" noChangeArrowheads="1"/>
          </p:cNvPicPr>
          <p:nvPr/>
        </p:nvPicPr>
        <p:blipFill>
          <a:blip r:embed="rId2" cstate="print"/>
          <a:srcRect/>
          <a:stretch>
            <a:fillRect/>
          </a:stretch>
        </p:blipFill>
        <p:spPr bwMode="auto">
          <a:xfrm>
            <a:off x="2267744" y="3429000"/>
            <a:ext cx="6457315" cy="3168352"/>
          </a:xfrm>
          <a:prstGeom prst="rect">
            <a:avLst/>
          </a:prstGeom>
          <a:noFill/>
        </p:spPr>
      </p:pic>
    </p:spTree>
    <p:extLst>
      <p:ext uri="{BB962C8B-B14F-4D97-AF65-F5344CB8AC3E}">
        <p14:creationId xmlns:p14="http://schemas.microsoft.com/office/powerpoint/2010/main" val="13507646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a:t>
            </a:r>
            <a:r>
              <a:rPr lang="en-GB" baseline="30000" dirty="0"/>
              <a:t>rd</a:t>
            </a:r>
            <a:r>
              <a:rPr lang="en-GB" dirty="0"/>
              <a:t> </a:t>
            </a:r>
            <a:r>
              <a:rPr lang="en-GB" dirty="0" err="1"/>
              <a:t>Mithridatic</a:t>
            </a:r>
            <a:r>
              <a:rPr lang="en-GB" dirty="0"/>
              <a:t> War</a:t>
            </a:r>
          </a:p>
        </p:txBody>
      </p:sp>
      <p:sp>
        <p:nvSpPr>
          <p:cNvPr id="3" name="Content Placeholder 2"/>
          <p:cNvSpPr>
            <a:spLocks noGrp="1"/>
          </p:cNvSpPr>
          <p:nvPr>
            <p:ph sz="quarter" idx="1"/>
          </p:nvPr>
        </p:nvSpPr>
        <p:spPr/>
        <p:txBody>
          <a:bodyPr/>
          <a:lstStyle/>
          <a:p>
            <a:r>
              <a:rPr lang="en-GB" dirty="0"/>
              <a:t>Attacks the new province of Bithynia</a:t>
            </a:r>
          </a:p>
          <a:p>
            <a:r>
              <a:rPr lang="en-GB" dirty="0"/>
              <a:t>Both ex-consuls of 74 for are sent, Marcus Aurelius Cotta (Bithynia) and </a:t>
            </a:r>
            <a:r>
              <a:rPr lang="en-GB" dirty="0" err="1"/>
              <a:t>Lucius</a:t>
            </a:r>
            <a:r>
              <a:rPr lang="en-GB" dirty="0"/>
              <a:t> </a:t>
            </a:r>
            <a:r>
              <a:rPr lang="en-GB" dirty="0" err="1"/>
              <a:t>Licinius</a:t>
            </a:r>
            <a:r>
              <a:rPr lang="en-GB" dirty="0"/>
              <a:t> Lucullus (Asia)</a:t>
            </a:r>
          </a:p>
          <a:p>
            <a:r>
              <a:rPr lang="en-GB" dirty="0"/>
              <a:t>Galatians support Rome</a:t>
            </a:r>
          </a:p>
          <a:p>
            <a:r>
              <a:rPr lang="en-GB" dirty="0"/>
              <a:t>72 Mithridates expelled from Bithynia</a:t>
            </a:r>
          </a:p>
          <a:p>
            <a:r>
              <a:rPr lang="en-GB" dirty="0"/>
              <a:t>72/1 Lucullus sieges </a:t>
            </a:r>
            <a:r>
              <a:rPr lang="en-GB" dirty="0" err="1"/>
              <a:t>Amisos</a:t>
            </a:r>
            <a:endParaRPr lang="en-GB" dirty="0"/>
          </a:p>
          <a:p>
            <a:r>
              <a:rPr lang="en-GB" dirty="0"/>
              <a:t>70 </a:t>
            </a:r>
            <a:r>
              <a:rPr lang="en-GB" dirty="0" err="1"/>
              <a:t>Mithridtes</a:t>
            </a:r>
            <a:r>
              <a:rPr lang="en-GB" dirty="0"/>
              <a:t> flees to Armenia</a:t>
            </a:r>
          </a:p>
          <a:p>
            <a:r>
              <a:rPr lang="en-GB" dirty="0"/>
              <a:t>Appius Claudius </a:t>
            </a:r>
            <a:r>
              <a:rPr lang="en-GB" dirty="0" err="1"/>
              <a:t>Pulcher</a:t>
            </a:r>
            <a:r>
              <a:rPr lang="en-GB" dirty="0"/>
              <a:t> sent after Mithridates</a:t>
            </a:r>
          </a:p>
        </p:txBody>
      </p:sp>
    </p:spTree>
    <p:extLst>
      <p:ext uri="{BB962C8B-B14F-4D97-AF65-F5344CB8AC3E}">
        <p14:creationId xmlns:p14="http://schemas.microsoft.com/office/powerpoint/2010/main" val="34452734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a:t>
            </a:r>
            <a:r>
              <a:rPr lang="en-GB" baseline="30000" dirty="0"/>
              <a:t>rd</a:t>
            </a:r>
            <a:r>
              <a:rPr lang="en-GB" dirty="0"/>
              <a:t> </a:t>
            </a:r>
            <a:r>
              <a:rPr lang="en-GB" dirty="0" err="1"/>
              <a:t>Mithridatic</a:t>
            </a:r>
            <a:r>
              <a:rPr lang="en-GB" dirty="0"/>
              <a:t> War</a:t>
            </a:r>
          </a:p>
        </p:txBody>
      </p:sp>
      <p:sp>
        <p:nvSpPr>
          <p:cNvPr id="3" name="Content Placeholder 2"/>
          <p:cNvSpPr>
            <a:spLocks noGrp="1"/>
          </p:cNvSpPr>
          <p:nvPr>
            <p:ph sz="quarter" idx="1"/>
          </p:nvPr>
        </p:nvSpPr>
        <p:spPr/>
        <p:txBody>
          <a:bodyPr/>
          <a:lstStyle/>
          <a:p>
            <a:r>
              <a:rPr lang="en-GB" dirty="0"/>
              <a:t>Tigranes refuses to hand over Mithridates</a:t>
            </a:r>
          </a:p>
          <a:p>
            <a:r>
              <a:rPr lang="en-GB" dirty="0"/>
              <a:t>67 Mithridates escapes back to Pontus and raises a new army</a:t>
            </a:r>
          </a:p>
          <a:p>
            <a:r>
              <a:rPr lang="en-GB" dirty="0"/>
              <a:t>Defeats garrison at </a:t>
            </a:r>
            <a:r>
              <a:rPr lang="en-GB" dirty="0" err="1"/>
              <a:t>Zela</a:t>
            </a:r>
            <a:endParaRPr lang="en-GB" dirty="0"/>
          </a:p>
          <a:p>
            <a:r>
              <a:rPr lang="en-GB" i="1" dirty="0" err="1"/>
              <a:t>Lex</a:t>
            </a:r>
            <a:r>
              <a:rPr lang="en-GB" i="1" dirty="0"/>
              <a:t> </a:t>
            </a:r>
            <a:r>
              <a:rPr lang="en-GB" i="1" dirty="0" err="1"/>
              <a:t>Manilia</a:t>
            </a:r>
            <a:r>
              <a:rPr lang="en-GB" i="1" dirty="0"/>
              <a:t> </a:t>
            </a:r>
            <a:r>
              <a:rPr lang="en-GB" dirty="0"/>
              <a:t>in 66 gives broad powers to </a:t>
            </a:r>
            <a:r>
              <a:rPr lang="en-GB" dirty="0" err="1"/>
              <a:t>Gnaeus</a:t>
            </a:r>
            <a:r>
              <a:rPr lang="en-GB" dirty="0"/>
              <a:t> </a:t>
            </a:r>
            <a:r>
              <a:rPr lang="en-GB" dirty="0" err="1"/>
              <a:t>Pompeius</a:t>
            </a:r>
            <a:r>
              <a:rPr lang="en-GB" dirty="0"/>
              <a:t> Magnus to finish the war (in 67 he had been given broad powers against the pirates)</a:t>
            </a:r>
          </a:p>
          <a:p>
            <a:endParaRPr lang="en-GB" i="1" dirty="0"/>
          </a:p>
        </p:txBody>
      </p:sp>
      <p:pic>
        <p:nvPicPr>
          <p:cNvPr id="24578" name="Picture 2" descr="http://ancientheros.com/upload/heroes/200911124623.bmp"/>
          <p:cNvPicPr>
            <a:picLocks noChangeAspect="1" noChangeArrowheads="1"/>
          </p:cNvPicPr>
          <p:nvPr/>
        </p:nvPicPr>
        <p:blipFill>
          <a:blip r:embed="rId2" cstate="print"/>
          <a:srcRect/>
          <a:stretch>
            <a:fillRect/>
          </a:stretch>
        </p:blipFill>
        <p:spPr bwMode="auto">
          <a:xfrm>
            <a:off x="7236296" y="188640"/>
            <a:ext cx="1701038" cy="1993404"/>
          </a:xfrm>
          <a:prstGeom prst="rect">
            <a:avLst/>
          </a:prstGeom>
          <a:noFill/>
        </p:spPr>
      </p:pic>
    </p:spTree>
    <p:extLst>
      <p:ext uri="{BB962C8B-B14F-4D97-AF65-F5344CB8AC3E}">
        <p14:creationId xmlns:p14="http://schemas.microsoft.com/office/powerpoint/2010/main" val="420216914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Flight and death</a:t>
            </a:r>
          </a:p>
        </p:txBody>
      </p:sp>
      <p:sp>
        <p:nvSpPr>
          <p:cNvPr id="3" name="Content Placeholder 2"/>
          <p:cNvSpPr>
            <a:spLocks noGrp="1"/>
          </p:cNvSpPr>
          <p:nvPr>
            <p:ph sz="quarter" idx="1"/>
          </p:nvPr>
        </p:nvSpPr>
        <p:spPr/>
        <p:txBody>
          <a:bodyPr/>
          <a:lstStyle/>
          <a:p>
            <a:r>
              <a:rPr lang="en-GB" dirty="0"/>
              <a:t>Mithridates tries flee to Armenia  and is refused</a:t>
            </a:r>
          </a:p>
          <a:p>
            <a:r>
              <a:rPr lang="en-GB" dirty="0"/>
              <a:t>Flees north to the Crimea and his territories there</a:t>
            </a:r>
          </a:p>
          <a:p>
            <a:r>
              <a:rPr lang="en-GB" dirty="0" err="1"/>
              <a:t>Machares</a:t>
            </a:r>
            <a:r>
              <a:rPr lang="en-GB" dirty="0"/>
              <a:t> (his son) had agreed to terms with Lucullus</a:t>
            </a:r>
          </a:p>
          <a:p>
            <a:r>
              <a:rPr lang="en-GB" dirty="0"/>
              <a:t>Kills his son</a:t>
            </a:r>
          </a:p>
          <a:p>
            <a:r>
              <a:rPr lang="en-GB" dirty="0"/>
              <a:t>63 commits suicide</a:t>
            </a:r>
          </a:p>
        </p:txBody>
      </p:sp>
      <p:pic>
        <p:nvPicPr>
          <p:cNvPr id="23554" name="Picture 2" descr="http://t2.gstatic.com/images?q=tbn:ANd9GcQ_w8r0RLsNARUHn97BKB-jIwKycUNL1WpXW9_Wwt9_TuScI4q9&amp;t=1"/>
          <p:cNvPicPr>
            <a:picLocks noChangeAspect="1" noChangeArrowheads="1"/>
          </p:cNvPicPr>
          <p:nvPr/>
        </p:nvPicPr>
        <p:blipFill>
          <a:blip r:embed="rId2" cstate="print"/>
          <a:srcRect/>
          <a:stretch>
            <a:fillRect/>
          </a:stretch>
        </p:blipFill>
        <p:spPr bwMode="auto">
          <a:xfrm>
            <a:off x="4932040" y="3789040"/>
            <a:ext cx="2520280" cy="2397339"/>
          </a:xfrm>
          <a:prstGeom prst="rect">
            <a:avLst/>
          </a:prstGeom>
          <a:noFill/>
        </p:spPr>
      </p:pic>
    </p:spTree>
    <p:extLst>
      <p:ext uri="{BB962C8B-B14F-4D97-AF65-F5344CB8AC3E}">
        <p14:creationId xmlns:p14="http://schemas.microsoft.com/office/powerpoint/2010/main" val="86239863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with Armenia</a:t>
            </a:r>
          </a:p>
        </p:txBody>
      </p:sp>
      <p:sp>
        <p:nvSpPr>
          <p:cNvPr id="3" name="Content Placeholder 2"/>
          <p:cNvSpPr>
            <a:spLocks noGrp="1"/>
          </p:cNvSpPr>
          <p:nvPr>
            <p:ph sz="quarter" idx="1"/>
          </p:nvPr>
        </p:nvSpPr>
        <p:spPr/>
        <p:txBody>
          <a:bodyPr/>
          <a:lstStyle/>
          <a:p>
            <a:r>
              <a:rPr lang="en-GB" dirty="0" err="1"/>
              <a:t>Tigranes</a:t>
            </a:r>
            <a:r>
              <a:rPr lang="en-GB" dirty="0"/>
              <a:t> flees to his capital, </a:t>
            </a:r>
            <a:r>
              <a:rPr lang="en-GB" dirty="0" err="1"/>
              <a:t>Artaxata</a:t>
            </a:r>
            <a:endParaRPr lang="en-GB" dirty="0"/>
          </a:p>
          <a:p>
            <a:r>
              <a:rPr lang="en-GB" dirty="0"/>
              <a:t>Pompey arrives</a:t>
            </a:r>
          </a:p>
          <a:p>
            <a:r>
              <a:rPr lang="en-GB" dirty="0" err="1"/>
              <a:t>Tigranes</a:t>
            </a:r>
            <a:r>
              <a:rPr lang="en-GB" dirty="0"/>
              <a:t> welcomes him and surrenders his kingdom</a:t>
            </a:r>
          </a:p>
          <a:p>
            <a:r>
              <a:rPr lang="en-GB" dirty="0"/>
              <a:t>Restored as king of reduced Armenia </a:t>
            </a:r>
          </a:p>
          <a:p>
            <a:r>
              <a:rPr lang="en-GB" dirty="0"/>
              <a:t>All territories conquered by </a:t>
            </a:r>
            <a:r>
              <a:rPr lang="en-GB" dirty="0" err="1"/>
              <a:t>Tigranes</a:t>
            </a:r>
            <a:r>
              <a:rPr lang="en-GB" dirty="0"/>
              <a:t> now are Roman</a:t>
            </a:r>
          </a:p>
        </p:txBody>
      </p:sp>
      <p:pic>
        <p:nvPicPr>
          <p:cNvPr id="22530" name="Picture 2" descr="http://img507.imageshack.us/img507/737/tigranthegreatcoiniz0.jpg"/>
          <p:cNvPicPr>
            <a:picLocks noChangeAspect="1" noChangeArrowheads="1"/>
          </p:cNvPicPr>
          <p:nvPr/>
        </p:nvPicPr>
        <p:blipFill>
          <a:blip r:embed="rId2" cstate="print"/>
          <a:srcRect/>
          <a:stretch>
            <a:fillRect/>
          </a:stretch>
        </p:blipFill>
        <p:spPr bwMode="auto">
          <a:xfrm>
            <a:off x="3779912" y="4437112"/>
            <a:ext cx="4762500" cy="2200275"/>
          </a:xfrm>
          <a:prstGeom prst="rect">
            <a:avLst/>
          </a:prstGeom>
          <a:noFill/>
        </p:spPr>
      </p:pic>
    </p:spTree>
    <p:extLst>
      <p:ext uri="{BB962C8B-B14F-4D97-AF65-F5344CB8AC3E}">
        <p14:creationId xmlns:p14="http://schemas.microsoft.com/office/powerpoint/2010/main" val="370151688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21508" name="Picture 4" descr="http://img58.imageshack.us/img58/1075/tigranthegreat9566ly9.gif"/>
          <p:cNvPicPr>
            <a:picLocks noChangeAspect="1" noChangeArrowheads="1"/>
          </p:cNvPicPr>
          <p:nvPr/>
        </p:nvPicPr>
        <p:blipFill>
          <a:blip r:embed="rId2" cstate="print"/>
          <a:srcRect/>
          <a:stretch>
            <a:fillRect/>
          </a:stretch>
        </p:blipFill>
        <p:spPr bwMode="auto">
          <a:xfrm>
            <a:off x="1403648" y="0"/>
            <a:ext cx="6751898" cy="6858000"/>
          </a:xfrm>
          <a:prstGeom prst="rect">
            <a:avLst/>
          </a:prstGeom>
          <a:noFill/>
        </p:spPr>
      </p:pic>
    </p:spTree>
    <p:extLst>
      <p:ext uri="{BB962C8B-B14F-4D97-AF65-F5344CB8AC3E}">
        <p14:creationId xmlns:p14="http://schemas.microsoft.com/office/powerpoint/2010/main" val="19521849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08520" y="0"/>
            <a:ext cx="9421412" cy="5805264"/>
          </a:xfrm>
        </p:spPr>
      </p:pic>
    </p:spTree>
    <p:extLst>
      <p:ext uri="{BB962C8B-B14F-4D97-AF65-F5344CB8AC3E}">
        <p14:creationId xmlns:p14="http://schemas.microsoft.com/office/powerpoint/2010/main" val="15479848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sz="quarter" idx="1"/>
          </p:nvPr>
        </p:nvSpPr>
        <p:spPr/>
        <p:txBody>
          <a:bodyPr/>
          <a:lstStyle/>
          <a:p>
            <a:r>
              <a:rPr lang="en-GB" dirty="0" err="1"/>
              <a:t>McGing</a:t>
            </a:r>
            <a:r>
              <a:rPr lang="en-GB" dirty="0"/>
              <a:t>, Brian. 2003. “Subjection and Resistance: to the Death of </a:t>
            </a:r>
            <a:r>
              <a:rPr lang="en-GB" dirty="0" err="1"/>
              <a:t>Mithradates</a:t>
            </a:r>
            <a:r>
              <a:rPr lang="en-GB" dirty="0"/>
              <a:t>”. In Erskine, A. (</a:t>
            </a:r>
            <a:r>
              <a:rPr lang="en-GB" dirty="0" err="1"/>
              <a:t>ed</a:t>
            </a:r>
            <a:r>
              <a:rPr lang="en-GB" dirty="0"/>
              <a:t>). </a:t>
            </a:r>
            <a:r>
              <a:rPr lang="en-GB" i="1" dirty="0"/>
              <a:t>A Companion to the Hellenistic World</a:t>
            </a:r>
            <a:r>
              <a:rPr lang="en-GB" dirty="0"/>
              <a:t>. Blackwell. 71-89.</a:t>
            </a:r>
          </a:p>
        </p:txBody>
      </p:sp>
    </p:spTree>
    <p:extLst>
      <p:ext uri="{BB962C8B-B14F-4D97-AF65-F5344CB8AC3E}">
        <p14:creationId xmlns:p14="http://schemas.microsoft.com/office/powerpoint/2010/main" val="227779458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731</TotalTime>
  <Words>3685</Words>
  <Application>Microsoft Office PowerPoint</Application>
  <PresentationFormat>On-screen Show (4:3)</PresentationFormat>
  <Paragraphs>211</Paragraphs>
  <Slides>56</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56</vt:i4>
      </vt:variant>
    </vt:vector>
  </HeadingPairs>
  <TitlesOfParts>
    <vt:vector size="63" baseType="lpstr">
      <vt:lpstr>Arial</vt:lpstr>
      <vt:lpstr>Calibri</vt:lpstr>
      <vt:lpstr>Symbol</vt:lpstr>
      <vt:lpstr>Tw Cen MT</vt:lpstr>
      <vt:lpstr>Wingdings</vt:lpstr>
      <vt:lpstr>Wingdings 2</vt:lpstr>
      <vt:lpstr>Median</vt:lpstr>
      <vt:lpstr>Defenders, Conquerors and Vanquished</vt:lpstr>
      <vt:lpstr> The Attalid State, 188–133 BC  </vt:lpstr>
      <vt:lpstr>Pergamene History</vt:lpstr>
      <vt:lpstr>Pergamene History</vt:lpstr>
      <vt:lpstr>Attalids before Magnesia</vt:lpstr>
      <vt:lpstr>Attalos I and Rome</vt:lpstr>
      <vt:lpstr>2nd Macedonian War 200-197</vt:lpstr>
      <vt:lpstr>PowerPoint Presentation</vt:lpstr>
      <vt:lpstr>Eumenes II: 197-192</vt:lpstr>
      <vt:lpstr>Peace of Apameia</vt:lpstr>
      <vt:lpstr>PowerPoint Presentation</vt:lpstr>
      <vt:lpstr>188 BCE</vt:lpstr>
      <vt:lpstr>Asia Minor Post Apameia</vt:lpstr>
      <vt:lpstr>Eumenes II: 188-159/8</vt:lpstr>
      <vt:lpstr>3rd Macedonian War </vt:lpstr>
      <vt:lpstr>Rome and Her Allies</vt:lpstr>
      <vt:lpstr>Alliances</vt:lpstr>
      <vt:lpstr>Attalos II</vt:lpstr>
      <vt:lpstr>Attalos III</vt:lpstr>
      <vt:lpstr>End of Pergamon</vt:lpstr>
      <vt:lpstr>Tiberius Gracchus and Attalus</vt:lpstr>
      <vt:lpstr>Asia Minor </vt:lpstr>
      <vt:lpstr>Bithynia</vt:lpstr>
      <vt:lpstr>PowerPoint Presentation</vt:lpstr>
      <vt:lpstr>Appian Mith. 1.1</vt:lpstr>
      <vt:lpstr>Role of Rome</vt:lpstr>
      <vt:lpstr>End of Prusias</vt:lpstr>
      <vt:lpstr>Cappadocia</vt:lpstr>
      <vt:lpstr>PowerPoint Presentation</vt:lpstr>
      <vt:lpstr>Ariarathes IV Eusebes (c.220-c.163)</vt:lpstr>
      <vt:lpstr>Ariarathes V Eusebes Philopator (c.163-130)</vt:lpstr>
      <vt:lpstr>Orophernes II (c. 160)</vt:lpstr>
      <vt:lpstr>Pontus</vt:lpstr>
      <vt:lpstr>PowerPoint Presentation</vt:lpstr>
      <vt:lpstr>History of Pontus according to Appian</vt:lpstr>
      <vt:lpstr>Plutarch on Mithridates I</vt:lpstr>
      <vt:lpstr>Plutarch on Mithridates I</vt:lpstr>
      <vt:lpstr>Mithridates V</vt:lpstr>
      <vt:lpstr>Mitridates VI</vt:lpstr>
      <vt:lpstr>Expansion</vt:lpstr>
      <vt:lpstr>PowerPoint Presentation</vt:lpstr>
      <vt:lpstr>Cappadocia</vt:lpstr>
      <vt:lpstr>Roman intervention</vt:lpstr>
      <vt:lpstr>Cappadocia</vt:lpstr>
      <vt:lpstr>Mithridates, Nikomedes IV and Rome</vt:lpstr>
      <vt:lpstr>PowerPoint Presentation</vt:lpstr>
      <vt:lpstr>First Mithridatic War</vt:lpstr>
      <vt:lpstr>2nd Mithridatic War (83-81 BC)</vt:lpstr>
      <vt:lpstr>Roman Asia Minor</vt:lpstr>
      <vt:lpstr>3rd Mithridatic War</vt:lpstr>
      <vt:lpstr>3rd Mithridatic War</vt:lpstr>
      <vt:lpstr>Flight and death</vt:lpstr>
      <vt:lpstr>War with Armenia</vt:lpstr>
      <vt:lpstr>PowerPoint Presentation</vt:lpstr>
      <vt:lpstr>PowerPoint Presentation</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Defenders, Conquerors and Vanquished</dc:title>
  <dc:creator>K Erickson</dc:creator>
  <cp:lastModifiedBy>Kyle Erickson</cp:lastModifiedBy>
  <cp:revision>17</cp:revision>
  <dcterms:created xsi:type="dcterms:W3CDTF">2013-04-22T07:15:50Z</dcterms:created>
  <dcterms:modified xsi:type="dcterms:W3CDTF">2017-04-26T20:04:03Z</dcterms:modified>
</cp:coreProperties>
</file>