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7"/>
  </p:notesMasterIdLst>
  <p:handoutMasterIdLst>
    <p:handoutMasterId r:id="rId58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932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932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541C9B99-981D-4181-AD0A-BE4BB8249C09}" type="slidenum">
              <a:t>0</a:t>
            </a:fld>
            <a:endParaRPr lang="en-GB" sz="1400" b="0" i="0" u="none" strike="noStrike" kern="120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0169890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60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932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932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F3E0F9B3-4B7E-471D-B90F-0872EED878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14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GB" sz="2000" b="0" i="0" u="none" strike="noStrike" kern="1200">
        <a:ln>
          <a:noFill/>
        </a:ln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FD4B5BD-D8F1-4122-94F5-8EE0C8019483}" type="slidenum">
              <a:t>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920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53EBA9D-D94A-45D5-A88A-3E9A26E01475}" type="slidenum">
              <a:t>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666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2AB0B09-E589-41CB-8472-7F8B5ACE8FE6}" type="slidenum">
              <a:t>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41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5BE0985-A819-408C-B9A5-929AA5FBD3B9}" type="slidenum">
              <a:t>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365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C54D6CC-3D42-4231-B6E8-AF567C09C3D2}" type="slidenum">
              <a:t>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910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C8823CF-8179-43D9-9EEB-5AC1A98C5484}" type="slidenum">
              <a:t>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4046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DE7A7DA-E5FC-47D3-A056-497A2B61B723}" type="slidenum">
              <a:t>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924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07FE53B-7E84-4880-B1DF-E21884D7164A}" type="slidenum">
              <a:t>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8347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2F2EC11-5F35-40B0-969A-C2A22EB18DC3}" type="slidenum">
              <a:t>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053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A69FB68-B8E6-474A-8BA6-3906AB936021}" type="slidenum">
              <a:t>10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9110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196A20C-28EB-4077-BEE7-102BDF4FE55E}" type="slidenum">
              <a:t>11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7999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1C7EF7C-60D9-469E-BA9D-BF04B7C3502B}" type="slidenum">
              <a:t>12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5918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2967BBD-F90C-4E1B-930D-32F6FDE77091}" type="slidenum">
              <a:t>13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0564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D67627F-8C01-43E9-AEEE-B5BA24C370AC}" type="slidenum">
              <a:t>14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707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DBEC9D6-6616-4FF9-9503-19D0B1894791}" type="slidenum">
              <a:t>15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487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A243FD5-0069-4DBC-9072-3E3CF9B2DEB1}" type="slidenum">
              <a:t>16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9974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D2A13FA-E6CC-4ED5-B8E2-3B0162195093}" type="slidenum">
              <a:t>17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748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0EC1B60-0811-4C85-BFF8-C89D19849565}" type="slidenum">
              <a:t>18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260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8A483C8-34BF-449F-B5F1-2084AE0D1508}" type="slidenum">
              <a:t>19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516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55D5DD2-F651-4333-A8AE-7EC1A9BFC773}" type="slidenum">
              <a:t>20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0655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AF61570-3272-4721-8972-0202716A7973}" type="slidenum">
              <a:t>21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8063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C2127F1-ABE1-4403-8BE8-8154816CABFB}" type="slidenum">
              <a:t>22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1070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FD22BCA-3137-45C9-8961-FF45531D0DAD}" type="slidenum">
              <a:t>23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024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129F66D-2634-4348-BC00-69DE23690A49}" type="slidenum">
              <a:t>24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32907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466738B-EE56-459D-A9B0-646CFC9F5777}" type="slidenum">
              <a:t>25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3136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B836C9C-91C0-41AA-9E18-5E081A9DD8D9}" type="slidenum">
              <a:t>26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36491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C346DED-7A5A-4577-A7E0-EC7886732336}" type="slidenum">
              <a:t>27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73556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0A1299F-9603-45EF-ABA6-3AAB769EDF3E}" type="slidenum">
              <a:t>28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397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98BA304-2ACE-43B8-BF6B-5F2D88364C38}" type="slidenum">
              <a:t>29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6548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831BC71-F2C2-4A6C-86A2-B39D750759EB}" type="slidenum">
              <a:t>30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2219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73FFFD6-97AD-4D66-989F-31AA476B3BC3}" type="slidenum">
              <a:t>31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16332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8EDA188-1E72-42A9-B782-9642CBC738DC}" type="slidenum">
              <a:t>32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343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CA1B311-68C9-4C29-BF31-0100E9ACCA37}" type="slidenum">
              <a:t>33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62627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5A910AC-3024-421E-9264-178FF2D7AFED}" type="slidenum">
              <a:t>34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9546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83493008-AA84-4ABA-AFAE-EC4D833C4983}" type="slidenum">
              <a:t>35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6590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04FB89F-CAFB-4CF3-9C72-91F9AB17C62E}" type="slidenum">
              <a:t>36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436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212267F-3E35-4276-8FEE-CB27D2AF0E36}" type="slidenum">
              <a:t>37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42253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CF50B0D-A536-444A-806C-11907E99B3D5}" type="slidenum">
              <a:t>38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72465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A573982-27A3-4879-8A81-74A29F7D2B01}" type="slidenum">
              <a:t>39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6578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FF53E50-D644-4371-8145-0A95CEB18695}" type="slidenum">
              <a:t>40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74588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DE63AB1-F6A1-4DCA-8262-90A4A37D2BDF}" type="slidenum">
              <a:t>41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6713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FD5EB4A-8B91-48F6-A43F-0A8930B86618}" type="slidenum">
              <a:t>42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47146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AEB7059-597C-45E8-8D05-500BFC5E16D7}" type="slidenum">
              <a:t>43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8631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2C22022-4A78-460F-BE9C-0C6D0F7D13A9}" type="slidenum">
              <a:t>44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66664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00701BB-365B-4758-9FF7-38A8EB2B4018}" type="slidenum">
              <a:t>45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39576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261BC71-7FC2-447D-BBAB-0A9CE955D35F}" type="slidenum">
              <a:t>46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97151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396697C-7689-42A1-A170-2BC27935FCE7}" type="slidenum">
              <a:t>47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35152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00226800-19F6-4F63-9EF0-71E9A065051B}" type="slidenum">
              <a:t>48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690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31B4DCF-1B0A-4E83-9AB3-214C96B13EBE}" type="slidenum">
              <a:t>49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16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60BC4D9-2930-417B-9324-245E5915C8BD}" type="slidenum">
              <a:t>50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4115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C8E152DE-3722-4093-835D-6FBD94E1CCD4}" type="slidenum">
              <a:t>51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2844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516E3C9-5B99-4B81-BE4B-CA47195BB99D}" type="slidenum">
              <a:t>52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6562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1D75222-14D0-4D43-A3E8-1D3F2D4ACAF7}" type="slidenum">
              <a:t>53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0630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669A13C-90B3-4DCF-ACCB-5D4F5DB3AC3C}" type="slidenum">
              <a:t>54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45142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AC1807B-F09B-4420-826E-B95955AA0445}" type="slidenum">
              <a:t>55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610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7BC3C18-2487-48FE-9A78-8A68A8FB7F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236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13A8FCA-630F-4E8D-93CD-00A8921E79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4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79B0B5-BF9F-4ED6-96DA-AE9BE2B1C6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3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CF4D2B6-A62B-4E8E-AC68-0074B89EF27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52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3A15199-2BC1-4FD4-87CF-48AF962EA0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89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E44448B-1036-413C-8C87-33E9CB6911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58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3AD991-24EF-46EC-9C0D-D86CEDB5C3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87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677B5A8-9E41-49FF-B763-B2F43DCD50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78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A7BAD5A-0450-4CFB-93FD-342B5FCFFA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0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DC37F85-74A8-442B-95B1-E8FDCEC8D1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18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DF183C2-7314-474E-B1E9-B8A49FB71F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78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ct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00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6219F69A-7E97-41EC-9AF9-D611CB2BD63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en-GB" sz="4400" b="0" i="0" u="none" strike="noStrike" kern="1200">
          <a:ln>
            <a:noFill/>
          </a:ln>
          <a:latin typeface="Liberation Sans" pitchFamily="18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en-GB" sz="3200" b="0" i="0" u="none" strike="noStrike" kern="1200">
          <a:ln>
            <a:noFill/>
          </a:ln>
          <a:latin typeface="Liberation Sans" pitchFamily="1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 noGrp="1"/>
          </p:cNvSpPr>
          <p:nvPr>
            <p:ph type="subTitle" idx="4294967295"/>
          </p:nvPr>
        </p:nvSpPr>
        <p:spPr>
          <a:xfrm>
            <a:off x="503999" y="301320"/>
            <a:ext cx="9071640" cy="6456600"/>
          </a:xfrm>
        </p:spPr>
        <p:txBody>
          <a:bodyPr anchor="ctr"/>
          <a:lstStyle/>
          <a:p>
            <a:pPr lvl="0" algn="ctr"/>
            <a:r>
              <a:rPr lang="en-GB"/>
              <a:t>Background for Formal Methods 1:</a:t>
            </a:r>
            <a:endParaRPr lang="en-US" dirty="0"/>
          </a:p>
          <a:p>
            <a:pPr lvl="0" algn="ctr"/>
            <a:r>
              <a:rPr lang="en-GB"/>
              <a:t>Sets, Propositions and Schema</a:t>
            </a:r>
            <a:endParaRPr lang="en-GB" dirty="0"/>
          </a:p>
          <a:p>
            <a:pPr lvl="0" algn="ctr"/>
            <a:endParaRPr lang="en-GB" dirty="0"/>
          </a:p>
          <a:p>
            <a:pPr algn="ctr"/>
            <a:r>
              <a:rPr lang="en-GB"/>
              <a:t>Dr. Glenn L. Jenkins</a:t>
            </a:r>
            <a:endParaRPr lang="en-GB" dirty="0"/>
          </a:p>
          <a:p>
            <a:pPr algn="ctr"/>
            <a:r>
              <a:rPr lang="en-GB"/>
              <a:t>Tim </a:t>
            </a:r>
            <a:r>
              <a:rPr lang="en-GB">
                <a:solidFill>
                  <a:srgbClr val="000000"/>
                </a:solidFill>
              </a:rPr>
              <a:t>Bashford</a:t>
            </a:r>
            <a:endParaRPr lang="en-GB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In this lesson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Sets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Set operations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Propositions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Combinations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Schema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56812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1800" dirty="0"/>
              <a:t>Sets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Collections of object in maths called </a:t>
            </a:r>
            <a:r>
              <a:rPr lang="en-GB" sz="1800" b="1" dirty="0">
                <a:latin typeface="Liberation Sans" pitchFamily="18"/>
              </a:rPr>
              <a:t>sets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e.g. A car park contains 4 cars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H23 NTG, J46 DMA, CNY 998A, L146 GJW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 As a set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b="1" dirty="0">
                <a:latin typeface="Liberation Sans" pitchFamily="18"/>
              </a:rPr>
              <a:t>{</a:t>
            </a:r>
            <a:r>
              <a:rPr lang="en-GB" dirty="0">
                <a:latin typeface="Liberation Sans" pitchFamily="18"/>
              </a:rPr>
              <a:t> H23 NTG, J46 DMA, CNY 998A, L146 GJW </a:t>
            </a:r>
            <a:r>
              <a:rPr lang="en-GB" b="1" dirty="0">
                <a:latin typeface="Liberation Sans" pitchFamily="18"/>
              </a:rPr>
              <a:t>}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Order is not important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Each is a member or element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Can also not be a member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Empty set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e.g.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664866" y="5109600"/>
                <a:ext cx="7165799" cy="3700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23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𝑁𝑇𝐺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∈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𝑁𝑇𝐺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𝐽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46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𝐷𝑀𝐴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𝐶𝑁𝑌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998</m:t>
                          </m:r>
                          <m:r>
                            <m:rPr>
                              <m:sty m:val="p"/>
                            </m:rPr>
                            <a:rPr lang="en-GB" i="0">
                              <a:latin typeface="Cambria Math" panose="02040503050406030204" pitchFamily="18" charset="0"/>
                            </a:rPr>
                            <m:t>A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𝐿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146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𝐺𝐽𝑊</m:t>
                          </m:r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4866" y="5109600"/>
                <a:ext cx="7165799" cy="370080"/>
              </a:xfrm>
              <a:prstGeom prst="rect">
                <a:avLst/>
              </a:prstGeom>
              <a:blipFill rotWithShape="0">
                <a:blip r:embed="rId3"/>
                <a:stretch>
                  <a:fillRect b="-1147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1664866" y="5988006"/>
                <a:ext cx="7164360" cy="3700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55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JBG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∉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𝑁𝑇𝐺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𝐽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46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𝐷𝑀𝐴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𝐶𝑁𝑌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998</m:t>
                          </m:r>
                          <m:r>
                            <m:rPr>
                              <m:sty m:val="p"/>
                            </m:rPr>
                            <a:rPr lang="en-GB" i="0">
                              <a:latin typeface="Cambria Math" panose="02040503050406030204" pitchFamily="18" charset="0"/>
                            </a:rPr>
                            <m:t>A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𝐿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146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𝐺𝐽𝑊</m:t>
                          </m:r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4866" y="5988006"/>
                <a:ext cx="7164360" cy="370080"/>
              </a:xfrm>
              <a:prstGeom prst="rect">
                <a:avLst/>
              </a:prstGeom>
              <a:blipFill rotWithShape="0">
                <a:blip r:embed="rId4"/>
                <a:stretch>
                  <a:fillRect b="-1147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>
                <a:spLocks noResize="1"/>
              </p:cNvSpPr>
              <p:nvPr/>
            </p:nvSpPr>
            <p:spPr>
              <a:xfrm>
                <a:off x="2612610" y="6866412"/>
                <a:ext cx="912959" cy="3502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>
                          <a:latin typeface="Cambria Math" panose="02040503050406030204" pitchFamily="18" charset="0"/>
                        </a:rPr>
                        <m:t>∅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or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/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610" y="6866412"/>
                <a:ext cx="912959" cy="350280"/>
              </a:xfrm>
              <a:prstGeom prst="rect">
                <a:avLst/>
              </a:prstGeom>
              <a:blipFill rotWithShape="0">
                <a:blip r:embed="rId5"/>
                <a:stretch>
                  <a:fillRect l="-671" b="-68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Sets are given names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Convenience (saves us listing the whole set each time)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Consider this “is defined to be”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Sets have cardinality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Is 4 as there are four elements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Sets may have changing membership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Use = to define sets which may change and == for those that don't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e.g.</a:t>
            </a: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231626" y="2456266"/>
                <a:ext cx="6848999" cy="7203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𝑟𝑒𝑔𝑛𝑜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==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23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𝑁𝑇𝐺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𝐽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46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𝐷𝑀𝐴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𝐶𝑁𝑌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998</m:t>
                          </m:r>
                          <m:r>
                            <m:rPr>
                              <m:sty m:val="p"/>
                            </m:rPr>
                            <a:rPr lang="en-GB" i="0">
                              <a:latin typeface="Cambria Math" panose="02040503050406030204" pitchFamily="18" charset="0"/>
                            </a:rPr>
                            <m:t>A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𝐿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146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𝐺𝐽𝑊</m:t>
                          </m:r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1626" y="2456266"/>
                <a:ext cx="6848999" cy="72036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4076700" y="3644900"/>
                <a:ext cx="1201061" cy="3333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#</m:t>
                      </m:r>
                      <m:r>
                        <m:rPr>
                          <m:nor/>
                        </m:rPr>
                        <a:rPr lang="en-GB" i="1"/>
                        <m:t>reg</m:t>
                      </m:r>
                      <m:r>
                        <m:rPr>
                          <m:lit/>
                          <m:nor/>
                        </m:rPr>
                        <a:rPr lang="en-GB" i="1"/>
                        <m:t>_</m:t>
                      </m:r>
                      <m:r>
                        <m:rPr>
                          <m:nor/>
                        </m:rPr>
                        <a:rPr lang="en-GB" i="1"/>
                        <m:t>no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6700" y="3644900"/>
                <a:ext cx="1201061" cy="333375"/>
              </a:xfrm>
              <a:prstGeom prst="rect">
                <a:avLst/>
              </a:prstGeom>
              <a:blipFill>
                <a:blip r:embed="rId4"/>
                <a:stretch>
                  <a:fillRect b="-1272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>
                <a:spLocks noResize="1"/>
              </p:cNvSpPr>
              <p:nvPr/>
            </p:nvSpPr>
            <p:spPr>
              <a:xfrm>
                <a:off x="897338" y="5617080"/>
                <a:ext cx="7376760" cy="1141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occupied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room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2,3,5,6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unoccupied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1,4,7,8,9,10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hotel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==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1,2,3,4,5,6,7,8,9,10</m:t>
                                </m:r>
                              </m:e>
                            </m:d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hotel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==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1..1</m:t>
                            </m:r>
                            <m:r>
                              <a:rPr lang="en-GB" b="0" i="0" smtClean="0">
                                <a:latin typeface="Cambria Math" panose="02040503050406030204" pitchFamily="18" charset="0"/>
                              </a:rPr>
                              <m:t>0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338" y="5617080"/>
                <a:ext cx="7376760" cy="114120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 lIns="0" tIns="0" rIns="0" bIns="0" anchor="t"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Venn Diagrams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Can be used to visualise sets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Note the use of “can” sometimes it's too much trouble!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2526825" y="3961213"/>
            <a:ext cx="6982527" cy="3581147"/>
            <a:chOff x="1142640" y="3961213"/>
            <a:chExt cx="6982527" cy="3581147"/>
          </a:xfrm>
        </p:grpSpPr>
        <p:sp>
          <p:nvSpPr>
            <p:cNvPr id="4" name="Rectangle 3"/>
            <p:cNvSpPr/>
            <p:nvPr/>
          </p:nvSpPr>
          <p:spPr>
            <a:xfrm>
              <a:off x="1465167" y="3961213"/>
              <a:ext cx="6660000" cy="3240000"/>
            </a:xfrm>
            <a:prstGeom prst="rect">
              <a:avLst/>
            </a:prstGeom>
            <a:noFill/>
            <a:ln w="0">
              <a:solidFill>
                <a:srgbClr val="000000"/>
              </a:solidFill>
              <a:prstDash val="solid"/>
            </a:ln>
          </p:spPr>
          <p:txBody>
            <a:bodyPr vert="horz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620000" y="4057067"/>
              <a:ext cx="1320840" cy="34632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0000" tIns="45000" rIns="90000" bIns="45000" anchorCtr="0" compatLnSpc="0">
              <a:spAutoFit/>
            </a:bodyPr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hotel_room</a:t>
              </a:r>
            </a:p>
          </p:txBody>
        </p:sp>
        <p:sp>
          <p:nvSpPr>
            <p:cNvPr id="6" name="Freeform 5"/>
            <p:cNvSpPr/>
            <p:nvPr/>
          </p:nvSpPr>
          <p:spPr>
            <a:xfrm>
              <a:off x="3600000" y="4320000"/>
              <a:ext cx="2160000" cy="1980000"/>
            </a:xfrm>
            <a:custGeom>
              <a:avLst/>
              <a:gdLst>
                <a:gd name="idx" fmla="cos wd2 2700000"/>
                <a:gd name="idy" fmla="sin hd2 2700000"/>
                <a:gd name="il" fmla="+- hc 0 idx"/>
                <a:gd name="ir" fmla="+- hc idx 0"/>
                <a:gd name="it" fmla="+- vc 0 idy"/>
                <a:gd name="ib" fmla="+- vc idy 0"/>
              </a:gdLst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il" t="it" r="ir" b="ib"/>
              <a:pathLst>
                <a:path>
                  <a:moveTo>
                    <a:pt x="l" y="vc"/>
                  </a:moveTo>
                  <a:arcTo wR="wd2" hR="hd2" stAng="cd2" swAng="cd4"/>
                  <a:arcTo wR="wd2" hR="hd2" stAng="3cd4" swAng="cd4"/>
                  <a:arcTo wR="wd2" hR="hd2" stAng="0" swAng="cd4"/>
                  <a:arcTo wR="wd2" hR="hd2" stAng="cd4" swAng="cd4"/>
                  <a:close/>
                </a:path>
              </a:pathLst>
            </a:custGeom>
            <a:noFill/>
            <a:ln w="0">
              <a:solidFill>
                <a:srgbClr val="000000"/>
              </a:solidFill>
              <a:prstDash val="solid"/>
            </a:ln>
          </p:spPr>
          <p:txBody>
            <a:bodyPr vert="horz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841920" y="4693679"/>
              <a:ext cx="1738079" cy="34632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0000" tIns="45000" rIns="90000" bIns="45000" anchorCtr="0" compatLnSpc="0">
              <a:spAutoFit/>
            </a:bodyPr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occupied_room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60000" y="5220000"/>
              <a:ext cx="1458000" cy="85824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0000" tIns="45000" rIns="90000" bIns="45000" anchorCtr="0" compatLnSpc="0">
              <a:spAutoFit/>
            </a:bodyPr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2    5            </a:t>
              </a: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                6</a:t>
              </a: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       3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620000" y="4500000"/>
              <a:ext cx="2291399" cy="239400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0000" tIns="45000" rIns="90000" bIns="45000" anchorCtr="0" compatLnSpc="0">
              <a:spAutoFit/>
            </a:bodyPr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 dirty="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1</a:t>
              </a: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 dirty="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 dirty="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          4</a:t>
              </a: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 dirty="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 dirty="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 dirty="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 dirty="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                  7  </a:t>
              </a: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 dirty="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 dirty="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                               8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480000" y="4140000"/>
              <a:ext cx="1393919" cy="213804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0000" tIns="45000" rIns="90000" bIns="45000" anchorCtr="0" compatLnSpc="0">
              <a:spAutoFit/>
            </a:bodyPr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9</a:t>
              </a: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en-GB" sz="1800" b="0" i="0" u="none" strike="noStrike" kern="120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endParaRPr>
            </a:p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18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               10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142640" y="7112160"/>
              <a:ext cx="5212800" cy="430200"/>
            </a:xfrm>
            <a:prstGeom prst="rect">
              <a:avLst/>
            </a:prstGeom>
            <a:noFill/>
            <a:ln>
              <a:noFill/>
            </a:ln>
          </p:spPr>
          <p:txBody>
            <a:bodyPr vert="horz" lIns="90000" tIns="45000" rIns="90000" bIns="45000" anchorCtr="0" compatLnSpc="0">
              <a:spAutoFit/>
            </a:bodyPr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r>
                <a:rPr lang="en-GB" sz="2400" b="0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Here hotel_room is the </a:t>
              </a:r>
              <a:r>
                <a:rPr lang="en-GB" sz="2400" b="1" i="0" u="none" strike="noStrike" kern="1200">
                  <a:ln>
                    <a:noFill/>
                  </a:ln>
                  <a:latin typeface="Liberation Sans" pitchFamily="18"/>
                  <a:ea typeface="WenQuanYi Zen Hei" pitchFamily="2"/>
                  <a:cs typeface="Lohit Devanagari" pitchFamily="2"/>
                </a:rPr>
                <a:t>universal set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18472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Union, intersection and set difference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Often need to refer to more than one set at a time, and create sets based on other sets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In the following examples we consider a set of devices attached to a computer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This is based on an old book example – Z: A Beginners Guide, Rann, Turner and Whitworth, Chapman &amp; Hall, London 1994)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Its rather dated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b="1">
                <a:latin typeface="Liberation Sans" pitchFamily="18"/>
              </a:rPr>
              <a:t>Sketch this on whiteboard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Note: disk is both an input and output device!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071488" y="6453756"/>
                <a:ext cx="8178480" cy="11059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input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dev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==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𝑘𝑒𝑦𝑏𝑜𝑎𝑟𝑑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𝑑𝑖𝑠𝑘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𝑙𝑖𝑔h𝑡𝑝𝑒𝑛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𝑚𝑜𝑢𝑠𝑒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output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dev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==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𝑚𝑜𝑛𝑖𝑡𝑜𝑟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𝑑𝑖𝑠𝑘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𝑙𝑎𝑠𝑒𝑟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𝑝𝑟𝑖𝑛𝑡𝑒𝑟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universal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(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shown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)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would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all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available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peripheral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devices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1488" y="6453756"/>
                <a:ext cx="8178480" cy="110591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636516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500" dirty="0">
                <a:latin typeface="Liberation Sans" pitchFamily="18"/>
              </a:rPr>
              <a:t>UNION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500" dirty="0">
                <a:latin typeface="Liberation Sans" pitchFamily="18"/>
              </a:rPr>
              <a:t>Devices connected to the computer is the combination (or UNION) of the </a:t>
            </a:r>
            <a:r>
              <a:rPr lang="en-GB" sz="1500" dirty="0" err="1">
                <a:latin typeface="Liberation Sans" pitchFamily="18"/>
              </a:rPr>
              <a:t>input_dev</a:t>
            </a:r>
            <a:r>
              <a:rPr lang="en-GB" sz="1500" dirty="0">
                <a:latin typeface="Liberation Sans" pitchFamily="18"/>
              </a:rPr>
              <a:t> and </a:t>
            </a:r>
            <a:r>
              <a:rPr lang="en-GB" sz="1500" dirty="0" err="1">
                <a:latin typeface="Liberation Sans" pitchFamily="18"/>
              </a:rPr>
              <a:t>output_dev</a:t>
            </a:r>
            <a:r>
              <a:rPr lang="en-GB" sz="1500" dirty="0">
                <a:latin typeface="Liberation Sans" pitchFamily="18"/>
              </a:rPr>
              <a:t> sets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500" dirty="0">
                <a:latin typeface="Liberation Sans" pitchFamily="18"/>
              </a:rPr>
              <a:t>Written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500" dirty="0" smtClean="0">
                <a:latin typeface="Liberation Sans" pitchFamily="18"/>
              </a:rPr>
              <a:t>Which areas of Venn diagram?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500" dirty="0" smtClean="0">
                <a:latin typeface="Liberation Sans" pitchFamily="18"/>
              </a:rPr>
              <a:t>INTERSECTION</a:t>
            </a: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500" dirty="0">
                <a:latin typeface="Liberation Sans" pitchFamily="18"/>
              </a:rPr>
              <a:t>Devices which are both input and output devices that is members of both sets (their INTERSECTION)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500" dirty="0">
                <a:latin typeface="Liberation Sans" pitchFamily="18"/>
              </a:rPr>
              <a:t>Written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500" dirty="0">
                <a:latin typeface="Liberation Sans" pitchFamily="18"/>
              </a:rPr>
              <a:t>Which areas of Venn diagram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5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2269080" y="3189960"/>
                <a:ext cx="7418880" cy="10706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input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set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∪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output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𝑘𝑒𝑦𝑏𝑜𝑎𝑟𝑑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𝑙𝑖𝑔h𝑡𝑝𝑒𝑛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𝑚𝑜𝑢𝑠𝑒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𝑑𝑖𝑠𝑘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𝑚𝑜𝑛𝑖𝑡𝑜𝑟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𝑙𝑎𝑠𝑒𝑟𝑝𝑟𝑖𝑛𝑡𝑒𝑟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9080" y="3189960"/>
                <a:ext cx="7418880" cy="107064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2207160" y="6010200"/>
                <a:ext cx="2733480" cy="10706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input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set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∩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output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𝑑𝑖𝑠𝑘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7160" y="6010200"/>
                <a:ext cx="2733480" cy="107064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SET DIFFERENCE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Elements contained in the first set which are not in the second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Written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i="1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On Venn diagram</a:t>
            </a:r>
            <a:r>
              <a:rPr lang="en-GB" dirty="0" smtClean="0">
                <a:latin typeface="Liberation Sans" pitchFamily="18"/>
              </a:rPr>
              <a:t>?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 smtClean="0">
                <a:latin typeface="Liberation Sans" pitchFamily="18"/>
              </a:rPr>
              <a:t>What </a:t>
            </a:r>
            <a:r>
              <a:rPr lang="en-GB" dirty="0">
                <a:latin typeface="Liberation Sans" pitchFamily="18"/>
              </a:rPr>
              <a:t>about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2270160" y="2952720"/>
                <a:ext cx="3943080" cy="10706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input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set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∖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output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𝑘𝑒𝑦𝑏𝑜𝑎𝑟𝑑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𝑙𝑖𝑔h𝑡𝑝𝑒𝑛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𝑚𝑜𝑢𝑠𝑒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160" y="2952720"/>
                <a:ext cx="3943080" cy="107064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2903400" y="5619134"/>
                <a:ext cx="2676600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output</m:t>
                      </m:r>
                      <m:r>
                        <m:rPr>
                          <m:lit/>
                          <m:nor/>
                        </m:rPr>
                        <a:rPr lang="en-GB" i="1"/>
                        <m:t>_</m:t>
                      </m:r>
                      <m:r>
                        <m:rPr>
                          <m:nor/>
                        </m:rPr>
                        <a:rPr lang="en-GB" i="1"/>
                        <m:t>set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∖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input</m:t>
                      </m:r>
                      <m:r>
                        <m:rPr>
                          <m:lit/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_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set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3400" y="5619134"/>
                <a:ext cx="2676600" cy="334800"/>
              </a:xfrm>
              <a:prstGeom prst="rect">
                <a:avLst/>
              </a:prstGeom>
              <a:blipFill rotWithShape="0">
                <a:blip r:embed="rId4"/>
                <a:stretch>
                  <a:fillRect b="-2545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Predicate definition of a set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Listing elements in brackets and Venn diagrams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Become impractical when sets are large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Alternative?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Sets are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Collections of objects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Share similar characteristics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Can be described/defined by these characteristics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e.g. - returning to the hotel room example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743399" y="5371626"/>
                <a:ext cx="8832240" cy="24721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occupied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room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𝑟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: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𝐻𝑂𝑇𝐸𝐿𝑅𝑂𝑂𝑀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∣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is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occupied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by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a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nor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person</m:t>
                                </m:r>
                              </m:e>
                            </m:d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HOTELROOM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longer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,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now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names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1, 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2 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etc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.</m:t>
                            </m:r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𝐻𝑂𝑇𝐸𝐿𝑅𝑂𝑂𝑀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::==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 |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2 |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3 |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4 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5 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6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7 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8 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9 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Room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10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3399" y="5371626"/>
                <a:ext cx="8832240" cy="247211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Explanation of symbols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HOTELROOM is a type with elements Room1 to Room10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We'll explain types later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Set descriptions is contained in braces { }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value r which is </a:t>
            </a:r>
            <a:r>
              <a:rPr lang="en-GB" b="1" dirty="0">
                <a:latin typeface="Liberation Sans" pitchFamily="18"/>
              </a:rPr>
              <a:t>of type </a:t>
            </a:r>
            <a:r>
              <a:rPr lang="en-GB" dirty="0">
                <a:latin typeface="Liberation Sans" pitchFamily="18"/>
              </a:rPr>
              <a:t>(:) HOTELROOM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b="1" dirty="0">
                <a:latin typeface="Liberation Sans" pitchFamily="18"/>
              </a:rPr>
              <a:t>Such that </a:t>
            </a:r>
            <a:r>
              <a:rPr lang="en-GB" dirty="0">
                <a:latin typeface="Liberation Sans" pitchFamily="18"/>
              </a:rPr>
              <a:t>(|) r is occupied by a person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This is a rule for membership of this set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The </a:t>
            </a:r>
            <a:r>
              <a:rPr lang="en-GB" b="1" dirty="0">
                <a:latin typeface="Liberation Sans" pitchFamily="18"/>
              </a:rPr>
              <a:t>|</a:t>
            </a:r>
            <a:r>
              <a:rPr lang="en-GB" dirty="0">
                <a:latin typeface="Liberation Sans" pitchFamily="18"/>
              </a:rPr>
              <a:t> symbol is called a predicate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This is either true or false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True – the room is a member of the set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False – the room is not a member of the set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We'll look more at predicates later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8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360000" y="1418039"/>
            <a:ext cx="9071640" cy="65019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Sets used to describe types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As in programming languages have a number of types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Constrain the values which can be taken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These are represented using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Being very precise, should distinguish between types and sets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Will do however to keep things simple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542533" y="4332775"/>
                <a:ext cx="6237000" cy="27338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natural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numbers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ℕ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boolean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|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∗∗ 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no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ascii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value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b="0" i="1" smtClean="0">
                                <a:latin typeface="Cambria Math" panose="02040503050406030204" pitchFamily="18" charset="0"/>
                              </a:rPr>
                              <m:t>forthe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correct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symbol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integers</m:t>
                            </m:r>
                            <m:r>
                              <a:rPr lang="en-GB" b="0" i="0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ℤ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rational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numbers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real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numbers</m:t>
                            </m:r>
                            <m:r>
                              <a:rPr lang="en-GB" b="0" i="0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ℝ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Set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characters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numbers</m:t>
                            </m:r>
                            <m:r>
                              <a:rPr lang="en-GB" b="0" i="0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ℂ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∗∗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Note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normally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used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for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complex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numbers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2533" y="4332775"/>
                <a:ext cx="6237000" cy="273384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Pattern Definition of a Set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Describe sets of values using a pattern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Example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is read as 'the set </a:t>
            </a:r>
            <a:r>
              <a:rPr lang="en-GB" sz="2400" dirty="0" err="1">
                <a:latin typeface="Liberation Sans" pitchFamily="18"/>
              </a:rPr>
              <a:t>even_no</a:t>
            </a:r>
            <a:r>
              <a:rPr lang="en-GB" sz="2400" dirty="0">
                <a:latin typeface="Liberation Sans" pitchFamily="18"/>
              </a:rPr>
              <a:t> is defined to be made up of elements taken from the set of natural numbers and produced by the pattern 2 * x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Notice that for the pattern definition the symbol used for </a:t>
            </a:r>
            <a:r>
              <a:rPr lang="en-GB" sz="2400" b="1" dirty="0">
                <a:latin typeface="Liberation Sans" pitchFamily="18"/>
              </a:rPr>
              <a:t>produced </a:t>
            </a:r>
            <a:r>
              <a:rPr lang="en-GB" sz="2400" dirty="0">
                <a:latin typeface="Liberation Sans" pitchFamily="18"/>
              </a:rPr>
              <a:t>is </a:t>
            </a:r>
            <a:r>
              <a:rPr lang="zh-CN" altLang="en-US" sz="1600" dirty="0">
                <a:latin typeface="Liberation Sans" pitchFamily="34"/>
              </a:rPr>
              <a:t>●</a:t>
            </a:r>
            <a:endParaRPr lang="zh-CN" altLang="en-US" sz="2400" dirty="0">
              <a:latin typeface="Liberation Sans" pitchFamily="34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Twice any natural number is an even number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704039" y="3406155"/>
                <a:ext cx="2671560" cy="3700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even</m:t>
                      </m:r>
                      <m:r>
                        <m:rPr>
                          <m:lit/>
                          <m:nor/>
                        </m:rPr>
                        <a:rPr lang="en-GB" i="1"/>
                        <m:t>_</m:t>
                      </m:r>
                      <m:r>
                        <m:rPr>
                          <m:nor/>
                        </m:rPr>
                        <a:rPr lang="en-GB" i="1"/>
                        <m:t>no</m:t>
                      </m:r>
                      <m:r>
                        <m:rPr>
                          <m:nor/>
                        </m:rPr>
                        <a:rPr lang="en-GB" i="1"/>
                        <m:t> ==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: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ℕ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⋅2</m:t>
                          </m:r>
                          <m:r>
                            <m:rPr>
                              <m:sty m:val="p"/>
                            </m:rPr>
                            <a:rPr lang="en-GB" i="0">
                              <a:latin typeface="Cambria Math" panose="02040503050406030204" pitchFamily="18" charset="0"/>
                            </a:rPr>
                            <m:t>x</m:t>
                          </m:r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4039" y="3406155"/>
                <a:ext cx="2671560" cy="37008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8748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Combining Predicate and Pattern Definition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Sometimes useful to combine predicate and pattern definitions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The general format of this 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Example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This says that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if x is a natural number and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 member of the set of even numbers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Then the value of x when placed in the pattern (i.e.  x+1) is a member of the set of odd numbers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8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777479" y="3205149"/>
                <a:ext cx="2524680" cy="4021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nor/>
                            </m:rPr>
                            <a:rPr lang="en-GB"/>
                            <m:t>x</m:t>
                          </m:r>
                          <m:r>
                            <m:rPr>
                              <m:nor/>
                            </m:rPr>
                            <a:rPr lang="en-GB"/>
                            <m:t>:</m:t>
                          </m:r>
                          <m:r>
                            <m:rPr>
                              <m:nor/>
                            </m:rPr>
                            <a:rPr lang="en-GB"/>
                            <m:t>T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∣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∈</m:t>
                          </m:r>
                          <m:r>
                            <m:rPr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R</m:t>
                          </m:r>
                          <m:r>
                            <m:rPr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m:rPr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x</m:t>
                          </m:r>
                          <m:r>
                            <m:rPr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𝑝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7479" y="3205149"/>
                <a:ext cx="2524680" cy="402120"/>
              </a:xfrm>
              <a:prstGeom prst="rect">
                <a:avLst/>
              </a:prstGeom>
              <a:blipFill rotWithShape="0">
                <a:blip r:embed="rId3"/>
                <a:stretch>
                  <a:fillRect b="-454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2805839" y="4406426"/>
                <a:ext cx="4467960" cy="37043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odd</m:t>
                      </m:r>
                      <m:r>
                        <m:rPr>
                          <m:lit/>
                          <m:nor/>
                        </m:rPr>
                        <a:rPr lang="en-GB" i="1"/>
                        <m:t>_</m:t>
                      </m:r>
                      <m:r>
                        <m:rPr>
                          <m:nor/>
                        </m:rPr>
                        <a:rPr lang="en-GB" i="1"/>
                        <m:t>no</m:t>
                      </m:r>
                      <m:r>
                        <m:rPr>
                          <m:nor/>
                        </m:rPr>
                        <a:rPr lang="en-GB" i="1"/>
                        <m:t> ==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: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ℕ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∣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∈</m:t>
                          </m:r>
                          <m:r>
                            <m:rPr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even</m:t>
                          </m:r>
                          <m:r>
                            <m:rPr>
                              <m:lit/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_</m:t>
                          </m:r>
                          <m:r>
                            <m:rPr>
                              <m:nor/>
                            </m:rPr>
                            <a:rPr lang="en-GB" i="1">
                              <a:latin typeface="Cambria Math" panose="02040503050406030204" pitchFamily="18" charset="0"/>
                            </a:rPr>
                            <m:t>no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⋅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5839" y="4406426"/>
                <a:ext cx="4467960" cy="37043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9910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Propositions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Definition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 sentence which is either true or false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e.g. My car is in the car park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Combining Propositions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One or more combined to give a </a:t>
            </a:r>
            <a:r>
              <a:rPr lang="en-GB" sz="2400" b="1" dirty="0">
                <a:latin typeface="Liberation Sans" pitchFamily="18"/>
              </a:rPr>
              <a:t>compound composition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Combined using </a:t>
            </a:r>
            <a:r>
              <a:rPr lang="en-GB" sz="2400" b="1" dirty="0">
                <a:latin typeface="Liberation Sans" pitchFamily="18"/>
              </a:rPr>
              <a:t>logical connectives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 err="1">
                <a:latin typeface="Liberation Sans" pitchFamily="18"/>
              </a:rPr>
              <a:t>E.g</a:t>
            </a:r>
            <a:r>
              <a:rPr lang="en-GB" sz="2400" dirty="0">
                <a:latin typeface="Liberation Sans" pitchFamily="18"/>
              </a:rPr>
              <a:t> – Car park </a:t>
            </a:r>
            <a:r>
              <a:rPr lang="en-GB" sz="2400" dirty="0" smtClean="0">
                <a:latin typeface="Liberation Sans" pitchFamily="18"/>
              </a:rPr>
              <a:t>attendant, </a:t>
            </a:r>
            <a:r>
              <a:rPr lang="en-GB" sz="2400" dirty="0">
                <a:latin typeface="Liberation Sans" pitchFamily="18"/>
              </a:rPr>
              <a:t>only opens barrier when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 car is waiting to park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# </a:t>
            </a:r>
            <a:r>
              <a:rPr lang="en-GB" sz="2400" dirty="0" err="1">
                <a:latin typeface="Liberation Sans" pitchFamily="18"/>
              </a:rPr>
              <a:t>parked_car</a:t>
            </a:r>
            <a:r>
              <a:rPr lang="en-GB" sz="2400" dirty="0">
                <a:latin typeface="Liberation Sans" pitchFamily="18"/>
              </a:rPr>
              <a:t> &lt; 20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22720" y="243255"/>
            <a:ext cx="9071640" cy="719711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Combining the two rules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The ^ symbol represents a logical AND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If anyone of the propositions is false the result is false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This is true even if there are more propositions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Continuing the example, the car-park owner expects to park in his reserved space and not to pay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We simplify the expression by defining </a:t>
            </a:r>
            <a:r>
              <a:rPr lang="en-GB" sz="2000" dirty="0" err="1">
                <a:latin typeface="Liberation Sans" pitchFamily="18"/>
              </a:rPr>
              <a:t>normal_parker</a:t>
            </a:r>
            <a:endParaRPr lang="en-GB" sz="20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The or symbol v indicates that one or both of the expressions must be true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2667420" y="600080"/>
                <a:ext cx="4782240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(</m:t>
                      </m:r>
                      <m:r>
                        <m:rPr>
                          <m:nor/>
                        </m:rPr>
                        <a:rPr lang="en-GB"/>
                        <m:t>A</m:t>
                      </m:r>
                      <m:r>
                        <m:rPr>
                          <m:nor/>
                        </m:rPr>
                        <a:rPr lang="en-GB" i="1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car</m:t>
                      </m:r>
                      <m:r>
                        <m:rPr>
                          <m:nor/>
                        </m:rPr>
                        <a:rPr lang="en-GB" i="1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is</m:t>
                      </m:r>
                      <m:r>
                        <m:rPr>
                          <m:nor/>
                        </m:rPr>
                        <a:rPr lang="en-GB" i="1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waiting</m:t>
                      </m:r>
                      <m:r>
                        <m:rPr>
                          <m:nor/>
                        </m:rPr>
                        <a:rPr lang="en-GB" i="1"/>
                        <m:t>)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∧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(#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parked</m:t>
                      </m:r>
                      <m:r>
                        <m:rPr>
                          <m:lit/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_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car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&lt;20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420" y="600080"/>
                <a:ext cx="4782240" cy="334800"/>
              </a:xfrm>
              <a:prstGeom prst="rect">
                <a:avLst/>
              </a:prstGeom>
              <a:blipFill rotWithShape="0">
                <a:blip r:embed="rId3"/>
                <a:stretch>
                  <a:fillRect b="-2727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1389240" y="2855468"/>
                <a:ext cx="7338599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(</m:t>
                      </m:r>
                      <m:r>
                        <m:rPr>
                          <m:nor/>
                        </m:rPr>
                        <a:rPr lang="en-GB"/>
                        <m:t>A</m:t>
                      </m:r>
                      <m:r>
                        <m:rPr>
                          <m:nor/>
                        </m:rPr>
                        <a:rPr lang="en-GB" i="1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car</m:t>
                      </m:r>
                      <m:r>
                        <m:rPr>
                          <m:nor/>
                        </m:rPr>
                        <a:rPr lang="en-GB" i="1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is</m:t>
                      </m:r>
                      <m:r>
                        <m:rPr>
                          <m:nor/>
                        </m:rPr>
                        <a:rPr lang="en-GB" i="1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waiting</m:t>
                      </m:r>
                      <m:r>
                        <m:rPr>
                          <m:nor/>
                        </m:rPr>
                        <a:rPr lang="en-GB" i="1"/>
                        <m:t>)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∧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(#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parked</m:t>
                      </m:r>
                      <m:r>
                        <m:rPr>
                          <m:lit/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_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car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&lt;20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∧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car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driver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has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fee</m:t>
                      </m:r>
                      <m:r>
                        <m:rPr>
                          <m:nor/>
                        </m:rP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9240" y="2855468"/>
                <a:ext cx="7338599" cy="334800"/>
              </a:xfrm>
              <a:prstGeom prst="rect">
                <a:avLst/>
              </a:prstGeom>
              <a:blipFill rotWithShape="0">
                <a:blip r:embed="rId4"/>
                <a:stretch>
                  <a:fillRect b="-2727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>
                <a:spLocks noResize="1"/>
              </p:cNvSpPr>
              <p:nvPr/>
            </p:nvSpPr>
            <p:spPr>
              <a:xfrm>
                <a:off x="217079" y="4637801"/>
                <a:ext cx="9682920" cy="6775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normal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parker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owner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waiting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to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normal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parker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((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car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waiting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(#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car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&lt;20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car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driver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has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fee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))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79" y="4637801"/>
                <a:ext cx="9682920" cy="67752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47308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 a final extension of the example the attendant has to decide if the car should be asked to leave (there is no waiting on the street outside)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is clearly true in the exact opposite of the circumstances in which he admits a car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e.g. - note we again define some complex propositions to simplify our expressions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This makes use of the symbol ¬ which indicates that the true of the following statement is reversed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937439" y="4824878"/>
                <a:ext cx="8204760" cy="1362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¬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proceed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to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where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proceed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to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defined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as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proceed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to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=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normal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parker</m:t>
                            </m:r>
                            <m:r>
                              <a:rPr lang="en-GB" b="0" i="0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owner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waiting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to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439" y="4824878"/>
                <a:ext cx="8204760" cy="136296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Truth Tables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Can be used to show the results of logical connectives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Also combinations of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677599" y="3526919"/>
          <a:ext cx="7322400" cy="3493080"/>
        </p:xfrm>
        <a:graphic>
          <a:graphicData uri="http://schemas.openxmlformats.org/drawingml/2006/table">
            <a:tbl>
              <a:tblPr firstRow="1" bandRow="1"/>
              <a:tblGrid>
                <a:gridCol w="1463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3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3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3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673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 ^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 v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¬A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948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60" y="919439"/>
            <a:ext cx="9071640" cy="55605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Priorities of logical connectives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Propositions don't always turn up neatly delimited by parentheses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In such cases use operator priorities to decided the order in which they should be applied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This is like BODMAS in mathematics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The priorities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¬ (not) has the highest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^ (and) is next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v (or) is last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When faced with such expressions, add brackets in the order above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e.g.</a:t>
            </a:r>
          </a:p>
          <a:p>
            <a:pPr marL="914400" lvl="2" indent="0" hangingPunct="0">
              <a:spcBef>
                <a:spcPts val="0"/>
              </a:spcBef>
              <a:spcAft>
                <a:spcPts val="1417"/>
              </a:spcAft>
              <a:buSzPct val="75000"/>
              <a:buNone/>
            </a:pPr>
            <a:endParaRPr lang="en-GB" sz="18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979260" y="5310826"/>
                <a:ext cx="2049839" cy="14461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¬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0">
                                        <a:latin typeface="Cambria Math" panose="02040503050406030204" pitchFamily="18" charset="0"/>
                                      </a:rPr>
                                      <m:t>¬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</m:e>
                                </m:d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i="0">
                                            <a:latin typeface="Cambria Math" panose="02040503050406030204" pitchFamily="18" charset="0"/>
                                          </a:rPr>
                                          <m:t>¬</m:t>
                                        </m:r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𝑃</m:t>
                                        </m:r>
                                      </m:e>
                                    </m:d>
                                    <m:r>
                                      <a:rPr lang="en-GB" i="0">
                                        <a:latin typeface="Cambria Math" panose="02040503050406030204" pitchFamily="18" charset="0"/>
                                      </a:rPr>
                                      <m:t>∧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𝑄</m:t>
                                    </m:r>
                                  </m:e>
                                </m:d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9260" y="5310826"/>
                <a:ext cx="2049839" cy="144611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04540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Set equality and subsets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Set equality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6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6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Subset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A subset is a set which contains some or all of the items in the parent set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6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16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Proper subset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If we know that the sets are not equal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870740" y="2806019"/>
                <a:ext cx="6918480" cy="1090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11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𝐴𝐹𝐺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546,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𝐺𝐻𝑇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567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𝑁𝑉𝑊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256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𝐶𝐻𝐺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789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12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𝐴𝐹𝐺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546,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𝐺𝐻𝑇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567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𝑁𝑉𝑊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256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𝐶𝐻𝐺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789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11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12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0740" y="2806019"/>
                <a:ext cx="6918480" cy="109080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2305799" y="4577398"/>
                <a:ext cx="5468040" cy="712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13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𝐴𝐹𝐺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546,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𝐺𝐻𝑇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567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𝑁𝑉𝑊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256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13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⊆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12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5799" y="4577398"/>
                <a:ext cx="5468040" cy="71280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>
                <a:spLocks noResize="1"/>
              </p:cNvSpPr>
              <p:nvPr/>
            </p:nvSpPr>
            <p:spPr>
              <a:xfrm>
                <a:off x="2595960" y="6222027"/>
                <a:ext cx="5468040" cy="10555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/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13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𝐴𝐹𝐺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546,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𝐺𝐻𝑇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567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𝑁𝑉𝑊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256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13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⊂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park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12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5960" y="6222027"/>
                <a:ext cx="5468040" cy="1055519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These can be written as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870899" y="2532947"/>
                <a:ext cx="2337840" cy="24465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⊆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⊂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</m:e>
                        </m:mr>
                        <m:mr>
                          <m:e/>
                        </m:mr>
                        <m:mr>
                          <m:e/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⊂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⊂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∧¬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0899" y="2532947"/>
                <a:ext cx="2337840" cy="244656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/>
        <p:txBody>
          <a:bodyPr lIns="0" tIns="0" rIns="0" bIns="0" anchor="t"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Power set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This is the set of all possible subsets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e.g. for a set {1, 2, 3}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P(S) = { {}, {1}, {3}, {1, 3}, {2, 3}, {2}, {1, 3}, {1, 2, 3} }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The power set is represented as 2^n where n is the number of members of the original set.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In this case, 2^3 = 8.  Note: binary numbers!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0666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Cartesian product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Used to group together values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From sets of possibly differing types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This becomes important later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E.g.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Given two sets A and B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 == {1,2,3,4}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 == {a, b, c}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The Cartesian product is written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 x B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Pronounced A cross B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Represented as a pattern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The set is made up of values taken from A paired with B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When written as pairs (</a:t>
            </a:r>
            <a:r>
              <a:rPr lang="en-GB" dirty="0" err="1">
                <a:latin typeface="Liberation Sans" pitchFamily="18"/>
              </a:rPr>
              <a:t>a,b</a:t>
            </a:r>
            <a:r>
              <a:rPr lang="en-GB" dirty="0">
                <a:latin typeface="Liberation Sans" pitchFamily="18"/>
              </a:rPr>
              <a:t>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With a from A and b from B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Note that these are an ordered pair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 x B --- (1, a)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 x A --- (a, 1)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Not limited to pairs can have triples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Extend the above example to triples!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659759" y="2219221"/>
                <a:ext cx="2760119" cy="3625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: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: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⋅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9759" y="2219221"/>
                <a:ext cx="2760119" cy="36251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>
                <a:spLocks noResize="1"/>
              </p:cNvSpPr>
              <p:nvPr/>
            </p:nvSpPr>
            <p:spPr>
              <a:xfrm>
                <a:off x="306178" y="4082400"/>
                <a:ext cx="9467280" cy="3625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>
                                  <a:latin typeface="Cambria Math" panose="02040503050406030204" pitchFamily="18" charset="0"/>
                                </a:rPr>
                                <m:t>1,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1,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1,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2,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2,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2,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3,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3,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3,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4,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4,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</m:d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,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0">
                                  <a:latin typeface="Cambria Math" panose="02040503050406030204" pitchFamily="18" charset="0"/>
                                </a:rPr>
                                <m:t>4,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78" y="4082400"/>
                <a:ext cx="9467280" cy="36251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90507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This can be extended to any number of sets thus giving triples (like &lt;</a:t>
            </a:r>
            <a:r>
              <a:rPr lang="en-GB" dirty="0" err="1">
                <a:latin typeface="Liberation Sans" pitchFamily="18"/>
              </a:rPr>
              <a:t>x,y,z</a:t>
            </a:r>
            <a:r>
              <a:rPr lang="en-GB" dirty="0">
                <a:latin typeface="Liberation Sans" pitchFamily="18"/>
              </a:rPr>
              <a:t>&gt;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Quaternions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 x R x R x 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{s: R, </a:t>
            </a:r>
            <a:r>
              <a:rPr lang="en-GB" dirty="0" err="1">
                <a:latin typeface="Liberation Sans" pitchFamily="18"/>
              </a:rPr>
              <a:t>i</a:t>
            </a:r>
            <a:r>
              <a:rPr lang="en-GB" dirty="0">
                <a:latin typeface="Liberation Sans" pitchFamily="18"/>
              </a:rPr>
              <a:t> : C, j : C, K: C . (</a:t>
            </a:r>
            <a:r>
              <a:rPr lang="en-GB" dirty="0" err="1">
                <a:latin typeface="Liberation Sans" pitchFamily="18"/>
              </a:rPr>
              <a:t>s,i,j,k</a:t>
            </a:r>
            <a:r>
              <a:rPr lang="en-GB" dirty="0">
                <a:latin typeface="Liberation Sans" pitchFamily="18"/>
              </a:rPr>
              <a:t>)}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Types extended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Useful to identify clearly the type of an identifier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 set of values it can hold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Expressed as name: TYPE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Can use the types introduced earlier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 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0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4526422" y="6295442"/>
                <a:ext cx="1148400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𝑐𝑜𝑢𝑛𝑡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: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ℝ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6422" y="6295442"/>
                <a:ext cx="1148400" cy="334800"/>
              </a:xfrm>
              <a:prstGeom prst="rect">
                <a:avLst/>
              </a:prstGeom>
              <a:blipFill rotWithShape="0">
                <a:blip r:embed="rId3"/>
                <a:stretch>
                  <a:fillRect b="-36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Can use this to express that an item is of a given defined type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e.g.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car : COMPANY_CAR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Can also define a set, for example the set of company cars in the car park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This set will be a member of the power set and so ..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parked_company_car : P COMPANY_CAR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** P should be an unfilled bold!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442479"/>
          </a:xfrm>
        </p:spPr>
        <p:txBody>
          <a:bodyPr lIns="0" tIns="0" rIns="0" bIns="0" anchor="t"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More logical connectives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Implication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Symbol     =&gt;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 =&gt; B if a is true this implies that B is true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Equivalence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Pronounced 'equivalent'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Symbol &lt;=&gt;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 &lt;=&gt; B expressions are not equal but if one is true both are true and vice versa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Order of precedence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¬, ^, v, =&gt;, &lt;=&gt;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More difficult to explain!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Lets look at an example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Extended Truth Table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26600" y="3472200"/>
          <a:ext cx="9293400" cy="3493080"/>
        </p:xfrm>
        <a:graphic>
          <a:graphicData uri="http://schemas.openxmlformats.org/drawingml/2006/table">
            <a:tbl>
              <a:tblPr firstRow="1" bandRow="1"/>
              <a:tblGrid>
                <a:gridCol w="1326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6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6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6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29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294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294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 ^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 v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¬A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 =&gt;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 &lt;=&gt;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840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9480"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24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360000" y="190080"/>
            <a:ext cx="9071640" cy="718991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Safe Railway Crossing Principle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Consider a car approaching a railway crossing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Car -&gt; </a:t>
            </a:r>
            <a:r>
              <a:rPr lang="en-GB" sz="1200" dirty="0" err="1">
                <a:latin typeface="Liberation Sans" pitchFamily="18"/>
              </a:rPr>
              <a:t>Barrier_A</a:t>
            </a:r>
            <a:r>
              <a:rPr lang="en-GB" sz="1200" dirty="0">
                <a:latin typeface="Liberation Sans" pitchFamily="18"/>
              </a:rPr>
              <a:t> -&gt; Railway Line -&gt; </a:t>
            </a:r>
            <a:r>
              <a:rPr lang="en-GB" sz="1200" dirty="0" err="1">
                <a:latin typeface="Liberation Sans" pitchFamily="18"/>
              </a:rPr>
              <a:t>Barrier_B</a:t>
            </a:r>
            <a:endParaRPr lang="en-GB" sz="12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Situations which may be encountered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Both A and B are up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Driver is safe can move across the line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Assuming barrier working and no train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A and B are true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Therefore A =&gt; B is true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Both A and B are closed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Driver is safe, can't get onto line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A is false and B is false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Therefore A =&gt; B is true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A is up but B is open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Driver is safe, can't get onto line (doesn't matter that exit barrier is open)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A is false and B is true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Therefore A =&gt; B is true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A is up but B is down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Driver is unsafe, can get onto the line but not off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A is true and B is false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Therefore A=&gt;B is false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2054" y="426802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More examples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There is a fire =&gt; The fire alarm is going off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Person holding a live electric cable =&gt; person is electrocuted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Equivalence examples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If one is true both are true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Example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8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8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This states that the two propositions are equivalent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If the first is true, then the second is true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This is useful when re-arranging propositions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8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764334" y="4389150"/>
                <a:ext cx="2467080" cy="3625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d>
                      <m:r>
                        <a:rPr lang="en-GB" i="0">
                          <a:latin typeface="Cambria Math" panose="02040503050406030204" pitchFamily="18" charset="0"/>
                        </a:rPr>
                        <m:t>⇔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¬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∨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d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4334" y="4389150"/>
                <a:ext cx="2467080" cy="36251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8832" y="376468"/>
            <a:ext cx="9071640" cy="498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Useful Laws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As hinted at in the last section we can re-write propositions in a different way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Such equivalences are written with a </a:t>
            </a:r>
            <a:r>
              <a:rPr lang="en-GB" sz="3200" dirty="0">
                <a:latin typeface="Liberation Sans" pitchFamily="34"/>
              </a:rPr>
              <a:t>≡</a:t>
            </a:r>
            <a:r>
              <a:rPr lang="en-GB" sz="3200" dirty="0">
                <a:latin typeface="Liberation Sans" pitchFamily="18"/>
              </a:rPr>
              <a:t> rather than &lt;=&gt;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&lt;=&gt; may or may not be true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34"/>
              </a:rPr>
              <a:t>≡ conveys a law (is always true)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34"/>
              </a:rPr>
              <a:t>A proposition which is always true is known as a tautology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355412" y="5256651"/>
                <a:ext cx="3318479" cy="278928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Communicative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Properties</m:t>
                            </m:r>
                          </m:e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Associative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Properties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5412" y="5256651"/>
                <a:ext cx="3318479" cy="278928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 txBox="1">
                <a:spLocks noGrp="1" noResize="1"/>
              </p:cNvSpPr>
              <p:nvPr>
                <p:ph idx="4294967295"/>
              </p:nvPr>
            </p:nvSpPr>
            <p:spPr>
              <a:xfrm>
                <a:off x="1650960" y="1852560"/>
                <a:ext cx="4829040" cy="3187440"/>
              </a:xfrm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lvl="0">
                  <a:spcAft>
                    <a:spcPts val="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Distributive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Properties</m:t>
                            </m:r>
                          </m:e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∨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∧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</m:e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∧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≡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∨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d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DeMorgan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Rule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¬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≡¬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∨¬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</m:mr>
                        <m:m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¬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𝑃</m:t>
                                </m:r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</m:d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≡¬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∧¬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</m:mr>
                        <m:mr>
                          <m:e/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Double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Negation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Property</m:t>
                            </m:r>
                          </m:e>
                        </m:mr>
                        <m:m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¬¬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</m:mr>
                      </m:m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3" name="Content Placeholder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1650960" y="1852560"/>
                <a:ext cx="4829040" cy="3187440"/>
              </a:xfrm>
              <a:blipFill rotWithShape="0">
                <a:blip r:embed="rId3"/>
                <a:stretch>
                  <a:fillRect r="-39520" b="-391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360000" y="900000"/>
            <a:ext cx="9071640" cy="498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Rearranging formulas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The rules are useful when re-arranging propositions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Essentially the first part of the expression has simply been replaced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Must be careful – watch for order of precedence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>
                <a:spLocks noResize="1"/>
              </p:cNvSpPr>
              <p:nvPr/>
            </p:nvSpPr>
            <p:spPr>
              <a:xfrm>
                <a:off x="3126780" y="2500200"/>
                <a:ext cx="3538080" cy="17888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>
                                    <a:latin typeface="Cambria Math" panose="02040503050406030204" pitchFamily="18" charset="0"/>
                                  </a:rPr>
                                  <m:t>¬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could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written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using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earlier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rule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⇔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¬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∨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6780" y="2500200"/>
                <a:ext cx="3538080" cy="178884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655999" y="5328000"/>
                <a:ext cx="6609240" cy="210384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¬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equivalent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to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⇐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logical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connector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has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higher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priority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than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Inserting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brackets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helps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demonstrate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this</m:t>
                            </m:r>
                          </m:e>
                        </m:mr>
                        <m:m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¬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</m:d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∨</m:t>
                            </m:r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∧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5999" y="5328000"/>
                <a:ext cx="6609240" cy="210384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95610" y="435191"/>
            <a:ext cx="9071640" cy="49892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Schema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Formal specifications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Used to define in a precise way system properties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What the system must do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What the system must not do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NOT how it will be done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Z Specification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Contains Schema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These describe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Various states of the system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Operations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Some of which may change the state of the system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3193" y="535442"/>
            <a:ext cx="9071640" cy="63849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Example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Tape collection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We have a tape collection which cannot exceed 500 tapes, due to storage issues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When we purchase new tapes we need to check we've not got the tape and we have room for it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This tiny system will be the focus of our first example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Types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Each variable and constant has a type (a bit like programming)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Basic types can be associated with these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Can also associate values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E.g.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In the tape example maximum size is a constant and can be represented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816213" y="5637983"/>
                <a:ext cx="2325600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maximum</m:t>
                      </m:r>
                      <m:r>
                        <m:rPr>
                          <m:lit/>
                          <m:nor/>
                        </m:rPr>
                        <a:rPr lang="en-GB" i="1"/>
                        <m:t>_</m:t>
                      </m:r>
                      <m:r>
                        <m:rPr>
                          <m:nor/>
                        </m:rPr>
                        <a:rPr lang="en-GB" i="1"/>
                        <m:t>size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: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ℕ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213" y="5637983"/>
                <a:ext cx="2325600" cy="334800"/>
              </a:xfrm>
              <a:prstGeom prst="rect">
                <a:avLst/>
              </a:prstGeom>
              <a:blipFill rotWithShape="0">
                <a:blip r:embed="rId3"/>
                <a:stretch>
                  <a:fillRect b="-545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20109" y="502302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At this stage we'll avoid the construction of, or form of identification of each tape and so we'll use the basic type TAPE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Basic types are defined as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[TAPE]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Collection will change each time a tape is purchased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It is therefore a declared as a variable in Z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As it may be represented as a set, the variable collection is a power set of tapes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800" dirty="0">
              <a:latin typeface="Liberation Sans" pitchFamily="1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588535" y="6057360"/>
            <a:ext cx="4428360" cy="700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1429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Axiomatic Descriptions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Used to define constants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 err="1">
                <a:latin typeface="Liberation Sans" pitchFamily="18"/>
              </a:rPr>
              <a:t>e.g</a:t>
            </a: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Type declared above horizontal line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Value below line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 constant introduced in this way is said to be described by axiomatic descriptions and may be used throughout the specification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3012573" y="3251061"/>
            <a:ext cx="3420000" cy="1684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95610" y="292578"/>
            <a:ext cx="9071640" cy="556127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Schemas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 Z specification normally contains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State schema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Operator schema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Axiomatic descriptions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These are defined by name so they can be referred by other schema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b="1" dirty="0">
                <a:latin typeface="Liberation Sans" pitchFamily="18"/>
              </a:rPr>
              <a:t>State Schema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Defines variables and relationships between variables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By 'importing' these into other schema can use throughout spec.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Changes in variables said to be changes in state (variables represent current state)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Relationships between variables described using predicates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These predicates must always be true and are known as </a:t>
            </a:r>
            <a:r>
              <a:rPr lang="en-GB" sz="2000" b="1" dirty="0">
                <a:latin typeface="Liberation Sans" pitchFamily="18"/>
              </a:rPr>
              <a:t>system invariants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36887" y="689040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Each schema has the following form: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In the tape collection the definition of the variable collection is given in a state schema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3262679" y="1424151"/>
            <a:ext cx="3554280" cy="21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lum bright="-50000"/>
            <a:alphaModFix/>
          </a:blip>
          <a:srcRect/>
          <a:stretch>
            <a:fillRect/>
          </a:stretch>
        </p:blipFill>
        <p:spPr>
          <a:xfrm>
            <a:off x="3121019" y="5014107"/>
            <a:ext cx="3837600" cy="198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8832" y="468745"/>
            <a:ext cx="9071640" cy="6586395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State schema – </a:t>
            </a:r>
            <a:r>
              <a:rPr lang="en-GB" sz="1800" dirty="0" err="1">
                <a:latin typeface="Liberation Sans" pitchFamily="18"/>
              </a:rPr>
              <a:t>TapeReminder</a:t>
            </a:r>
            <a:endParaRPr lang="en-GB" sz="18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Above the horizontal line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Objects or variables used in the system are declared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Collection declared as a set of elements of type TAPE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Could have further definitions here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Below the horizontal line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Relationship between variables given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In this case one relationship expressed as a predicate between the variable collection and the constant </a:t>
            </a:r>
            <a:r>
              <a:rPr lang="en-GB" dirty="0" err="1">
                <a:latin typeface="Liberation Sans" pitchFamily="18"/>
              </a:rPr>
              <a:t>max_size</a:t>
            </a:r>
            <a:endParaRPr lang="en-GB" dirty="0">
              <a:latin typeface="Liberation Sans" pitchFamily="18"/>
            </a:endParaRP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i.e. the order (number of elements) must be less than </a:t>
            </a:r>
            <a:r>
              <a:rPr lang="en-GB" dirty="0" err="1">
                <a:latin typeface="Liberation Sans" pitchFamily="18"/>
              </a:rPr>
              <a:t>maximum_size</a:t>
            </a: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Example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One possible state of the system is: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collection=={</a:t>
            </a:r>
            <a:r>
              <a:rPr lang="en-GB" dirty="0" err="1">
                <a:latin typeface="Liberation Sans" pitchFamily="18"/>
              </a:rPr>
              <a:t>tapea</a:t>
            </a:r>
            <a:r>
              <a:rPr lang="en-GB" dirty="0">
                <a:latin typeface="Liberation Sans" pitchFamily="18"/>
              </a:rPr>
              <a:t>, </a:t>
            </a:r>
            <a:r>
              <a:rPr lang="en-GB" dirty="0" err="1">
                <a:latin typeface="Liberation Sans" pitchFamily="18"/>
              </a:rPr>
              <a:t>tapec</a:t>
            </a:r>
            <a:r>
              <a:rPr lang="en-GB" dirty="0">
                <a:latin typeface="Liberation Sans" pitchFamily="18"/>
              </a:rPr>
              <a:t>, </a:t>
            </a:r>
            <a:r>
              <a:rPr lang="en-GB" dirty="0" err="1">
                <a:latin typeface="Liberation Sans" pitchFamily="18"/>
              </a:rPr>
              <a:t>tapex</a:t>
            </a:r>
            <a:r>
              <a:rPr lang="en-GB" dirty="0">
                <a:latin typeface="Liberation Sans" pitchFamily="18"/>
              </a:rPr>
              <a:t>}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Is the condition invariant satisfied?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5276" y="460357"/>
            <a:ext cx="9071640" cy="5130000"/>
          </a:xfrm>
        </p:spPr>
        <p:txBody>
          <a:bodyPr lIns="0" tIns="0" rIns="0" bIns="0" anchor="t"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b="1" dirty="0">
                <a:latin typeface="Liberation Sans" pitchFamily="18"/>
              </a:rPr>
              <a:t>Operational Schema</a:t>
            </a:r>
            <a:endParaRPr lang="en-GB" b="1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Within an operational schema the variables affected by that schema must be declared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These variables may be: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An input to the operation: by convention, the names of input variables end in a question mark e.g. </a:t>
            </a:r>
            <a:r>
              <a:rPr lang="en-GB" sz="2000" dirty="0" err="1">
                <a:latin typeface="Liberation Sans" pitchFamily="18"/>
              </a:rPr>
              <a:t>newTape</a:t>
            </a:r>
            <a:r>
              <a:rPr lang="en-GB" sz="2000" dirty="0">
                <a:latin typeface="Liberation Sans" pitchFamily="18"/>
              </a:rPr>
              <a:t>?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An output from the operation: by convention the names of output variables end in an exclamation mark e.g. reply!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State schema variables are imported into the schema by use of the </a:t>
            </a:r>
            <a:r>
              <a:rPr lang="en-GB" sz="2000" dirty="0">
                <a:latin typeface="Liberation Sans" pitchFamily="34"/>
              </a:rPr>
              <a:t>∆</a:t>
            </a:r>
            <a:r>
              <a:rPr lang="en-GB" sz="2000" dirty="0">
                <a:latin typeface="Liberation Sans" pitchFamily="18"/>
              </a:rPr>
              <a:t> or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 latter indicates that the variables are constant and are not changed as a result of the operation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Example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Continuing with our example lets consider purchasing a tape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Before purchase we need to check if we already own it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If not we can purchase the tape and update collection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3873240" y="4680000"/>
                <a:ext cx="266760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</a:rPr>
                        <m:t>Ξ</m:t>
                      </m:r>
                    </m:oMath>
                  </m:oMathPara>
                </a14:m>
                <a:endParaRPr lang="en-GB" i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3240" y="4680000"/>
                <a:ext cx="266760" cy="334800"/>
              </a:xfrm>
              <a:prstGeom prst="rect">
                <a:avLst/>
              </a:prstGeom>
              <a:blipFill rotWithShape="0">
                <a:blip r:embed="rId3"/>
                <a:stretch>
                  <a:fillRect r="-15909" b="-36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242244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8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8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The inclusion of </a:t>
            </a:r>
            <a:r>
              <a:rPr lang="en-GB" sz="2800" dirty="0" err="1">
                <a:latin typeface="Liberation Sans" pitchFamily="18"/>
              </a:rPr>
              <a:t>TapeReminder</a:t>
            </a:r>
            <a:r>
              <a:rPr lang="en-GB" sz="2800" dirty="0">
                <a:latin typeface="Liberation Sans" pitchFamily="18"/>
              </a:rPr>
              <a:t> indicates that the schema purchase tape may change the sate of the variables declared in </a:t>
            </a:r>
            <a:r>
              <a:rPr lang="en-GB" sz="2800" dirty="0" err="1">
                <a:latin typeface="Liberation Sans" pitchFamily="18"/>
              </a:rPr>
              <a:t>TapeReminder</a:t>
            </a:r>
            <a:endParaRPr lang="en-GB" sz="2800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As only collection is defined here, it is clear this will change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Collection itself appears twice in the schema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i="1" dirty="0">
                <a:latin typeface="Liberation Sans" pitchFamily="18"/>
              </a:rPr>
              <a:t>collection</a:t>
            </a:r>
            <a:r>
              <a:rPr lang="en-GB" sz="2800" dirty="0">
                <a:latin typeface="Liberation Sans" pitchFamily="18"/>
              </a:rPr>
              <a:t> – before operation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i="1" dirty="0">
                <a:latin typeface="Liberation Sans" pitchFamily="18"/>
              </a:rPr>
              <a:t>collection</a:t>
            </a:r>
            <a:r>
              <a:rPr lang="en-GB" sz="2800" dirty="0">
                <a:latin typeface="Liberation Sans" pitchFamily="18"/>
              </a:rPr>
              <a:t>' – after operation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Note also that a variable </a:t>
            </a:r>
            <a:r>
              <a:rPr lang="en-GB" sz="2800" dirty="0" err="1">
                <a:latin typeface="Liberation Sans" pitchFamily="18"/>
              </a:rPr>
              <a:t>newtape</a:t>
            </a:r>
            <a:r>
              <a:rPr lang="en-GB" sz="2800" dirty="0">
                <a:latin typeface="Liberation Sans" pitchFamily="18"/>
              </a:rPr>
              <a:t>? is used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341160" y="242244"/>
            <a:ext cx="4941690" cy="25843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28498" y="535858"/>
            <a:ext cx="9071640" cy="524196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Consider the associated predicates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First predicate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States that </a:t>
            </a:r>
            <a:r>
              <a:rPr lang="en-GB" sz="2400" dirty="0" err="1">
                <a:latin typeface="Liberation Sans" pitchFamily="18"/>
              </a:rPr>
              <a:t>newtape</a:t>
            </a:r>
            <a:r>
              <a:rPr lang="en-GB" sz="2400" dirty="0">
                <a:latin typeface="Liberation Sans" pitchFamily="18"/>
              </a:rPr>
              <a:t>? Must not be part of the collection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is a pre-condition: must be true before the operation takes place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Second predicate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States that the changed collection' must be union of the current collection and a set containing the new tape.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is a post-condition: must be true after the operation takes place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Two simple predicates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By default these are combined using </a:t>
            </a:r>
            <a:r>
              <a:rPr lang="en-GB" sz="2400" b="1" dirty="0">
                <a:latin typeface="Liberation Sans" pitchFamily="18"/>
              </a:rPr>
              <a:t>and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2687138" y="1048096"/>
                <a:ext cx="4554360" cy="6929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𝑛𝑒𝑤𝑡𝑎𝑝𝑒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?∉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</m:e>
                        </m:m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′=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∪</m:t>
                            </m:r>
                            <m:d>
                              <m:dPr>
                                <m:begChr m:val="{"/>
                                <m:endChr m:val="}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𝑛𝑒𝑤𝑡𝑎𝑝𝑒</m:t>
                                </m:r>
                                <m:r>
                                  <a:rPr lang="en-GB" i="0">
                                    <a:latin typeface="Cambria Math" panose="02040503050406030204" pitchFamily="18" charset="0"/>
                                  </a:rPr>
                                  <m:t>?</m:t>
                                </m:r>
                              </m:e>
                            </m:d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7138" y="1048096"/>
                <a:ext cx="4554360" cy="692999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4599" y="1072800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Consider the effects of condition invariants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These imposed constraints on the </a:t>
            </a:r>
            <a:r>
              <a:rPr lang="en-GB" sz="3200" dirty="0" err="1">
                <a:latin typeface="Liberation Sans" pitchFamily="18"/>
              </a:rPr>
              <a:t>TapeReminder</a:t>
            </a:r>
            <a:r>
              <a:rPr lang="en-GB" sz="3200" dirty="0">
                <a:latin typeface="Liberation Sans" pitchFamily="18"/>
              </a:rPr>
              <a:t> schema these must also be met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32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653399" y="3252569"/>
                <a:ext cx="8654040" cy="47901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Schema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showns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one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pre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−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conditionnewtape</m:t>
                            </m:r>
                            <m:r>
                              <m:rPr>
                                <m:nor/>
                              </m:rPr>
                              <a:rPr lang="en-GB" i="1"/>
                              <m:t>?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∉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But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must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consider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system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invarient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state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schema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≤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but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each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time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tape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purchased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number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tapes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increases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by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one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+1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invariant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must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always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satisfied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following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must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be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true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≤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≤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Taking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≤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and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substituting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+1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in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place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+1≤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therefore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≤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−1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or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&lt;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399" y="3252569"/>
                <a:ext cx="8654040" cy="479016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An alternative to this implicit pre-condition is to make it explicit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640609" y="2696169"/>
            <a:ext cx="7055640" cy="468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2054" y="502302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Comments on the alternative schema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While the original schema is shorter it requires greater care to ensure that ALL pre-conditions are met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For each operator schema we must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Examine the effects of the operation on the system invariants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Add additional pre-conditions to ensure these system invariants are required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This problem does not occur in operator schemas which do not change state schema variables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359690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Failure of pre-conditions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What if the tape is already owned?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System should detect these types of errors and report appropriate messages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Different messages can be reported for each of the possible cases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32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829699" y="4196429"/>
                <a:ext cx="6420240" cy="1362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nor/>
                              </m:rPr>
                              <a:rPr lang="en-GB"/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&lt;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newtape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?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∈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newtape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?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∉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#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collection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maximum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size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∧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newtape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?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∈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𝑐𝑜𝑙𝑙𝑒𝑐𝑡𝑖𝑜𝑛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9699" y="4196429"/>
                <a:ext cx="6420240" cy="136296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59719" y="569520"/>
            <a:ext cx="9071640" cy="731808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Possible response messages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Type definition defines the type RESPONSE as containing four elements, from this we can define schema for each of the error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  <a:p>
            <a:pPr marL="1371600" lvl="3" indent="0" hangingPunct="0">
              <a:spcBef>
                <a:spcPts val="0"/>
              </a:spcBef>
              <a:spcAft>
                <a:spcPts val="1417"/>
              </a:spcAft>
              <a:buSzPct val="45000"/>
              <a:buNone/>
            </a:pP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Note:    indicates that no, state schema variables will be defined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Reply of type RESPONSE is introduced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The tape is in the collection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>
                <a:spLocks noResize="1"/>
              </p:cNvSpPr>
              <p:nvPr/>
            </p:nvSpPr>
            <p:spPr>
              <a:xfrm>
                <a:off x="4862158" y="6868337"/>
                <a:ext cx="266760" cy="334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>
                          <a:latin typeface="Cambria Math" panose="02040503050406030204" pitchFamily="18" charset="0"/>
                        </a:rPr>
                        <m:t>Ξ</m:t>
                      </m:r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2158" y="6868337"/>
                <a:ext cx="266760" cy="334800"/>
              </a:xfrm>
              <a:prstGeom prst="rect">
                <a:avLst/>
              </a:prstGeom>
              <a:blipFill rotWithShape="0">
                <a:blip r:embed="rId3"/>
                <a:stretch>
                  <a:fillRect r="-16279" b="-36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>
                <a:spLocks noResize="1"/>
              </p:cNvSpPr>
              <p:nvPr/>
            </p:nvSpPr>
            <p:spPr>
              <a:xfrm>
                <a:off x="1711443" y="1157398"/>
                <a:ext cx="7191720" cy="67752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lIns="90000" tIns="45000" rIns="90000" bIns="45000" compatLnSpc="0">
                <a:noAutofit/>
              </a:bodyPr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𝑅𝐸𝑆𝑃𝑂𝑁𝑆𝐸</m:t>
                            </m:r>
                            <m:r>
                              <a:rPr lang="en-GB" i="0">
                                <a:latin typeface="Cambria Math" panose="02040503050406030204" pitchFamily="18" charset="0"/>
                              </a:rPr>
                              <m:t>::=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tape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already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owned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|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enough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space</m:t>
                            </m:r>
                          </m:e>
                        </m:mr>
                        <m:mr>
                          <m:e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|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already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owned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and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not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enough</m:t>
                            </m:r>
                            <m:r>
                              <m:rPr>
                                <m:lit/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_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space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 | </m:t>
                            </m:r>
                            <m:r>
                              <m:rPr>
                                <m:nor/>
                              </m:rPr>
                              <a:rPr lang="en-GB" i="1">
                                <a:latin typeface="Cambria Math" panose="02040503050406030204" pitchFamily="18" charset="0"/>
                              </a:rPr>
                              <m:t>success</m:t>
                            </m:r>
                          </m:e>
                        </m:mr>
                      </m:m>
                    </m:oMath>
                  </m:oMathPara>
                </a14:m>
                <a:endParaRPr lang="en-GB" i="0" dirty="0">
                  <a:latin typeface="Liberation Sans" pitchFamily="18"/>
                </a:endParaRPr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1443" y="1157398"/>
                <a:ext cx="7191720" cy="67752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lum bright="-50000"/>
            <a:alphaModFix/>
          </a:blip>
          <a:srcRect/>
          <a:stretch>
            <a:fillRect/>
          </a:stretch>
        </p:blipFill>
        <p:spPr>
          <a:xfrm>
            <a:off x="3467572" y="3026372"/>
            <a:ext cx="3055933" cy="2404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Here number of items is equal to the maximum_size (i.e. we're out of space)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540159" y="2102731"/>
            <a:ext cx="4999320" cy="39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Here number of items is equal to the maximum_size (i.e. we're out of space) and the new tape is in the collection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3200">
              <a:latin typeface="Liberation Sans" pitchFamily="18"/>
            </a:endParaRPr>
          </a:p>
        </p:txBody>
      </p:sp>
      <p:sp>
        <p:nvSpPr>
          <p:cNvPr id="3" name="Title 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849607" y="1838114"/>
            <a:ext cx="7050959" cy="378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360000" y="590760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These three schema can be combined into a single schema by use of a logical or (^)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This makes things more difficult to read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105820" y="2223281"/>
            <a:ext cx="5580000" cy="522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28498" y="242244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May also wish to indicate if an operation is successful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The exact message would be dependent on user interaction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The operator Schema </a:t>
            </a:r>
            <a:r>
              <a:rPr lang="en-GB" sz="3200" dirty="0" err="1">
                <a:latin typeface="Liberation Sans" pitchFamily="18"/>
              </a:rPr>
              <a:t>PurchaseTape</a:t>
            </a:r>
            <a:r>
              <a:rPr lang="en-GB" sz="3200" dirty="0">
                <a:latin typeface="Liberation Sans" pitchFamily="18"/>
              </a:rPr>
              <a:t> can be further updated to output such a message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262698" y="3378055"/>
            <a:ext cx="5403240" cy="39931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703987" y="183521"/>
            <a:ext cx="9071640" cy="498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Variable initialisation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The variables within the state schema must be initialised, we need an </a:t>
            </a:r>
            <a:r>
              <a:rPr lang="en-GB" sz="2400" b="1" dirty="0">
                <a:latin typeface="Liberation Sans" pitchFamily="18"/>
              </a:rPr>
              <a:t>initialization schema</a:t>
            </a:r>
            <a:r>
              <a:rPr lang="en-GB" sz="2400" dirty="0">
                <a:latin typeface="Liberation Sans" pitchFamily="18"/>
              </a:rPr>
              <a:t> to perform this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Assuming we have no tapes when the system starts the following could be used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400" dirty="0">
              <a:latin typeface="Liberation Sans" pitchFamily="1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340727" y="2678141"/>
            <a:ext cx="5798160" cy="33217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0000" y="506146"/>
            <a:ext cx="9071640" cy="615240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The specification now consists of</a:t>
            </a:r>
            <a:r>
              <a:rPr lang="en-GB" sz="3200" dirty="0" smtClean="0">
                <a:latin typeface="Liberation Sans" pitchFamily="18"/>
              </a:rPr>
              <a:t>:</a:t>
            </a: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 smtClean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 smtClean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 smtClean="0">
                <a:latin typeface="Liberation Sans" pitchFamily="18"/>
              </a:rPr>
              <a:t>The </a:t>
            </a:r>
            <a:r>
              <a:rPr lang="en-GB" sz="3200" dirty="0">
                <a:latin typeface="Liberation Sans" pitchFamily="18"/>
              </a:rPr>
              <a:t>actual operation of purchasing will involve either the operation or the error schema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These can be combined using the </a:t>
            </a:r>
            <a:r>
              <a:rPr lang="en-GB" sz="3200" b="1" dirty="0">
                <a:latin typeface="Liberation Sans" pitchFamily="18"/>
              </a:rPr>
              <a:t>schema disjunctive logical connective </a:t>
            </a:r>
            <a:r>
              <a:rPr lang="en-GB" sz="3200" dirty="0">
                <a:latin typeface="Liberation Sans" pitchFamily="18"/>
              </a:rPr>
              <a:t>(for schema only, read as 'is defined to be')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 dirty="0">
              <a:latin typeface="Liberation Sans" pitchFamily="18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6187811"/>
              </p:ext>
            </p:extLst>
          </p:nvPr>
        </p:nvGraphicFramePr>
        <p:xfrm>
          <a:off x="1480138" y="1080346"/>
          <a:ext cx="6998038" cy="2586600"/>
        </p:xfrm>
        <a:graphic>
          <a:graphicData uri="http://schemas.openxmlformats.org/drawingml/2006/table">
            <a:tbl>
              <a:tblPr firstRow="1" bandRow="1"/>
              <a:tblGrid>
                <a:gridCol w="34984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95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i="0" u="none" strike="noStrike" kern="1200" dirty="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Schema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Schema Type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TapeRemainder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State Schema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InitialTapeReminder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Initalization Schema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PurchaseTape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OperatorSchema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NoSpace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ErrorSchema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204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AlreadyOwned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ErrorSchema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7320"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OwnedNoSpace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rtl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dirty="0" err="1">
                          <a:ln>
                            <a:noFill/>
                          </a:ln>
                          <a:latin typeface="Liberation Sans" pitchFamily="18"/>
                          <a:ea typeface="WenQuanYi Zen Hei" pitchFamily="2"/>
                          <a:cs typeface="Lohit Devanagari" pitchFamily="2"/>
                        </a:rPr>
                        <a:t>ErrorSchema</a:t>
                      </a:r>
                      <a:endParaRPr lang="en-GB" sz="1800" b="0" i="0" u="none" strike="noStrike" kern="1200" dirty="0">
                        <a:ln>
                          <a:noFill/>
                        </a:ln>
                        <a:latin typeface="Liberation Sans" pitchFamily="18"/>
                        <a:ea typeface="WenQuanYi Zen Hei" pitchFamily="2"/>
                        <a:cs typeface="Lohit Devanagari" pitchFamily="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085119" y="3727202"/>
            <a:ext cx="6496199" cy="34632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en-GB" sz="1800" b="0" i="0" u="none" strike="noStrike" kern="1200" dirty="0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rPr>
              <a:t>* and one axiomatic description of the constant </a:t>
            </a:r>
            <a:r>
              <a:rPr lang="en-GB" sz="1800" b="0" i="0" u="none" strike="noStrike" kern="1200" dirty="0" err="1">
                <a:ln>
                  <a:noFill/>
                </a:ln>
                <a:latin typeface="Liberation Sans" pitchFamily="18"/>
                <a:ea typeface="WenQuanYi Zen Hei" pitchFamily="2"/>
                <a:cs typeface="Lohit Devanagari" pitchFamily="2"/>
              </a:rPr>
              <a:t>maximum_size</a:t>
            </a:r>
            <a:endParaRPr lang="en-GB" sz="1800" b="0" i="0" u="none" strike="noStrike" kern="1200" dirty="0">
              <a:ln>
                <a:noFill/>
              </a:ln>
              <a:latin typeface="Liberation Sans" pitchFamily="18"/>
              <a:ea typeface="WenQuanYi Zen Hei" pitchFamily="2"/>
              <a:cs typeface="Lohit Devanagari" pitchFamily="2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15820" y="6658546"/>
            <a:ext cx="9720000" cy="574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Read handout on hotel room problem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Look up anything you do no understand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We'll come back to this example next week and extend it!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28498" y="225466"/>
            <a:ext cx="9071640" cy="545940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Summary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You should now know how to read/write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Axiomatic descriptions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State schema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Operator schema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This is a start towards digesting Z specifications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Note that these are composed of other specifications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Also note the interaction which takes place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Both explicitly though relationships and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Implicitly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A huge part of formal specification is the definition of pre- and post-conditions for operations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5299</TotalTime>
  <Words>3026</Words>
  <Application>Microsoft Office PowerPoint</Application>
  <PresentationFormat>Custom</PresentationFormat>
  <Paragraphs>675</Paragraphs>
  <Slides>55</Slides>
  <Notes>55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6" baseType="lpstr">
      <vt:lpstr>Default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Jenkins</dc:creator>
  <cp:lastModifiedBy>Tim Bashford</cp:lastModifiedBy>
  <cp:revision>32</cp:revision>
  <dcterms:created xsi:type="dcterms:W3CDTF">2011-02-23T14:52:11Z</dcterms:created>
  <dcterms:modified xsi:type="dcterms:W3CDTF">2015-12-02T22:25:13Z</dcterms:modified>
</cp:coreProperties>
</file>