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9" r:id="rId4"/>
    <p:sldId id="260" r:id="rId5"/>
    <p:sldId id="261" r:id="rId6"/>
    <p:sldId id="262" r:id="rId7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11" d="100"/>
          <a:sy n="111" d="100"/>
        </p:scale>
        <p:origin x="-1614" y="-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1A6F91-1092-4BDC-BFC3-F8D320F6F6A1}" type="datetimeFigureOut">
              <a:rPr lang="en-GB" smtClean="0"/>
              <a:t>17/12/2015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A062A4-B63B-45A5-9972-08A8DEC89E4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6637267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1A6F91-1092-4BDC-BFC3-F8D320F6F6A1}" type="datetimeFigureOut">
              <a:rPr lang="en-GB" smtClean="0"/>
              <a:t>17/12/2015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A062A4-B63B-45A5-9972-08A8DEC89E4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6286655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1A6F91-1092-4BDC-BFC3-F8D320F6F6A1}" type="datetimeFigureOut">
              <a:rPr lang="en-GB" smtClean="0"/>
              <a:t>17/12/2015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A062A4-B63B-45A5-9972-08A8DEC89E4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363421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1A6F91-1092-4BDC-BFC3-F8D320F6F6A1}" type="datetimeFigureOut">
              <a:rPr lang="en-GB" smtClean="0"/>
              <a:t>17/12/2015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A062A4-B63B-45A5-9972-08A8DEC89E4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9939431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1A6F91-1092-4BDC-BFC3-F8D320F6F6A1}" type="datetimeFigureOut">
              <a:rPr lang="en-GB" smtClean="0"/>
              <a:t>17/12/2015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A062A4-B63B-45A5-9972-08A8DEC89E4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7718592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1A6F91-1092-4BDC-BFC3-F8D320F6F6A1}" type="datetimeFigureOut">
              <a:rPr lang="en-GB" smtClean="0"/>
              <a:t>17/12/2015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A062A4-B63B-45A5-9972-08A8DEC89E4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5184307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1A6F91-1092-4BDC-BFC3-F8D320F6F6A1}" type="datetimeFigureOut">
              <a:rPr lang="en-GB" smtClean="0"/>
              <a:t>17/12/2015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A062A4-B63B-45A5-9972-08A8DEC89E4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3426903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1A6F91-1092-4BDC-BFC3-F8D320F6F6A1}" type="datetimeFigureOut">
              <a:rPr lang="en-GB" smtClean="0"/>
              <a:t>17/12/2015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A062A4-B63B-45A5-9972-08A8DEC89E4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8293744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1A6F91-1092-4BDC-BFC3-F8D320F6F6A1}" type="datetimeFigureOut">
              <a:rPr lang="en-GB" smtClean="0"/>
              <a:t>17/12/2015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A062A4-B63B-45A5-9972-08A8DEC89E4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1981623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1A6F91-1092-4BDC-BFC3-F8D320F6F6A1}" type="datetimeFigureOut">
              <a:rPr lang="en-GB" smtClean="0"/>
              <a:t>17/12/2015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A062A4-B63B-45A5-9972-08A8DEC89E4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5616345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1A6F91-1092-4BDC-BFC3-F8D320F6F6A1}" type="datetimeFigureOut">
              <a:rPr lang="en-GB" smtClean="0"/>
              <a:t>17/12/2015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A062A4-B63B-45A5-9972-08A8DEC89E4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9996188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1A6F91-1092-4BDC-BFC3-F8D320F6F6A1}" type="datetimeFigureOut">
              <a:rPr lang="en-GB" smtClean="0"/>
              <a:t>17/12/2015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6A062A4-B63B-45A5-9972-08A8DEC89E4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1383449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Making Sure the Examiner Sees the Good Stuff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Dr John Rees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240950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White Space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 smtClean="0"/>
              <a:t>R</a:t>
            </a:r>
            <a:r>
              <a:rPr lang="en-GB" sz="2800" dirty="0" smtClean="0"/>
              <a:t>1=</a:t>
            </a:r>
            <a:r>
              <a:rPr lang="en-GB" dirty="0" smtClean="0"/>
              <a:t>100</a:t>
            </a:r>
            <a:r>
              <a:rPr lang="el-GR" dirty="0" smtClean="0"/>
              <a:t>Ω</a:t>
            </a:r>
            <a:r>
              <a:rPr lang="en-GB" dirty="0" smtClean="0"/>
              <a:t>, R</a:t>
            </a:r>
            <a:r>
              <a:rPr lang="en-GB" sz="2800" dirty="0" smtClean="0"/>
              <a:t>2</a:t>
            </a:r>
            <a:r>
              <a:rPr lang="en-GB" dirty="0" smtClean="0"/>
              <a:t>=100</a:t>
            </a:r>
            <a:r>
              <a:rPr lang="el-GR" dirty="0" smtClean="0"/>
              <a:t>Ω</a:t>
            </a:r>
            <a:r>
              <a:rPr lang="en-GB" dirty="0" smtClean="0"/>
              <a:t>, I=0.5A</a:t>
            </a:r>
          </a:p>
          <a:p>
            <a:pPr marL="0" indent="0">
              <a:buNone/>
            </a:pPr>
            <a:r>
              <a:rPr lang="en-GB" sz="3600" dirty="0" smtClean="0"/>
              <a:t>R=R</a:t>
            </a:r>
            <a:r>
              <a:rPr lang="en-GB" dirty="0" smtClean="0"/>
              <a:t>1</a:t>
            </a:r>
            <a:r>
              <a:rPr lang="az-Cyrl-AZ" sz="3600" dirty="0" smtClean="0"/>
              <a:t>ІІ</a:t>
            </a:r>
            <a:r>
              <a:rPr lang="en-GB" sz="3600" dirty="0" smtClean="0"/>
              <a:t>R</a:t>
            </a:r>
            <a:r>
              <a:rPr lang="en-GB" dirty="0" smtClean="0"/>
              <a:t>2</a:t>
            </a:r>
            <a:endParaRPr lang="az-Cyrl-AZ" dirty="0" smtClean="0"/>
          </a:p>
          <a:p>
            <a:pPr marL="0" indent="0">
              <a:buNone/>
            </a:pPr>
            <a:r>
              <a:rPr lang="en-GB" sz="3600" dirty="0" smtClean="0"/>
              <a:t> = 100*100/(100+100)</a:t>
            </a:r>
          </a:p>
          <a:p>
            <a:pPr marL="0" indent="0">
              <a:buNone/>
            </a:pPr>
            <a:r>
              <a:rPr lang="en-GB" sz="3600" dirty="0"/>
              <a:t> </a:t>
            </a:r>
            <a:r>
              <a:rPr lang="en-GB" sz="3600" dirty="0" smtClean="0"/>
              <a:t>=50</a:t>
            </a:r>
            <a:r>
              <a:rPr lang="el-GR" sz="3600" dirty="0" smtClean="0"/>
              <a:t>Ω</a:t>
            </a:r>
            <a:endParaRPr lang="en-GB" sz="3600" dirty="0" smtClean="0"/>
          </a:p>
          <a:p>
            <a:pPr marL="0" indent="0">
              <a:buNone/>
            </a:pPr>
            <a:r>
              <a:rPr lang="en-GB" dirty="0" smtClean="0"/>
              <a:t>I=0.5A, R=50</a:t>
            </a:r>
            <a:r>
              <a:rPr lang="el-GR" dirty="0" smtClean="0"/>
              <a:t>Ω</a:t>
            </a:r>
            <a:endParaRPr lang="en-GB" dirty="0" smtClean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 smtClean="0"/>
              <a:t>V = IR = 50*0.5 = 25.0V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157149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Underlined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 smtClean="0"/>
              <a:t>R</a:t>
            </a:r>
            <a:r>
              <a:rPr lang="en-GB" sz="2800" dirty="0" smtClean="0"/>
              <a:t>1=</a:t>
            </a:r>
            <a:r>
              <a:rPr lang="en-GB" dirty="0" smtClean="0"/>
              <a:t>100</a:t>
            </a:r>
            <a:r>
              <a:rPr lang="el-GR" dirty="0" smtClean="0"/>
              <a:t>Ω</a:t>
            </a:r>
            <a:r>
              <a:rPr lang="en-GB" dirty="0" smtClean="0"/>
              <a:t>, R</a:t>
            </a:r>
            <a:r>
              <a:rPr lang="en-GB" sz="2800" dirty="0" smtClean="0"/>
              <a:t>2</a:t>
            </a:r>
            <a:r>
              <a:rPr lang="en-GB" dirty="0" smtClean="0"/>
              <a:t>=100</a:t>
            </a:r>
            <a:r>
              <a:rPr lang="el-GR" dirty="0" smtClean="0"/>
              <a:t>Ω</a:t>
            </a:r>
            <a:r>
              <a:rPr lang="en-GB" dirty="0" smtClean="0"/>
              <a:t>, I=0.5A</a:t>
            </a:r>
          </a:p>
          <a:p>
            <a:pPr marL="0" indent="0">
              <a:buNone/>
            </a:pPr>
            <a:r>
              <a:rPr lang="en-GB" sz="3600" dirty="0" smtClean="0"/>
              <a:t>R=R</a:t>
            </a:r>
            <a:r>
              <a:rPr lang="en-GB" dirty="0" smtClean="0"/>
              <a:t>1</a:t>
            </a:r>
            <a:r>
              <a:rPr lang="az-Cyrl-AZ" sz="3600" dirty="0" smtClean="0"/>
              <a:t>ІІ</a:t>
            </a:r>
            <a:r>
              <a:rPr lang="en-GB" sz="3600" dirty="0" smtClean="0"/>
              <a:t>R</a:t>
            </a:r>
            <a:r>
              <a:rPr lang="en-GB" dirty="0" smtClean="0"/>
              <a:t>2</a:t>
            </a:r>
            <a:endParaRPr lang="az-Cyrl-AZ" dirty="0" smtClean="0"/>
          </a:p>
          <a:p>
            <a:pPr marL="0" indent="0">
              <a:buNone/>
            </a:pPr>
            <a:r>
              <a:rPr lang="en-GB" sz="3600" dirty="0" smtClean="0"/>
              <a:t> = 100*100/(100+100)</a:t>
            </a:r>
          </a:p>
          <a:p>
            <a:pPr marL="0" indent="0">
              <a:buNone/>
            </a:pPr>
            <a:r>
              <a:rPr lang="en-GB" sz="3600" dirty="0"/>
              <a:t> </a:t>
            </a:r>
            <a:r>
              <a:rPr lang="en-GB" sz="3600" dirty="0" smtClean="0"/>
              <a:t>=50</a:t>
            </a:r>
            <a:r>
              <a:rPr lang="el-GR" sz="3600" dirty="0" smtClean="0"/>
              <a:t>Ω</a:t>
            </a:r>
            <a:endParaRPr lang="en-GB" sz="3600" dirty="0" smtClean="0"/>
          </a:p>
          <a:p>
            <a:pPr marL="0" indent="0">
              <a:buNone/>
            </a:pPr>
            <a:r>
              <a:rPr lang="en-GB" dirty="0" smtClean="0"/>
              <a:t>I=0.5A, R=50</a:t>
            </a:r>
            <a:r>
              <a:rPr lang="el-GR" dirty="0" smtClean="0"/>
              <a:t>Ω</a:t>
            </a:r>
            <a:endParaRPr lang="en-GB" dirty="0" smtClean="0"/>
          </a:p>
          <a:p>
            <a:pPr marL="0" indent="0">
              <a:buNone/>
            </a:pPr>
            <a:r>
              <a:rPr lang="en-GB" dirty="0" smtClean="0"/>
              <a:t>V = IR = 50*0.5 = </a:t>
            </a:r>
            <a:r>
              <a:rPr lang="en-GB" u="dbl" dirty="0" smtClean="0"/>
              <a:t>25.0V</a:t>
            </a:r>
            <a:endParaRPr lang="en-GB" u="dbl" dirty="0"/>
          </a:p>
        </p:txBody>
      </p:sp>
    </p:spTree>
    <p:extLst>
      <p:ext uri="{BB962C8B-B14F-4D97-AF65-F5344CB8AC3E}">
        <p14:creationId xmlns:p14="http://schemas.microsoft.com/office/powerpoint/2010/main" val="4006776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Underlined (Colour)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 smtClean="0"/>
              <a:t>R</a:t>
            </a:r>
            <a:r>
              <a:rPr lang="en-GB" sz="2800" dirty="0" smtClean="0"/>
              <a:t>1=</a:t>
            </a:r>
            <a:r>
              <a:rPr lang="en-GB" dirty="0" smtClean="0"/>
              <a:t>100</a:t>
            </a:r>
            <a:r>
              <a:rPr lang="el-GR" dirty="0" smtClean="0"/>
              <a:t>Ω</a:t>
            </a:r>
            <a:r>
              <a:rPr lang="en-GB" dirty="0" smtClean="0"/>
              <a:t>, R</a:t>
            </a:r>
            <a:r>
              <a:rPr lang="en-GB" sz="2800" dirty="0" smtClean="0"/>
              <a:t>2</a:t>
            </a:r>
            <a:r>
              <a:rPr lang="en-GB" dirty="0" smtClean="0"/>
              <a:t>=100</a:t>
            </a:r>
            <a:r>
              <a:rPr lang="el-GR" dirty="0" smtClean="0"/>
              <a:t>Ω</a:t>
            </a:r>
            <a:r>
              <a:rPr lang="en-GB" dirty="0" smtClean="0"/>
              <a:t>, I=0.5A</a:t>
            </a:r>
            <a:endParaRPr lang="en-GB" dirty="0" smtClean="0"/>
          </a:p>
          <a:p>
            <a:pPr marL="0" indent="0">
              <a:buNone/>
            </a:pPr>
            <a:r>
              <a:rPr lang="en-GB" sz="3600" dirty="0" smtClean="0"/>
              <a:t>R=R</a:t>
            </a:r>
            <a:r>
              <a:rPr lang="en-GB" dirty="0" smtClean="0"/>
              <a:t>1</a:t>
            </a:r>
            <a:r>
              <a:rPr lang="az-Cyrl-AZ" sz="3600" dirty="0" smtClean="0"/>
              <a:t>ІІ</a:t>
            </a:r>
            <a:r>
              <a:rPr lang="en-GB" sz="3600" dirty="0" smtClean="0"/>
              <a:t>R</a:t>
            </a:r>
            <a:r>
              <a:rPr lang="en-GB" dirty="0" smtClean="0"/>
              <a:t>2</a:t>
            </a:r>
            <a:endParaRPr lang="az-Cyrl-AZ" dirty="0" smtClean="0"/>
          </a:p>
          <a:p>
            <a:pPr marL="0" indent="0">
              <a:buNone/>
            </a:pPr>
            <a:r>
              <a:rPr lang="en-GB" sz="3600" dirty="0" smtClean="0"/>
              <a:t> = 100*100/(100+100)</a:t>
            </a:r>
          </a:p>
          <a:p>
            <a:pPr marL="0" indent="0">
              <a:buNone/>
            </a:pPr>
            <a:r>
              <a:rPr lang="en-GB" sz="3600" dirty="0"/>
              <a:t> </a:t>
            </a:r>
            <a:r>
              <a:rPr lang="en-GB" sz="3600" dirty="0" smtClean="0"/>
              <a:t>=50</a:t>
            </a:r>
            <a:r>
              <a:rPr lang="el-GR" sz="3600" dirty="0" smtClean="0"/>
              <a:t>Ω</a:t>
            </a:r>
            <a:endParaRPr lang="en-GB" sz="3600" dirty="0" smtClean="0"/>
          </a:p>
          <a:p>
            <a:pPr marL="0" indent="0">
              <a:buNone/>
            </a:pPr>
            <a:r>
              <a:rPr lang="en-GB" dirty="0" smtClean="0"/>
              <a:t>I=0.5A, R=50</a:t>
            </a:r>
            <a:r>
              <a:rPr lang="el-GR" dirty="0" smtClean="0"/>
              <a:t>Ω</a:t>
            </a:r>
            <a:endParaRPr lang="en-GB" dirty="0" smtClean="0"/>
          </a:p>
          <a:p>
            <a:pPr marL="0" indent="0">
              <a:buNone/>
            </a:pPr>
            <a:r>
              <a:rPr lang="en-GB" dirty="0" smtClean="0"/>
              <a:t>V = IR = 50*0.5 = </a:t>
            </a:r>
            <a:r>
              <a:rPr lang="en-GB" u="dbl" dirty="0" smtClean="0">
                <a:uFill>
                  <a:solidFill>
                    <a:srgbClr val="FF0000"/>
                  </a:solidFill>
                </a:uFill>
              </a:rPr>
              <a:t>25.0V</a:t>
            </a:r>
            <a:endParaRPr lang="en-GB" u="dbl" dirty="0">
              <a:uFill>
                <a:solidFill>
                  <a:srgbClr val="FF0000"/>
                </a:solidFill>
              </a:uFill>
            </a:endParaRPr>
          </a:p>
        </p:txBody>
      </p:sp>
    </p:spTree>
    <p:extLst>
      <p:ext uri="{BB962C8B-B14F-4D97-AF65-F5344CB8AC3E}">
        <p14:creationId xmlns:p14="http://schemas.microsoft.com/office/powerpoint/2010/main" val="24607218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Boxed/Circled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 smtClean="0"/>
              <a:t>R</a:t>
            </a:r>
            <a:r>
              <a:rPr lang="en-GB" sz="2800" dirty="0" smtClean="0"/>
              <a:t>1=</a:t>
            </a:r>
            <a:r>
              <a:rPr lang="en-GB" dirty="0" smtClean="0"/>
              <a:t>100</a:t>
            </a:r>
            <a:r>
              <a:rPr lang="el-GR" dirty="0" smtClean="0"/>
              <a:t>Ω</a:t>
            </a:r>
            <a:r>
              <a:rPr lang="en-GB" dirty="0" smtClean="0"/>
              <a:t>, R</a:t>
            </a:r>
            <a:r>
              <a:rPr lang="en-GB" sz="2800" dirty="0" smtClean="0"/>
              <a:t>2</a:t>
            </a:r>
            <a:r>
              <a:rPr lang="en-GB" dirty="0" smtClean="0"/>
              <a:t>=100</a:t>
            </a:r>
            <a:r>
              <a:rPr lang="el-GR" dirty="0" smtClean="0"/>
              <a:t>Ω</a:t>
            </a:r>
            <a:r>
              <a:rPr lang="en-GB" dirty="0" smtClean="0"/>
              <a:t>, I=0.5A</a:t>
            </a:r>
          </a:p>
          <a:p>
            <a:pPr marL="0" indent="0">
              <a:buNone/>
            </a:pPr>
            <a:r>
              <a:rPr lang="en-GB" sz="3600" dirty="0" smtClean="0"/>
              <a:t>R=R</a:t>
            </a:r>
            <a:r>
              <a:rPr lang="en-GB" dirty="0" smtClean="0"/>
              <a:t>1</a:t>
            </a:r>
            <a:r>
              <a:rPr lang="az-Cyrl-AZ" sz="3600" dirty="0" smtClean="0"/>
              <a:t>ІІ</a:t>
            </a:r>
            <a:r>
              <a:rPr lang="en-GB" sz="3600" dirty="0" smtClean="0"/>
              <a:t>R</a:t>
            </a:r>
            <a:r>
              <a:rPr lang="en-GB" dirty="0" smtClean="0"/>
              <a:t>2</a:t>
            </a:r>
            <a:endParaRPr lang="az-Cyrl-AZ" dirty="0" smtClean="0"/>
          </a:p>
          <a:p>
            <a:pPr marL="0" indent="0">
              <a:buNone/>
            </a:pPr>
            <a:r>
              <a:rPr lang="en-GB" sz="3600" dirty="0" smtClean="0"/>
              <a:t> = 100*100/(100+100)</a:t>
            </a:r>
          </a:p>
          <a:p>
            <a:pPr marL="0" indent="0">
              <a:buNone/>
            </a:pPr>
            <a:r>
              <a:rPr lang="en-GB" sz="3600" dirty="0"/>
              <a:t> </a:t>
            </a:r>
            <a:r>
              <a:rPr lang="en-GB" sz="3600" dirty="0" smtClean="0"/>
              <a:t>=50</a:t>
            </a:r>
            <a:r>
              <a:rPr lang="el-GR" sz="3600" dirty="0" smtClean="0"/>
              <a:t>Ω</a:t>
            </a:r>
            <a:endParaRPr lang="en-GB" sz="3600" dirty="0" smtClean="0"/>
          </a:p>
          <a:p>
            <a:pPr marL="0" indent="0">
              <a:buNone/>
            </a:pPr>
            <a:r>
              <a:rPr lang="en-GB" dirty="0" smtClean="0"/>
              <a:t>I=0.5A, R=50</a:t>
            </a:r>
            <a:r>
              <a:rPr lang="el-GR" dirty="0" smtClean="0"/>
              <a:t>Ω</a:t>
            </a:r>
            <a:endParaRPr lang="en-GB" dirty="0" smtClean="0"/>
          </a:p>
          <a:p>
            <a:pPr marL="0" indent="0">
              <a:buNone/>
            </a:pPr>
            <a:endParaRPr lang="en-GB" dirty="0"/>
          </a:p>
          <a:p>
            <a:pPr marL="0" lvl="0" indent="0">
              <a:buNone/>
            </a:pPr>
            <a:r>
              <a:rPr lang="en-GB" dirty="0" smtClean="0"/>
              <a:t>	</a:t>
            </a:r>
            <a:r>
              <a:rPr lang="en-GB" dirty="0">
                <a:solidFill>
                  <a:prstClr val="black"/>
                </a:solidFill>
              </a:rPr>
              <a:t>V = IR = 50*0.5 = </a:t>
            </a:r>
            <a:r>
              <a:rPr lang="en-GB" dirty="0" smtClean="0">
                <a:solidFill>
                  <a:prstClr val="black"/>
                </a:solidFill>
              </a:rPr>
              <a:t> 25.0V</a:t>
            </a:r>
            <a:endParaRPr lang="en-GB" dirty="0">
              <a:solidFill>
                <a:prstClr val="black"/>
              </a:solidFill>
            </a:endParaRPr>
          </a:p>
        </p:txBody>
      </p:sp>
      <p:sp>
        <p:nvSpPr>
          <p:cNvPr id="5" name="Rectangle 4"/>
          <p:cNvSpPr/>
          <p:nvPr/>
        </p:nvSpPr>
        <p:spPr>
          <a:xfrm>
            <a:off x="4283968" y="5373216"/>
            <a:ext cx="1224136" cy="50405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294925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“Big Equals” Attention Grab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 smtClean="0"/>
              <a:t>R</a:t>
            </a:r>
            <a:r>
              <a:rPr lang="en-GB" sz="2800" dirty="0" smtClean="0"/>
              <a:t>1=</a:t>
            </a:r>
            <a:r>
              <a:rPr lang="en-GB" dirty="0" smtClean="0"/>
              <a:t>100</a:t>
            </a:r>
            <a:r>
              <a:rPr lang="el-GR" dirty="0" smtClean="0"/>
              <a:t>Ω</a:t>
            </a:r>
            <a:r>
              <a:rPr lang="en-GB" dirty="0" smtClean="0"/>
              <a:t>, R</a:t>
            </a:r>
            <a:r>
              <a:rPr lang="en-GB" sz="2800" dirty="0" smtClean="0"/>
              <a:t>2</a:t>
            </a:r>
            <a:r>
              <a:rPr lang="en-GB" dirty="0" smtClean="0"/>
              <a:t>=100</a:t>
            </a:r>
            <a:r>
              <a:rPr lang="el-GR" dirty="0" smtClean="0"/>
              <a:t>Ω</a:t>
            </a:r>
            <a:r>
              <a:rPr lang="en-GB" dirty="0" smtClean="0"/>
              <a:t>, I=0.5A</a:t>
            </a:r>
          </a:p>
          <a:p>
            <a:pPr marL="0" indent="0">
              <a:buNone/>
            </a:pPr>
            <a:r>
              <a:rPr lang="en-GB" sz="3600" dirty="0" smtClean="0"/>
              <a:t>R=R</a:t>
            </a:r>
            <a:r>
              <a:rPr lang="en-GB" dirty="0" smtClean="0"/>
              <a:t>1</a:t>
            </a:r>
            <a:r>
              <a:rPr lang="az-Cyrl-AZ" sz="3600" dirty="0" smtClean="0"/>
              <a:t>ІІ</a:t>
            </a:r>
            <a:r>
              <a:rPr lang="en-GB" sz="3600" dirty="0" smtClean="0"/>
              <a:t>R</a:t>
            </a:r>
            <a:r>
              <a:rPr lang="en-GB" dirty="0" smtClean="0"/>
              <a:t>2</a:t>
            </a:r>
            <a:endParaRPr lang="az-Cyrl-AZ" dirty="0" smtClean="0"/>
          </a:p>
          <a:p>
            <a:pPr marL="0" indent="0">
              <a:buNone/>
            </a:pPr>
            <a:r>
              <a:rPr lang="en-GB" sz="3600" dirty="0" smtClean="0"/>
              <a:t> = 100*100/(100+100)</a:t>
            </a:r>
          </a:p>
          <a:p>
            <a:pPr marL="0" indent="0">
              <a:buNone/>
            </a:pPr>
            <a:r>
              <a:rPr lang="en-GB" sz="3600" dirty="0"/>
              <a:t> </a:t>
            </a:r>
            <a:r>
              <a:rPr lang="en-GB" sz="3600" dirty="0" smtClean="0"/>
              <a:t>=50</a:t>
            </a:r>
            <a:r>
              <a:rPr lang="el-GR" sz="3600" dirty="0" smtClean="0"/>
              <a:t>Ω</a:t>
            </a:r>
            <a:endParaRPr lang="en-GB" sz="3600" dirty="0" smtClean="0"/>
          </a:p>
          <a:p>
            <a:pPr marL="0" indent="0">
              <a:buNone/>
            </a:pPr>
            <a:r>
              <a:rPr lang="en-GB" dirty="0" smtClean="0"/>
              <a:t>I=0.5A, R=50</a:t>
            </a:r>
            <a:r>
              <a:rPr lang="el-GR" dirty="0" smtClean="0"/>
              <a:t>Ω</a:t>
            </a:r>
            <a:endParaRPr lang="en-GB" dirty="0" smtClean="0"/>
          </a:p>
          <a:p>
            <a:pPr marL="0" indent="0">
              <a:buNone/>
            </a:pPr>
            <a:r>
              <a:rPr lang="en-GB" dirty="0" smtClean="0"/>
              <a:t>V = IR = 50*0.5 </a:t>
            </a:r>
          </a:p>
          <a:p>
            <a:pPr marL="0" indent="0">
              <a:buNone/>
            </a:pPr>
            <a:r>
              <a:rPr lang="en-GB" dirty="0"/>
              <a:t>	</a:t>
            </a:r>
            <a:r>
              <a:rPr lang="en-GB" dirty="0" smtClean="0"/>
              <a:t> </a:t>
            </a:r>
            <a:r>
              <a:rPr lang="en-GB" b="1" dirty="0" smtClean="0"/>
              <a:t>= </a:t>
            </a:r>
            <a:r>
              <a:rPr lang="en-GB" dirty="0" smtClean="0"/>
              <a:t>25.0V (ans.)</a:t>
            </a: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9408612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17</TotalTime>
  <Words>171</Words>
  <Application>Microsoft Office PowerPoint</Application>
  <PresentationFormat>On-screen Show (4:3)</PresentationFormat>
  <Paragraphs>40</Paragraphs>
  <Slides>6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7" baseType="lpstr">
      <vt:lpstr>Office Theme</vt:lpstr>
      <vt:lpstr>Making Sure the Examiner Sees the Good Stuff</vt:lpstr>
      <vt:lpstr>White Space</vt:lpstr>
      <vt:lpstr>Underlined</vt:lpstr>
      <vt:lpstr>Underlined (Colour)</vt:lpstr>
      <vt:lpstr>Boxed/Circled</vt:lpstr>
      <vt:lpstr>“Big Equals” Attention Grab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Making Sure the Examiner Sees the Good Stuff</dc:title>
  <dc:creator>Rees, John</dc:creator>
  <cp:lastModifiedBy>Rees, John</cp:lastModifiedBy>
  <cp:revision>2</cp:revision>
  <dcterms:created xsi:type="dcterms:W3CDTF">2015-12-17T14:28:02Z</dcterms:created>
  <dcterms:modified xsi:type="dcterms:W3CDTF">2015-12-17T14:45:29Z</dcterms:modified>
</cp:coreProperties>
</file>