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 id="2147483790" r:id="rId5"/>
  </p:sldMasterIdLst>
  <p:notesMasterIdLst>
    <p:notesMasterId r:id="rId24"/>
  </p:notesMasterIdLst>
  <p:sldIdLst>
    <p:sldId id="261" r:id="rId6"/>
    <p:sldId id="258" r:id="rId7"/>
    <p:sldId id="257" r:id="rId8"/>
    <p:sldId id="283" r:id="rId9"/>
    <p:sldId id="284" r:id="rId10"/>
    <p:sldId id="285" r:id="rId11"/>
    <p:sldId id="286" r:id="rId12"/>
    <p:sldId id="260" r:id="rId13"/>
    <p:sldId id="266" r:id="rId14"/>
    <p:sldId id="267" r:id="rId15"/>
    <p:sldId id="268" r:id="rId16"/>
    <p:sldId id="274" r:id="rId17"/>
    <p:sldId id="275" r:id="rId18"/>
    <p:sldId id="276" r:id="rId19"/>
    <p:sldId id="280" r:id="rId20"/>
    <p:sldId id="287" r:id="rId21"/>
    <p:sldId id="281" r:id="rId22"/>
    <p:sldId id="28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4727"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A08DE6-98B2-428F-A8E3-026438E5336B}"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F3F60C-383E-40A0-A21F-ADB814233D91}" type="slidenum">
              <a:rPr lang="en-GB" smtClean="0"/>
              <a:t>‹#›</a:t>
            </a:fld>
            <a:endParaRPr lang="en-GB"/>
          </a:p>
        </p:txBody>
      </p:sp>
    </p:spTree>
    <p:extLst>
      <p:ext uri="{BB962C8B-B14F-4D97-AF65-F5344CB8AC3E}">
        <p14:creationId xmlns:p14="http://schemas.microsoft.com/office/powerpoint/2010/main" val="218113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a:t>
            </a:r>
            <a:r>
              <a:rPr lang="en-US" b="1" dirty="0"/>
              <a:t>information system (IS)</a:t>
            </a:r>
            <a:r>
              <a:rPr lang="en-US" dirty="0"/>
              <a:t> is more than just computers; it’s the interaction of </a:t>
            </a:r>
            <a:r>
              <a:rPr lang="en-US" b="1" dirty="0"/>
              <a:t>people, technology and processes</a:t>
            </a:r>
            <a:r>
              <a:rPr lang="en-US" dirty="0"/>
              <a:t> that </a:t>
            </a:r>
            <a:r>
              <a:rPr lang="en-US" dirty="0" err="1"/>
              <a:t>organisations</a:t>
            </a:r>
            <a:r>
              <a:rPr lang="en-US" dirty="0"/>
              <a:t> use to manage information </a:t>
            </a:r>
            <a:r>
              <a:rPr lang="en-US" i="1" dirty="0"/>
              <a:t>(Bourgeois et al., 2019)</a:t>
            </a:r>
            <a:r>
              <a:rPr lang="en-US" dirty="0"/>
              <a:t>.</a:t>
            </a:r>
            <a:br>
              <a:rPr lang="en-US" dirty="0"/>
            </a:br>
            <a:r>
              <a:rPr lang="en-US" dirty="0"/>
              <a:t>IS typically perform three activities — </a:t>
            </a:r>
            <a:r>
              <a:rPr lang="en-US" b="1" dirty="0"/>
              <a:t>input, processing and output</a:t>
            </a:r>
            <a:r>
              <a:rPr lang="en-US" dirty="0"/>
              <a:t> — to turn raw data into meaningful information for managers </a:t>
            </a:r>
            <a:r>
              <a:rPr lang="en-US" i="1" dirty="0"/>
              <a:t>(Laudon &amp; Laudon, 2022)</a:t>
            </a:r>
            <a:r>
              <a:rPr lang="en-US" dirty="0"/>
              <a:t>.</a:t>
            </a:r>
            <a:br>
              <a:rPr lang="en-US" dirty="0"/>
            </a:br>
            <a:r>
              <a:rPr lang="en-US" dirty="0"/>
              <a:t>They help </a:t>
            </a:r>
            <a:r>
              <a:rPr lang="en-US" dirty="0" err="1"/>
              <a:t>organisations</a:t>
            </a:r>
            <a:r>
              <a:rPr lang="en-US" dirty="0"/>
              <a:t> run daily operations and make </a:t>
            </a:r>
            <a:r>
              <a:rPr lang="en-US" b="1" dirty="0"/>
              <a:t>data-driven decisions</a:t>
            </a:r>
            <a:r>
              <a:rPr lang="en-US" dirty="0"/>
              <a:t> </a:t>
            </a:r>
            <a:r>
              <a:rPr lang="en-US" i="1" dirty="0"/>
              <a:t>(Stair &amp; Reynolds, 2021)</a:t>
            </a:r>
            <a:r>
              <a:rPr lang="en-US" dirty="0"/>
              <a:t>.</a:t>
            </a:r>
            <a:br>
              <a:rPr lang="en-US" dirty="0"/>
            </a:br>
            <a:r>
              <a:rPr lang="en-US" dirty="0"/>
              <a:t>In today’s digital economy, IS are key to </a:t>
            </a:r>
            <a:r>
              <a:rPr lang="en-US" b="1" dirty="0"/>
              <a:t>competitiveness and innovation</a:t>
            </a:r>
            <a:r>
              <a:rPr lang="en-US" dirty="0"/>
              <a:t>, supporting new products, services and business models </a:t>
            </a:r>
            <a:r>
              <a:rPr lang="en-US" i="1" dirty="0"/>
              <a:t>(Brynjolfsson &amp; McAfee, 2014)</a:t>
            </a:r>
            <a:r>
              <a:rPr lang="en-US" dirty="0"/>
              <a:t>.</a:t>
            </a:r>
            <a:endParaRPr lang="en-GB" dirty="0"/>
          </a:p>
          <a:p>
            <a:endParaRPr lang="en-GB" dirty="0"/>
          </a:p>
        </p:txBody>
      </p:sp>
      <p:sp>
        <p:nvSpPr>
          <p:cNvPr id="4" name="Slide Number Placeholder 3"/>
          <p:cNvSpPr>
            <a:spLocks noGrp="1"/>
          </p:cNvSpPr>
          <p:nvPr>
            <p:ph type="sldNum" sz="quarter" idx="5"/>
          </p:nvPr>
        </p:nvSpPr>
        <p:spPr/>
        <p:txBody>
          <a:bodyPr/>
          <a:lstStyle/>
          <a:p>
            <a:fld id="{E1F3F60C-383E-40A0-A21F-ADB814233D91}" type="slidenum">
              <a:rPr lang="en-GB" smtClean="0"/>
              <a:t>2</a:t>
            </a:fld>
            <a:endParaRPr lang="en-GB"/>
          </a:p>
        </p:txBody>
      </p:sp>
    </p:spTree>
    <p:extLst>
      <p:ext uri="{BB962C8B-B14F-4D97-AF65-F5344CB8AC3E}">
        <p14:creationId xmlns:p14="http://schemas.microsoft.com/office/powerpoint/2010/main" val="200604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a:t>
            </a:r>
            <a:r>
              <a:rPr lang="en-US" dirty="0" err="1"/>
              <a:t>sustem</a:t>
            </a:r>
            <a:r>
              <a:rPr lang="en-US" dirty="0"/>
              <a:t> can be grouped by the </a:t>
            </a:r>
            <a:r>
              <a:rPr lang="en-US" b="1" dirty="0"/>
              <a:t>level of decision-making</a:t>
            </a:r>
            <a:r>
              <a:rPr lang="en-US" dirty="0"/>
              <a:t> they support:</a:t>
            </a:r>
            <a:br>
              <a:rPr lang="en-US" dirty="0"/>
            </a:br>
            <a:r>
              <a:rPr lang="en-US" dirty="0"/>
              <a:t>– </a:t>
            </a:r>
            <a:r>
              <a:rPr lang="en-US" b="1" dirty="0"/>
              <a:t>Operational systems</a:t>
            </a:r>
            <a:r>
              <a:rPr lang="en-US" dirty="0"/>
              <a:t> capture daily transactions such as sales and payroll </a:t>
            </a:r>
            <a:r>
              <a:rPr lang="en-US" i="1" dirty="0"/>
              <a:t>(Laudon &amp; Laudon, 2022)</a:t>
            </a:r>
            <a:r>
              <a:rPr lang="en-US" dirty="0"/>
              <a:t>.</a:t>
            </a:r>
            <a:br>
              <a:rPr lang="en-US" dirty="0"/>
            </a:br>
            <a:r>
              <a:rPr lang="en-US" dirty="0"/>
              <a:t>– </a:t>
            </a:r>
            <a:r>
              <a:rPr lang="en-US" b="1" dirty="0"/>
              <a:t>Management-level systems</a:t>
            </a:r>
            <a:r>
              <a:rPr lang="en-US" dirty="0"/>
              <a:t> (MIS, DSS) </a:t>
            </a:r>
            <a:r>
              <a:rPr lang="en-US" dirty="0" err="1"/>
              <a:t>analyse</a:t>
            </a:r>
            <a:r>
              <a:rPr lang="en-US" dirty="0"/>
              <a:t> and </a:t>
            </a:r>
            <a:r>
              <a:rPr lang="en-US" dirty="0" err="1"/>
              <a:t>summarise</a:t>
            </a:r>
            <a:r>
              <a:rPr lang="en-US" dirty="0"/>
              <a:t> data to guide planning and control </a:t>
            </a:r>
            <a:r>
              <a:rPr lang="en-US" i="1" dirty="0"/>
              <a:t>(Stair &amp; Reynolds, 2021)</a:t>
            </a:r>
            <a:r>
              <a:rPr lang="en-US" dirty="0"/>
              <a:t>.</a:t>
            </a:r>
            <a:br>
              <a:rPr lang="en-US" dirty="0"/>
            </a:br>
            <a:r>
              <a:rPr lang="en-US" dirty="0"/>
              <a:t>– </a:t>
            </a:r>
            <a:r>
              <a:rPr lang="en-US" b="1" dirty="0"/>
              <a:t>Strategic / Integrated systems</a:t>
            </a:r>
            <a:r>
              <a:rPr lang="en-US" dirty="0"/>
              <a:t> (ERP, CRM, BI) connect the whole </a:t>
            </a:r>
            <a:r>
              <a:rPr lang="en-US" dirty="0" err="1"/>
              <a:t>organisation</a:t>
            </a:r>
            <a:r>
              <a:rPr lang="en-US" dirty="0"/>
              <a:t> and support long-term strategic goals </a:t>
            </a:r>
            <a:r>
              <a:rPr lang="en-US" i="1" dirty="0"/>
              <a:t>(Turban et al., 2021)</a:t>
            </a:r>
            <a:r>
              <a:rPr lang="en-US" dirty="0"/>
              <a:t>.</a:t>
            </a:r>
            <a:br>
              <a:rPr lang="en-US" dirty="0"/>
            </a:br>
            <a:r>
              <a:rPr lang="en-US" dirty="0"/>
              <a:t>According to </a:t>
            </a:r>
            <a:r>
              <a:rPr lang="en-US" b="1" dirty="0"/>
              <a:t>Porter (2001)</a:t>
            </a:r>
            <a:r>
              <a:rPr lang="en-US" dirty="0"/>
              <a:t>, leveraging IS </a:t>
            </a:r>
            <a:r>
              <a:rPr lang="en-US" dirty="0" err="1"/>
              <a:t>is</a:t>
            </a:r>
            <a:r>
              <a:rPr lang="en-US" dirty="0"/>
              <a:t> central to gaining </a:t>
            </a:r>
            <a:r>
              <a:rPr lang="en-US" b="1" dirty="0"/>
              <a:t>competitive advantage</a:t>
            </a:r>
            <a:r>
              <a:rPr lang="en-US" dirty="0"/>
              <a:t> by improving efficiency, customer focus and innovation.</a:t>
            </a:r>
            <a:endParaRPr lang="en-GB" dirty="0"/>
          </a:p>
        </p:txBody>
      </p:sp>
      <p:sp>
        <p:nvSpPr>
          <p:cNvPr id="4" name="Slide Number Placeholder 3"/>
          <p:cNvSpPr>
            <a:spLocks noGrp="1"/>
          </p:cNvSpPr>
          <p:nvPr>
            <p:ph type="sldNum" sz="quarter" idx="5"/>
          </p:nvPr>
        </p:nvSpPr>
        <p:spPr/>
        <p:txBody>
          <a:bodyPr/>
          <a:lstStyle/>
          <a:p>
            <a:fld id="{E1F3F60C-383E-40A0-A21F-ADB814233D91}" type="slidenum">
              <a:rPr lang="en-GB" smtClean="0"/>
              <a:t>3</a:t>
            </a:fld>
            <a:endParaRPr lang="en-GB"/>
          </a:p>
        </p:txBody>
      </p:sp>
    </p:spTree>
    <p:extLst>
      <p:ext uri="{BB962C8B-B14F-4D97-AF65-F5344CB8AC3E}">
        <p14:creationId xmlns:p14="http://schemas.microsoft.com/office/powerpoint/2010/main" val="3013530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today’s digital economy, businesses rely heavily on information systems to remain competitive and efficient. We will focus on five key systems—ERP, CRM, SCM, KMS, and BI—each performing unique but interconnected functions. Think of them as organs in a body: ERP as the backbone managing internal processes, CRM as the heart connecting with customers, SCM as the circulatory system managing supply flow, KMS as the brain capturing organisational knowledge, and BI as the eyes providing insights. Together, these systems enable integration, growth, and decision-making. Our goal is to compare them, highlighting strengths, limitations, and strategic value.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Enterprise Resource Planning, or ERP, is the foundation of internal operations. It integrates departments such as finance, HR, and inventory into one central platform. The benefits include efficiency, compliance, and cost savings, but challenges arise due to high costs and resistance from staff. On the external side, Supply Chain Management, or SCM, ensures smooth product, information, and financial flows. Its benefits are visibility, inventory optimisation, and stronger supplier relations. However, SCM systems are vulnerable to disruption and heavily depend on partners’ reliability. These two systems, while powerful, must be managed carefully to balance efficiency with resilience.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Customer Relationship Management systems, or CRMs, are designed to manage interactions with clients and potential customers. They enable personalised marketing, sales automation, and improved forecasting. Their weakness lies in user adoption and data quality, since poor input leads to poor insights. Knowledge Management Systems, or KMS, capture and share organisational know-how. They preserve expertise, encourage collaboration, and accelerate innovation. However, cultural barriers and outdated information can limit their effectiveness. Together, CRM and KMS strengthen customer engagement and organisational intelligence, enabling growth and innovation. Success depends not only on technology but also on people and cultural readiness.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Business Intelligence, or BI systems, transform raw data into actionable insights. They allow organisations to move from reactive to proactive decision-making. Benefits include predictive analytics, real-time KPI tracking, and a competitive advantage through faster recognition of trends. However, BI requires clean, integrated data from other systems, making it dependent on ERP, CRM, and SCM. It also requires skilled, data-literate staff to interpret outputs correctly. Without this, businesses risk flawed insights or analysis paralysis. While costly, BI remains a critical decision-making engine, ensuring that all collected data translates into meaningful strategies and better organisational performance.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The main lesson is that no single system can solve all business problems. Value lies in integration. For example, CRM feeds customer demand into SCM, SCM updates ERP on inventory, and BI analyses data from all three to deliver actionable insights. Meanwhile, KMS ensures lessons learned are shared across the organisation. This interconnected network supports long-term strategic growth. Businesses must therefore choose wisely based on their most pressing challenge: customer acquisition, operational efficiency, supply resilience, or knowledge sharing. Ultimately, technology adoption is not just about systems, it’s about aligning the right tools with business strategy and priorities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80689408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581284432"/>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93368580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452C87-43FC-4DC4-8541-88B92E48B99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4021860716"/>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452C87-43FC-4DC4-8541-88B92E48B99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3723950997"/>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452C87-43FC-4DC4-8541-88B92E48B99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5734250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52C87-43FC-4DC4-8541-88B92E48B99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64574524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452C87-43FC-4DC4-8541-88B92E48B99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70295678"/>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452C87-43FC-4DC4-8541-88B92E48B99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842500036"/>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825900041"/>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6261715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57105029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62835462"/>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026863184"/>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24947787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161555005"/>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40066914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4044046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8790033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259055-6D23-4363-A7A0-5C6C2BAD1B2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253993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259055-6D23-4363-A7A0-5C6C2BAD1B2B}"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840239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259055-6D23-4363-A7A0-5C6C2BAD1B2B}"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3597709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59055-6D23-4363-A7A0-5C6C2BAD1B2B}"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5587904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259055-6D23-4363-A7A0-5C6C2BAD1B2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3109609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259055-6D23-4363-A7A0-5C6C2BAD1B2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8150367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6148418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99640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212519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64857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0680086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7184774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6976530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031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00226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30994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49319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7366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452C87-43FC-4DC4-8541-88B92E48B994}" type="datetimeFigureOut">
              <a:rPr lang="en-GB" smtClean="0"/>
              <a:t>12/10/2025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320D5E-F41B-4A72-98F9-1AAAEAEF4846}" type="slidenum">
              <a:rPr lang="en-GB" smtClean="0"/>
              <a:t>‹#›</a:t>
            </a:fld>
            <a:endParaRPr lang="en-GB"/>
          </a:p>
        </p:txBody>
      </p:sp>
    </p:spTree>
    <p:extLst>
      <p:ext uri="{BB962C8B-B14F-4D97-AF65-F5344CB8AC3E}">
        <p14:creationId xmlns:p14="http://schemas.microsoft.com/office/powerpoint/2010/main" val="302458189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452C87-43FC-4DC4-8541-88B92E48B994}" type="datetimeFigureOut">
              <a:rPr lang="en-GB" smtClean="0"/>
              <a:t>12/10/2025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320D5E-F41B-4A72-98F9-1AAAEAEF4846}" type="slidenum">
              <a:rPr lang="en-GB" smtClean="0"/>
              <a:t>‹#›</a:t>
            </a:fld>
            <a:endParaRPr lang="en-GB"/>
          </a:p>
        </p:txBody>
      </p:sp>
    </p:spTree>
    <p:extLst>
      <p:ext uri="{BB962C8B-B14F-4D97-AF65-F5344CB8AC3E}">
        <p14:creationId xmlns:p14="http://schemas.microsoft.com/office/powerpoint/2010/main" val="170929530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 id="2147483808" r:id="rId18"/>
    <p:sldLayoutId id="2147483809" r:id="rId19"/>
    <p:sldLayoutId id="2147483810" r:id="rId20"/>
    <p:sldLayoutId id="2147483811" r:id="rId2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7.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17.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5.png"/><Relationship Id="rId5" Type="http://schemas.microsoft.com/office/2007/relationships/hdphoto" Target="../media/hdphoto2.wdp"/><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hyperlink" Target="https://www.coca-colacompany.com/reports" TargetMode="External"/><Relationship Id="rId2" Type="http://schemas.openxmlformats.org/officeDocument/2006/relationships/hyperlink" Target="https://open.umn.edu/opentextbooks/textbooks/information-systems-for-business-and-beyon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usinessinsider.com/nike-digital-strategy" TargetMode="External"/><Relationship Id="rId7" Type="http://schemas.openxmlformats.org/officeDocument/2006/relationships/hyperlink" Target="https://books.google.com/books?id=vqAeEAAAQBAJ" TargetMode="External"/><Relationship Id="rId2" Type="http://schemas.openxmlformats.org/officeDocument/2006/relationships/hyperlink" Target="https://www.forbes.com/sites/bernardmarr/2016/11/30/how-netflix-uses-analytics" TargetMode="External"/><Relationship Id="rId1" Type="http://schemas.openxmlformats.org/officeDocument/2006/relationships/slideLayout" Target="../slideLayouts/slideLayout2.xml"/><Relationship Id="rId6" Type="http://schemas.openxmlformats.org/officeDocument/2006/relationships/hyperlink" Target="https://hbr.org/2001/03/strategy-and-the-internet" TargetMode="External"/><Relationship Id="rId5" Type="http://schemas.openxmlformats.org/officeDocument/2006/relationships/hyperlink" Target="https://investors.nike.com/investors/news-events-and-reports" TargetMode="External"/><Relationship Id="rId4" Type="http://schemas.openxmlformats.org/officeDocument/2006/relationships/hyperlink" Target="https://ir.netflix.net/financials/annual-re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081" name="Rectangle 308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3" name="Straight Connector 308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85" name="Straight Connector 308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8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Isosceles Triangle 309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5" name="Isosceles Triangle 309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7" name="Freeform: Shape 309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AA9B2E-779F-5794-5170-BF6CD564B68B}"/>
              </a:ext>
            </a:extLst>
          </p:cNvPr>
          <p:cNvSpPr>
            <a:spLocks noGrp="1"/>
          </p:cNvSpPr>
          <p:nvPr>
            <p:ph type="title"/>
          </p:nvPr>
        </p:nvSpPr>
        <p:spPr>
          <a:xfrm>
            <a:off x="7181723" y="609600"/>
            <a:ext cx="4512989" cy="2227730"/>
          </a:xfrm>
        </p:spPr>
        <p:txBody>
          <a:bodyPr vert="horz" lIns="91440" tIns="45720" rIns="91440" bIns="45720" rtlCol="0" anchor="ctr">
            <a:normAutofit/>
          </a:bodyPr>
          <a:lstStyle/>
          <a:p>
            <a:pPr fontAlgn="base">
              <a:lnSpc>
                <a:spcPct val="90000"/>
              </a:lnSpc>
              <a:spcAft>
                <a:spcPct val="0"/>
              </a:spcAft>
            </a:pPr>
            <a:r>
              <a:rPr lang="en-US" altLang="en-US" sz="3100" dirty="0">
                <a:solidFill>
                  <a:schemeClr val="tx1">
                    <a:lumMod val="95000"/>
                    <a:lumOff val="5000"/>
                  </a:schemeClr>
                </a:solidFill>
              </a:rPr>
              <a:t>Module:</a:t>
            </a:r>
            <a:r>
              <a:rPr lang="en-US" sz="3100" dirty="0">
                <a:solidFill>
                  <a:schemeClr val="tx1">
                    <a:lumMod val="95000"/>
                    <a:lumOff val="5000"/>
                  </a:schemeClr>
                </a:solidFill>
              </a:rPr>
              <a:t>LCLM5004</a:t>
            </a:r>
            <a:br>
              <a:rPr lang="en-US" sz="3100" dirty="0">
                <a:solidFill>
                  <a:srgbClr val="FFFFFF"/>
                </a:solidFill>
              </a:rPr>
            </a:br>
            <a:r>
              <a:rPr lang="en-US" sz="3100" dirty="0">
                <a:solidFill>
                  <a:schemeClr val="tx1">
                    <a:lumMod val="95000"/>
                    <a:lumOff val="5000"/>
                  </a:schemeClr>
                </a:solidFill>
              </a:rPr>
              <a:t>Managing Business Information</a:t>
            </a:r>
            <a:br>
              <a:rPr lang="en-US" altLang="en-US" sz="3100" dirty="0">
                <a:solidFill>
                  <a:schemeClr val="tx1">
                    <a:lumMod val="95000"/>
                    <a:lumOff val="5000"/>
                  </a:schemeClr>
                </a:solidFill>
              </a:rPr>
            </a:br>
            <a:r>
              <a:rPr lang="en-US" altLang="en-US" sz="3100" dirty="0">
                <a:solidFill>
                  <a:schemeClr val="tx1">
                    <a:lumMod val="95000"/>
                    <a:lumOff val="5000"/>
                  </a:schemeClr>
                </a:solidFill>
              </a:rPr>
              <a:t>Lecturer’s Name: Dr Olu Adegbite</a:t>
            </a:r>
            <a:endParaRPr lang="en-US" sz="3100" dirty="0">
              <a:solidFill>
                <a:schemeClr val="tx1">
                  <a:lumMod val="95000"/>
                  <a:lumOff val="5000"/>
                </a:schemeClr>
              </a:solidFill>
            </a:endParaRPr>
          </a:p>
        </p:txBody>
      </p:sp>
      <p:pic>
        <p:nvPicPr>
          <p:cNvPr id="3074" name="Picture 2" descr="A black and yellow logo&#10;&#10;AI-generated content may be incorrect.">
            <a:extLst>
              <a:ext uri="{FF2B5EF4-FFF2-40B4-BE49-F238E27FC236}">
                <a16:creationId xmlns:a16="http://schemas.microsoft.com/office/drawing/2014/main" id="{BCB62DCA-23D4-CDA3-F2D6-51B323320A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509256"/>
            <a:ext cx="3856774" cy="1928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32E0C54-D141-10D7-BE2B-F8F52349F7DB}"/>
              </a:ext>
            </a:extLst>
          </p:cNvPr>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chemeClr val="tx1">
                    <a:lumMod val="95000"/>
                    <a:lumOff val="5000"/>
                  </a:schemeClr>
                </a:solidFill>
              </a:rPr>
              <a:t>Alin-Florin Iordache- 2330653</a:t>
            </a:r>
          </a:p>
          <a:p>
            <a:pPr>
              <a:spcBef>
                <a:spcPts val="1000"/>
              </a:spcBef>
              <a:buClr>
                <a:schemeClr val="accent1"/>
              </a:buClr>
              <a:buSzPct val="80000"/>
              <a:buFont typeface="Wingdings 3" charset="2"/>
              <a:buChar char=""/>
            </a:pPr>
            <a:r>
              <a:rPr lang="en-US" dirty="0">
                <a:solidFill>
                  <a:schemeClr val="tx1">
                    <a:lumMod val="95000"/>
                    <a:lumOff val="5000"/>
                  </a:schemeClr>
                </a:solidFill>
              </a:rPr>
              <a:t>Stancu Monica-Andreea - 2330346</a:t>
            </a:r>
          </a:p>
          <a:p>
            <a:pPr>
              <a:spcBef>
                <a:spcPts val="1000"/>
              </a:spcBef>
              <a:buClr>
                <a:schemeClr val="accent1"/>
              </a:buClr>
              <a:buSzPct val="80000"/>
              <a:buFont typeface="Wingdings 3" charset="2"/>
              <a:buChar char=""/>
            </a:pPr>
            <a:r>
              <a:rPr lang="en-US" dirty="0">
                <a:solidFill>
                  <a:schemeClr val="tx1">
                    <a:lumMod val="95000"/>
                    <a:lumOff val="5000"/>
                  </a:schemeClr>
                </a:solidFill>
              </a:rPr>
              <a:t>Stancu Petre- 2330348</a:t>
            </a:r>
          </a:p>
          <a:p>
            <a:pPr>
              <a:spcBef>
                <a:spcPts val="1000"/>
              </a:spcBef>
              <a:buClr>
                <a:schemeClr val="accent1"/>
              </a:buClr>
              <a:buSzPct val="80000"/>
              <a:buFont typeface="Wingdings 3" charset="2"/>
              <a:buChar char=""/>
            </a:pPr>
            <a:r>
              <a:rPr lang="en-US" dirty="0">
                <a:solidFill>
                  <a:schemeClr val="tx1">
                    <a:lumMod val="95000"/>
                    <a:lumOff val="5000"/>
                  </a:schemeClr>
                </a:solidFill>
              </a:rPr>
              <a:t>Jake Hewson- 2320879</a:t>
            </a:r>
          </a:p>
          <a:p>
            <a:pPr>
              <a:spcBef>
                <a:spcPts val="1000"/>
              </a:spcBef>
              <a:buClr>
                <a:schemeClr val="accent1"/>
              </a:buClr>
              <a:buSzPct val="80000"/>
              <a:buFont typeface="Wingdings 3" charset="2"/>
              <a:buChar char=""/>
            </a:pPr>
            <a:r>
              <a:rPr lang="en-US" dirty="0">
                <a:solidFill>
                  <a:schemeClr val="tx1">
                    <a:lumMod val="95000"/>
                    <a:lumOff val="5000"/>
                  </a:schemeClr>
                </a:solidFill>
              </a:rPr>
              <a:t>Jemma Whelan- 2318821</a:t>
            </a: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402728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A72065-A8CB-EFC8-E054-062FE5D644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93940A-DD43-4C82-4269-22566281F4E5}"/>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a:t>Introduction to Information Systems</a:t>
            </a:r>
          </a:p>
        </p:txBody>
      </p:sp>
      <p:sp>
        <p:nvSpPr>
          <p:cNvPr id="6" name="TextBox 5">
            <a:extLst>
              <a:ext uri="{FF2B5EF4-FFF2-40B4-BE49-F238E27FC236}">
                <a16:creationId xmlns:a16="http://schemas.microsoft.com/office/drawing/2014/main" id="{5AA98F36-628A-2CE8-7451-D44ECEE3C517}"/>
              </a:ext>
            </a:extLst>
          </p:cNvPr>
          <p:cNvSpPr txBox="1"/>
          <p:nvPr/>
        </p:nvSpPr>
        <p:spPr>
          <a:xfrm>
            <a:off x="4654295" y="816638"/>
            <a:ext cx="4619706" cy="5224724"/>
          </a:xfrm>
          <a:prstGeom prst="rect">
            <a:avLst/>
          </a:prstGeom>
        </p:spPr>
        <p:txBody>
          <a:bodyPr vert="horz" lIns="91440" tIns="45720" rIns="91440" bIns="45720" rtlCol="0" anchor="ctr">
            <a:normAutofit/>
          </a:bodyPr>
          <a:lstStyle/>
          <a:p>
            <a:pPr marL="285750" marR="0" lvl="0" indent="-228600" fontAlgn="base">
              <a:spcBef>
                <a:spcPts val="1000"/>
              </a:spcBef>
              <a:buClr>
                <a:schemeClr val="accent1"/>
              </a:buClr>
              <a:buSzPct val="80000"/>
              <a:buFont typeface="Wingdings 3" charset="2"/>
              <a:buChar char=""/>
              <a:tabLst/>
            </a:pP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0" i="0" u="none" strike="noStrike" cap="none" normalizeH="0" baseline="0">
                <a:ln>
                  <a:noFill/>
                </a:ln>
                <a:solidFill>
                  <a:schemeClr val="tx1">
                    <a:lumMod val="75000"/>
                    <a:lumOff val="25000"/>
                  </a:schemeClr>
                </a:solidFill>
                <a:effectLst/>
              </a:rPr>
              <a:t>Interaction </a:t>
            </a:r>
            <a:r>
              <a:rPr kumimoji="0" lang="en-US" altLang="en-US" i="0" u="none" strike="noStrike" cap="none" normalizeH="0" baseline="0">
                <a:ln>
                  <a:noFill/>
                </a:ln>
                <a:solidFill>
                  <a:schemeClr val="tx1">
                    <a:lumMod val="75000"/>
                    <a:lumOff val="25000"/>
                  </a:schemeClr>
                </a:solidFill>
                <a:effectLst/>
              </a:rPr>
              <a:t>of </a:t>
            </a:r>
            <a:r>
              <a:rPr kumimoji="0" lang="en-US" altLang="en-US" b="1" i="0" u="none" strike="noStrike" cap="none" normalizeH="0" baseline="0">
                <a:ln>
                  <a:noFill/>
                </a:ln>
                <a:solidFill>
                  <a:schemeClr val="tx1">
                    <a:lumMod val="75000"/>
                    <a:lumOff val="25000"/>
                  </a:schemeClr>
                </a:solidFill>
                <a:effectLst/>
              </a:rPr>
              <a:t>people, processes and technology</a:t>
            </a:r>
            <a:r>
              <a:rPr kumimoji="0" lang="en-US" altLang="en-US" i="0" u="none" strike="noStrike" cap="none" normalizeH="0" baseline="0">
                <a:ln>
                  <a:noFill/>
                </a:ln>
                <a:solidFill>
                  <a:schemeClr val="tx1">
                    <a:lumMod val="75000"/>
                    <a:lumOff val="25000"/>
                  </a:schemeClr>
                </a:solidFill>
                <a:effectLst/>
              </a:rPr>
              <a:t> </a:t>
            </a:r>
            <a:r>
              <a:rPr kumimoji="0" lang="en-US" altLang="en-US" b="0" i="1" u="none" strike="noStrike" cap="none" normalizeH="0" baseline="0">
                <a:ln>
                  <a:noFill/>
                </a:ln>
                <a:solidFill>
                  <a:schemeClr val="tx1">
                    <a:lumMod val="75000"/>
                    <a:lumOff val="25000"/>
                  </a:schemeClr>
                </a:solidFill>
                <a:effectLst/>
              </a:rPr>
              <a:t>(Bourgeois et al., 2019)</a:t>
            </a: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1" i="0" u="none" strike="noStrike" cap="none" normalizeH="0" baseline="0">
                <a:ln>
                  <a:noFill/>
                </a:ln>
                <a:solidFill>
                  <a:schemeClr val="tx1">
                    <a:lumMod val="75000"/>
                    <a:lumOff val="25000"/>
                  </a:schemeClr>
                </a:solidFill>
                <a:effectLst/>
              </a:rPr>
              <a:t>Collect → Process → Store → Share</a:t>
            </a:r>
            <a:r>
              <a:rPr kumimoji="0" lang="en-US" altLang="en-US" b="0" i="0" u="none" strike="noStrike" cap="none" normalizeH="0" baseline="0">
                <a:ln>
                  <a:noFill/>
                </a:ln>
                <a:solidFill>
                  <a:schemeClr val="tx1">
                    <a:lumMod val="75000"/>
                    <a:lumOff val="25000"/>
                  </a:schemeClr>
                </a:solidFill>
                <a:effectLst/>
              </a:rPr>
              <a:t> information </a:t>
            </a:r>
            <a:r>
              <a:rPr kumimoji="0" lang="en-US" altLang="en-US" b="0" i="1" u="none" strike="noStrike" cap="none" normalizeH="0" baseline="0">
                <a:ln>
                  <a:noFill/>
                </a:ln>
                <a:solidFill>
                  <a:schemeClr val="tx1">
                    <a:lumMod val="75000"/>
                    <a:lumOff val="25000"/>
                  </a:schemeClr>
                </a:solidFill>
                <a:effectLst/>
              </a:rPr>
              <a:t>(Laudon &amp; Laudon, 2022)</a:t>
            </a: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0" i="0" u="none" strike="noStrike" cap="none" normalizeH="0" baseline="0">
                <a:ln>
                  <a:noFill/>
                </a:ln>
                <a:solidFill>
                  <a:schemeClr val="tx1">
                    <a:lumMod val="75000"/>
                    <a:lumOff val="25000"/>
                  </a:schemeClr>
                </a:solidFill>
                <a:effectLst/>
              </a:rPr>
              <a:t>Enable </a:t>
            </a:r>
            <a:r>
              <a:rPr kumimoji="0" lang="en-US" altLang="en-US" b="1" i="0" u="none" strike="noStrike" cap="none" normalizeH="0" baseline="0">
                <a:ln>
                  <a:noFill/>
                </a:ln>
                <a:solidFill>
                  <a:schemeClr val="tx1">
                    <a:lumMod val="75000"/>
                    <a:lumOff val="25000"/>
                  </a:schemeClr>
                </a:solidFill>
                <a:effectLst/>
              </a:rPr>
              <a:t>efficient operations and informed decision-making</a:t>
            </a:r>
            <a:r>
              <a:rPr kumimoji="0" lang="en-US" altLang="en-US" i="0" u="none" strike="noStrike" cap="none" normalizeH="0" baseline="0">
                <a:ln>
                  <a:noFill/>
                </a:ln>
                <a:solidFill>
                  <a:schemeClr val="tx1">
                    <a:lumMod val="75000"/>
                    <a:lumOff val="25000"/>
                  </a:schemeClr>
                </a:solidFill>
                <a:effectLst/>
              </a:rPr>
              <a:t> </a:t>
            </a:r>
            <a:r>
              <a:rPr kumimoji="0" lang="en-US" altLang="en-US" b="0" i="1" u="none" strike="noStrike" cap="none" normalizeH="0" baseline="0">
                <a:ln>
                  <a:noFill/>
                </a:ln>
                <a:solidFill>
                  <a:schemeClr val="tx1">
                    <a:lumMod val="75000"/>
                    <a:lumOff val="25000"/>
                  </a:schemeClr>
                </a:solidFill>
                <a:effectLst/>
              </a:rPr>
              <a:t>(Stair &amp; Reynolds, 2021)</a:t>
            </a: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0" i="0" u="none" strike="noStrike" cap="none" normalizeH="0" baseline="0">
                <a:ln>
                  <a:noFill/>
                </a:ln>
                <a:solidFill>
                  <a:schemeClr val="tx1">
                    <a:lumMod val="75000"/>
                    <a:lumOff val="25000"/>
                  </a:schemeClr>
                </a:solidFill>
                <a:effectLst/>
              </a:rPr>
              <a:t>Drive </a:t>
            </a:r>
            <a:r>
              <a:rPr kumimoji="0" lang="en-US" altLang="en-US" b="1" i="0" u="none" strike="noStrike" cap="none" normalizeH="0" baseline="0">
                <a:ln>
                  <a:noFill/>
                </a:ln>
                <a:solidFill>
                  <a:schemeClr val="tx1">
                    <a:lumMod val="75000"/>
                    <a:lumOff val="25000"/>
                  </a:schemeClr>
                </a:solidFill>
                <a:effectLst/>
              </a:rPr>
              <a:t>competitiveness, innovation and growth</a:t>
            </a:r>
            <a:r>
              <a:rPr kumimoji="0" lang="en-US" altLang="en-US" i="0" u="none" strike="noStrike" cap="none" normalizeH="0" baseline="0">
                <a:ln>
                  <a:noFill/>
                </a:ln>
                <a:solidFill>
                  <a:schemeClr val="tx1">
                    <a:lumMod val="75000"/>
                    <a:lumOff val="25000"/>
                  </a:schemeClr>
                </a:solidFill>
                <a:effectLst/>
              </a:rPr>
              <a:t> </a:t>
            </a:r>
            <a:r>
              <a:rPr kumimoji="0" lang="en-US" altLang="en-US" b="0" i="1" u="none" strike="noStrike" cap="none" normalizeH="0" baseline="0">
                <a:ln>
                  <a:noFill/>
                </a:ln>
                <a:solidFill>
                  <a:schemeClr val="tx1">
                    <a:lumMod val="75000"/>
                    <a:lumOff val="25000"/>
                  </a:schemeClr>
                </a:solidFill>
                <a:effectLst/>
              </a:rPr>
              <a:t>(Brynjolfsson &amp; McAfee, 2014)</a:t>
            </a:r>
          </a:p>
          <a:p>
            <a:pPr marR="0" lvl="0" indent="-228600" fontAlgn="base">
              <a:spcBef>
                <a:spcPts val="1000"/>
              </a:spcBef>
              <a:buClr>
                <a:schemeClr val="accent1"/>
              </a:buClr>
              <a:buSzPct val="80000"/>
              <a:buFont typeface="Wingdings 3" charset="2"/>
              <a:buChar char=""/>
              <a:tabLst/>
            </a:pPr>
            <a:endParaRPr lang="en-US" altLang="en-US" i="1">
              <a:solidFill>
                <a:schemeClr val="tx1">
                  <a:lumMod val="75000"/>
                  <a:lumOff val="25000"/>
                </a:schemeClr>
              </a:solidFill>
            </a:endParaRPr>
          </a:p>
        </p:txBody>
      </p:sp>
    </p:spTree>
    <p:extLst>
      <p:ext uri="{BB962C8B-B14F-4D97-AF65-F5344CB8AC3E}">
        <p14:creationId xmlns:p14="http://schemas.microsoft.com/office/powerpoint/2010/main" val="374542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89A3A9-4B30-C2C7-AD93-4CD03103C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476FEC-2FF2-0C03-E887-A4678EE51564}"/>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a:t>Types &amp; Roles of Information Systems in Business</a:t>
            </a:r>
          </a:p>
        </p:txBody>
      </p:sp>
      <p:sp>
        <p:nvSpPr>
          <p:cNvPr id="3" name="Subtitle 2">
            <a:extLst>
              <a:ext uri="{FF2B5EF4-FFF2-40B4-BE49-F238E27FC236}">
                <a16:creationId xmlns:a16="http://schemas.microsoft.com/office/drawing/2014/main" id="{C38C4CD7-620A-E581-3B25-49F13FE123E2}"/>
              </a:ext>
            </a:extLst>
          </p:cNvPr>
          <p:cNvSpPr>
            <a:spLocks noGrp="1"/>
          </p:cNvSpPr>
          <p:nvPr>
            <p:ph type="subTitle" idx="1"/>
          </p:nvPr>
        </p:nvSpPr>
        <p:spPr>
          <a:xfrm>
            <a:off x="4654295" y="816638"/>
            <a:ext cx="4619706" cy="5224724"/>
          </a:xfrm>
        </p:spPr>
        <p:txBody>
          <a:bodyPr vert="horz" lIns="91440" tIns="45720" rIns="91440" bIns="45720" rtlCol="0" anchor="ctr">
            <a:normAutofit/>
          </a:bodyPr>
          <a:lstStyle/>
          <a:p>
            <a:pPr marL="342900" indent="-228600" algn="l">
              <a:buFont typeface="Wingdings 3" charset="2"/>
              <a:buChar char=""/>
            </a:pPr>
            <a:r>
              <a:rPr lang="en-US" b="1">
                <a:solidFill>
                  <a:schemeClr val="tx1">
                    <a:lumMod val="75000"/>
                    <a:lumOff val="25000"/>
                  </a:schemeClr>
                </a:solidFill>
              </a:rPr>
              <a:t>Operational systems</a:t>
            </a:r>
            <a:r>
              <a:rPr lang="en-US">
                <a:solidFill>
                  <a:schemeClr val="tx1">
                    <a:lumMod val="75000"/>
                    <a:lumOff val="25000"/>
                  </a:schemeClr>
                </a:solidFill>
              </a:rPr>
              <a:t> – Transaction processing, point-of-sale </a:t>
            </a:r>
            <a:r>
              <a:rPr lang="en-US" i="1">
                <a:solidFill>
                  <a:schemeClr val="tx1">
                    <a:lumMod val="75000"/>
                    <a:lumOff val="25000"/>
                  </a:schemeClr>
                </a:solidFill>
              </a:rPr>
              <a:t>(Laudon &amp; Laudon, 2022)</a:t>
            </a:r>
            <a:endParaRPr lang="en-US">
              <a:solidFill>
                <a:schemeClr val="tx1">
                  <a:lumMod val="75000"/>
                  <a:lumOff val="25000"/>
                </a:schemeClr>
              </a:solidFill>
            </a:endParaRPr>
          </a:p>
          <a:p>
            <a:pPr marL="342900" indent="-228600" algn="l">
              <a:buFont typeface="Wingdings 3" charset="2"/>
              <a:buChar char=""/>
            </a:pPr>
            <a:r>
              <a:rPr lang="en-US" b="1">
                <a:solidFill>
                  <a:schemeClr val="tx1">
                    <a:lumMod val="75000"/>
                    <a:lumOff val="25000"/>
                  </a:schemeClr>
                </a:solidFill>
              </a:rPr>
              <a:t>Management systems</a:t>
            </a:r>
            <a:r>
              <a:rPr lang="en-US">
                <a:solidFill>
                  <a:schemeClr val="tx1">
                    <a:lumMod val="75000"/>
                    <a:lumOff val="25000"/>
                  </a:schemeClr>
                </a:solidFill>
              </a:rPr>
              <a:t> – MIS, DSS for planning &amp; control </a:t>
            </a:r>
            <a:r>
              <a:rPr lang="en-US" i="1">
                <a:solidFill>
                  <a:schemeClr val="tx1">
                    <a:lumMod val="75000"/>
                    <a:lumOff val="25000"/>
                  </a:schemeClr>
                </a:solidFill>
              </a:rPr>
              <a:t>(Stair &amp; Reynolds, 2021)</a:t>
            </a:r>
            <a:endParaRPr lang="en-US">
              <a:solidFill>
                <a:schemeClr val="tx1">
                  <a:lumMod val="75000"/>
                  <a:lumOff val="25000"/>
                </a:schemeClr>
              </a:solidFill>
            </a:endParaRPr>
          </a:p>
          <a:p>
            <a:pPr marL="342900" indent="-228600" algn="l">
              <a:buFont typeface="Wingdings 3" charset="2"/>
              <a:buChar char=""/>
            </a:pPr>
            <a:r>
              <a:rPr lang="en-US" b="1">
                <a:solidFill>
                  <a:schemeClr val="tx1">
                    <a:lumMod val="75000"/>
                    <a:lumOff val="25000"/>
                  </a:schemeClr>
                </a:solidFill>
              </a:rPr>
              <a:t>Strategic / Integrated systems</a:t>
            </a:r>
            <a:r>
              <a:rPr lang="en-US">
                <a:solidFill>
                  <a:schemeClr val="tx1">
                    <a:lumMod val="75000"/>
                    <a:lumOff val="25000"/>
                  </a:schemeClr>
                </a:solidFill>
              </a:rPr>
              <a:t> – ERP, CRM, BI &amp; Analytics </a:t>
            </a:r>
            <a:r>
              <a:rPr lang="en-US" i="1">
                <a:solidFill>
                  <a:schemeClr val="tx1">
                    <a:lumMod val="75000"/>
                    <a:lumOff val="25000"/>
                  </a:schemeClr>
                </a:solidFill>
              </a:rPr>
              <a:t>(Turban et al., 2021)</a:t>
            </a:r>
          </a:p>
          <a:p>
            <a:pPr marL="342900" indent="-228600" algn="l">
              <a:buFont typeface="Wingdings 3" charset="2"/>
              <a:buChar char=""/>
            </a:pPr>
            <a:r>
              <a:rPr lang="en-US">
                <a:solidFill>
                  <a:schemeClr val="tx1">
                    <a:lumMod val="75000"/>
                    <a:lumOff val="25000"/>
                  </a:schemeClr>
                </a:solidFill>
              </a:rPr>
              <a:t>Support </a:t>
            </a:r>
            <a:r>
              <a:rPr lang="en-US" b="1">
                <a:solidFill>
                  <a:schemeClr val="tx1">
                    <a:lumMod val="75000"/>
                    <a:lumOff val="25000"/>
                  </a:schemeClr>
                </a:solidFill>
              </a:rPr>
              <a:t>efficiency, evidence-based decisions &amp; competitive edge</a:t>
            </a:r>
            <a:r>
              <a:rPr lang="en-US">
                <a:solidFill>
                  <a:schemeClr val="tx1">
                    <a:lumMod val="75000"/>
                    <a:lumOff val="25000"/>
                  </a:schemeClr>
                </a:solidFill>
              </a:rPr>
              <a:t> </a:t>
            </a:r>
            <a:r>
              <a:rPr lang="en-US" i="1">
                <a:solidFill>
                  <a:schemeClr val="tx1">
                    <a:lumMod val="75000"/>
                    <a:lumOff val="25000"/>
                  </a:schemeClr>
                </a:solidFill>
              </a:rPr>
              <a:t>(Porter, 2001)</a:t>
            </a:r>
            <a:endParaRPr lang="en-US">
              <a:solidFill>
                <a:schemeClr val="tx1">
                  <a:lumMod val="75000"/>
                  <a:lumOff val="25000"/>
                </a:schemeClr>
              </a:solidFill>
            </a:endParaRPr>
          </a:p>
          <a:p>
            <a:pPr marL="342900" indent="-228600" algn="l">
              <a:buFont typeface="Wingdings 3" charset="2"/>
              <a:buChar char=""/>
            </a:pPr>
            <a:endParaRPr lang="en-US">
              <a:solidFill>
                <a:schemeClr val="tx1">
                  <a:lumMod val="75000"/>
                  <a:lumOff val="25000"/>
                </a:schemeClr>
              </a:solidFill>
            </a:endParaRPr>
          </a:p>
        </p:txBody>
      </p:sp>
      <p:sp>
        <p:nvSpPr>
          <p:cNvPr id="7" name="TextBox 6">
            <a:extLst>
              <a:ext uri="{FF2B5EF4-FFF2-40B4-BE49-F238E27FC236}">
                <a16:creationId xmlns:a16="http://schemas.microsoft.com/office/drawing/2014/main" id="{BF55D2F2-A065-681B-9305-16E3DCCED0F3}"/>
              </a:ext>
            </a:extLst>
          </p:cNvPr>
          <p:cNvSpPr txBox="1"/>
          <p:nvPr/>
        </p:nvSpPr>
        <p:spPr>
          <a:xfrm>
            <a:off x="3054927" y="3254725"/>
            <a:ext cx="6109854"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863986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0"/>
          <p:cNvSpPr/>
          <p:nvPr/>
        </p:nvSpPr>
        <p:spPr>
          <a:xfrm>
            <a:off x="7181723" y="609600"/>
            <a:ext cx="4512989" cy="2227730"/>
          </a:xfrm>
          <a:prstGeom prst="rect">
            <a:avLst/>
          </a:prstGeom>
        </p:spPr>
        <p:txBody>
          <a:bodyPr vert="horz" lIns="91440" tIns="45720" rIns="91440" bIns="45720" rtlCol="0" anchor="ctr">
            <a:normAutofit/>
          </a:bodyPr>
          <a:lstStyle/>
          <a:p>
            <a:pPr>
              <a:spcBef>
                <a:spcPct val="0"/>
              </a:spcBef>
              <a:spcAft>
                <a:spcPts val="500"/>
              </a:spcAft>
            </a:pPr>
            <a:r>
              <a:rPr lang="en-US" sz="3600" dirty="0">
                <a:solidFill>
                  <a:schemeClr val="tx1">
                    <a:lumMod val="95000"/>
                    <a:lumOff val="5000"/>
                  </a:schemeClr>
                </a:solidFill>
                <a:latin typeface="+mj-lt"/>
                <a:ea typeface="+mj-ea"/>
                <a:cs typeface="+mj-cs"/>
              </a:rPr>
              <a:t>Navigating the System Landscape</a:t>
            </a:r>
          </a:p>
        </p:txBody>
      </p:sp>
      <p:pic>
        <p:nvPicPr>
          <p:cNvPr id="6" name="Picture 5">
            <a:extLst>
              <a:ext uri="{FF2B5EF4-FFF2-40B4-BE49-F238E27FC236}">
                <a16:creationId xmlns:a16="http://schemas.microsoft.com/office/drawing/2014/main" id="{5196B2CE-4259-58A2-859B-EF0AD7E40407}"/>
              </a:ext>
            </a:extLst>
          </p:cNvPr>
          <p:cNvPicPr>
            <a:picLocks noChangeAspect="1"/>
          </p:cNvPicPr>
          <p:nvPr/>
        </p:nvPicPr>
        <p:blipFill>
          <a:blip r:embed="rId3"/>
          <a:stretch>
            <a:fillRect/>
          </a:stretch>
        </p:blipFill>
        <p:spPr>
          <a:xfrm>
            <a:off x="757251" y="1627019"/>
            <a:ext cx="3856774" cy="3692861"/>
          </a:xfrm>
          <a:prstGeom prst="rect">
            <a:avLst/>
          </a:prstGeom>
        </p:spPr>
      </p:pic>
      <p:sp>
        <p:nvSpPr>
          <p:cNvPr id="4" name="Text 1"/>
          <p:cNvSpPr/>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chemeClr val="tx1">
                    <a:lumMod val="95000"/>
                    <a:lumOff val="5000"/>
                  </a:schemeClr>
                </a:solidFill>
              </a:rPr>
              <a:t>Businesses rely on integrated information systems for efficiency &amp; growth. Five key systems: ERP, CRM, SCM, KMS, BI. Each system plays a unique but interconnected role (Ahmad, 2019). ERP = backbone (internal processes), CRM = heart (customer relationships), SCM = circulatory system; BI &amp; KMS = eyes &amp; brain.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1695053"/>
          </a:xfrm>
          <a:prstGeom prst="rect">
            <a:avLst/>
          </a:prstGeom>
        </p:spPr>
      </p:pic>
      <p:sp>
        <p:nvSpPr>
          <p:cNvPr id="3" name="Text 0"/>
          <p:cNvSpPr/>
          <p:nvPr/>
        </p:nvSpPr>
        <p:spPr>
          <a:xfrm>
            <a:off x="474563" y="2068116"/>
            <a:ext cx="5951637" cy="423763"/>
          </a:xfrm>
          <a:prstGeom prst="rect">
            <a:avLst/>
          </a:prstGeom>
          <a:noFill/>
          <a:ln/>
        </p:spPr>
        <p:txBody>
          <a:bodyPr wrap="none" lIns="0" tIns="0" rIns="0" bIns="0" rtlCol="0" anchor="t"/>
          <a:lstStyle/>
          <a:p>
            <a:pPr>
              <a:lnSpc>
                <a:spcPts val="3333"/>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Building the Operational Foundation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1"/>
          <p:cNvSpPr/>
          <p:nvPr/>
        </p:nvSpPr>
        <p:spPr>
          <a:xfrm>
            <a:off x="474564" y="2695278"/>
            <a:ext cx="5205908" cy="339031"/>
          </a:xfrm>
          <a:prstGeom prst="rect">
            <a:avLst/>
          </a:prstGeom>
          <a:noFill/>
          <a:ln/>
        </p:spPr>
        <p:txBody>
          <a:bodyPr wrap="none" lIns="0" tIns="0" rIns="0" bIns="0" rtlCol="0" anchor="t"/>
          <a:lstStyle/>
          <a:p>
            <a:pPr>
              <a:lnSpc>
                <a:spcPts val="2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Core Operational Systems (ERP &amp; SCM)</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Text 2"/>
          <p:cNvSpPr/>
          <p:nvPr/>
        </p:nvSpPr>
        <p:spPr>
          <a:xfrm>
            <a:off x="474564" y="3373239"/>
            <a:ext cx="2034083" cy="254198"/>
          </a:xfrm>
          <a:prstGeom prst="rect">
            <a:avLst/>
          </a:prstGeom>
          <a:noFill/>
          <a:ln/>
        </p:spPr>
        <p:txBody>
          <a:bodyPr wrap="none" lIns="0" tIns="0" rIns="0" bIns="0" rtlCol="0" anchor="t"/>
          <a:lstStyle/>
          <a:p>
            <a:pPr>
              <a:lnSpc>
                <a:spcPts val="200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ERP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6" name="Text 3"/>
          <p:cNvSpPr/>
          <p:nvPr/>
        </p:nvSpPr>
        <p:spPr>
          <a:xfrm>
            <a:off x="485576" y="3740744"/>
            <a:ext cx="5456039" cy="216992"/>
          </a:xfrm>
          <a:prstGeom prst="rect">
            <a:avLst/>
          </a:prstGeom>
          <a:noFill/>
          <a:ln/>
        </p:spPr>
        <p:txBody>
          <a:bodyPr wrap="none" lIns="0" tIns="0" rIns="0" bIns="0" rtlCol="0" anchor="t"/>
          <a:lstStyle/>
          <a:p>
            <a:pPr>
              <a:lnSpc>
                <a:spcPts val="170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ERP</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integrates finance, HR, inventory into one system (Alavi et al., 2022)</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7" name="Text 4"/>
          <p:cNvSpPr/>
          <p:nvPr/>
        </p:nvSpPr>
        <p:spPr>
          <a:xfrm>
            <a:off x="474564" y="4115494"/>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Text 5"/>
          <p:cNvSpPr/>
          <p:nvPr/>
        </p:nvSpPr>
        <p:spPr>
          <a:xfrm>
            <a:off x="485575" y="4428536"/>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Unity</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6"/>
          <p:cNvSpPr/>
          <p:nvPr/>
        </p:nvSpPr>
        <p:spPr>
          <a:xfrm>
            <a:off x="474564" y="4681537"/>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Compliance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Text 7"/>
          <p:cNvSpPr/>
          <p:nvPr/>
        </p:nvSpPr>
        <p:spPr>
          <a:xfrm>
            <a:off x="474564" y="4991695"/>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Cost efficiency</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1" name="Text 8"/>
          <p:cNvSpPr/>
          <p:nvPr/>
        </p:nvSpPr>
        <p:spPr>
          <a:xfrm>
            <a:off x="513824" y="5327058"/>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2" name="Text 9"/>
          <p:cNvSpPr/>
          <p:nvPr/>
        </p:nvSpPr>
        <p:spPr>
          <a:xfrm>
            <a:off x="474564" y="5691584"/>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High cost</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10"/>
          <p:cNvSpPr/>
          <p:nvPr/>
        </p:nvSpPr>
        <p:spPr>
          <a:xfrm>
            <a:off x="474564" y="5956002"/>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Long implementation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4" name="Text 11"/>
          <p:cNvSpPr/>
          <p:nvPr/>
        </p:nvSpPr>
        <p:spPr>
          <a:xfrm>
            <a:off x="474564" y="6220420"/>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Resistance to change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5" name="Text 12"/>
          <p:cNvSpPr/>
          <p:nvPr/>
        </p:nvSpPr>
        <p:spPr>
          <a:xfrm>
            <a:off x="6267748" y="3373239"/>
            <a:ext cx="2034083" cy="254198"/>
          </a:xfrm>
          <a:prstGeom prst="rect">
            <a:avLst/>
          </a:prstGeom>
          <a:noFill/>
          <a:ln/>
        </p:spPr>
        <p:txBody>
          <a:bodyPr wrap="none" lIns="0" tIns="0" rIns="0" bIns="0" rtlCol="0" anchor="t"/>
          <a:lstStyle/>
          <a:p>
            <a:pPr>
              <a:lnSpc>
                <a:spcPts val="200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SCM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6" name="Text 13"/>
          <p:cNvSpPr/>
          <p:nvPr/>
        </p:nvSpPr>
        <p:spPr>
          <a:xfrm>
            <a:off x="6276210" y="3809553"/>
            <a:ext cx="5456039" cy="216992"/>
          </a:xfrm>
          <a:prstGeom prst="rect">
            <a:avLst/>
          </a:prstGeom>
          <a:noFill/>
          <a:ln/>
        </p:spPr>
        <p:txBody>
          <a:bodyPr wrap="none" lIns="0" tIns="0" rIns="0" bIns="0" rtlCol="0" anchor="t"/>
          <a:lstStyle/>
          <a:p>
            <a:pPr>
              <a:lnSpc>
                <a:spcPts val="170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SCM</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manages product, info &amp; financial flow in supply chains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14"/>
          <p:cNvSpPr/>
          <p:nvPr/>
        </p:nvSpPr>
        <p:spPr>
          <a:xfrm>
            <a:off x="6467319" y="4121131"/>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 name="Text 15"/>
          <p:cNvSpPr/>
          <p:nvPr/>
        </p:nvSpPr>
        <p:spPr>
          <a:xfrm>
            <a:off x="6267748" y="4462859"/>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Visibility</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 name="Text 16"/>
          <p:cNvSpPr/>
          <p:nvPr/>
        </p:nvSpPr>
        <p:spPr>
          <a:xfrm>
            <a:off x="6267748" y="4727277"/>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Inventory optimisation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0" name="Text 17"/>
          <p:cNvSpPr/>
          <p:nvPr/>
        </p:nvSpPr>
        <p:spPr>
          <a:xfrm>
            <a:off x="6267748" y="4991695"/>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Strong partnerships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1" name="Text 18"/>
          <p:cNvSpPr/>
          <p:nvPr/>
        </p:nvSpPr>
        <p:spPr>
          <a:xfrm>
            <a:off x="6267748" y="5344219"/>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2" name="Text 19"/>
          <p:cNvSpPr/>
          <p:nvPr/>
        </p:nvSpPr>
        <p:spPr>
          <a:xfrm>
            <a:off x="6267748" y="5691584"/>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Disruption risk</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3" name="Text 20"/>
          <p:cNvSpPr/>
          <p:nvPr/>
        </p:nvSpPr>
        <p:spPr>
          <a:xfrm>
            <a:off x="6267748" y="5990175"/>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Dependency on partners </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406004" y="463352"/>
            <a:ext cx="3955356" cy="362446"/>
          </a:xfrm>
          <a:prstGeom prst="rect">
            <a:avLst/>
          </a:prstGeom>
          <a:noFill/>
          <a:ln/>
        </p:spPr>
        <p:txBody>
          <a:bodyPr wrap="none" lIns="0" tIns="0" rIns="0" bIns="0" rtlCol="0" anchor="t"/>
          <a:lstStyle/>
          <a:p>
            <a:pPr>
              <a:lnSpc>
                <a:spcPts val="2833"/>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Driving Growth &amp; Innovation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1"/>
          <p:cNvSpPr/>
          <p:nvPr/>
        </p:nvSpPr>
        <p:spPr>
          <a:xfrm>
            <a:off x="406004" y="999728"/>
            <a:ext cx="6137573" cy="290017"/>
          </a:xfrm>
          <a:prstGeom prst="rect">
            <a:avLst/>
          </a:prstGeom>
          <a:noFill/>
          <a:ln/>
        </p:spPr>
        <p:txBody>
          <a:bodyPr wrap="none" lIns="0" tIns="0" rIns="0" bIns="0" rtlCol="0" anchor="t"/>
          <a:lstStyle/>
          <a:p>
            <a:pPr>
              <a:lnSpc>
                <a:spcPts val="225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Customer &amp; Knowledge-Centric Systems (CRM &amp; KMS)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Shape 2"/>
          <p:cNvSpPr/>
          <p:nvPr/>
        </p:nvSpPr>
        <p:spPr>
          <a:xfrm>
            <a:off x="406004" y="1463676"/>
            <a:ext cx="6807993" cy="2407444"/>
          </a:xfrm>
          <a:prstGeom prst="roundRect">
            <a:avLst>
              <a:gd name="adj" fmla="val 2024"/>
            </a:avLst>
          </a:prstGeom>
          <a:solidFill>
            <a:srgbClr val="E2E4E9"/>
          </a:solidFill>
          <a:ln w="7620">
            <a:solidFill>
              <a:srgbClr val="C8CACF"/>
            </a:solidFill>
            <a:prstDash val="solid"/>
          </a:ln>
        </p:spPr>
        <p:txBody>
          <a:bodyPr/>
          <a:lstStyle/>
          <a:p>
            <a:endParaRPr lang="en-GB" sz="1500"/>
          </a:p>
        </p:txBody>
      </p:sp>
      <p:sp>
        <p:nvSpPr>
          <p:cNvPr id="6" name="Text 3"/>
          <p:cNvSpPr/>
          <p:nvPr/>
        </p:nvSpPr>
        <p:spPr>
          <a:xfrm>
            <a:off x="528340" y="1586012"/>
            <a:ext cx="1740198" cy="217488"/>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CRM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7" name="Text 4"/>
          <p:cNvSpPr/>
          <p:nvPr/>
        </p:nvSpPr>
        <p:spPr>
          <a:xfrm>
            <a:off x="528340" y="1873052"/>
            <a:ext cx="6563320" cy="185539"/>
          </a:xfrm>
          <a:prstGeom prst="rect">
            <a:avLst/>
          </a:prstGeom>
          <a:noFill/>
          <a:ln/>
        </p:spPr>
        <p:txBody>
          <a:bodyPr wrap="none" lIns="0" tIns="0" rIns="0" bIns="0" rtlCol="0" anchor="t"/>
          <a:lstStyle/>
          <a:p>
            <a:pPr>
              <a:lnSpc>
                <a:spcPts val="145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CRM</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manages all customer interactions (Wang et al., 2021) </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Text 5"/>
          <p:cNvSpPr/>
          <p:nvPr/>
        </p:nvSpPr>
        <p:spPr>
          <a:xfrm>
            <a:off x="528340" y="2128144"/>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6"/>
          <p:cNvSpPr/>
          <p:nvPr/>
        </p:nvSpPr>
        <p:spPr>
          <a:xfrm>
            <a:off x="528340" y="2378969"/>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Personalised service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Text 7"/>
          <p:cNvSpPr/>
          <p:nvPr/>
        </p:nvSpPr>
        <p:spPr>
          <a:xfrm>
            <a:off x="528340" y="2605088"/>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Sales automation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1" name="Text 8"/>
          <p:cNvSpPr/>
          <p:nvPr/>
        </p:nvSpPr>
        <p:spPr>
          <a:xfrm>
            <a:off x="528340" y="2831207"/>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Customer insights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2" name="Text 9"/>
          <p:cNvSpPr/>
          <p:nvPr/>
        </p:nvSpPr>
        <p:spPr>
          <a:xfrm>
            <a:off x="528340" y="3086299"/>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10"/>
          <p:cNvSpPr/>
          <p:nvPr/>
        </p:nvSpPr>
        <p:spPr>
          <a:xfrm>
            <a:off x="528340" y="3337124"/>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Poor adoption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4" name="Text 11"/>
          <p:cNvSpPr/>
          <p:nvPr/>
        </p:nvSpPr>
        <p:spPr>
          <a:xfrm>
            <a:off x="528340" y="3563244"/>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Data quality issues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5" name="Shape 12"/>
          <p:cNvSpPr/>
          <p:nvPr/>
        </p:nvSpPr>
        <p:spPr>
          <a:xfrm>
            <a:off x="406004" y="3987106"/>
            <a:ext cx="6807993" cy="2407444"/>
          </a:xfrm>
          <a:prstGeom prst="roundRect">
            <a:avLst>
              <a:gd name="adj" fmla="val 2024"/>
            </a:avLst>
          </a:prstGeom>
          <a:solidFill>
            <a:srgbClr val="E2E4E9"/>
          </a:solidFill>
          <a:ln w="7620">
            <a:solidFill>
              <a:srgbClr val="C8CACF"/>
            </a:solidFill>
            <a:prstDash val="solid"/>
          </a:ln>
        </p:spPr>
        <p:txBody>
          <a:bodyPr/>
          <a:lstStyle/>
          <a:p>
            <a:endParaRPr lang="en-GB" sz="1500"/>
          </a:p>
        </p:txBody>
      </p:sp>
      <p:sp>
        <p:nvSpPr>
          <p:cNvPr id="16" name="Text 13"/>
          <p:cNvSpPr/>
          <p:nvPr/>
        </p:nvSpPr>
        <p:spPr>
          <a:xfrm>
            <a:off x="528340" y="4109443"/>
            <a:ext cx="1740198" cy="217488"/>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KMS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14"/>
          <p:cNvSpPr/>
          <p:nvPr/>
        </p:nvSpPr>
        <p:spPr>
          <a:xfrm>
            <a:off x="528340" y="4396482"/>
            <a:ext cx="6563320" cy="185539"/>
          </a:xfrm>
          <a:prstGeom prst="rect">
            <a:avLst/>
          </a:prstGeom>
          <a:noFill/>
          <a:ln/>
        </p:spPr>
        <p:txBody>
          <a:bodyPr wrap="none" lIns="0" tIns="0" rIns="0" bIns="0" rtlCol="0" anchor="t"/>
          <a:lstStyle/>
          <a:p>
            <a:pPr>
              <a:lnSpc>
                <a:spcPts val="145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KMS</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captures &amp; shares </a:t>
            </a:r>
            <a:r>
              <a:rPr lang="en-US" sz="1500" dirty="0" err="1">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organisational</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knowledge (</a:t>
            </a:r>
            <a:r>
              <a:rPr lang="en-US" sz="1500" dirty="0" err="1">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Chalmeta</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2021) </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 name="Text 15"/>
          <p:cNvSpPr/>
          <p:nvPr/>
        </p:nvSpPr>
        <p:spPr>
          <a:xfrm>
            <a:off x="528340" y="4651574"/>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 name="Text 16"/>
          <p:cNvSpPr/>
          <p:nvPr/>
        </p:nvSpPr>
        <p:spPr>
          <a:xfrm>
            <a:off x="528340" y="4902399"/>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Preserves expertise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0" name="Text 17"/>
          <p:cNvSpPr/>
          <p:nvPr/>
        </p:nvSpPr>
        <p:spPr>
          <a:xfrm>
            <a:off x="528340" y="5128519"/>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Fosters innovation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1" name="Text 18"/>
          <p:cNvSpPr/>
          <p:nvPr/>
        </p:nvSpPr>
        <p:spPr>
          <a:xfrm>
            <a:off x="528340" y="5354638"/>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Supports decision-making</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2" name="Text 19"/>
          <p:cNvSpPr/>
          <p:nvPr/>
        </p:nvSpPr>
        <p:spPr>
          <a:xfrm>
            <a:off x="528340" y="5609729"/>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3" name="Text 20"/>
          <p:cNvSpPr/>
          <p:nvPr/>
        </p:nvSpPr>
        <p:spPr>
          <a:xfrm>
            <a:off x="528340" y="5860555"/>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Cultural barriers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4" name="Text 21"/>
          <p:cNvSpPr/>
          <p:nvPr/>
        </p:nvSpPr>
        <p:spPr>
          <a:xfrm>
            <a:off x="528340" y="6086674"/>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Risk of outdated info</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614462"/>
            <a:ext cx="8202315" cy="590649"/>
          </a:xfrm>
          <a:prstGeom prst="rect">
            <a:avLst/>
          </a:prstGeom>
          <a:noFill/>
          <a:ln/>
        </p:spPr>
        <p:txBody>
          <a:bodyPr wrap="none" lIns="0" tIns="0" rIns="0" bIns="0" rtlCol="0" anchor="t"/>
          <a:lstStyle/>
          <a:p>
            <a:pPr>
              <a:lnSpc>
                <a:spcPts val="4625"/>
              </a:lnSpc>
            </a:pPr>
            <a:r>
              <a:rPr lang="en-US" sz="3708"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Turning Data into Actionable Insight</a:t>
            </a:r>
            <a:endParaRPr lang="en-US" sz="370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Text 1"/>
          <p:cNvSpPr/>
          <p:nvPr/>
        </p:nvSpPr>
        <p:spPr>
          <a:xfrm>
            <a:off x="661492" y="1488579"/>
            <a:ext cx="6190457" cy="472480"/>
          </a:xfrm>
          <a:prstGeom prst="rect">
            <a:avLst/>
          </a:prstGeom>
          <a:noFill/>
          <a:ln/>
        </p:spPr>
        <p:txBody>
          <a:bodyPr wrap="none" lIns="0" tIns="0" rIns="0" bIns="0" rtlCol="0" anchor="t"/>
          <a:lstStyle/>
          <a:p>
            <a:pPr>
              <a:lnSpc>
                <a:spcPts val="3708"/>
              </a:lnSpc>
            </a:pPr>
            <a:r>
              <a:rPr lang="en-US" sz="2958"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Business Intelligence (BI Systems)</a:t>
            </a:r>
            <a:endParaRPr lang="en-US" sz="29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2"/>
          <p:cNvSpPr/>
          <p:nvPr/>
        </p:nvSpPr>
        <p:spPr>
          <a:xfrm>
            <a:off x="661492" y="2244527"/>
            <a:ext cx="10869018" cy="302419"/>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BI analyses data to guide strategy &amp; decisions</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Text 3"/>
          <p:cNvSpPr/>
          <p:nvPr/>
        </p:nvSpPr>
        <p:spPr>
          <a:xfrm>
            <a:off x="661492" y="2759522"/>
            <a:ext cx="378024" cy="212576"/>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Mona Sans Light" pitchFamily="34" charset="-122"/>
                <a:cs typeface="Times New Roman" panose="02020603050405020304" pitchFamily="18" charset="0"/>
              </a:rPr>
              <a:t>01</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6" name="Shape 4"/>
          <p:cNvSpPr/>
          <p:nvPr/>
        </p:nvSpPr>
        <p:spPr>
          <a:xfrm>
            <a:off x="661492" y="3055442"/>
            <a:ext cx="3496965" cy="25400"/>
          </a:xfrm>
          <a:prstGeom prst="rect">
            <a:avLst/>
          </a:prstGeom>
          <a:solidFill>
            <a:srgbClr val="373B48"/>
          </a:solidFill>
          <a:ln/>
        </p:spPr>
        <p:txBody>
          <a:bodyPr/>
          <a:lstStyle/>
          <a:p>
            <a:endParaRPr lang="en-GB" sz="1500"/>
          </a:p>
        </p:txBody>
      </p:sp>
      <p:sp>
        <p:nvSpPr>
          <p:cNvPr id="7" name="Text 5"/>
          <p:cNvSpPr/>
          <p:nvPr/>
        </p:nvSpPr>
        <p:spPr>
          <a:xfrm>
            <a:off x="661492" y="3200698"/>
            <a:ext cx="3496965" cy="590550"/>
          </a:xfrm>
          <a:prstGeom prst="rect">
            <a:avLst/>
          </a:prstGeom>
          <a:noFill/>
          <a:ln/>
        </p:spPr>
        <p:txBody>
          <a:bodyPr wrap="square" lIns="0" tIns="0" rIns="0" bIns="0" rtlCol="0" anchor="t"/>
          <a:lstStyle/>
          <a:p>
            <a:pPr>
              <a:lnSpc>
                <a:spcPts val="2292"/>
              </a:lnSpc>
            </a:pPr>
            <a:r>
              <a:rPr lang="en-US" sz="1833"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Proactive Forecasting &amp; Analytics</a:t>
            </a:r>
            <a:endParaRPr lang="en-US" sz="1833"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Text 6"/>
          <p:cNvSpPr/>
          <p:nvPr/>
        </p:nvSpPr>
        <p:spPr>
          <a:xfrm>
            <a:off x="661492" y="3904655"/>
            <a:ext cx="3496965" cy="604838"/>
          </a:xfrm>
          <a:prstGeom prst="rect">
            <a:avLst/>
          </a:prstGeom>
          <a:noFill/>
          <a:ln/>
        </p:spPr>
        <p:txBody>
          <a:bodyPr wrap="squar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Benefits: proactive forecasting &amp; analytics</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7"/>
          <p:cNvSpPr/>
          <p:nvPr/>
        </p:nvSpPr>
        <p:spPr>
          <a:xfrm>
            <a:off x="4347468" y="2759571"/>
            <a:ext cx="189012" cy="236240"/>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Mona Sans Light" pitchFamily="34" charset="-122"/>
                <a:cs typeface="Times New Roman" panose="02020603050405020304" pitchFamily="18" charset="0"/>
              </a:rPr>
              <a:t>02</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Shape 8"/>
          <p:cNvSpPr/>
          <p:nvPr/>
        </p:nvSpPr>
        <p:spPr>
          <a:xfrm>
            <a:off x="4347468" y="3055442"/>
            <a:ext cx="3496965" cy="25400"/>
          </a:xfrm>
          <a:prstGeom prst="rect">
            <a:avLst/>
          </a:prstGeom>
          <a:solidFill>
            <a:srgbClr val="373B48"/>
          </a:solidFill>
          <a:ln/>
        </p:spPr>
        <p:txBody>
          <a:bodyPr/>
          <a:lstStyle/>
          <a:p>
            <a:endParaRPr lang="en-GB" sz="1500"/>
          </a:p>
        </p:txBody>
      </p:sp>
      <p:sp>
        <p:nvSpPr>
          <p:cNvPr id="11" name="Text 9"/>
          <p:cNvSpPr/>
          <p:nvPr/>
        </p:nvSpPr>
        <p:spPr>
          <a:xfrm>
            <a:off x="4347468" y="3200698"/>
            <a:ext cx="2711847" cy="295275"/>
          </a:xfrm>
          <a:prstGeom prst="rect">
            <a:avLst/>
          </a:prstGeom>
          <a:noFill/>
          <a:ln/>
        </p:spPr>
        <p:txBody>
          <a:bodyPr wrap="none" lIns="0" tIns="0" rIns="0" bIns="0" rtlCol="0" anchor="t"/>
          <a:lstStyle/>
          <a:p>
            <a:pPr>
              <a:lnSpc>
                <a:spcPts val="2292"/>
              </a:lnSpc>
            </a:pPr>
            <a:r>
              <a:rPr lang="en-US" sz="1833"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Competitive Advantage</a:t>
            </a:r>
            <a:endParaRPr lang="en-US" sz="1833"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2" name="Text 10"/>
          <p:cNvSpPr/>
          <p:nvPr/>
        </p:nvSpPr>
        <p:spPr>
          <a:xfrm>
            <a:off x="4347468" y="3609380"/>
            <a:ext cx="3496965" cy="604838"/>
          </a:xfrm>
          <a:prstGeom prst="rect">
            <a:avLst/>
          </a:prstGeom>
          <a:noFill/>
          <a:ln/>
        </p:spPr>
        <p:txBody>
          <a:bodyPr wrap="squar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Benefits: competitive advantage through trend analysis</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11"/>
          <p:cNvSpPr/>
          <p:nvPr/>
        </p:nvSpPr>
        <p:spPr>
          <a:xfrm>
            <a:off x="8033444" y="2759571"/>
            <a:ext cx="189012" cy="236240"/>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Mona Sans Light" pitchFamily="34" charset="-122"/>
                <a:cs typeface="Times New Roman" panose="02020603050405020304" pitchFamily="18" charset="0"/>
              </a:rPr>
              <a:t>03</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4" name="Shape 12"/>
          <p:cNvSpPr/>
          <p:nvPr/>
        </p:nvSpPr>
        <p:spPr>
          <a:xfrm>
            <a:off x="8033444" y="3055442"/>
            <a:ext cx="3496965" cy="25400"/>
          </a:xfrm>
          <a:prstGeom prst="rect">
            <a:avLst/>
          </a:prstGeom>
          <a:solidFill>
            <a:srgbClr val="373B48"/>
          </a:solidFill>
          <a:ln/>
        </p:spPr>
        <p:txBody>
          <a:bodyPr/>
          <a:lstStyle/>
          <a:p>
            <a:endParaRPr lang="en-GB" sz="1500"/>
          </a:p>
        </p:txBody>
      </p:sp>
      <p:sp>
        <p:nvSpPr>
          <p:cNvPr id="15" name="Text 13"/>
          <p:cNvSpPr/>
          <p:nvPr/>
        </p:nvSpPr>
        <p:spPr>
          <a:xfrm>
            <a:off x="8033445" y="3200698"/>
            <a:ext cx="2416274" cy="295275"/>
          </a:xfrm>
          <a:prstGeom prst="rect">
            <a:avLst/>
          </a:prstGeom>
          <a:noFill/>
          <a:ln/>
        </p:spPr>
        <p:txBody>
          <a:bodyPr wrap="none" lIns="0" tIns="0" rIns="0" bIns="0" rtlCol="0" anchor="t"/>
          <a:lstStyle/>
          <a:p>
            <a:pPr>
              <a:lnSpc>
                <a:spcPts val="2292"/>
              </a:lnSpc>
            </a:pPr>
            <a:r>
              <a:rPr lang="en-US" sz="1833"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Real-time Monitoring</a:t>
            </a:r>
            <a:endParaRPr lang="en-US" sz="1833"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6" name="Text 14"/>
          <p:cNvSpPr/>
          <p:nvPr/>
        </p:nvSpPr>
        <p:spPr>
          <a:xfrm>
            <a:off x="8033444" y="3609380"/>
            <a:ext cx="3496965" cy="604838"/>
          </a:xfrm>
          <a:prstGeom prst="rect">
            <a:avLst/>
          </a:prstGeom>
          <a:noFill/>
          <a:ln/>
        </p:spPr>
        <p:txBody>
          <a:bodyPr wrap="squar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Benefits: real-time KPI tracking &amp; performance monitoring</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15"/>
          <p:cNvSpPr/>
          <p:nvPr/>
        </p:nvSpPr>
        <p:spPr>
          <a:xfrm>
            <a:off x="661492" y="4934645"/>
            <a:ext cx="2835275" cy="354409"/>
          </a:xfrm>
          <a:prstGeom prst="rect">
            <a:avLst/>
          </a:prstGeom>
          <a:noFill/>
          <a:ln/>
        </p:spPr>
        <p:txBody>
          <a:bodyPr wrap="none" lIns="0" tIns="0" rIns="0" bIns="0" rtlCol="0" anchor="t"/>
          <a:lstStyle/>
          <a:p>
            <a:pPr>
              <a:lnSpc>
                <a:spcPts val="2750"/>
              </a:lnSpc>
            </a:pPr>
            <a:r>
              <a:rPr lang="en-US" sz="2208"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220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 name="Text 16"/>
          <p:cNvSpPr/>
          <p:nvPr/>
        </p:nvSpPr>
        <p:spPr>
          <a:xfrm>
            <a:off x="661492" y="5572522"/>
            <a:ext cx="10869018" cy="302419"/>
          </a:xfrm>
          <a:prstGeom prst="rect">
            <a:avLst/>
          </a:prstGeom>
          <a:noFill/>
          <a:ln/>
        </p:spPr>
        <p:txBody>
          <a:bodyPr wrap="none" lIns="0" tIns="0" rIns="0" bIns="0" rtlCol="0" anchor="t"/>
          <a:lstStyle/>
          <a:p>
            <a:pPr marL="285739" indent="-285739">
              <a:lnSpc>
                <a:spcPts val="2375"/>
              </a:lnSpc>
              <a:buSzPct val="100000"/>
              <a:buChar char="•"/>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Relies on clean integrated data from other systems (Chen et al., 2020)</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 name="Text 17"/>
          <p:cNvSpPr/>
          <p:nvPr/>
        </p:nvSpPr>
        <p:spPr>
          <a:xfrm>
            <a:off x="661492" y="5941021"/>
            <a:ext cx="10869018" cy="302419"/>
          </a:xfrm>
          <a:prstGeom prst="rect">
            <a:avLst/>
          </a:prstGeom>
          <a:noFill/>
          <a:ln/>
        </p:spPr>
        <p:txBody>
          <a:bodyPr wrap="none" lIns="0" tIns="0" rIns="0" bIns="0" rtlCol="0" anchor="t"/>
          <a:lstStyle/>
          <a:p>
            <a:pPr marL="285739" indent="-285739">
              <a:lnSpc>
                <a:spcPts val="2375"/>
              </a:lnSpc>
              <a:buSzPct val="100000"/>
              <a:buChar char="•"/>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Requires skilled users &amp; high investment</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4308" y="388442"/>
            <a:ext cx="5744269" cy="441325"/>
          </a:xfrm>
          <a:prstGeom prst="rect">
            <a:avLst/>
          </a:prstGeom>
          <a:noFill/>
          <a:ln/>
        </p:spPr>
        <p:txBody>
          <a:bodyPr wrap="none" lIns="0" tIns="0" rIns="0" bIns="0" rtlCol="0" anchor="t"/>
          <a:lstStyle/>
          <a:p>
            <a:pPr>
              <a:lnSpc>
                <a:spcPts val="345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The Big Picture: Strategic Choices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Text 1"/>
          <p:cNvSpPr/>
          <p:nvPr/>
        </p:nvSpPr>
        <p:spPr>
          <a:xfrm>
            <a:off x="494307" y="1041598"/>
            <a:ext cx="4494907" cy="353020"/>
          </a:xfrm>
          <a:prstGeom prst="rect">
            <a:avLst/>
          </a:prstGeom>
          <a:noFill/>
          <a:ln/>
        </p:spPr>
        <p:txBody>
          <a:bodyPr wrap="none" lIns="0" tIns="0" rIns="0" bIns="0" rtlCol="0" anchor="t"/>
          <a:lstStyle/>
          <a:p>
            <a:pPr>
              <a:lnSpc>
                <a:spcPts val="275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Strategic Synthesis &amp; Integration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2"/>
          <p:cNvSpPr/>
          <p:nvPr/>
        </p:nvSpPr>
        <p:spPr>
          <a:xfrm>
            <a:off x="2158008" y="2267942"/>
            <a:ext cx="1765598" cy="220762"/>
          </a:xfrm>
          <a:prstGeom prst="rect">
            <a:avLst/>
          </a:prstGeom>
          <a:noFill/>
          <a:ln/>
        </p:spPr>
        <p:txBody>
          <a:bodyPr wrap="none" lIns="0" tIns="0" rIns="0" bIns="0" rtlCol="0" anchor="t"/>
          <a:lstStyle/>
          <a:p>
            <a:pPr algn="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ERP</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Text 3"/>
          <p:cNvSpPr/>
          <p:nvPr/>
        </p:nvSpPr>
        <p:spPr>
          <a:xfrm>
            <a:off x="494308" y="2573437"/>
            <a:ext cx="3429298" cy="226020"/>
          </a:xfrm>
          <a:prstGeom prst="rect">
            <a:avLst/>
          </a:prstGeom>
          <a:noFill/>
          <a:ln/>
        </p:spPr>
        <p:txBody>
          <a:bodyPr wrap="none" lIns="0" tIns="0" rIns="0" bIns="0" rtlCol="0" anchor="t"/>
          <a:lstStyle/>
          <a:p>
            <a:pPr algn="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Internal processes backbone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6" name="Image 0" descr="preencoded.png"/>
          <p:cNvPicPr>
            <a:picLocks noChangeAspect="1"/>
          </p:cNvPicPr>
          <p:nvPr/>
        </p:nvPicPr>
        <p:blipFill>
          <a:blip r:embed="rId3"/>
          <a:stretch>
            <a:fillRect/>
          </a:stretch>
        </p:blipFill>
        <p:spPr>
          <a:xfrm>
            <a:off x="4135438" y="1606451"/>
            <a:ext cx="3921125" cy="3921125"/>
          </a:xfrm>
          <a:prstGeom prst="rect">
            <a:avLst/>
          </a:prstGeom>
        </p:spPr>
      </p:pic>
      <p:pic>
        <p:nvPicPr>
          <p:cNvPr id="7" name="Image 1" descr="preencoded.png"/>
          <p:cNvPicPr>
            <a:picLocks noChangeAspect="1"/>
          </p:cNvPicPr>
          <p:nvPr/>
        </p:nvPicPr>
        <p:blipFill>
          <a:blip r:embed="rId4"/>
          <a:stretch>
            <a:fillRect/>
          </a:stretch>
        </p:blipFill>
        <p:spPr>
          <a:xfrm>
            <a:off x="5035203" y="2449264"/>
            <a:ext cx="211336" cy="264120"/>
          </a:xfrm>
          <a:prstGeom prst="rect">
            <a:avLst/>
          </a:prstGeom>
        </p:spPr>
      </p:pic>
      <p:sp>
        <p:nvSpPr>
          <p:cNvPr id="8" name="Text 4"/>
          <p:cNvSpPr/>
          <p:nvPr/>
        </p:nvSpPr>
        <p:spPr>
          <a:xfrm>
            <a:off x="8268394" y="1923554"/>
            <a:ext cx="1765598" cy="220762"/>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CRM</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5"/>
          <p:cNvSpPr/>
          <p:nvPr/>
        </p:nvSpPr>
        <p:spPr>
          <a:xfrm>
            <a:off x="8268394" y="2229048"/>
            <a:ext cx="3429298"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Customer relationships heart</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0" name="Image 2" descr="preencoded.png"/>
          <p:cNvPicPr>
            <a:picLocks noChangeAspect="1"/>
          </p:cNvPicPr>
          <p:nvPr/>
        </p:nvPicPr>
        <p:blipFill>
          <a:blip r:embed="rId5"/>
          <a:stretch>
            <a:fillRect/>
          </a:stretch>
        </p:blipFill>
        <p:spPr>
          <a:xfrm>
            <a:off x="4135438" y="1606451"/>
            <a:ext cx="3921125" cy="3921125"/>
          </a:xfrm>
          <a:prstGeom prst="rect">
            <a:avLst/>
          </a:prstGeom>
        </p:spPr>
      </p:pic>
      <p:pic>
        <p:nvPicPr>
          <p:cNvPr id="11" name="Image 3" descr="preencoded.png"/>
          <p:cNvPicPr>
            <a:picLocks noChangeAspect="1"/>
          </p:cNvPicPr>
          <p:nvPr/>
        </p:nvPicPr>
        <p:blipFill>
          <a:blip r:embed="rId6"/>
          <a:stretch>
            <a:fillRect/>
          </a:stretch>
        </p:blipFill>
        <p:spPr>
          <a:xfrm>
            <a:off x="6632426" y="2221954"/>
            <a:ext cx="211336" cy="264120"/>
          </a:xfrm>
          <a:prstGeom prst="rect">
            <a:avLst/>
          </a:prstGeom>
        </p:spPr>
      </p:pic>
      <p:sp>
        <p:nvSpPr>
          <p:cNvPr id="12" name="Text 6"/>
          <p:cNvSpPr/>
          <p:nvPr/>
        </p:nvSpPr>
        <p:spPr>
          <a:xfrm>
            <a:off x="8339039" y="3301207"/>
            <a:ext cx="1765598" cy="220762"/>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SCM</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7"/>
          <p:cNvSpPr/>
          <p:nvPr/>
        </p:nvSpPr>
        <p:spPr>
          <a:xfrm>
            <a:off x="8339039" y="3606701"/>
            <a:ext cx="3358654"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Supply chain circulation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4" name="Image 4" descr="preencoded.png"/>
          <p:cNvPicPr>
            <a:picLocks noChangeAspect="1"/>
          </p:cNvPicPr>
          <p:nvPr/>
        </p:nvPicPr>
        <p:blipFill>
          <a:blip r:embed="rId7"/>
          <a:stretch>
            <a:fillRect/>
          </a:stretch>
        </p:blipFill>
        <p:spPr>
          <a:xfrm>
            <a:off x="4135438" y="1606451"/>
            <a:ext cx="3921125" cy="3921125"/>
          </a:xfrm>
          <a:prstGeom prst="rect">
            <a:avLst/>
          </a:prstGeom>
        </p:spPr>
      </p:pic>
      <p:pic>
        <p:nvPicPr>
          <p:cNvPr id="15" name="Image 5" descr="preencoded.png"/>
          <p:cNvPicPr>
            <a:picLocks noChangeAspect="1"/>
          </p:cNvPicPr>
          <p:nvPr/>
        </p:nvPicPr>
        <p:blipFill>
          <a:blip r:embed="rId8"/>
          <a:stretch>
            <a:fillRect/>
          </a:stretch>
        </p:blipFill>
        <p:spPr>
          <a:xfrm>
            <a:off x="7342238" y="3670846"/>
            <a:ext cx="211336" cy="264120"/>
          </a:xfrm>
          <a:prstGeom prst="rect">
            <a:avLst/>
          </a:prstGeom>
        </p:spPr>
      </p:pic>
      <p:sp>
        <p:nvSpPr>
          <p:cNvPr id="16" name="Text 8"/>
          <p:cNvSpPr/>
          <p:nvPr/>
        </p:nvSpPr>
        <p:spPr>
          <a:xfrm>
            <a:off x="8268394" y="4678858"/>
            <a:ext cx="1765598" cy="220762"/>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KMS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9"/>
          <p:cNvSpPr/>
          <p:nvPr/>
        </p:nvSpPr>
        <p:spPr>
          <a:xfrm>
            <a:off x="8268394" y="4984353"/>
            <a:ext cx="3429298"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Knowledge preservation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8" name="Image 6" descr="preencoded.png"/>
          <p:cNvPicPr>
            <a:picLocks noChangeAspect="1"/>
          </p:cNvPicPr>
          <p:nvPr/>
        </p:nvPicPr>
        <p:blipFill>
          <a:blip r:embed="rId9"/>
          <a:stretch>
            <a:fillRect/>
          </a:stretch>
        </p:blipFill>
        <p:spPr>
          <a:xfrm>
            <a:off x="4135438" y="1606451"/>
            <a:ext cx="3921125" cy="3921125"/>
          </a:xfrm>
          <a:prstGeom prst="rect">
            <a:avLst/>
          </a:prstGeom>
        </p:spPr>
      </p:pic>
      <p:pic>
        <p:nvPicPr>
          <p:cNvPr id="19" name="Image 7" descr="preencoded.png"/>
          <p:cNvPicPr>
            <a:picLocks noChangeAspect="1"/>
          </p:cNvPicPr>
          <p:nvPr/>
        </p:nvPicPr>
        <p:blipFill>
          <a:blip r:embed="rId10"/>
          <a:stretch>
            <a:fillRect/>
          </a:stretch>
        </p:blipFill>
        <p:spPr>
          <a:xfrm>
            <a:off x="6183561" y="4793605"/>
            <a:ext cx="211336" cy="264120"/>
          </a:xfrm>
          <a:prstGeom prst="rect">
            <a:avLst/>
          </a:prstGeom>
        </p:spPr>
      </p:pic>
      <p:sp>
        <p:nvSpPr>
          <p:cNvPr id="20" name="Text 10"/>
          <p:cNvSpPr/>
          <p:nvPr/>
        </p:nvSpPr>
        <p:spPr>
          <a:xfrm>
            <a:off x="2158008" y="4334470"/>
            <a:ext cx="1765598" cy="220762"/>
          </a:xfrm>
          <a:prstGeom prst="rect">
            <a:avLst/>
          </a:prstGeom>
          <a:noFill/>
          <a:ln/>
        </p:spPr>
        <p:txBody>
          <a:bodyPr wrap="none" lIns="0" tIns="0" rIns="0" bIns="0" rtlCol="0" anchor="t"/>
          <a:lstStyle/>
          <a:p>
            <a:pPr algn="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BI</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1" name="Text 11"/>
          <p:cNvSpPr/>
          <p:nvPr/>
        </p:nvSpPr>
        <p:spPr>
          <a:xfrm>
            <a:off x="494308" y="4639965"/>
            <a:ext cx="3429298" cy="226020"/>
          </a:xfrm>
          <a:prstGeom prst="rect">
            <a:avLst/>
          </a:prstGeom>
          <a:noFill/>
          <a:ln/>
        </p:spPr>
        <p:txBody>
          <a:bodyPr wrap="none" lIns="0" tIns="0" rIns="0" bIns="0" rtlCol="0" anchor="t"/>
          <a:lstStyle/>
          <a:p>
            <a:pPr algn="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Decision hub insights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22" name="Image 8" descr="preencoded.png"/>
          <p:cNvPicPr>
            <a:picLocks noChangeAspect="1"/>
          </p:cNvPicPr>
          <p:nvPr/>
        </p:nvPicPr>
        <p:blipFill>
          <a:blip r:embed="rId11"/>
          <a:stretch>
            <a:fillRect/>
          </a:stretch>
        </p:blipFill>
        <p:spPr>
          <a:xfrm>
            <a:off x="4135438" y="1606451"/>
            <a:ext cx="3921125" cy="3921125"/>
          </a:xfrm>
          <a:prstGeom prst="rect">
            <a:avLst/>
          </a:prstGeom>
        </p:spPr>
      </p:pic>
      <p:pic>
        <p:nvPicPr>
          <p:cNvPr id="23" name="Image 9" descr="preencoded.png"/>
          <p:cNvPicPr>
            <a:picLocks noChangeAspect="1"/>
          </p:cNvPicPr>
          <p:nvPr/>
        </p:nvPicPr>
        <p:blipFill>
          <a:blip r:embed="rId12"/>
          <a:stretch>
            <a:fillRect/>
          </a:stretch>
        </p:blipFill>
        <p:spPr>
          <a:xfrm>
            <a:off x="4757788" y="4038650"/>
            <a:ext cx="211336" cy="264120"/>
          </a:xfrm>
          <a:prstGeom prst="rect">
            <a:avLst/>
          </a:prstGeom>
        </p:spPr>
      </p:pic>
      <p:sp>
        <p:nvSpPr>
          <p:cNvPr id="24" name="Text 12"/>
          <p:cNvSpPr/>
          <p:nvPr/>
        </p:nvSpPr>
        <p:spPr>
          <a:xfrm>
            <a:off x="687784" y="5778599"/>
            <a:ext cx="10991553" cy="452041"/>
          </a:xfrm>
          <a:prstGeom prst="rect">
            <a:avLst/>
          </a:prstGeom>
          <a:noFill/>
          <a:ln/>
        </p:spPr>
        <p:txBody>
          <a:bodyPr wrap="squar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No single system solves all business challenges. True value comes from integration across systems. CRM supports SCM, feeding demand data into ERP. BI unifies insights across all systems (Ivanov, 2021). KMS preserves lessons &amp; expertise for future use. Businesses must align systems with urgent strategic needs.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5" name="Shape 13"/>
          <p:cNvSpPr/>
          <p:nvPr/>
        </p:nvSpPr>
        <p:spPr>
          <a:xfrm>
            <a:off x="494308" y="5686426"/>
            <a:ext cx="19050" cy="769739"/>
          </a:xfrm>
          <a:prstGeom prst="rect">
            <a:avLst/>
          </a:prstGeom>
          <a:solidFill>
            <a:srgbClr val="373B48"/>
          </a:solidFill>
          <a:ln/>
        </p:spPr>
        <p:txBody>
          <a:bodyPr/>
          <a:lstStyle/>
          <a:p>
            <a:endParaRPr lang="en-GB" sz="1500"/>
          </a:p>
        </p:txBody>
      </p:sp>
      <p:sp>
        <p:nvSpPr>
          <p:cNvPr id="26" name="Text 14"/>
          <p:cNvSpPr/>
          <p:nvPr/>
        </p:nvSpPr>
        <p:spPr>
          <a:xfrm>
            <a:off x="503833" y="6547843"/>
            <a:ext cx="11203384"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Integration = Strategic Advantage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40B4E-1E57-ED4B-3688-18F96915EAE3}"/>
              </a:ext>
            </a:extLst>
          </p:cNvPr>
          <p:cNvSpPr>
            <a:spLocks noGrp="1"/>
          </p:cNvSpPr>
          <p:nvPr>
            <p:ph type="ctrTitle"/>
          </p:nvPr>
        </p:nvSpPr>
        <p:spPr>
          <a:xfrm>
            <a:off x="314632" y="160313"/>
            <a:ext cx="9144000" cy="686340"/>
          </a:xfrm>
        </p:spPr>
        <p:txBody>
          <a:bodyPr>
            <a:normAutofit fontScale="90000"/>
          </a:bodyPr>
          <a:lstStyle/>
          <a:p>
            <a:r>
              <a:rPr lang="en-US" sz="3600" dirty="0"/>
              <a:t>Ethical considerations in information systems</a:t>
            </a:r>
            <a:endParaRPr lang="en-GB" sz="3600" dirty="0"/>
          </a:p>
        </p:txBody>
      </p:sp>
      <p:sp>
        <p:nvSpPr>
          <p:cNvPr id="3" name="Subtitle 2">
            <a:extLst>
              <a:ext uri="{FF2B5EF4-FFF2-40B4-BE49-F238E27FC236}">
                <a16:creationId xmlns:a16="http://schemas.microsoft.com/office/drawing/2014/main" id="{52CC47FE-00C8-2801-8BED-733293B56B16}"/>
              </a:ext>
            </a:extLst>
          </p:cNvPr>
          <p:cNvSpPr>
            <a:spLocks noGrp="1"/>
          </p:cNvSpPr>
          <p:nvPr>
            <p:ph type="subTitle" idx="1"/>
          </p:nvPr>
        </p:nvSpPr>
        <p:spPr>
          <a:xfrm>
            <a:off x="1002890" y="1261960"/>
            <a:ext cx="9144000" cy="2297317"/>
          </a:xfrm>
        </p:spPr>
        <p:txBody>
          <a:bodyPr>
            <a:normAutofit lnSpcReduction="10000"/>
          </a:bodyPr>
          <a:lstStyle/>
          <a:p>
            <a:pPr algn="l"/>
            <a:r>
              <a:rPr lang="en-US" sz="2400" b="1" dirty="0">
                <a:solidFill>
                  <a:schemeClr val="tx1">
                    <a:lumMod val="95000"/>
                    <a:lumOff val="5000"/>
                  </a:schemeClr>
                </a:solidFill>
              </a:rPr>
              <a:t>Data Privacy</a:t>
            </a:r>
          </a:p>
          <a:p>
            <a:pPr marL="342900" indent="-342900" algn="l">
              <a:buFont typeface="Arial" panose="020B0604020202020204" pitchFamily="34" charset="0"/>
              <a:buChar char="•"/>
            </a:pPr>
            <a:r>
              <a:rPr lang="en-US" sz="1600" dirty="0">
                <a:solidFill>
                  <a:schemeClr val="tx1">
                    <a:lumMod val="95000"/>
                    <a:lumOff val="5000"/>
                  </a:schemeClr>
                </a:solidFill>
              </a:rPr>
              <a:t>Businesses collect vast amounts of customer, employee and partner data.</a:t>
            </a:r>
          </a:p>
          <a:p>
            <a:pPr marL="342900" indent="-342900" algn="l">
              <a:buFont typeface="Arial" panose="020B0604020202020204" pitchFamily="34" charset="0"/>
              <a:buChar char="•"/>
            </a:pPr>
            <a:r>
              <a:rPr lang="en-US" sz="1600" dirty="0">
                <a:solidFill>
                  <a:schemeClr val="tx1">
                    <a:lumMod val="95000"/>
                    <a:lumOff val="5000"/>
                  </a:schemeClr>
                </a:solidFill>
              </a:rPr>
              <a:t>Ethical concerns: unauthorized access, data misuse, excessive tracking.</a:t>
            </a:r>
          </a:p>
          <a:p>
            <a:pPr marL="342900" indent="-342900" algn="l">
              <a:buFont typeface="Arial" panose="020B0604020202020204" pitchFamily="34" charset="0"/>
              <a:buChar char="•"/>
            </a:pPr>
            <a:r>
              <a:rPr lang="en-US" sz="1600" dirty="0">
                <a:solidFill>
                  <a:schemeClr val="tx1">
                    <a:lumMod val="95000"/>
                    <a:lumOff val="5000"/>
                  </a:schemeClr>
                </a:solidFill>
              </a:rPr>
              <a:t>Example: Improper handling of customer data can lead to loss of trust and legal penalties, such as GDPR fines in the EU (smith,2020).</a:t>
            </a:r>
          </a:p>
          <a:p>
            <a:pPr marL="342900" indent="-342900" algn="l">
              <a:buFont typeface="Arial" panose="020B0604020202020204" pitchFamily="34" charset="0"/>
              <a:buChar char="•"/>
            </a:pPr>
            <a:r>
              <a:rPr lang="en-US" sz="1600" b="1" dirty="0">
                <a:solidFill>
                  <a:schemeClr val="tx1">
                    <a:lumMod val="95000"/>
                    <a:lumOff val="5000"/>
                  </a:schemeClr>
                </a:solidFill>
              </a:rPr>
              <a:t>Recommendation:</a:t>
            </a:r>
            <a:r>
              <a:rPr lang="en-US" sz="1600" dirty="0">
                <a:solidFill>
                  <a:schemeClr val="tx1">
                    <a:lumMod val="95000"/>
                    <a:lumOff val="5000"/>
                  </a:schemeClr>
                </a:solidFill>
              </a:rPr>
              <a:t> Adopt transparent data policies, obtain informed consent, and limit data collection to what is necessary.</a:t>
            </a:r>
            <a:endParaRPr lang="en-US" sz="1600" b="1" dirty="0">
              <a:solidFill>
                <a:schemeClr val="tx1">
                  <a:lumMod val="95000"/>
                  <a:lumOff val="5000"/>
                </a:schemeClr>
              </a:solidFill>
            </a:endParaRPr>
          </a:p>
          <a:p>
            <a:pPr marL="342900" indent="-342900" algn="l">
              <a:buFont typeface="Arial" panose="020B0604020202020204" pitchFamily="34" charset="0"/>
              <a:buChar char="•"/>
            </a:pPr>
            <a:endParaRPr lang="en-GB" sz="1600" dirty="0"/>
          </a:p>
        </p:txBody>
      </p:sp>
      <p:sp>
        <p:nvSpPr>
          <p:cNvPr id="4" name="TextBox 3">
            <a:extLst>
              <a:ext uri="{FF2B5EF4-FFF2-40B4-BE49-F238E27FC236}">
                <a16:creationId xmlns:a16="http://schemas.microsoft.com/office/drawing/2014/main" id="{F27B6122-019D-FDD5-9C78-0D7F65375034}"/>
              </a:ext>
            </a:extLst>
          </p:cNvPr>
          <p:cNvSpPr txBox="1"/>
          <p:nvPr/>
        </p:nvSpPr>
        <p:spPr>
          <a:xfrm>
            <a:off x="1052052" y="3877172"/>
            <a:ext cx="9144000" cy="2447786"/>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Security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Cyber security threats such as hacking and ransomware expose sensitive data, making it essential to use encryption, audits, and staff training (Brown,2019). </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Ethical responsibility: protect stakeholders from harm caused by negligence.</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Invest in encryption, regular audits, staff training, and strict access controls.</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359630923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66AC005-1F83-F645-AB25-B73048F3F3E6}"/>
              </a:ext>
            </a:extLst>
          </p:cNvPr>
          <p:cNvSpPr txBox="1"/>
          <p:nvPr/>
        </p:nvSpPr>
        <p:spPr>
          <a:xfrm>
            <a:off x="422787" y="589935"/>
            <a:ext cx="9478297" cy="22631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AI &amp; Decision-making</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AI systems can speed up decision-making but raise ethical concerns about fairness and accountability (Johnson, 2021).</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Risks: algorithmic bias (e.g., unfair hiring practices, discriminatory loan approvals).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Ensure AI transparency, conduct bias audits, and maintain human oversight in critical decisions.</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7" name="TextBox 6">
            <a:extLst>
              <a:ext uri="{FF2B5EF4-FFF2-40B4-BE49-F238E27FC236}">
                <a16:creationId xmlns:a16="http://schemas.microsoft.com/office/drawing/2014/main" id="{789AD638-8111-FF6A-26CC-C4D8DF8DE1F6}"/>
              </a:ext>
            </a:extLst>
          </p:cNvPr>
          <p:cNvSpPr txBox="1"/>
          <p:nvPr/>
        </p:nvSpPr>
        <p:spPr>
          <a:xfrm>
            <a:off x="422787" y="3873910"/>
            <a:ext cx="9271819" cy="22631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Employee monitoring</a:t>
            </a: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Many businesses use IT systems to track productivity, communications, and even key strokes.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The use of IT systems to track employee productivity raises ethical issues such as privacy invasion, micromanagement, and reduced morale (Williams, 2020).</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Use monitoring sparingly, focus on outcomes not surveillance, and clearly communicate monitoring policies.</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374485305"/>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A489F2-F6FD-A95D-DA5B-3B58496F6A99}"/>
              </a:ext>
            </a:extLst>
          </p:cNvPr>
          <p:cNvSpPr txBox="1"/>
          <p:nvPr/>
        </p:nvSpPr>
        <p:spPr>
          <a:xfrm>
            <a:off x="363793" y="963561"/>
            <a:ext cx="8770375" cy="18937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Bias &amp; Discrimination</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Information systems can unintentionally reinforce social biases (e.g., facial recognition misidentifying certain groups) (O’Neil, 2016).</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Recommendations: </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Regularly test systems for bias, diversify data inputs, and ensure fairness across demographics (Crawford, 2021).</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F4034D1E-D5D5-48D5-14A6-7FEC403E7A93}"/>
              </a:ext>
            </a:extLst>
          </p:cNvPr>
          <p:cNvSpPr txBox="1"/>
          <p:nvPr/>
        </p:nvSpPr>
        <p:spPr>
          <a:xfrm>
            <a:off x="304800" y="3991897"/>
            <a:ext cx="9320981" cy="22631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Responsible Use &amp; Accountability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Companies must balance efficiency gains with social responsibility (</a:t>
            </a:r>
            <a:r>
              <a:rPr kumimoji="0" lang="en-US" sz="1600" b="0" i="0" u="none" strike="noStrike" kern="1200" cap="none" spc="0" normalizeH="0" baseline="0" noProof="0" dirty="0" err="1">
                <a:ln>
                  <a:noFill/>
                </a:ln>
                <a:solidFill>
                  <a:prstClr val="black"/>
                </a:solidFill>
                <a:effectLst/>
                <a:uLnTx/>
                <a:uFillTx/>
                <a:latin typeface="Trebuchet MS" panose="020B0603020202020204"/>
                <a:ea typeface="+mn-ea"/>
                <a:cs typeface="+mn-cs"/>
              </a:rPr>
              <a:t>Floridi</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 &amp; Cowls, 2019).</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Example: Using customer data solely for improving services vs exploiting it for manipulative marketing.</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Establish clear ethical guidelines, compliance committees, and whistleblowing mechanisms </a:t>
            </a:r>
            <a:r>
              <a:rPr kumimoji="0" lang="en-GB" sz="1600" b="0" i="0" u="none" strike="noStrike" kern="1200" cap="none" spc="0" normalizeH="0" baseline="0" noProof="0">
                <a:ln>
                  <a:noFill/>
                </a:ln>
                <a:solidFill>
                  <a:prstClr val="black"/>
                </a:solidFill>
                <a:effectLst/>
                <a:uLnTx/>
                <a:uFillTx/>
                <a:latin typeface="Trebuchet MS" panose="020B0603020202020204"/>
                <a:ea typeface="+mn-ea"/>
                <a:cs typeface="+mn-cs"/>
              </a:rPr>
              <a:t>(Mittelstadt et al., 2016).</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82317234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97A9B4-DD22-84BC-6535-346A613B6409}"/>
              </a:ext>
            </a:extLst>
          </p:cNvPr>
          <p:cNvSpPr txBox="1"/>
          <p:nvPr/>
        </p:nvSpPr>
        <p:spPr>
          <a:xfrm>
            <a:off x="4335694" y="4224938"/>
            <a:ext cx="6256964" cy="1459355"/>
          </a:xfrm>
          <a:prstGeom prst="rect">
            <a:avLst/>
          </a:prstGeom>
        </p:spPr>
        <p:txBody>
          <a:bodyPr vert="horz" lIns="91440" tIns="45720" rIns="91440" bIns="45720" rtlCol="0" anchor="b">
            <a:normAutofit/>
          </a:bodyPr>
          <a:lstStyle/>
          <a:p>
            <a:pPr marL="0" marR="0" lvl="0" indent="0" algn="r" defTabSz="914400" rtl="0" eaLnBrk="1" fontAlgn="auto" latinLnBrk="0" hangingPunct="1">
              <a:lnSpc>
                <a:spcPct val="90000"/>
              </a:lnSpc>
              <a:spcBef>
                <a:spcPct val="0"/>
              </a:spcBef>
              <a:spcAft>
                <a:spcPts val="800"/>
              </a:spcAft>
              <a:buClrTx/>
              <a:buSzTx/>
              <a:buFontTx/>
              <a:buNone/>
              <a:tabLst/>
              <a:defRPr/>
            </a:pPr>
            <a:r>
              <a:rPr kumimoji="0" lang="en-US" sz="4400" b="1" i="0" u="none" strike="noStrike" kern="12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Trebuchet MS" panose="020B0603020202020204"/>
                <a:ea typeface="+mn-ea"/>
                <a:cs typeface="+mn-cs"/>
              </a:rPr>
              <a:t>Real-World Case Studies</a:t>
            </a:r>
          </a:p>
        </p:txBody>
      </p:sp>
      <p:pic>
        <p:nvPicPr>
          <p:cNvPr id="5" name="Picture 4">
            <a:extLst>
              <a:ext uri="{FF2B5EF4-FFF2-40B4-BE49-F238E27FC236}">
                <a16:creationId xmlns:a16="http://schemas.microsoft.com/office/drawing/2014/main" id="{6DD93AE4-0CD6-6CA2-A1D9-D106B0D3606D}"/>
              </a:ext>
            </a:extLst>
          </p:cNvPr>
          <p:cNvPicPr>
            <a:picLocks noChangeAspect="1"/>
          </p:cNvPicPr>
          <p:nvPr/>
        </p:nvPicPr>
        <p:blipFill>
          <a:blip r:embed="rId2"/>
          <a:srcRect l="9226" r="5883"/>
          <a:stretch>
            <a:fillRect/>
          </a:stretch>
        </p:blipFill>
        <p:spPr>
          <a:xfrm>
            <a:off x="4406845" y="4"/>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pic>
        <p:nvPicPr>
          <p:cNvPr id="11" name="Picture 10">
            <a:extLst>
              <a:ext uri="{FF2B5EF4-FFF2-40B4-BE49-F238E27FC236}">
                <a16:creationId xmlns:a16="http://schemas.microsoft.com/office/drawing/2014/main" id="{1EACB773-5BFC-8B0F-C2FF-215DFE57EEA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101000"/>
                    </a14:imgEffect>
                  </a14:imgLayer>
                </a14:imgProps>
              </a:ext>
            </a:extLst>
          </a:blip>
          <a:srcRect l="10961" r="10869" b="1"/>
          <a:stretch>
            <a:fillRect/>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9" name="Picture 8">
            <a:extLst>
              <a:ext uri="{FF2B5EF4-FFF2-40B4-BE49-F238E27FC236}">
                <a16:creationId xmlns:a16="http://schemas.microsoft.com/office/drawing/2014/main" id="{32255161-11F4-EAB6-B24E-B9AB5250AFC1}"/>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100000"/>
                    </a14:imgEffect>
                  </a14:imgLayer>
                </a14:imgProps>
              </a:ext>
            </a:extLst>
          </a:blip>
          <a:srcRect l="21726" r="26518" b="3"/>
          <a:stretch>
            <a:fillRect/>
          </a:stretch>
        </p:blipFill>
        <p:spPr>
          <a:xfrm>
            <a:off x="8653074" y="-3"/>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631972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5713B1-7841-77F1-6E6A-67075D1147C4}"/>
              </a:ext>
            </a:extLst>
          </p:cNvPr>
          <p:cNvSpPr txBox="1"/>
          <p:nvPr/>
        </p:nvSpPr>
        <p:spPr>
          <a:xfrm>
            <a:off x="1058778" y="285342"/>
            <a:ext cx="10234061" cy="4054636"/>
          </a:xfrm>
          <a:prstGeom prst="rect">
            <a:avLst/>
          </a:prstGeom>
          <a:noFill/>
        </p:spPr>
        <p:txBody>
          <a:bodyPr wrap="square">
            <a:spAutoFit/>
          </a:bodyPr>
          <a:lstStyle/>
          <a:p>
            <a:pPr marL="342900" marR="0" lvl="0" indent="-342900" algn="l" defTabSz="457200" rtl="0" eaLnBrk="1" fontAlgn="auto" latinLnBrk="0" hangingPunct="1">
              <a:lnSpc>
                <a:spcPct val="115000"/>
              </a:lnSpc>
              <a:spcBef>
                <a:spcPts val="0"/>
              </a:spcBef>
              <a:spcAft>
                <a:spcPts val="800"/>
              </a:spcAft>
              <a:buClrTx/>
              <a:buSzTx/>
              <a:buFontTx/>
              <a:buAutoNum type="arabicPeriod"/>
              <a:tabLst/>
              <a:defRPr/>
            </a:pPr>
            <a:r>
              <a:rPr kumimoji="0" lang="en-GB" sz="2800" b="1" i="0" u="none" strike="noStrike" kern="1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ADLaM Display" panose="02010000000000000000" pitchFamily="2" charset="0"/>
                <a:ea typeface="ADLaM Display" panose="02010000000000000000" pitchFamily="2" charset="0"/>
                <a:cs typeface="ADLaM Display" panose="02010000000000000000" pitchFamily="2" charset="0"/>
              </a:rPr>
              <a:t>Netflix –  ERP &amp; Data Analytics</a:t>
            </a:r>
          </a:p>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Netflix uses ERP and advanced data analytics to coordinate financial operations and apply predictive analytics for customer viewing recommendations and content investment decisions (Marr, 2016; Netflix, 2023).</a:t>
            </a:r>
          </a:p>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ERP and data analytics systems </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integrate business processes and analyse large datasets to provide insights that improve efficiency and decision-making.</a:t>
            </a:r>
          </a:p>
          <a:p>
            <a:pPr marL="0" marR="0" lvl="0" indent="0" algn="l" defTabSz="457200" rtl="0" eaLnBrk="1" fontAlgn="auto" latinLnBrk="0" hangingPunct="1">
              <a:lnSpc>
                <a:spcPct val="115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15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342900" marR="0" lvl="0" indent="-342900" algn="l" defTabSz="457200" rtl="0" eaLnBrk="1" fontAlgn="auto" latinLnBrk="0" hangingPunct="1">
              <a:lnSpc>
                <a:spcPct val="115000"/>
              </a:lnSpc>
              <a:spcBef>
                <a:spcPts val="0"/>
              </a:spcBef>
              <a:spcAft>
                <a:spcPts val="800"/>
              </a:spcAft>
              <a:buClrTx/>
              <a:buSzTx/>
              <a:buFontTx/>
              <a:buAutoNum type="arabicPeriod"/>
              <a:tabLst/>
              <a:defRPr/>
            </a:pPr>
            <a:endParaRPr kumimoji="0" lang="en-GB" sz="18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l" defTabSz="457200" rtl="0" eaLnBrk="1" fontAlgn="auto" latinLnBrk="0" hangingPunct="1">
              <a:lnSpc>
                <a:spcPct val="115000"/>
              </a:lnSpc>
              <a:spcBef>
                <a:spcPts val="0"/>
              </a:spcBef>
              <a:spcAft>
                <a:spcPts val="800"/>
              </a:spcAft>
              <a:buClrTx/>
              <a:buSzTx/>
              <a:buFontTx/>
              <a:buAutoNum type="arabicPeriod"/>
              <a:tabLst/>
              <a:defRPr/>
            </a:pPr>
            <a:endParaRPr kumimoji="0" lang="en-GB" sz="18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D82263C6-5E9A-1F4E-A519-9278D96DEA04}"/>
              </a:ext>
            </a:extLst>
          </p:cNvPr>
          <p:cNvSpPr txBox="1"/>
          <p:nvPr/>
        </p:nvSpPr>
        <p:spPr>
          <a:xfrm>
            <a:off x="583407" y="2879339"/>
            <a:ext cx="7566183"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Challenges: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Managing global operations while providing personalised viewing experiences.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Impact: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Increased customer satisfaction, efficient resource allocation, and data-driven decision-making in content production.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Ethical Issues:</a:t>
            </a: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Risk of over-reliance on algorithms in shaping content.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Concerns over data privacy in collecting and analysing user behaviour</a:t>
            </a:r>
          </a:p>
        </p:txBody>
      </p:sp>
      <p:pic>
        <p:nvPicPr>
          <p:cNvPr id="4" name="Picture 3">
            <a:extLst>
              <a:ext uri="{FF2B5EF4-FFF2-40B4-BE49-F238E27FC236}">
                <a16:creationId xmlns:a16="http://schemas.microsoft.com/office/drawing/2014/main" id="{684261C8-4CD3-9978-595A-47F972B6B85C}"/>
              </a:ext>
            </a:extLst>
          </p:cNvPr>
          <p:cNvPicPr>
            <a:picLocks noChangeAspect="1"/>
          </p:cNvPicPr>
          <p:nvPr/>
        </p:nvPicPr>
        <p:blipFill>
          <a:blip r:embed="rId2"/>
          <a:stretch>
            <a:fillRect/>
          </a:stretch>
        </p:blipFill>
        <p:spPr>
          <a:xfrm>
            <a:off x="8263891" y="3486810"/>
            <a:ext cx="3474720" cy="22013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3368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ED152-D039-83E1-8905-1882B883B5B5}"/>
              </a:ext>
            </a:extLst>
          </p:cNvPr>
          <p:cNvSpPr>
            <a:spLocks noGrp="1"/>
          </p:cNvSpPr>
          <p:nvPr>
            <p:ph type="title"/>
          </p:nvPr>
        </p:nvSpPr>
        <p:spPr>
          <a:xfrm>
            <a:off x="761840" y="255974"/>
            <a:ext cx="5145485" cy="858256"/>
          </a:xfrm>
          <a:solidFill>
            <a:schemeClr val="bg1"/>
          </a:solidFill>
        </p:spPr>
        <p:txBody>
          <a:bodyPr anchor="t">
            <a:normAutofit/>
          </a:bodyPr>
          <a:lstStyle/>
          <a:p>
            <a:r>
              <a:rPr lang="en-GB" sz="2800" b="1" dirty="0">
                <a:ln w="9525">
                  <a:solidFill>
                    <a:schemeClr val="bg1"/>
                  </a:solidFill>
                  <a:prstDash val="solid"/>
                </a:ln>
                <a:effectLst>
                  <a:outerShdw blurRad="12700" dist="38100" dir="2700000" algn="tl" rotWithShape="0">
                    <a:schemeClr val="bg1">
                      <a:lumMod val="50000"/>
                    </a:schemeClr>
                  </a:outerShdw>
                </a:effectLst>
                <a:latin typeface="ADLaM Display" panose="02010000000000000000" pitchFamily="2" charset="0"/>
                <a:ea typeface="ADLaM Display" panose="02010000000000000000" pitchFamily="2" charset="0"/>
                <a:cs typeface="ADLaM Display" panose="02010000000000000000" pitchFamily="2" charset="0"/>
              </a:rPr>
              <a:t>2. Nike  – CRM Systems</a:t>
            </a:r>
          </a:p>
        </p:txBody>
      </p:sp>
      <p:sp>
        <p:nvSpPr>
          <p:cNvPr id="3" name="Content Placeholder 2">
            <a:extLst>
              <a:ext uri="{FF2B5EF4-FFF2-40B4-BE49-F238E27FC236}">
                <a16:creationId xmlns:a16="http://schemas.microsoft.com/office/drawing/2014/main" id="{58981485-06F0-A310-F617-65830FD0F7F0}"/>
              </a:ext>
            </a:extLst>
          </p:cNvPr>
          <p:cNvSpPr>
            <a:spLocks noGrp="1"/>
          </p:cNvSpPr>
          <p:nvPr>
            <p:ph idx="1"/>
          </p:nvPr>
        </p:nvSpPr>
        <p:spPr>
          <a:xfrm>
            <a:off x="432355" y="1357313"/>
            <a:ext cx="6242765" cy="1960243"/>
          </a:xfrm>
          <a:noFill/>
        </p:spPr>
        <p:txBody>
          <a:bodyPr>
            <a:noAutofit/>
          </a:bodyPr>
          <a:lstStyle/>
          <a:p>
            <a:pPr marL="0" indent="0">
              <a:buNone/>
            </a:pPr>
            <a:r>
              <a:rPr lang="en-GB" sz="1800" dirty="0">
                <a:cs typeface="Arial" panose="020B0604020202020204" pitchFamily="34" charset="0"/>
              </a:rPr>
              <a:t>Nike uses CRM systems and data analytics to personalise product recommendations and to improve customer experiences across digital and physical stores (McDowell, 2021; Nike, 2023).</a:t>
            </a:r>
          </a:p>
          <a:p>
            <a:pPr marL="0" indent="0">
              <a:buNone/>
            </a:pPr>
            <a:r>
              <a:rPr lang="en-GB" sz="1800" b="1" dirty="0">
                <a:cs typeface="Arial" panose="020B0604020202020204" pitchFamily="34" charset="0"/>
              </a:rPr>
              <a:t>CRM systems</a:t>
            </a:r>
            <a:r>
              <a:rPr lang="en-GB" sz="1800" dirty="0">
                <a:cs typeface="Arial" panose="020B0604020202020204" pitchFamily="34" charset="0"/>
              </a:rPr>
              <a:t> manage interactions with customers by tracking preferences, behaviours, and purchases to personalise service.</a:t>
            </a:r>
          </a:p>
        </p:txBody>
      </p:sp>
      <p:sp>
        <p:nvSpPr>
          <p:cNvPr id="7" name="TextBox 6">
            <a:extLst>
              <a:ext uri="{FF2B5EF4-FFF2-40B4-BE49-F238E27FC236}">
                <a16:creationId xmlns:a16="http://schemas.microsoft.com/office/drawing/2014/main" id="{84DDBCF4-03A0-0F2B-84B0-CD5B1E673031}"/>
              </a:ext>
            </a:extLst>
          </p:cNvPr>
          <p:cNvSpPr txBox="1"/>
          <p:nvPr/>
        </p:nvSpPr>
        <p:spPr>
          <a:xfrm>
            <a:off x="1371600" y="3571873"/>
            <a:ext cx="9921240"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Challenges: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Strengthening customer loyalty and engagement in a competitive sportswear </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market.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Impact</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 Improved customer retention, increased sales through personalised offers, and stronger brand loyalty.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Ethical Issues</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 Data privacy in tracking online and app-based customer activity.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Transparency in how personal data is stored and used.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15" name="Picture 14">
            <a:extLst>
              <a:ext uri="{FF2B5EF4-FFF2-40B4-BE49-F238E27FC236}">
                <a16:creationId xmlns:a16="http://schemas.microsoft.com/office/drawing/2014/main" id="{EAF116B8-1825-1445-FD77-47021D5EB5DF}"/>
              </a:ext>
            </a:extLst>
          </p:cNvPr>
          <p:cNvPicPr>
            <a:picLocks noChangeAspect="1"/>
          </p:cNvPicPr>
          <p:nvPr/>
        </p:nvPicPr>
        <p:blipFill>
          <a:blip r:embed="rId2"/>
          <a:srcRect t="4846"/>
          <a:stretch>
            <a:fillRect/>
          </a:stretch>
        </p:blipFill>
        <p:spPr>
          <a:xfrm>
            <a:off x="6774742" y="393538"/>
            <a:ext cx="5172797" cy="27012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81436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FBF115A-6181-9780-3E2E-C4A4F990F475}"/>
              </a:ext>
            </a:extLst>
          </p:cNvPr>
          <p:cNvSpPr txBox="1"/>
          <p:nvPr/>
        </p:nvSpPr>
        <p:spPr>
          <a:xfrm>
            <a:off x="217170" y="287816"/>
            <a:ext cx="8172450" cy="1577519"/>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3400" b="1" i="0" u="none" strike="noStrike" kern="12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Trebuchet MS" panose="020B0603020202020204"/>
                <a:ea typeface="+mn-ea"/>
                <a:cs typeface="+mn-cs"/>
              </a:rPr>
              <a:t>3. Coca-Cola - (DSS)</a:t>
            </a:r>
          </a:p>
          <a:p>
            <a:pPr marL="0" marR="0" lvl="0" indent="0" algn="l" defTabSz="457200" rtl="0" eaLnBrk="1" fontAlgn="auto" latinLnBrk="0" hangingPunct="1">
              <a:lnSpc>
                <a:spcPct val="90000"/>
              </a:lnSpc>
              <a:spcBef>
                <a:spcPct val="0"/>
              </a:spcBef>
              <a:spcAft>
                <a:spcPts val="600"/>
              </a:spcAft>
              <a:buClrTx/>
              <a:buSzTx/>
              <a:buFontTx/>
              <a:buNone/>
              <a:tabLst/>
              <a:defRPr/>
            </a:pPr>
            <a:endParaRPr kumimoji="0" lang="en-US" sz="3400" b="1" i="0" u="none" strike="noStrike" kern="12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Trebuchet MS" panose="020B0603020202020204"/>
              <a:ea typeface="+mn-ea"/>
              <a:cs typeface="+mn-cs"/>
            </a:endParaRPr>
          </a:p>
        </p:txBody>
      </p:sp>
      <p:sp>
        <p:nvSpPr>
          <p:cNvPr id="5" name="TextBox 4">
            <a:extLst>
              <a:ext uri="{FF2B5EF4-FFF2-40B4-BE49-F238E27FC236}">
                <a16:creationId xmlns:a16="http://schemas.microsoft.com/office/drawing/2014/main" id="{139A397B-9BA7-375B-3869-F0EC12F7D674}"/>
              </a:ext>
            </a:extLst>
          </p:cNvPr>
          <p:cNvSpPr txBox="1"/>
          <p:nvPr/>
        </p:nvSpPr>
        <p:spPr>
          <a:xfrm>
            <a:off x="5006539" y="1611631"/>
            <a:ext cx="7185459" cy="5470034"/>
          </a:xfrm>
          <a:prstGeom prst="rect">
            <a:avLst/>
          </a:prstGeom>
          <a:solidFill>
            <a:schemeClr val="bg1"/>
          </a:solidFill>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Challenges: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Demand forecasting and global supply chain management.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Impact: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Improved supply chain efficiency, reduced costs, and better alignment between demand and production.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Ethical Issues: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Potential workforce reduction due to automation.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Environmental considerations in global logistics decisions.</a:t>
            </a:r>
          </a:p>
        </p:txBody>
      </p:sp>
      <p:pic>
        <p:nvPicPr>
          <p:cNvPr id="3" name="Picture 2">
            <a:extLst>
              <a:ext uri="{FF2B5EF4-FFF2-40B4-BE49-F238E27FC236}">
                <a16:creationId xmlns:a16="http://schemas.microsoft.com/office/drawing/2014/main" id="{4CFFFD04-6A69-670F-DB63-7E470BD6A616}"/>
              </a:ext>
            </a:extLst>
          </p:cNvPr>
          <p:cNvPicPr>
            <a:picLocks noChangeAspect="1"/>
          </p:cNvPicPr>
          <p:nvPr/>
        </p:nvPicPr>
        <p:blipFill>
          <a:blip r:embed="rId2"/>
          <a:stretch>
            <a:fillRect/>
          </a:stretch>
        </p:blipFill>
        <p:spPr>
          <a:xfrm>
            <a:off x="217170" y="3636264"/>
            <a:ext cx="4572198" cy="279050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A95A856A-5050-96B5-59E9-9D45FE086E66}"/>
              </a:ext>
            </a:extLst>
          </p:cNvPr>
          <p:cNvSpPr txBox="1"/>
          <p:nvPr/>
        </p:nvSpPr>
        <p:spPr>
          <a:xfrm>
            <a:off x="302007" y="1350265"/>
            <a:ext cx="10502099" cy="2031325"/>
          </a:xfrm>
          <a:prstGeom prst="rect">
            <a:avLst/>
          </a:prstGeom>
          <a:noFill/>
          <a:ln>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Coca-Cola applies DSS tools for predictive analytics to optimise production planning, distribution routes, and inventory levels (Chopra, 2022; Coca-Cola,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Decision Support Systems (DSS)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DSS are interactive software systems  that Integrates internal and external data sources..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97764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2E91A-E169-C247-0D08-7B88A614F9C5}"/>
              </a:ext>
            </a:extLst>
          </p:cNvPr>
          <p:cNvSpPr>
            <a:spLocks noGrp="1"/>
          </p:cNvSpPr>
          <p:nvPr>
            <p:ph type="title"/>
          </p:nvPr>
        </p:nvSpPr>
        <p:spPr>
          <a:xfrm>
            <a:off x="2849562" y="609600"/>
            <a:ext cx="6424439" cy="1320800"/>
          </a:xfrm>
        </p:spPr>
        <p:txBody>
          <a:bodyPr>
            <a:normAutofit/>
          </a:bodyPr>
          <a:lstStyle/>
          <a:p>
            <a:r>
              <a:rPr lang="en-GB" dirty="0"/>
              <a:t>Solution</a:t>
            </a:r>
          </a:p>
        </p:txBody>
      </p:sp>
      <p:pic>
        <p:nvPicPr>
          <p:cNvPr id="4" name="Picture 3">
            <a:extLst>
              <a:ext uri="{FF2B5EF4-FFF2-40B4-BE49-F238E27FC236}">
                <a16:creationId xmlns:a16="http://schemas.microsoft.com/office/drawing/2014/main" id="{312B63FA-644C-6D7A-D57B-2C8D559B354D}"/>
              </a:ext>
            </a:extLst>
          </p:cNvPr>
          <p:cNvPicPr>
            <a:picLocks noChangeAspect="1"/>
          </p:cNvPicPr>
          <p:nvPr/>
        </p:nvPicPr>
        <p:blipFill>
          <a:blip r:embed="rId2">
            <a:alphaModFix/>
            <a:extLst>
              <a:ext uri="{BEBA8EAE-BF5A-486C-A8C5-ECC9F3942E4B}">
                <a14:imgProps xmlns:a14="http://schemas.microsoft.com/office/drawing/2010/main">
                  <a14:imgLayer r:embed="rId3">
                    <a14:imgEffect>
                      <a14:sharpenSoften amount="50000"/>
                    </a14:imgEffect>
                    <a14:imgEffect>
                      <a14:saturation sat="101000"/>
                    </a14:imgEffect>
                  </a14:imgLayer>
                </a14:imgProps>
              </a:ext>
            </a:extLst>
          </a:blip>
          <a:srcRect l="4665" r="4575" b="3"/>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6" name="Picture 5">
            <a:extLst>
              <a:ext uri="{FF2B5EF4-FFF2-40B4-BE49-F238E27FC236}">
                <a16:creationId xmlns:a16="http://schemas.microsoft.com/office/drawing/2014/main" id="{90AA7AA8-B771-811C-EEE6-DA779556079B}"/>
              </a:ext>
            </a:extLst>
          </p:cNvPr>
          <p:cNvPicPr>
            <a:picLocks noChangeAspect="1"/>
          </p:cNvPicPr>
          <p:nvPr/>
        </p:nvPicPr>
        <p:blipFill>
          <a:blip r:embed="rId4">
            <a:alphaModFix/>
            <a:extLst>
              <a:ext uri="{BEBA8EAE-BF5A-486C-A8C5-ECC9F3942E4B}">
                <a14:imgProps xmlns:a14="http://schemas.microsoft.com/office/drawing/2010/main">
                  <a14:imgLayer r:embed="rId5">
                    <a14:imgEffect>
                      <a14:sharpenSoften amount="100000"/>
                    </a14:imgEffect>
                  </a14:imgLayer>
                </a14:imgProps>
              </a:ext>
            </a:extLst>
          </a:blip>
          <a:srcRect l="14861" r="19651" b="1"/>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11" name="Straight Connector 10">
            <a:extLst>
              <a:ext uri="{FF2B5EF4-FFF2-40B4-BE49-F238E27FC236}">
                <a16:creationId xmlns:a16="http://schemas.microsoft.com/office/drawing/2014/main" id="{B3F79EE1-6AC0-45FE-8BB0-BEE28C6011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A5F2D82-A8BE-E05F-4DFC-8F4590C30C83}"/>
              </a:ext>
            </a:extLst>
          </p:cNvPr>
          <p:cNvPicPr>
            <a:picLocks noChangeAspect="1"/>
          </p:cNvPicPr>
          <p:nvPr/>
        </p:nvPicPr>
        <p:blipFill>
          <a:blip r:embed="rId6">
            <a:alphaModFix/>
          </a:blip>
          <a:srcRect l="10645" r="7300" b="-2"/>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13" name="Straight Connector 12">
            <a:extLst>
              <a:ext uri="{FF2B5EF4-FFF2-40B4-BE49-F238E27FC236}">
                <a16:creationId xmlns:a16="http://schemas.microsoft.com/office/drawing/2014/main" id="{8766F213-9FE6-4D9F-8346-B351CC0B0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Isosceles Triangle 8">
            <a:extLst>
              <a:ext uri="{FF2B5EF4-FFF2-40B4-BE49-F238E27FC236}">
                <a16:creationId xmlns:a16="http://schemas.microsoft.com/office/drawing/2014/main" id="{03F91B8C-9F3A-4995-AD65-9177B4966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538C973-2897-1E2F-6DCB-7C9B1470F2AB}"/>
              </a:ext>
            </a:extLst>
          </p:cNvPr>
          <p:cNvSpPr>
            <a:spLocks noGrp="1"/>
          </p:cNvSpPr>
          <p:nvPr>
            <p:ph idx="1"/>
          </p:nvPr>
        </p:nvSpPr>
        <p:spPr>
          <a:xfrm>
            <a:off x="2917999" y="1488613"/>
            <a:ext cx="6677210" cy="3880773"/>
          </a:xfrm>
        </p:spPr>
        <p:txBody>
          <a:bodyPr>
            <a:noAutofit/>
          </a:bodyPr>
          <a:lstStyle/>
          <a:p>
            <a:pPr>
              <a:lnSpc>
                <a:spcPct val="90000"/>
              </a:lnSpc>
            </a:pPr>
            <a:r>
              <a:rPr lang="en-GB" dirty="0"/>
              <a:t>All three companies—Nike, Coca-Cola, and Netflix—demonstrate how technology can enhance organisational performance through data-driven decision-making.</a:t>
            </a:r>
          </a:p>
          <a:p>
            <a:pPr>
              <a:lnSpc>
                <a:spcPct val="90000"/>
              </a:lnSpc>
            </a:pPr>
            <a:r>
              <a:rPr lang="en-GB" dirty="0"/>
              <a:t>Nike leverages Customer Relationship Management (CRM) systems to personalise customer experiences and strengthen brand loyalty.</a:t>
            </a:r>
          </a:p>
          <a:p>
            <a:pPr>
              <a:lnSpc>
                <a:spcPct val="90000"/>
              </a:lnSpc>
            </a:pPr>
            <a:r>
              <a:rPr lang="en-GB" dirty="0"/>
              <a:t>Coca-Cola utilises Decision Support Systems (DSS) to optimise production planning, demand forecasting, and supply chain efficiency. </a:t>
            </a:r>
          </a:p>
          <a:p>
            <a:pPr>
              <a:lnSpc>
                <a:spcPct val="90000"/>
              </a:lnSpc>
            </a:pPr>
            <a:r>
              <a:rPr lang="en-GB" dirty="0"/>
              <a:t>Meanwhile, Netflix integrates Enterprise Resource Planning (ERP) and data analytics to streamline operations, predict viewing trends, and guide strategic content investment. </a:t>
            </a:r>
          </a:p>
          <a:p>
            <a:pPr>
              <a:lnSpc>
                <a:spcPct val="90000"/>
              </a:lnSpc>
            </a:pPr>
            <a:r>
              <a:rPr lang="en-GB" dirty="0"/>
              <a:t>Collectively, these examples illustrate how effective use of digital systems supports improved efficiency, innovation, and customer satisfaction across diverse industries.</a:t>
            </a:r>
          </a:p>
          <a:p>
            <a:pPr>
              <a:lnSpc>
                <a:spcPct val="90000"/>
              </a:lnSpc>
            </a:pPr>
            <a:endParaRPr lang="en-GB" dirty="0"/>
          </a:p>
        </p:txBody>
      </p:sp>
    </p:spTree>
    <p:extLst>
      <p:ext uri="{BB962C8B-B14F-4D97-AF65-F5344CB8AC3E}">
        <p14:creationId xmlns:p14="http://schemas.microsoft.com/office/powerpoint/2010/main" val="3573163121"/>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90751-65B2-AFA8-421B-8306640185A1}"/>
              </a:ext>
            </a:extLst>
          </p:cNvPr>
          <p:cNvSpPr>
            <a:spLocks noGrp="1"/>
          </p:cNvSpPr>
          <p:nvPr>
            <p:ph type="title"/>
          </p:nvPr>
        </p:nvSpPr>
        <p:spPr>
          <a:xfrm>
            <a:off x="697654" y="223520"/>
            <a:ext cx="8596668" cy="497840"/>
          </a:xfrm>
        </p:spPr>
        <p:txBody>
          <a:bodyPr>
            <a:noAutofit/>
          </a:bodyPr>
          <a:lstStyle/>
          <a:p>
            <a:pPr algn="ctr"/>
            <a:r>
              <a:rPr lang="en-US" sz="1600" b="1">
                <a:solidFill>
                  <a:schemeClr val="tx1"/>
                </a:solidFill>
                <a:latin typeface="Comic Sans MS" panose="030F0702030302020204" pitchFamily="66" charset="0"/>
                <a:cs typeface="Arial" panose="020B0604020202020204" pitchFamily="34" charset="0"/>
              </a:rPr>
              <a:t>References List</a:t>
            </a:r>
            <a:endParaRPr lang="en-GB" sz="1600" b="1" dirty="0">
              <a:solidFill>
                <a:schemeClr val="tx1"/>
              </a:solidFill>
              <a:latin typeface="Comic Sans MS" panose="030F0702030302020204" pitchFamily="66" charset="0"/>
              <a:cs typeface="Arial" panose="020B0604020202020204" pitchFamily="34" charset="0"/>
            </a:endParaRPr>
          </a:p>
        </p:txBody>
      </p:sp>
      <p:sp>
        <p:nvSpPr>
          <p:cNvPr id="4" name="TextBox 3">
            <a:extLst>
              <a:ext uri="{FF2B5EF4-FFF2-40B4-BE49-F238E27FC236}">
                <a16:creationId xmlns:a16="http://schemas.microsoft.com/office/drawing/2014/main" id="{5A607E4F-E02C-1979-FEB3-CF0E9136BB50}"/>
              </a:ext>
            </a:extLst>
          </p:cNvPr>
          <p:cNvSpPr txBox="1"/>
          <p:nvPr/>
        </p:nvSpPr>
        <p:spPr>
          <a:xfrm>
            <a:off x="304800" y="802640"/>
            <a:ext cx="11358880" cy="6986528"/>
          </a:xfrm>
          <a:prstGeom prst="rect">
            <a:avLst/>
          </a:prstGeom>
          <a:noFill/>
        </p:spPr>
        <p:txBody>
          <a:bodyPr wrap="square" rtlCol="0">
            <a:spAutoFit/>
          </a:bodyPr>
          <a:lstStyle/>
          <a:p>
            <a:r>
              <a:rPr lang="en-US" sz="1600">
                <a:latin typeface="Comic Sans MS" panose="030F0702030302020204" pitchFamily="66" charset="0"/>
                <a:cs typeface="Arial" panose="020B0604020202020204" pitchFamily="34" charset="0"/>
              </a:rPr>
              <a:t>Ahmad, M.M. (2019) </a:t>
            </a:r>
            <a:r>
              <a:rPr lang="en-US" sz="1600" i="1">
                <a:latin typeface="Comic Sans MS" panose="030F0702030302020204" pitchFamily="66" charset="0"/>
                <a:cs typeface="Arial" panose="020B0604020202020204" pitchFamily="34" charset="0"/>
              </a:rPr>
              <a:t>Critical success factors for ERP implementation: a systematic review.</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Journal of Enterprise Information Management</a:t>
            </a:r>
            <a:r>
              <a:rPr lang="en-US" sz="1600">
                <a:latin typeface="Comic Sans MS" panose="030F0702030302020204" pitchFamily="66" charset="0"/>
                <a:cs typeface="Arial" panose="020B0604020202020204" pitchFamily="34" charset="0"/>
              </a:rPr>
              <a:t>, 32(2), pp.1–15.</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Alavi, M. and Leidner, D.E. (2022) </a:t>
            </a:r>
            <a:r>
              <a:rPr lang="en-US" sz="1600" i="1">
                <a:latin typeface="Comic Sans MS" panose="030F0702030302020204" pitchFamily="66" charset="0"/>
                <a:cs typeface="Arial" panose="020B0604020202020204" pitchFamily="34" charset="0"/>
              </a:rPr>
              <a:t>Knowledge management and knowledge management systems: conceptual foundations and research issues.</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MIS Quarterly</a:t>
            </a:r>
            <a:r>
              <a:rPr lang="en-US" sz="1600">
                <a:latin typeface="Comic Sans MS" panose="030F0702030302020204" pitchFamily="66" charset="0"/>
                <a:cs typeface="Arial" panose="020B0604020202020204" pitchFamily="34" charset="0"/>
              </a:rPr>
              <a:t>, 25(1), pp.107–136.</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Bourgeois, D.T. (2019) </a:t>
            </a:r>
            <a:r>
              <a:rPr lang="en-US" sz="1600" i="1">
                <a:latin typeface="Comic Sans MS" panose="030F0702030302020204" pitchFamily="66" charset="0"/>
                <a:cs typeface="Arial" panose="020B0604020202020204" pitchFamily="34" charset="0"/>
              </a:rPr>
              <a:t>Information systems for business and beyond.</a:t>
            </a:r>
            <a:r>
              <a:rPr lang="en-US" sz="1600">
                <a:latin typeface="Comic Sans MS" panose="030F0702030302020204" pitchFamily="66" charset="0"/>
                <a:cs typeface="Arial" panose="020B0604020202020204" pitchFamily="34" charset="0"/>
              </a:rPr>
              <a:t> 2019 edition. Open Textbook Library. Available at: </a:t>
            </a:r>
            <a:r>
              <a:rPr lang="en-US" sz="1600">
                <a:latin typeface="Comic Sans MS" panose="030F0702030302020204" pitchFamily="66" charset="0"/>
                <a:cs typeface="Arial" panose="020B0604020202020204" pitchFamily="34" charset="0"/>
                <a:hlinkClick r:id="rId2"/>
              </a:rPr>
              <a:t>https://open.umn.edu/opentextbooks/textbooks/information-systems-for-business-and-beyond</a:t>
            </a:r>
            <a:r>
              <a:rPr lang="en-US" sz="1600">
                <a:latin typeface="Comic Sans MS" panose="030F0702030302020204" pitchFamily="66" charset="0"/>
                <a:cs typeface="Arial" panose="020B0604020202020204" pitchFamily="34" charset="0"/>
              </a:rPr>
              <a:t> [Accessed 28 September 2025].</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Brown, A. (2019) </a:t>
            </a:r>
            <a:r>
              <a:rPr lang="en-US" sz="1600" i="1">
                <a:latin typeface="Comic Sans MS" panose="030F0702030302020204" pitchFamily="66" charset="0"/>
                <a:cs typeface="Arial" panose="020B0604020202020204" pitchFamily="34" charset="0"/>
              </a:rPr>
              <a:t>Cybersecurity and ethical considerations in information systems.</a:t>
            </a:r>
            <a:r>
              <a:rPr lang="en-US" sz="1600">
                <a:latin typeface="Comic Sans MS" panose="030F0702030302020204" pitchFamily="66" charset="0"/>
                <a:cs typeface="Arial" panose="020B0604020202020204" pitchFamily="34" charset="0"/>
              </a:rPr>
              <a:t> New York: Springer.</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Brynjolfsson, E. and McAfee, A. (2014) </a:t>
            </a:r>
            <a:r>
              <a:rPr lang="en-US" sz="1600" i="1">
                <a:latin typeface="Comic Sans MS" panose="030F0702030302020204" pitchFamily="66" charset="0"/>
                <a:cs typeface="Arial" panose="020B0604020202020204" pitchFamily="34" charset="0"/>
              </a:rPr>
              <a:t>The second machine age: work, progress, and prosperity in a time of brilliant technologies.</a:t>
            </a:r>
            <a:r>
              <a:rPr lang="en-US" sz="1600">
                <a:latin typeface="Comic Sans MS" panose="030F0702030302020204" pitchFamily="66" charset="0"/>
                <a:cs typeface="Arial" panose="020B0604020202020204" pitchFamily="34" charset="0"/>
              </a:rPr>
              <a:t> New York: W.W. Norton &amp; Company.</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Chalmeta, R. (2021) </a:t>
            </a:r>
            <a:r>
              <a:rPr lang="en-US" sz="1600" i="1">
                <a:latin typeface="Comic Sans MS" panose="030F0702030302020204" pitchFamily="66" charset="0"/>
                <a:cs typeface="Arial" panose="020B0604020202020204" pitchFamily="34" charset="0"/>
              </a:rPr>
              <a:t>Customer relationship management (CRM): a literature review.</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Journal of Industrial Engineering and Management</a:t>
            </a:r>
            <a:r>
              <a:rPr lang="en-US" sz="1600">
                <a:latin typeface="Comic Sans MS" panose="030F0702030302020204" pitchFamily="66" charset="0"/>
                <a:cs typeface="Arial" panose="020B0604020202020204" pitchFamily="34" charset="0"/>
              </a:rPr>
              <a:t>, 14(1), pp.1–24.</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Chen, H., Chiang, R.H. and Storey, V.C. (2020) </a:t>
            </a:r>
            <a:r>
              <a:rPr lang="en-US" sz="1600" i="1">
                <a:latin typeface="Comic Sans MS" panose="030F0702030302020204" pitchFamily="66" charset="0"/>
                <a:cs typeface="Arial" panose="020B0604020202020204" pitchFamily="34" charset="0"/>
              </a:rPr>
              <a:t>Business intelligence and analytics: from big data to big impact.</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MIS Quarterly</a:t>
            </a:r>
            <a:r>
              <a:rPr lang="en-US" sz="1600">
                <a:latin typeface="Comic Sans MS" panose="030F0702030302020204" pitchFamily="66" charset="0"/>
                <a:cs typeface="Arial" panose="020B0604020202020204" pitchFamily="34" charset="0"/>
              </a:rPr>
              <a:t>, 36(4), pp.1165–1188.</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Chopra, S. (2022) </a:t>
            </a:r>
            <a:r>
              <a:rPr lang="en-US" sz="1600" i="1">
                <a:latin typeface="Comic Sans MS" panose="030F0702030302020204" pitchFamily="66" charset="0"/>
                <a:cs typeface="Arial" panose="020B0604020202020204" pitchFamily="34" charset="0"/>
              </a:rPr>
              <a:t>Supply chain management: strategy, planning, and operation.</a:t>
            </a:r>
            <a:r>
              <a:rPr lang="en-US" sz="1600">
                <a:latin typeface="Comic Sans MS" panose="030F0702030302020204" pitchFamily="66" charset="0"/>
                <a:cs typeface="Arial" panose="020B0604020202020204" pitchFamily="34" charset="0"/>
              </a:rPr>
              <a:t> 8th edn. Harlow: Pearson Education.</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Coca-Cola (2023) </a:t>
            </a:r>
            <a:r>
              <a:rPr lang="en-US" sz="1600" i="1">
                <a:latin typeface="Comic Sans MS" panose="030F0702030302020204" pitchFamily="66" charset="0"/>
                <a:cs typeface="Arial" panose="020B0604020202020204" pitchFamily="34" charset="0"/>
              </a:rPr>
              <a:t>Business and sustainability report 2023.</a:t>
            </a:r>
            <a:r>
              <a:rPr lang="en-US" sz="1600">
                <a:latin typeface="Comic Sans MS" panose="030F0702030302020204" pitchFamily="66" charset="0"/>
                <a:cs typeface="Arial" panose="020B0604020202020204" pitchFamily="34" charset="0"/>
              </a:rPr>
              <a:t> Available at: </a:t>
            </a:r>
            <a:r>
              <a:rPr lang="en-US" sz="1600">
                <a:latin typeface="Comic Sans MS" panose="030F0702030302020204" pitchFamily="66" charset="0"/>
                <a:cs typeface="Arial" panose="020B0604020202020204" pitchFamily="34" charset="0"/>
                <a:hlinkClick r:id="rId3"/>
              </a:rPr>
              <a:t>https://www.coca-colacompany.com/reports</a:t>
            </a:r>
            <a:r>
              <a:rPr lang="en-US" sz="1600">
                <a:latin typeface="Comic Sans MS" panose="030F0702030302020204" pitchFamily="66" charset="0"/>
                <a:cs typeface="Arial" panose="020B0604020202020204" pitchFamily="34" charset="0"/>
              </a:rPr>
              <a:t> [Accessed 30 September 2025].</a:t>
            </a:r>
            <a:r>
              <a:rPr lang="en-US" sz="1600">
                <a:latin typeface="Comic Sans MS" panose="030F0702030302020204" pitchFamily="66" charset="0"/>
              </a:rPr>
              <a:t> Crawford, K. (2021) </a:t>
            </a:r>
            <a:r>
              <a:rPr lang="en-US" sz="1600" i="1">
                <a:latin typeface="Comic Sans MS" panose="030F0702030302020204" pitchFamily="66" charset="0"/>
              </a:rPr>
              <a:t>Atlas of AI: power, politics, and the planetary costs of artificial intelligence.</a:t>
            </a:r>
            <a:r>
              <a:rPr lang="en-US" sz="1600">
                <a:latin typeface="Comic Sans MS" panose="030F0702030302020204" pitchFamily="66" charset="0"/>
              </a:rPr>
              <a:t> New Haven: Yale University Press.</a:t>
            </a:r>
          </a:p>
          <a:p>
            <a:r>
              <a:rPr lang="en-US" sz="1600">
                <a:latin typeface="Comic Sans MS" panose="030F0702030302020204" pitchFamily="66" charset="0"/>
              </a:rPr>
              <a:t>Crawford, K. (2021) </a:t>
            </a:r>
            <a:r>
              <a:rPr lang="en-US" sz="1600" i="1">
                <a:latin typeface="Comic Sans MS" panose="030F0702030302020204" pitchFamily="66" charset="0"/>
              </a:rPr>
              <a:t>Atlas of AI: power, politics, and the planetary costs of artificial intelligence.</a:t>
            </a:r>
            <a:r>
              <a:rPr lang="en-US" sz="1600">
                <a:latin typeface="Comic Sans MS" panose="030F0702030302020204" pitchFamily="66" charset="0"/>
              </a:rPr>
              <a:t> New Haven: Yale University Press.</a:t>
            </a:r>
          </a:p>
          <a:p>
            <a:r>
              <a:rPr lang="en-US" sz="1600">
                <a:latin typeface="Comic Sans MS" panose="030F0702030302020204" pitchFamily="66" charset="0"/>
              </a:rPr>
              <a:t>Floridi, L. and Cowls, J. (2019) ‘A unified framework of five principles for AI in society.’ </a:t>
            </a:r>
            <a:r>
              <a:rPr lang="en-US" sz="1600" i="1">
                <a:latin typeface="Comic Sans MS" panose="030F0702030302020204" pitchFamily="66" charset="0"/>
              </a:rPr>
              <a:t>Harvard Data Science Review</a:t>
            </a:r>
            <a:r>
              <a:rPr lang="en-US" sz="1600">
                <a:latin typeface="Comic Sans MS" panose="030F0702030302020204" pitchFamily="66" charset="0"/>
              </a:rPr>
              <a:t>, 1(1).</a:t>
            </a:r>
          </a:p>
          <a:p>
            <a:r>
              <a:rPr lang="en-US" sz="1600">
                <a:latin typeface="Comic Sans MS" panose="030F0702030302020204" pitchFamily="66" charset="0"/>
              </a:rPr>
              <a:t>Ivanov, D. (2021) </a:t>
            </a:r>
            <a:r>
              <a:rPr lang="en-US" sz="1600" i="1">
                <a:latin typeface="Comic Sans MS" panose="030F0702030302020204" pitchFamily="66" charset="0"/>
              </a:rPr>
              <a:t>Supply chain management and resilience: a new era of concepts and applications.</a:t>
            </a:r>
            <a:r>
              <a:rPr lang="en-US" sz="1600">
                <a:latin typeface="Comic Sans MS" panose="030F0702030302020204" pitchFamily="66" charset="0"/>
              </a:rPr>
              <a:t> Cham: Springer.</a:t>
            </a:r>
          </a:p>
          <a:p>
            <a:br>
              <a:rPr lang="en-US" sz="1600">
                <a:latin typeface="Comic Sans MS" panose="030F0702030302020204" pitchFamily="66" charset="0"/>
              </a:rPr>
            </a:br>
            <a:br>
              <a:rPr lang="en-US" sz="1600">
                <a:latin typeface="Comic Sans MS" panose="030F0702030302020204" pitchFamily="66" charset="0"/>
              </a:rPr>
            </a:br>
            <a:br>
              <a:rPr lang="en-US" sz="1600">
                <a:latin typeface="Comic Sans MS" panose="030F0702030302020204" pitchFamily="66" charset="0"/>
                <a:cs typeface="Arial" panose="020B0604020202020204" pitchFamily="34" charset="0"/>
              </a:rPr>
            </a:br>
            <a:br>
              <a:rPr lang="en-US" sz="1600">
                <a:latin typeface="Comic Sans MS" panose="030F0702030302020204" pitchFamily="66" charset="0"/>
                <a:cs typeface="Arial" panose="020B0604020202020204" pitchFamily="34" charset="0"/>
              </a:rPr>
            </a:br>
            <a:endParaRPr lang="en-GB" sz="1600" dirty="0">
              <a:latin typeface="Comic Sans MS" panose="030F0702030302020204" pitchFamily="66" charset="0"/>
            </a:endParaRPr>
          </a:p>
        </p:txBody>
      </p:sp>
    </p:spTree>
    <p:extLst>
      <p:ext uri="{BB962C8B-B14F-4D97-AF65-F5344CB8AC3E}">
        <p14:creationId xmlns:p14="http://schemas.microsoft.com/office/powerpoint/2010/main" val="183910413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518C14-FEB2-B6D7-3E3B-D111020F9F9D}"/>
              </a:ext>
            </a:extLst>
          </p:cNvPr>
          <p:cNvSpPr txBox="1"/>
          <p:nvPr/>
        </p:nvSpPr>
        <p:spPr>
          <a:xfrm>
            <a:off x="518160" y="223520"/>
            <a:ext cx="10850880" cy="6740307"/>
          </a:xfrm>
          <a:prstGeom prst="rect">
            <a:avLst/>
          </a:prstGeom>
          <a:noFill/>
        </p:spPr>
        <p:txBody>
          <a:bodyPr wrap="square" rtlCol="0">
            <a:spAutoFit/>
          </a:bodyPr>
          <a:lstStyle/>
          <a:p>
            <a:r>
              <a:rPr lang="en-GB" sz="1600" dirty="0">
                <a:latin typeface="Comic Sans MS" panose="030F0702030302020204" pitchFamily="66" charset="0"/>
              </a:rPr>
              <a:t>Johnson, M. (2021) </a:t>
            </a:r>
            <a:r>
              <a:rPr lang="en-GB" sz="1600" i="1" dirty="0">
                <a:latin typeface="Comic Sans MS" panose="030F0702030302020204" pitchFamily="66" charset="0"/>
              </a:rPr>
              <a:t>Artificial intelligence and ethics in decision-making.</a:t>
            </a:r>
            <a:r>
              <a:rPr lang="en-GB" sz="1600" dirty="0">
                <a:latin typeface="Comic Sans MS" panose="030F0702030302020204" pitchFamily="66" charset="0"/>
              </a:rPr>
              <a:t> Cambridge: Cambridge University Press.</a:t>
            </a:r>
          </a:p>
          <a:p>
            <a:r>
              <a:rPr lang="en-GB" sz="1600" dirty="0">
                <a:latin typeface="Comic Sans MS" panose="030F0702030302020204" pitchFamily="66" charset="0"/>
              </a:rPr>
              <a:t>Laudon, K.C. and Laudon, J.P. (2022) </a:t>
            </a:r>
            <a:r>
              <a:rPr lang="en-GB" sz="1600" i="1" dirty="0">
                <a:latin typeface="Comic Sans MS" panose="030F0702030302020204" pitchFamily="66" charset="0"/>
              </a:rPr>
              <a:t>Management information systems: managing the digital firm.</a:t>
            </a:r>
            <a:r>
              <a:rPr lang="en-GB" sz="1600" dirty="0">
                <a:latin typeface="Comic Sans MS" panose="030F0702030302020204" pitchFamily="66" charset="0"/>
              </a:rPr>
              <a:t> 17th </a:t>
            </a:r>
            <a:r>
              <a:rPr lang="en-GB" sz="1600" dirty="0" err="1">
                <a:latin typeface="Comic Sans MS" panose="030F0702030302020204" pitchFamily="66" charset="0"/>
              </a:rPr>
              <a:t>edn</a:t>
            </a:r>
            <a:r>
              <a:rPr lang="en-GB" sz="1600" dirty="0">
                <a:latin typeface="Comic Sans MS" panose="030F0702030302020204" pitchFamily="66" charset="0"/>
              </a:rPr>
              <a:t>. Harlow: Pearson Education.</a:t>
            </a:r>
          </a:p>
          <a:p>
            <a:r>
              <a:rPr lang="en-GB" sz="1600" dirty="0">
                <a:latin typeface="Comic Sans MS" panose="030F0702030302020204" pitchFamily="66" charset="0"/>
              </a:rPr>
              <a:t>Marr, B. (2016) ‘How Netflix uses analytics to select movies, create content and make multimillion-dollar decisions.’ </a:t>
            </a:r>
            <a:r>
              <a:rPr lang="en-GB" sz="1600" i="1" dirty="0">
                <a:latin typeface="Comic Sans MS" panose="030F0702030302020204" pitchFamily="66" charset="0"/>
              </a:rPr>
              <a:t>Forbes.</a:t>
            </a:r>
            <a:r>
              <a:rPr lang="en-GB" sz="1600" dirty="0">
                <a:latin typeface="Comic Sans MS" panose="030F0702030302020204" pitchFamily="66" charset="0"/>
              </a:rPr>
              <a:t> Available at: </a:t>
            </a:r>
            <a:r>
              <a:rPr lang="en-GB" sz="1600" dirty="0">
                <a:latin typeface="Comic Sans MS" panose="030F0702030302020204" pitchFamily="66" charset="0"/>
                <a:hlinkClick r:id="rId2"/>
              </a:rPr>
              <a:t>https://www.forbes.com/sites/bernardmarr/2016/11/30/how-netflix-uses-analytics</a:t>
            </a:r>
            <a:r>
              <a:rPr lang="en-GB" sz="1600" dirty="0">
                <a:latin typeface="Comic Sans MS" panose="030F0702030302020204" pitchFamily="66" charset="0"/>
              </a:rPr>
              <a:t> [Accessed 30 September 2025].</a:t>
            </a:r>
          </a:p>
          <a:p>
            <a:r>
              <a:rPr lang="en-GB" sz="1600" dirty="0">
                <a:latin typeface="Comic Sans MS" panose="030F0702030302020204" pitchFamily="66" charset="0"/>
              </a:rPr>
              <a:t>McDowell, M. (2021) ‘Nike’s digital strategy: building customer loyalty through data.’ </a:t>
            </a:r>
            <a:r>
              <a:rPr lang="en-GB" sz="1600" i="1" dirty="0">
                <a:latin typeface="Comic Sans MS" panose="030F0702030302020204" pitchFamily="66" charset="0"/>
              </a:rPr>
              <a:t>Business Insider.</a:t>
            </a:r>
            <a:r>
              <a:rPr lang="en-GB" sz="1600" dirty="0">
                <a:latin typeface="Comic Sans MS" panose="030F0702030302020204" pitchFamily="66" charset="0"/>
              </a:rPr>
              <a:t> Available at: </a:t>
            </a:r>
            <a:r>
              <a:rPr lang="en-GB" sz="1600" dirty="0">
                <a:latin typeface="Comic Sans MS" panose="030F0702030302020204" pitchFamily="66" charset="0"/>
                <a:hlinkClick r:id="rId3"/>
              </a:rPr>
              <a:t>https://www.businessinsider.com/nike-digital-strategy</a:t>
            </a:r>
            <a:r>
              <a:rPr lang="en-GB" sz="1600" dirty="0">
                <a:latin typeface="Comic Sans MS" panose="030F0702030302020204" pitchFamily="66" charset="0"/>
              </a:rPr>
              <a:t> [Accessed 30 September 2025].</a:t>
            </a:r>
          </a:p>
          <a:p>
            <a:r>
              <a:rPr lang="en-GB" sz="1600" dirty="0">
                <a:latin typeface="Comic Sans MS" panose="030F0702030302020204" pitchFamily="66" charset="0"/>
              </a:rPr>
              <a:t>Mittelstadt, B.D., </a:t>
            </a:r>
            <a:r>
              <a:rPr lang="en-GB" sz="1600" dirty="0" err="1">
                <a:latin typeface="Comic Sans MS" panose="030F0702030302020204" pitchFamily="66" charset="0"/>
              </a:rPr>
              <a:t>Allo</a:t>
            </a:r>
            <a:r>
              <a:rPr lang="en-GB" sz="1600" dirty="0">
                <a:latin typeface="Comic Sans MS" panose="030F0702030302020204" pitchFamily="66" charset="0"/>
              </a:rPr>
              <a:t>, P., Taddeo, M., Wachter, S. and </a:t>
            </a:r>
            <a:r>
              <a:rPr lang="en-GB" sz="1600" dirty="0" err="1">
                <a:latin typeface="Comic Sans MS" panose="030F0702030302020204" pitchFamily="66" charset="0"/>
              </a:rPr>
              <a:t>Floridi</a:t>
            </a:r>
            <a:r>
              <a:rPr lang="en-GB" sz="1600" dirty="0">
                <a:latin typeface="Comic Sans MS" panose="030F0702030302020204" pitchFamily="66" charset="0"/>
              </a:rPr>
              <a:t>, L. (2016) ‘The ethics of algorithms: mapping the debate.’ </a:t>
            </a:r>
            <a:r>
              <a:rPr lang="en-GB" sz="1600" i="1" dirty="0">
                <a:latin typeface="Comic Sans MS" panose="030F0702030302020204" pitchFamily="66" charset="0"/>
              </a:rPr>
              <a:t>Big Data &amp; Society</a:t>
            </a:r>
            <a:r>
              <a:rPr lang="en-GB" sz="1600" dirty="0">
                <a:latin typeface="Comic Sans MS" panose="030F0702030302020204" pitchFamily="66" charset="0"/>
              </a:rPr>
              <a:t>, 3(2), pp.1–21.</a:t>
            </a:r>
          </a:p>
          <a:p>
            <a:r>
              <a:rPr lang="en-GB" sz="1600" dirty="0">
                <a:latin typeface="Comic Sans MS" panose="030F0702030302020204" pitchFamily="66" charset="0"/>
              </a:rPr>
              <a:t>Netflix (2023) </a:t>
            </a:r>
            <a:r>
              <a:rPr lang="en-GB" sz="1600" i="1" dirty="0">
                <a:latin typeface="Comic Sans MS" panose="030F0702030302020204" pitchFamily="66" charset="0"/>
              </a:rPr>
              <a:t>Annual report 2023.</a:t>
            </a:r>
            <a:r>
              <a:rPr lang="en-GB" sz="1600" dirty="0">
                <a:latin typeface="Comic Sans MS" panose="030F0702030302020204" pitchFamily="66" charset="0"/>
              </a:rPr>
              <a:t> Available at: </a:t>
            </a:r>
            <a:r>
              <a:rPr lang="en-GB" sz="1600" dirty="0">
                <a:latin typeface="Comic Sans MS" panose="030F0702030302020204" pitchFamily="66" charset="0"/>
                <a:hlinkClick r:id="rId4"/>
              </a:rPr>
              <a:t>https://ir.netflix.net/financials/annual-reports</a:t>
            </a:r>
            <a:r>
              <a:rPr lang="en-GB" sz="1600" dirty="0">
                <a:latin typeface="Comic Sans MS" panose="030F0702030302020204" pitchFamily="66" charset="0"/>
              </a:rPr>
              <a:t> [Accessed 30 September 2025].</a:t>
            </a:r>
          </a:p>
          <a:p>
            <a:r>
              <a:rPr lang="en-GB" sz="1600" dirty="0">
                <a:latin typeface="Comic Sans MS" panose="030F0702030302020204" pitchFamily="66" charset="0"/>
              </a:rPr>
              <a:t>Nike (2023) </a:t>
            </a:r>
            <a:r>
              <a:rPr lang="en-GB" sz="1600" i="1" dirty="0">
                <a:latin typeface="Comic Sans MS" panose="030F0702030302020204" pitchFamily="66" charset="0"/>
              </a:rPr>
              <a:t>Annual report 2023.</a:t>
            </a:r>
            <a:r>
              <a:rPr lang="en-GB" sz="1600" dirty="0">
                <a:latin typeface="Comic Sans MS" panose="030F0702030302020204" pitchFamily="66" charset="0"/>
              </a:rPr>
              <a:t> Available at: </a:t>
            </a:r>
            <a:r>
              <a:rPr lang="en-GB" sz="1600" dirty="0">
                <a:latin typeface="Comic Sans MS" panose="030F0702030302020204" pitchFamily="66" charset="0"/>
                <a:hlinkClick r:id="rId5"/>
              </a:rPr>
              <a:t>https://investors.nike.com/investors/news-events-and-reports</a:t>
            </a:r>
            <a:r>
              <a:rPr lang="en-GB" sz="1600" dirty="0">
                <a:latin typeface="Comic Sans MS" panose="030F0702030302020204" pitchFamily="66" charset="0"/>
              </a:rPr>
              <a:t> [Accessed 30 September 2025].</a:t>
            </a:r>
          </a:p>
          <a:p>
            <a:r>
              <a:rPr lang="en-GB" sz="1600" dirty="0">
                <a:latin typeface="Comic Sans MS" panose="030F0702030302020204" pitchFamily="66" charset="0"/>
              </a:rPr>
              <a:t>O’Neil, C. (2016) </a:t>
            </a:r>
            <a:r>
              <a:rPr lang="en-GB" sz="1600" i="1" dirty="0">
                <a:latin typeface="Comic Sans MS" panose="030F0702030302020204" pitchFamily="66" charset="0"/>
              </a:rPr>
              <a:t>Weapons of math destruction: how big data increases inequality and threatens democracy.</a:t>
            </a:r>
            <a:r>
              <a:rPr lang="en-GB" sz="1600" dirty="0">
                <a:latin typeface="Comic Sans MS" panose="030F0702030302020204" pitchFamily="66" charset="0"/>
              </a:rPr>
              <a:t> New York: Crown.</a:t>
            </a:r>
          </a:p>
          <a:p>
            <a:r>
              <a:rPr lang="en-US" sz="1600" dirty="0">
                <a:latin typeface="Comic Sans MS" panose="030F0702030302020204" pitchFamily="66" charset="0"/>
              </a:rPr>
              <a:t>Porter, M.E. (2001) ‘Strategy and the internet.’ </a:t>
            </a:r>
            <a:r>
              <a:rPr lang="en-US" sz="1600" i="1" dirty="0">
                <a:latin typeface="Comic Sans MS" panose="030F0702030302020204" pitchFamily="66" charset="0"/>
              </a:rPr>
              <a:t>Harvard Business Review</a:t>
            </a:r>
            <a:r>
              <a:rPr lang="en-US" sz="1600" dirty="0">
                <a:latin typeface="Comic Sans MS" panose="030F0702030302020204" pitchFamily="66" charset="0"/>
              </a:rPr>
              <a:t>, 79(3), pp.62–78. Available at: </a:t>
            </a:r>
            <a:r>
              <a:rPr lang="en-US" sz="1600" dirty="0">
                <a:latin typeface="Comic Sans MS" panose="030F0702030302020204" pitchFamily="66" charset="0"/>
                <a:hlinkClick r:id="rId6"/>
              </a:rPr>
              <a:t>https://hbr.org/2001/03/strategy-and-the-internet</a:t>
            </a:r>
            <a:r>
              <a:rPr lang="en-US" sz="1600" dirty="0">
                <a:latin typeface="Comic Sans MS" panose="030F0702030302020204" pitchFamily="66" charset="0"/>
              </a:rPr>
              <a:t> [Accessed 30 September 2025].</a:t>
            </a:r>
          </a:p>
          <a:p>
            <a:r>
              <a:rPr lang="en-US" sz="1600" dirty="0">
                <a:latin typeface="Comic Sans MS" panose="030F0702030302020204" pitchFamily="66" charset="0"/>
              </a:rPr>
              <a:t>Smith, J. (2020) </a:t>
            </a:r>
            <a:r>
              <a:rPr lang="en-US" sz="1600" i="1" dirty="0">
                <a:latin typeface="Comic Sans MS" panose="030F0702030302020204" pitchFamily="66" charset="0"/>
              </a:rPr>
              <a:t>Data privacy and protection in the digital age.</a:t>
            </a:r>
            <a:r>
              <a:rPr lang="en-US" sz="1600" dirty="0">
                <a:latin typeface="Comic Sans MS" panose="030F0702030302020204" pitchFamily="66" charset="0"/>
              </a:rPr>
              <a:t> London: Routledge.</a:t>
            </a:r>
          </a:p>
          <a:p>
            <a:r>
              <a:rPr lang="en-US" sz="1600" dirty="0">
                <a:latin typeface="Comic Sans MS" panose="030F0702030302020204" pitchFamily="66" charset="0"/>
              </a:rPr>
              <a:t>Stair, R. and Reynolds, G. (2021) </a:t>
            </a:r>
            <a:r>
              <a:rPr lang="en-US" sz="1600" i="1" dirty="0">
                <a:latin typeface="Comic Sans MS" panose="030F0702030302020204" pitchFamily="66" charset="0"/>
              </a:rPr>
              <a:t>Principles of information systems.</a:t>
            </a:r>
            <a:r>
              <a:rPr lang="en-US" sz="1600" dirty="0">
                <a:latin typeface="Comic Sans MS" panose="030F0702030302020204" pitchFamily="66" charset="0"/>
              </a:rPr>
              <a:t> 14th </a:t>
            </a:r>
            <a:r>
              <a:rPr lang="en-US" sz="1600" dirty="0" err="1">
                <a:latin typeface="Comic Sans MS" panose="030F0702030302020204" pitchFamily="66" charset="0"/>
              </a:rPr>
              <a:t>edn</a:t>
            </a:r>
            <a:r>
              <a:rPr lang="en-US" sz="1600" dirty="0">
                <a:latin typeface="Comic Sans MS" panose="030F0702030302020204" pitchFamily="66" charset="0"/>
              </a:rPr>
              <a:t>. Boston, MA: Cengage Learning.</a:t>
            </a:r>
          </a:p>
          <a:p>
            <a:r>
              <a:rPr lang="en-US" sz="1600" dirty="0"/>
              <a:t>Turban, E., Pollard, C. and Wood, G. (2021) </a:t>
            </a:r>
            <a:r>
              <a:rPr lang="en-US" sz="1600" i="1" dirty="0"/>
              <a:t>Information technology for management: driving digital transformation to increase local and global performance, growth and sustainability.</a:t>
            </a:r>
            <a:r>
              <a:rPr lang="en-US" sz="1600" dirty="0"/>
              <a:t> Hoboken, NJ: Wiley. Available at: </a:t>
            </a:r>
            <a:r>
              <a:rPr lang="en-US" sz="1600" dirty="0">
                <a:hlinkClick r:id="rId7"/>
              </a:rPr>
              <a:t>https://books.google.com/books?id=vqAeEAAAQBAJ</a:t>
            </a:r>
            <a:r>
              <a:rPr lang="en-US" sz="1600" dirty="0"/>
              <a:t> [Accessed 28 September 2025].</a:t>
            </a:r>
          </a:p>
          <a:p>
            <a:r>
              <a:rPr lang="en-US" sz="1600" dirty="0"/>
              <a:t>Wang, Y., Zhang, D. and Liu, Q. (2020) ‘Enhancing supply chain performance through information sharing and collaboration.’ </a:t>
            </a:r>
            <a:r>
              <a:rPr lang="en-US" sz="1600" i="1" dirty="0"/>
              <a:t>International Journal of Production Economics</a:t>
            </a:r>
            <a:r>
              <a:rPr lang="en-US" sz="1600" dirty="0"/>
              <a:t>, 230, 107842.</a:t>
            </a:r>
          </a:p>
          <a:p>
            <a:r>
              <a:rPr lang="en-US" sz="1600" dirty="0"/>
              <a:t>Williams, S. (2020) </a:t>
            </a:r>
            <a:r>
              <a:rPr lang="en-US" sz="1600" i="1" dirty="0"/>
              <a:t>Workplace surveillance and employee rights in the digital age.</a:t>
            </a:r>
            <a:r>
              <a:rPr lang="en-US" sz="1600" dirty="0"/>
              <a:t> Oxford: Oxford University Press.</a:t>
            </a:r>
          </a:p>
          <a:p>
            <a:endParaRPr lang="en-GB" sz="1600" dirty="0">
              <a:latin typeface="Comic Sans MS" panose="030F0702030302020204" pitchFamily="66" charset="0"/>
            </a:endParaRPr>
          </a:p>
        </p:txBody>
      </p:sp>
    </p:spTree>
    <p:extLst>
      <p:ext uri="{BB962C8B-B14F-4D97-AF65-F5344CB8AC3E}">
        <p14:creationId xmlns:p14="http://schemas.microsoft.com/office/powerpoint/2010/main" val="288480494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theme/theme1.xml><?xml version="1.0" encoding="utf-8"?>
<a:theme xmlns:a="http://schemas.openxmlformats.org/drawingml/2006/main" name="2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0" ma:contentTypeDescription="Create a new document." ma:contentTypeScope="" ma:versionID="8c3c65840ad4b3ee7ec9168052e51778">
  <xsd:schema xmlns:xsd="http://www.w3.org/2001/XMLSchema" xmlns:xs="http://www.w3.org/2001/XMLSchema" xmlns:p="http://schemas.microsoft.com/office/2006/metadata/properties" xmlns:ns3="d97129d6-5105-44aa-8953-de11b416c376" targetNamespace="http://schemas.microsoft.com/office/2006/metadata/properties" ma:root="true" ma:fieldsID="2e61478808ce2449b71afaa9e21a0ae7"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1E7FA058-88B8-4EE8-B211-CE443BED73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13EF2D-EFDF-47E6-A77F-F70B0E775127}">
  <ds:schemaRefs>
    <ds:schemaRef ds:uri="http://schemas.microsoft.com/sharepoint/v3/contenttype/forms"/>
  </ds:schemaRefs>
</ds:datastoreItem>
</file>

<file path=customXml/itemProps3.xml><?xml version="1.0" encoding="utf-8"?>
<ds:datastoreItem xmlns:ds="http://schemas.openxmlformats.org/officeDocument/2006/customXml" ds:itemID="{609A999C-4C32-44E0-B5EE-4A8440A2BBA2}">
  <ds:schemaRefs>
    <ds:schemaRef ds:uri="http://purl.org/dc/dcmitype/"/>
    <ds:schemaRef ds:uri="http://schemas.microsoft.com/office/2006/metadata/properties"/>
    <ds:schemaRef ds:uri="http://schemas.microsoft.com/office/2006/documentManagement/types"/>
    <ds:schemaRef ds:uri="http://purl.org/dc/elements/1.1/"/>
    <ds:schemaRef ds:uri="http://schemas.microsoft.com/office/infopath/2007/PartnerControls"/>
    <ds:schemaRef ds:uri="d97129d6-5105-44aa-8953-de11b416c376"/>
    <ds:schemaRef ds:uri="http://www.w3.org/XML/1998/namespace"/>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TM02900688[[fn=Facet]]</Template>
  <TotalTime>49</TotalTime>
  <Words>3050</Words>
  <Application>Microsoft Office PowerPoint</Application>
  <PresentationFormat>Widescreen</PresentationFormat>
  <Paragraphs>193</Paragraphs>
  <Slides>18</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ADLaM Display</vt:lpstr>
      <vt:lpstr>Aptos</vt:lpstr>
      <vt:lpstr>Arial</vt:lpstr>
      <vt:lpstr>Comic Sans MS</vt:lpstr>
      <vt:lpstr>Times New Roman</vt:lpstr>
      <vt:lpstr>Trebuchet MS</vt:lpstr>
      <vt:lpstr>Wingdings 3</vt:lpstr>
      <vt:lpstr>2_Facet</vt:lpstr>
      <vt:lpstr>Facet</vt:lpstr>
      <vt:lpstr>Module:LCLM5004 Managing Business Information Lecturer’s Name: Dr Olu Adegbite</vt:lpstr>
      <vt:lpstr>Introduction to Information Systems</vt:lpstr>
      <vt:lpstr>Types &amp; Roles of Information Systems in Business</vt:lpstr>
      <vt:lpstr>PowerPoint Presentation</vt:lpstr>
      <vt:lpstr>PowerPoint Presentation</vt:lpstr>
      <vt:lpstr>PowerPoint Presentation</vt:lpstr>
      <vt:lpstr>PowerPoint Presentation</vt:lpstr>
      <vt:lpstr>PowerPoint Presentation</vt:lpstr>
      <vt:lpstr>Ethical considerations in information systems</vt:lpstr>
      <vt:lpstr>PowerPoint Presentation</vt:lpstr>
      <vt:lpstr>PowerPoint Presentation</vt:lpstr>
      <vt:lpstr>PowerPoint Presentation</vt:lpstr>
      <vt:lpstr>PowerPoint Presentation</vt:lpstr>
      <vt:lpstr>2. Nike  – CRM Systems</vt:lpstr>
      <vt:lpstr>PowerPoint Presentation</vt:lpstr>
      <vt:lpstr>Solution</vt:lpstr>
      <vt:lpstr>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Lantash .</dc:creator>
  <cp:lastModifiedBy>Monica-Andreea Stancu (2330346)</cp:lastModifiedBy>
  <cp:revision>29</cp:revision>
  <dcterms:created xsi:type="dcterms:W3CDTF">2025-09-29T15:57:08Z</dcterms:created>
  <dcterms:modified xsi:type="dcterms:W3CDTF">2025-10-12T19:33:53Z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