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451"/>
    <p:restoredTop sz="94255"/>
  </p:normalViewPr>
  <p:slideViewPr>
    <p:cSldViewPr snapToGrid="0" snapToObjects="1">
      <p:cViewPr varScale="1">
        <p:scale>
          <a:sx n="74" d="100"/>
          <a:sy n="74" d="100"/>
        </p:scale>
        <p:origin x="392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dirty="0"/>
              <a:t>Green Haven Florists</a:t>
            </a:r>
          </a:p>
          <a:p>
            <a:r>
              <a:rPr dirty="0"/>
              <a:t>LCLM 4004 – Problem Solving and Decision-Making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dirty="0"/>
              <a:t>Student Name: Carolina </a:t>
            </a:r>
            <a:r>
              <a:rPr dirty="0" err="1"/>
              <a:t>Baracat</a:t>
            </a:r>
            <a:endParaRPr dirty="0"/>
          </a:p>
          <a:p>
            <a:r>
              <a:rPr dirty="0"/>
              <a:t>Student ID: </a:t>
            </a:r>
            <a:r>
              <a:rPr lang="en-GB" dirty="0"/>
              <a:t>2511915</a:t>
            </a:r>
            <a:endParaRPr dirty="0"/>
          </a:p>
          <a:p>
            <a:r>
              <a:rPr dirty="0"/>
              <a:t>Lecturer: </a:t>
            </a:r>
            <a:r>
              <a:rPr lang="en-GB" dirty="0"/>
              <a:t>Mucahit Ozden</a:t>
            </a:r>
            <a:endParaRPr dirty="0"/>
          </a:p>
          <a:p>
            <a:r>
              <a:rPr dirty="0"/>
              <a:t>Component 1: Green Haven Florists Case Study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Presentation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• Background of Green Haven Florists</a:t>
            </a:r>
          </a:p>
          <a:p>
            <a:pPr marL="0" indent="0">
              <a:buNone/>
            </a:pPr>
            <a:r>
              <a:rPr dirty="0"/>
              <a:t>• Insight into the main problems</a:t>
            </a:r>
          </a:p>
          <a:p>
            <a:pPr marL="0" indent="0">
              <a:buNone/>
            </a:pPr>
            <a:r>
              <a:rPr dirty="0"/>
              <a:t>• Application of 5W2H model</a:t>
            </a:r>
          </a:p>
          <a:p>
            <a:pPr marL="0" indent="0">
              <a:buNone/>
            </a:pPr>
            <a:r>
              <a:rPr dirty="0"/>
              <a:t>• Critique &amp; Application of PESTEL</a:t>
            </a:r>
          </a:p>
          <a:p>
            <a:pPr marL="0" indent="0">
              <a:buNone/>
            </a:pPr>
            <a:r>
              <a:rPr dirty="0"/>
              <a:t>• Critique &amp; Application of Cause-and-Effect</a:t>
            </a:r>
          </a:p>
          <a:p>
            <a:pPr marL="0" indent="0">
              <a:buNone/>
            </a:pPr>
            <a:r>
              <a:rPr dirty="0"/>
              <a:t>• Summary of Key Findings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Background of Green Haven Florists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• Independent local flower shop</a:t>
            </a:r>
          </a:p>
          <a:p>
            <a:pPr marL="0" indent="0">
              <a:buNone/>
            </a:pPr>
            <a:r>
              <a:rPr dirty="0"/>
              <a:t>• Operates mainly through in-store sales</a:t>
            </a:r>
          </a:p>
          <a:p>
            <a:pPr marL="0" indent="0">
              <a:buNone/>
            </a:pPr>
            <a:r>
              <a:rPr dirty="0"/>
              <a:t>• Faces increasing market competition</a:t>
            </a:r>
          </a:p>
          <a:p>
            <a:pPr marL="0" indent="0">
              <a:buNone/>
            </a:pPr>
            <a:r>
              <a:rPr dirty="0"/>
              <a:t>• Recently experienced 30% decline in in-store sales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Insight into the Problems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Root Problem: 30% decline in-store sales</a:t>
            </a:r>
          </a:p>
          <a:p>
            <a:r>
              <a:rPr dirty="0"/>
              <a:t>Internal issues: limited online presence, outdated marketing</a:t>
            </a:r>
          </a:p>
          <a:p>
            <a:r>
              <a:rPr dirty="0"/>
              <a:t>External issues: economic pressure, online competitors</a:t>
            </a:r>
          </a:p>
          <a:p>
            <a:r>
              <a:rPr dirty="0"/>
              <a:t>Loss of revenue and reduced profitability</a:t>
            </a:r>
          </a:p>
          <a:p>
            <a:r>
              <a:rPr dirty="0"/>
              <a:t>Some issues controllable (marketing), others not (economy)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20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2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5W2H Application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3A26801E-056B-E284-6CFA-B0B8AB0711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3504137"/>
              </p:ext>
            </p:extLst>
          </p:nvPr>
        </p:nvGraphicFramePr>
        <p:xfrm>
          <a:off x="635000" y="1981200"/>
          <a:ext cx="8178802" cy="4486306"/>
        </p:xfrm>
        <a:graphic>
          <a:graphicData uri="http://schemas.openxmlformats.org/drawingml/2006/table">
            <a:tbl>
              <a:tblPr>
                <a:tableStyleId>{8799B23B-EC83-4686-B30A-512413B5E67A}</a:tableStyleId>
              </a:tblPr>
              <a:tblGrid>
                <a:gridCol w="1030301">
                  <a:extLst>
                    <a:ext uri="{9D8B030D-6E8A-4147-A177-3AD203B41FA5}">
                      <a16:colId xmlns:a16="http://schemas.microsoft.com/office/drawing/2014/main" val="2611051164"/>
                    </a:ext>
                  </a:extLst>
                </a:gridCol>
                <a:gridCol w="1293806">
                  <a:extLst>
                    <a:ext uri="{9D8B030D-6E8A-4147-A177-3AD203B41FA5}">
                      <a16:colId xmlns:a16="http://schemas.microsoft.com/office/drawing/2014/main" val="439781838"/>
                    </a:ext>
                  </a:extLst>
                </a:gridCol>
                <a:gridCol w="927656">
                  <a:extLst>
                    <a:ext uri="{9D8B030D-6E8A-4147-A177-3AD203B41FA5}">
                      <a16:colId xmlns:a16="http://schemas.microsoft.com/office/drawing/2014/main" val="2380393498"/>
                    </a:ext>
                  </a:extLst>
                </a:gridCol>
                <a:gridCol w="1160521">
                  <a:extLst>
                    <a:ext uri="{9D8B030D-6E8A-4147-A177-3AD203B41FA5}">
                      <a16:colId xmlns:a16="http://schemas.microsoft.com/office/drawing/2014/main" val="1302902934"/>
                    </a:ext>
                  </a:extLst>
                </a:gridCol>
                <a:gridCol w="1253974">
                  <a:extLst>
                    <a:ext uri="{9D8B030D-6E8A-4147-A177-3AD203B41FA5}">
                      <a16:colId xmlns:a16="http://schemas.microsoft.com/office/drawing/2014/main" val="4016447997"/>
                    </a:ext>
                  </a:extLst>
                </a:gridCol>
                <a:gridCol w="1226398">
                  <a:extLst>
                    <a:ext uri="{9D8B030D-6E8A-4147-A177-3AD203B41FA5}">
                      <a16:colId xmlns:a16="http://schemas.microsoft.com/office/drawing/2014/main" val="2787690121"/>
                    </a:ext>
                  </a:extLst>
                </a:gridCol>
                <a:gridCol w="1286146">
                  <a:extLst>
                    <a:ext uri="{9D8B030D-6E8A-4147-A177-3AD203B41FA5}">
                      <a16:colId xmlns:a16="http://schemas.microsoft.com/office/drawing/2014/main" val="1697245365"/>
                    </a:ext>
                  </a:extLst>
                </a:gridCol>
              </a:tblGrid>
              <a:tr h="108936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What?</a:t>
                      </a:r>
                    </a:p>
                  </a:txBody>
                  <a:tcPr marL="72246" marR="72246" marT="36124" marB="3612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Where?</a:t>
                      </a:r>
                    </a:p>
                  </a:txBody>
                  <a:tcPr marL="72246" marR="72246" marT="36124" marB="3612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When?</a:t>
                      </a:r>
                    </a:p>
                  </a:txBody>
                  <a:tcPr marL="72246" marR="72246" marT="36124" marB="3612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Who?</a:t>
                      </a:r>
                    </a:p>
                  </a:txBody>
                  <a:tcPr marL="72246" marR="72246" marT="36124" marB="3612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Why?</a:t>
                      </a:r>
                    </a:p>
                  </a:txBody>
                  <a:tcPr marL="72246" marR="72246" marT="36124" marB="3612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How?</a:t>
                      </a:r>
                    </a:p>
                  </a:txBody>
                  <a:tcPr marL="72246" marR="72246" marT="36124" marB="3612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How Much?</a:t>
                      </a:r>
                    </a:p>
                  </a:txBody>
                  <a:tcPr marL="72246" marR="72246" marT="36124" marB="36124" anchor="ctr"/>
                </a:tc>
                <a:extLst>
                  <a:ext uri="{0D108BD9-81ED-4DB2-BD59-A6C34878D82A}">
                    <a16:rowId xmlns:a16="http://schemas.microsoft.com/office/drawing/2014/main" val="204251112"/>
                  </a:ext>
                </a:extLst>
              </a:tr>
              <a:tr h="127296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What is the main problem?</a:t>
                      </a:r>
                    </a:p>
                  </a:txBody>
                  <a:tcPr marL="72246" marR="72246" marT="36124" marB="3612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Where is the problem happening?</a:t>
                      </a:r>
                    </a:p>
                  </a:txBody>
                  <a:tcPr marL="72246" marR="72246" marT="36124" marB="3612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When did the problem start?</a:t>
                      </a:r>
                    </a:p>
                  </a:txBody>
                  <a:tcPr marL="72246" marR="72246" marT="36124" marB="3612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Who is affected?</a:t>
                      </a:r>
                    </a:p>
                  </a:txBody>
                  <a:tcPr marL="72246" marR="72246" marT="36124" marB="3612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Why is this happening?</a:t>
                      </a:r>
                    </a:p>
                  </a:txBody>
                  <a:tcPr marL="72246" marR="72246" marT="36124" marB="3612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How is it happening?</a:t>
                      </a:r>
                    </a:p>
                  </a:txBody>
                  <a:tcPr marL="72246" marR="72246" marT="36124" marB="3612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How serious is it financially?</a:t>
                      </a:r>
                    </a:p>
                  </a:txBody>
                  <a:tcPr marL="72246" marR="72246" marT="36124" marB="36124" anchor="ctr"/>
                </a:tc>
                <a:extLst>
                  <a:ext uri="{0D108BD9-81ED-4DB2-BD59-A6C34878D82A}">
                    <a16:rowId xmlns:a16="http://schemas.microsoft.com/office/drawing/2014/main" val="3216448342"/>
                  </a:ext>
                </a:extLst>
              </a:tr>
              <a:tr h="212397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30% decline in in-store sales.</a:t>
                      </a:r>
                    </a:p>
                  </a:txBody>
                  <a:tcPr marL="72246" marR="72246" marT="36124" marB="3612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Physical high street store in Norwich.</a:t>
                      </a:r>
                    </a:p>
                  </a:txBody>
                  <a:tcPr marL="72246" marR="72246" marT="36124" marB="3612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Over the past 12 months.</a:t>
                      </a:r>
                    </a:p>
                  </a:txBody>
                  <a:tcPr marL="72246" marR="72246" marT="36124" marB="3612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Owners (Liam &amp; Priya), employees and customers.</a:t>
                      </a:r>
                    </a:p>
                  </a:txBody>
                  <a:tcPr marL="72246" marR="72246" marT="36124" marB="3612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Increased online competition, rising costs, changing customer habits.</a:t>
                      </a:r>
                    </a:p>
                  </a:txBody>
                  <a:tcPr marL="72246" marR="72246" marT="36124" marB="3612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Reduced footfall and lower customer spending.</a:t>
                      </a:r>
                    </a:p>
                  </a:txBody>
                  <a:tcPr marL="72246" marR="72246" marT="36124" marB="3612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30% reduction in revenue and profitability.</a:t>
                      </a:r>
                    </a:p>
                  </a:txBody>
                  <a:tcPr marL="72246" marR="72246" marT="36124" marB="36124" anchor="ctr"/>
                </a:tc>
                <a:extLst>
                  <a:ext uri="{0D108BD9-81ED-4DB2-BD59-A6C34878D82A}">
                    <a16:rowId xmlns:a16="http://schemas.microsoft.com/office/drawing/2014/main" val="366156962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Critique of PESTEL Framework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PESTEL analyses macro-environment</a:t>
            </a:r>
          </a:p>
          <a:p>
            <a:r>
              <a:rPr dirty="0"/>
              <a:t>Used in strategic planning</a:t>
            </a:r>
          </a:p>
          <a:p>
            <a:r>
              <a:rPr dirty="0"/>
              <a:t>Benefits: structured external analysis</a:t>
            </a:r>
          </a:p>
          <a:p>
            <a:r>
              <a:rPr dirty="0"/>
              <a:t>Limitation: does not </a:t>
            </a:r>
            <a:r>
              <a:rPr dirty="0" err="1"/>
              <a:t>prioritise</a:t>
            </a:r>
            <a:r>
              <a:rPr dirty="0"/>
              <a:t> factors</a:t>
            </a:r>
          </a:p>
          <a:p>
            <a:r>
              <a:rPr dirty="0"/>
              <a:t>Can become descriptive rather than analytical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2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Application of PESTEL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25733D9-EBFC-CEAE-5276-45CF334AD2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7334146"/>
              </p:ext>
            </p:extLst>
          </p:nvPr>
        </p:nvGraphicFramePr>
        <p:xfrm>
          <a:off x="482600" y="1741714"/>
          <a:ext cx="8178802" cy="4464534"/>
        </p:xfrm>
        <a:graphic>
          <a:graphicData uri="http://schemas.openxmlformats.org/drawingml/2006/table">
            <a:tbl>
              <a:tblPr/>
              <a:tblGrid>
                <a:gridCol w="1081952">
                  <a:extLst>
                    <a:ext uri="{9D8B030D-6E8A-4147-A177-3AD203B41FA5}">
                      <a16:colId xmlns:a16="http://schemas.microsoft.com/office/drawing/2014/main" val="1481283479"/>
                    </a:ext>
                  </a:extLst>
                </a:gridCol>
                <a:gridCol w="1325335">
                  <a:extLst>
                    <a:ext uri="{9D8B030D-6E8A-4147-A177-3AD203B41FA5}">
                      <a16:colId xmlns:a16="http://schemas.microsoft.com/office/drawing/2014/main" val="1522908908"/>
                    </a:ext>
                  </a:extLst>
                </a:gridCol>
                <a:gridCol w="1081952">
                  <a:extLst>
                    <a:ext uri="{9D8B030D-6E8A-4147-A177-3AD203B41FA5}">
                      <a16:colId xmlns:a16="http://schemas.microsoft.com/office/drawing/2014/main" val="1635303149"/>
                    </a:ext>
                  </a:extLst>
                </a:gridCol>
                <a:gridCol w="1471919">
                  <a:extLst>
                    <a:ext uri="{9D8B030D-6E8A-4147-A177-3AD203B41FA5}">
                      <a16:colId xmlns:a16="http://schemas.microsoft.com/office/drawing/2014/main" val="2374191300"/>
                    </a:ext>
                  </a:extLst>
                </a:gridCol>
                <a:gridCol w="1671051">
                  <a:extLst>
                    <a:ext uri="{9D8B030D-6E8A-4147-A177-3AD203B41FA5}">
                      <a16:colId xmlns:a16="http://schemas.microsoft.com/office/drawing/2014/main" val="571096317"/>
                    </a:ext>
                  </a:extLst>
                </a:gridCol>
                <a:gridCol w="1546593">
                  <a:extLst>
                    <a:ext uri="{9D8B030D-6E8A-4147-A177-3AD203B41FA5}">
                      <a16:colId xmlns:a16="http://schemas.microsoft.com/office/drawing/2014/main" val="3013779616"/>
                    </a:ext>
                  </a:extLst>
                </a:gridCol>
              </a:tblGrid>
              <a:tr h="52806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Political</a:t>
                      </a:r>
                    </a:p>
                  </a:txBody>
                  <a:tcPr marL="79653" marR="79653" marT="39826" marB="398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Economic</a:t>
                      </a:r>
                    </a:p>
                  </a:txBody>
                  <a:tcPr marL="79653" marR="79653" marT="39826" marB="398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Social</a:t>
                      </a:r>
                    </a:p>
                  </a:txBody>
                  <a:tcPr marL="79653" marR="79653" marT="39826" marB="398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Technological</a:t>
                      </a:r>
                    </a:p>
                  </a:txBody>
                  <a:tcPr marL="79653" marR="79653" marT="39826" marB="398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Legal</a:t>
                      </a:r>
                    </a:p>
                  </a:txBody>
                  <a:tcPr marL="79653" marR="79653" marT="39826" marB="398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Environmental</a:t>
                      </a:r>
                    </a:p>
                  </a:txBody>
                  <a:tcPr marL="79653" marR="79653" marT="39826" marB="398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88394409"/>
                  </a:ext>
                </a:extLst>
              </a:tr>
              <a:tr h="196823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UK trade policies affecting imported flowers</a:t>
                      </a:r>
                    </a:p>
                  </a:txBody>
                  <a:tcPr marL="79653" marR="79653" marT="39826" marB="398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Inflation increasing flower costs</a:t>
                      </a:r>
                    </a:p>
                  </a:txBody>
                  <a:tcPr marL="79653" marR="79653" marT="39826" marB="398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 Shift to online shopping</a:t>
                      </a:r>
                    </a:p>
                  </a:txBody>
                  <a:tcPr marL="79653" marR="79653" marT="39826" marB="398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Outdated website</a:t>
                      </a:r>
                    </a:p>
                  </a:txBody>
                  <a:tcPr marL="79653" marR="79653" marT="39826" marB="398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Minimum wage increases</a:t>
                      </a:r>
                    </a:p>
                  </a:txBody>
                  <a:tcPr marL="79653" marR="79653" marT="39826" marB="398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Sustainable packaging costs</a:t>
                      </a:r>
                    </a:p>
                  </a:txBody>
                  <a:tcPr marL="79653" marR="79653" marT="39826" marB="398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31209526"/>
                  </a:ext>
                </a:extLst>
              </a:tr>
              <a:tr h="196823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Business rates for small retailers</a:t>
                      </a:r>
                    </a:p>
                  </a:txBody>
                  <a:tcPr marL="79653" marR="79653" marT="39826" marB="398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Cost-of-living crisis reducing spending</a:t>
                      </a:r>
                    </a:p>
                  </a:txBody>
                  <a:tcPr marL="79653" marR="79653" marT="39826" marB="398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Demand for eco-friendly products</a:t>
                      </a:r>
                    </a:p>
                  </a:txBody>
                  <a:tcPr marL="79653" marR="79653" marT="39826" marB="398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Competitors strong on social media</a:t>
                      </a:r>
                    </a:p>
                  </a:txBody>
                  <a:tcPr marL="79653" marR="79653" marT="39826" marB="398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Environmental regulations</a:t>
                      </a:r>
                    </a:p>
                  </a:txBody>
                  <a:tcPr marL="79653" marR="79653" marT="39826" marB="398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Supply chain disruptions</a:t>
                      </a:r>
                    </a:p>
                  </a:txBody>
                  <a:tcPr marL="79653" marR="79653" marT="39826" marB="398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377372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Critique of Cause-and-Effect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Also called Fishbone/Ishikawa diagram</a:t>
            </a:r>
          </a:p>
          <a:p>
            <a:r>
              <a:rPr dirty="0"/>
              <a:t>Identifies root causes of problems</a:t>
            </a:r>
          </a:p>
          <a:p>
            <a:r>
              <a:rPr dirty="0"/>
              <a:t>Benefits: visual and systematic</a:t>
            </a:r>
          </a:p>
          <a:p>
            <a:r>
              <a:rPr dirty="0"/>
              <a:t>Limitation: may oversimplify complex issues</a:t>
            </a:r>
          </a:p>
          <a:p>
            <a:r>
              <a:rPr dirty="0"/>
              <a:t>Depends on accurate data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Application of Cause-and-Effect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8600" b="1" dirty="0">
                <a:latin typeface="Arial" panose="020B0604020202020204" pitchFamily="34" charset="0"/>
                <a:cs typeface="Arial" panose="020B0604020202020204" pitchFamily="34" charset="0"/>
              </a:rPr>
              <a:t>🟡 METHODS</a:t>
            </a:r>
          </a:p>
          <a:p>
            <a:pPr marL="0" indent="0">
              <a:buNone/>
            </a:pPr>
            <a:r>
              <a:rPr lang="en-GB" sz="8600" dirty="0">
                <a:latin typeface="Arial" panose="020B0604020202020204" pitchFamily="34" charset="0"/>
                <a:cs typeface="Arial" panose="020B0604020202020204" pitchFamily="34" charset="0"/>
              </a:rPr>
              <a:t>Limited digital marketing</a:t>
            </a:r>
            <a:br>
              <a:rPr lang="en-GB" sz="8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8600" dirty="0">
                <a:latin typeface="Arial" panose="020B0604020202020204" pitchFamily="34" charset="0"/>
                <a:cs typeface="Arial" panose="020B0604020202020204" pitchFamily="34" charset="0"/>
              </a:rPr>
              <a:t>No subscription service</a:t>
            </a:r>
          </a:p>
          <a:p>
            <a:pPr marL="0" indent="0">
              <a:buNone/>
            </a:pPr>
            <a:br>
              <a:rPr lang="en-GB" sz="8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8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8600" b="1" dirty="0">
                <a:latin typeface="Arial" panose="020B0604020202020204" pitchFamily="34" charset="0"/>
                <a:cs typeface="Arial" panose="020B0604020202020204" pitchFamily="34" charset="0"/>
              </a:rPr>
              <a:t>🔴 MACHINES</a:t>
            </a:r>
          </a:p>
          <a:p>
            <a:pPr marL="0" indent="0">
              <a:buNone/>
            </a:pPr>
            <a:r>
              <a:rPr lang="en-GB" sz="8600" dirty="0">
                <a:latin typeface="Arial" panose="020B0604020202020204" pitchFamily="34" charset="0"/>
                <a:cs typeface="Arial" panose="020B0604020202020204" pitchFamily="34" charset="0"/>
              </a:rPr>
              <a:t>Outdated website</a:t>
            </a:r>
            <a:br>
              <a:rPr lang="en-GB" sz="8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8600" dirty="0">
                <a:latin typeface="Arial" panose="020B0604020202020204" pitchFamily="34" charset="0"/>
                <a:cs typeface="Arial" panose="020B0604020202020204" pitchFamily="34" charset="0"/>
              </a:rPr>
              <a:t>Weak online system</a:t>
            </a:r>
          </a:p>
          <a:p>
            <a:pPr marL="0" indent="0">
              <a:buNone/>
            </a:pPr>
            <a:br>
              <a:rPr lang="en-GB" sz="8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8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8600" b="1" dirty="0">
                <a:latin typeface="Arial" panose="020B0604020202020204" pitchFamily="34" charset="0"/>
                <a:cs typeface="Arial" panose="020B0604020202020204" pitchFamily="34" charset="0"/>
              </a:rPr>
              <a:t>🔴 PEOPLE</a:t>
            </a:r>
          </a:p>
          <a:p>
            <a:pPr marL="0" indent="0">
              <a:buNone/>
            </a:pPr>
            <a:r>
              <a:rPr lang="en-GB" sz="8600" dirty="0">
                <a:latin typeface="Arial" panose="020B0604020202020204" pitchFamily="34" charset="0"/>
                <a:cs typeface="Arial" panose="020B0604020202020204" pitchFamily="34" charset="0"/>
              </a:rPr>
              <a:t>Limited digital skills</a:t>
            </a:r>
            <a:br>
              <a:rPr lang="en-GB" sz="8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8600" dirty="0">
                <a:latin typeface="Arial" panose="020B0604020202020204" pitchFamily="34" charset="0"/>
                <a:cs typeface="Arial" panose="020B0604020202020204" pitchFamily="34" charset="0"/>
              </a:rPr>
              <a:t>Low staff motivation</a:t>
            </a:r>
          </a:p>
          <a:p>
            <a:pPr marL="0" indent="0">
              <a:buNone/>
            </a:pPr>
            <a:br>
              <a:rPr lang="en-GB" sz="8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8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307224-3792-C974-2959-0108E84B50A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8000" b="1" dirty="0">
                <a:latin typeface="Arial" panose="020B0604020202020204" pitchFamily="34" charset="0"/>
                <a:cs typeface="Arial" panose="020B0604020202020204" pitchFamily="34" charset="0"/>
              </a:rPr>
              <a:t>🟣 MATERIALS</a:t>
            </a:r>
          </a:p>
          <a:p>
            <a:pPr marL="0" indent="0">
              <a:buNone/>
            </a:pP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High flower costs</a:t>
            </a:r>
            <a:b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Expensive eco packaging</a:t>
            </a:r>
          </a:p>
          <a:p>
            <a:pPr marL="0" indent="0">
              <a:buNone/>
            </a:pPr>
            <a:b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8000" b="1" dirty="0">
                <a:latin typeface="Arial" panose="020B0604020202020204" pitchFamily="34" charset="0"/>
                <a:cs typeface="Arial" panose="020B0604020202020204" pitchFamily="34" charset="0"/>
              </a:rPr>
              <a:t>🔵 MEASUREMENT</a:t>
            </a:r>
          </a:p>
          <a:p>
            <a:pPr marL="0" indent="0">
              <a:buNone/>
            </a:pP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No sales analysis</a:t>
            </a:r>
            <a:b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No KPI monitoring</a:t>
            </a:r>
          </a:p>
          <a:p>
            <a:pPr marL="0" indent="0">
              <a:buNone/>
            </a:pPr>
            <a:b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8000" b="1" dirty="0">
                <a:latin typeface="Arial" panose="020B0604020202020204" pitchFamily="34" charset="0"/>
                <a:cs typeface="Arial" panose="020B0604020202020204" pitchFamily="34" charset="0"/>
              </a:rPr>
              <a:t>🟢 ENVIRONMENT</a:t>
            </a:r>
          </a:p>
          <a:p>
            <a:pPr marL="0" indent="0">
              <a:buNone/>
            </a:pP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High street decline</a:t>
            </a:r>
            <a:b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Strong online competition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Key Findings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1. Sales decline is significant and sustained</a:t>
            </a:r>
          </a:p>
          <a:p>
            <a:pPr marL="0" indent="0">
              <a:buNone/>
            </a:pPr>
            <a:r>
              <a:rPr dirty="0"/>
              <a:t>2. External economic pressure is strong</a:t>
            </a:r>
          </a:p>
          <a:p>
            <a:pPr marL="0" indent="0">
              <a:buNone/>
            </a:pPr>
            <a:r>
              <a:rPr dirty="0"/>
              <a:t>3. Internal digital weakness contributes</a:t>
            </a:r>
          </a:p>
          <a:p>
            <a:pPr marL="0" indent="0">
              <a:buNone/>
            </a:pPr>
            <a:r>
              <a:rPr dirty="0"/>
              <a:t>4. Multiple causes interact together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5165724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Brooks, I., Weatherston, J. and Wilkinson, G. (2011) </a:t>
            </a:r>
            <a:r>
              <a:rPr lang="en-GB" sz="7200" i="1" dirty="0">
                <a:latin typeface="Arial" panose="020B0604020202020204" pitchFamily="34" charset="0"/>
                <a:cs typeface="Arial" panose="020B0604020202020204" pitchFamily="34" charset="0"/>
              </a:rPr>
              <a:t>The international business environment: challenges and changes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. 2nd </a:t>
            </a:r>
            <a:r>
              <a:rPr lang="en-GB" sz="72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. Harlow: Financial Times/Prentice Hall. Available at: University Library eBook Collection (Accessed: 14 February 2026).</a:t>
            </a:r>
          </a:p>
          <a:p>
            <a:pPr algn="just">
              <a:lnSpc>
                <a:spcPct val="170000"/>
              </a:lnSpc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Sproull, R. (2018) </a:t>
            </a:r>
            <a:r>
              <a:rPr lang="en-GB" sz="7200" i="1" dirty="0">
                <a:latin typeface="Arial" panose="020B0604020202020204" pitchFamily="34" charset="0"/>
                <a:cs typeface="Arial" panose="020B0604020202020204" pitchFamily="34" charset="0"/>
              </a:rPr>
              <a:t>The problem-solving, problem-prevention, and decision-making guide: organized and systematic roadmaps for managers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. New York: Taylor &amp; Francis. Available at: University Library eBook Collection (Accessed: 14 February 2026).</a:t>
            </a:r>
          </a:p>
          <a:p>
            <a:pPr algn="just">
              <a:lnSpc>
                <a:spcPct val="170000"/>
              </a:lnSpc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Tracy, B. (2007) </a:t>
            </a:r>
            <a:r>
              <a:rPr lang="en-GB" sz="7200" i="1" dirty="0">
                <a:latin typeface="Arial" panose="020B0604020202020204" pitchFamily="34" charset="0"/>
                <a:cs typeface="Arial" panose="020B0604020202020204" pitchFamily="34" charset="0"/>
              </a:rPr>
              <a:t>Solving problems and making decisions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. Amsterdam: Pergamon Flexible Learning. Available at: University Library eBook Collection (Accessed: 14 February 2026).</a:t>
            </a:r>
          </a:p>
          <a:p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587</Words>
  <Application>Microsoft Macintosh PowerPoint</Application>
  <PresentationFormat>On-screen Show (4:3)</PresentationFormat>
  <Paragraphs>108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Office Theme</vt:lpstr>
      <vt:lpstr> Green Haven Florists LCLM 4004 – Problem Solving and Decision-Making</vt:lpstr>
      <vt:lpstr>Presentation Overview</vt:lpstr>
      <vt:lpstr>Background of Green Haven Florists</vt:lpstr>
      <vt:lpstr>Insight into the Problems</vt:lpstr>
      <vt:lpstr>5W2H Application</vt:lpstr>
      <vt:lpstr>Critique of PESTEL Framework</vt:lpstr>
      <vt:lpstr>Application of PESTEL</vt:lpstr>
      <vt:lpstr>Critique of Cause-and-Effect Model</vt:lpstr>
      <vt:lpstr>Application of Cause-and-Effect</vt:lpstr>
      <vt:lpstr>Key Findings</vt:lpstr>
      <vt:lpstr>Reference List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Luiz Carlos Fróes Morelli da Silva</cp:lastModifiedBy>
  <cp:revision>9</cp:revision>
  <dcterms:created xsi:type="dcterms:W3CDTF">2013-01-27T09:14:16Z</dcterms:created>
  <dcterms:modified xsi:type="dcterms:W3CDTF">2026-02-14T22:31:20Z</dcterms:modified>
  <cp:category/>
</cp:coreProperties>
</file>