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29EB37-3305-4D49-84B2-F3BF7D17BEE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61220589-F55E-4C44-A766-58B9BD63B9A0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Origin Bakehouse</a:t>
          </a:r>
        </a:p>
      </dgm:t>
    </dgm:pt>
    <dgm:pt modelId="{85C010A9-4E1A-4116-82D0-2575BEFB4829}" type="parTrans" cxnId="{2CC22B3C-0DEC-4BC3-8D17-3BCC754DA5BB}">
      <dgm:prSet/>
      <dgm:spPr/>
      <dgm:t>
        <a:bodyPr/>
        <a:lstStyle/>
        <a:p>
          <a:endParaRPr lang="en-GB"/>
        </a:p>
      </dgm:t>
    </dgm:pt>
    <dgm:pt modelId="{4FDB59E2-1452-430C-8D4E-94FEB6915D2E}" type="sibTrans" cxnId="{2CC22B3C-0DEC-4BC3-8D17-3BCC754DA5BB}">
      <dgm:prSet/>
      <dgm:spPr/>
      <dgm:t>
        <a:bodyPr/>
        <a:lstStyle/>
        <a:p>
          <a:endParaRPr lang="en-GB"/>
        </a:p>
      </dgm:t>
    </dgm:pt>
    <dgm:pt modelId="{D9A75EB5-85F8-4FA9-AF0A-4E2F5AA89D8F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Sustainable Bakery &amp; Coffee</a:t>
          </a:r>
        </a:p>
      </dgm:t>
    </dgm:pt>
    <dgm:pt modelId="{5B335AA2-B1A2-4AFC-AB63-5D183D2DC9BF}" type="parTrans" cxnId="{5D4BDD8B-7008-40DC-B2E4-916288F5E25D}">
      <dgm:prSet/>
      <dgm:spPr/>
      <dgm:t>
        <a:bodyPr/>
        <a:lstStyle/>
        <a:p>
          <a:endParaRPr lang="en-GB"/>
        </a:p>
      </dgm:t>
    </dgm:pt>
    <dgm:pt modelId="{6C7B5A08-E478-4156-B29A-B1F5216F2B05}" type="sibTrans" cxnId="{5D4BDD8B-7008-40DC-B2E4-916288F5E25D}">
      <dgm:prSet/>
      <dgm:spPr/>
      <dgm:t>
        <a:bodyPr/>
        <a:lstStyle/>
        <a:p>
          <a:endParaRPr lang="en-GB"/>
        </a:p>
      </dgm:t>
    </dgm:pt>
    <dgm:pt modelId="{0D66BB99-5E3B-4F09-8E87-5FFA0F78D729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Location: Swansea</a:t>
          </a:r>
        </a:p>
      </dgm:t>
    </dgm:pt>
    <dgm:pt modelId="{6880A953-7FF3-4B7A-875D-143CAF1AD439}" type="parTrans" cxnId="{4427D798-C3E1-4363-B7F7-6C70854E8E4D}">
      <dgm:prSet/>
      <dgm:spPr/>
      <dgm:t>
        <a:bodyPr/>
        <a:lstStyle/>
        <a:p>
          <a:endParaRPr lang="en-GB"/>
        </a:p>
      </dgm:t>
    </dgm:pt>
    <dgm:pt modelId="{BE646F89-C65D-4D6F-9B06-D1628A361009}" type="sibTrans" cxnId="{4427D798-C3E1-4363-B7F7-6C70854E8E4D}">
      <dgm:prSet/>
      <dgm:spPr/>
      <dgm:t>
        <a:bodyPr/>
        <a:lstStyle/>
        <a:p>
          <a:endParaRPr lang="en-GB"/>
        </a:p>
      </dgm:t>
    </dgm:pt>
    <dgm:pt modelId="{642681C8-5245-4236-86A8-C0C16118D3BB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Artisan baked goods &amp; ethical coffee</a:t>
          </a:r>
        </a:p>
      </dgm:t>
    </dgm:pt>
    <dgm:pt modelId="{AA4E817D-676E-4590-968F-182352131D98}" type="parTrans" cxnId="{C9A6821F-7994-41AC-ADA9-B4971B880B47}">
      <dgm:prSet/>
      <dgm:spPr/>
      <dgm:t>
        <a:bodyPr/>
        <a:lstStyle/>
        <a:p>
          <a:endParaRPr lang="en-GB"/>
        </a:p>
      </dgm:t>
    </dgm:pt>
    <dgm:pt modelId="{EAC2CC75-52D2-4F6E-9CDF-772E74AE4BC0}" type="sibTrans" cxnId="{C9A6821F-7994-41AC-ADA9-B4971B880B47}">
      <dgm:prSet/>
      <dgm:spPr/>
      <dgm:t>
        <a:bodyPr/>
        <a:lstStyle/>
        <a:p>
          <a:endParaRPr lang="en-GB"/>
        </a:p>
      </dgm:t>
    </dgm:pt>
    <dgm:pt modelId="{B3033A3F-A35C-41D6-A71B-8B85BB2E3BD6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Focus on sustainability &amp; quality</a:t>
          </a:r>
        </a:p>
      </dgm:t>
    </dgm:pt>
    <dgm:pt modelId="{999A99AA-9501-4FB6-ACEC-8378AD2DEE42}" type="parTrans" cxnId="{B59654CC-01E9-44F5-AD51-B53FF7765588}">
      <dgm:prSet/>
      <dgm:spPr/>
      <dgm:t>
        <a:bodyPr/>
        <a:lstStyle/>
        <a:p>
          <a:endParaRPr lang="en-GB"/>
        </a:p>
      </dgm:t>
    </dgm:pt>
    <dgm:pt modelId="{D5A450FA-A4F3-40A1-A745-7DB185C7C181}" type="sibTrans" cxnId="{B59654CC-01E9-44F5-AD51-B53FF7765588}">
      <dgm:prSet/>
      <dgm:spPr/>
      <dgm:t>
        <a:bodyPr/>
        <a:lstStyle/>
        <a:p>
          <a:endParaRPr lang="en-GB"/>
        </a:p>
      </dgm:t>
    </dgm:pt>
    <dgm:pt modelId="{8E7CE9D9-3B8E-4C99-A87A-B71C0EC1457E}" type="pres">
      <dgm:prSet presAssocID="{1729EB37-3305-4D49-84B2-F3BF7D17BEEB}" presName="linear" presStyleCnt="0">
        <dgm:presLayoutVars>
          <dgm:animLvl val="lvl"/>
          <dgm:resizeHandles val="exact"/>
        </dgm:presLayoutVars>
      </dgm:prSet>
      <dgm:spPr/>
    </dgm:pt>
    <dgm:pt modelId="{FE231C9B-7D8A-4B9D-9E49-F72143A54BD6}" type="pres">
      <dgm:prSet presAssocID="{61220589-F55E-4C44-A766-58B9BD63B9A0}" presName="parentText" presStyleLbl="node1" presStyleIdx="0" presStyleCnt="5" custLinFactNeighborX="1471">
        <dgm:presLayoutVars>
          <dgm:chMax val="0"/>
          <dgm:bulletEnabled val="1"/>
        </dgm:presLayoutVars>
      </dgm:prSet>
      <dgm:spPr/>
    </dgm:pt>
    <dgm:pt modelId="{C7E850EC-08F5-4B3E-87C3-A4C7E8BA6DA8}" type="pres">
      <dgm:prSet presAssocID="{4FDB59E2-1452-430C-8D4E-94FEB6915D2E}" presName="spacer" presStyleCnt="0"/>
      <dgm:spPr/>
    </dgm:pt>
    <dgm:pt modelId="{81361A7A-3DC2-4A4F-A0C8-4B9EA250CF82}" type="pres">
      <dgm:prSet presAssocID="{D9A75EB5-85F8-4FA9-AF0A-4E2F5AA89D8F}" presName="parentText" presStyleLbl="node1" presStyleIdx="1" presStyleCnt="5" custLinFactNeighborX="596" custLinFactNeighborY="56455">
        <dgm:presLayoutVars>
          <dgm:chMax val="0"/>
          <dgm:bulletEnabled val="1"/>
        </dgm:presLayoutVars>
      </dgm:prSet>
      <dgm:spPr/>
    </dgm:pt>
    <dgm:pt modelId="{1405A139-A4A1-4E9F-80F7-57D308B664A8}" type="pres">
      <dgm:prSet presAssocID="{6C7B5A08-E478-4156-B29A-B1F5216F2B05}" presName="spacer" presStyleCnt="0"/>
      <dgm:spPr/>
    </dgm:pt>
    <dgm:pt modelId="{B832ECF2-1418-4E69-84CF-E3EF5C4360F3}" type="pres">
      <dgm:prSet presAssocID="{0D66BB99-5E3B-4F09-8E87-5FFA0F78D72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E5809BC-0C19-4210-8E56-E8F58DFB2EBE}" type="pres">
      <dgm:prSet presAssocID="{BE646F89-C65D-4D6F-9B06-D1628A361009}" presName="spacer" presStyleCnt="0"/>
      <dgm:spPr/>
    </dgm:pt>
    <dgm:pt modelId="{02BBDC1D-FB20-4FDE-B69E-5333CC455760}" type="pres">
      <dgm:prSet presAssocID="{642681C8-5245-4236-86A8-C0C16118D3B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ED322DE-4A1F-4A36-BA16-721C9D9A3FD7}" type="pres">
      <dgm:prSet presAssocID="{EAC2CC75-52D2-4F6E-9CDF-772E74AE4BC0}" presName="spacer" presStyleCnt="0"/>
      <dgm:spPr/>
    </dgm:pt>
    <dgm:pt modelId="{782120E6-CBC3-41BA-9C81-F5A6B2960181}" type="pres">
      <dgm:prSet presAssocID="{B3033A3F-A35C-41D6-A71B-8B85BB2E3BD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9A6821F-7994-41AC-ADA9-B4971B880B47}" srcId="{1729EB37-3305-4D49-84B2-F3BF7D17BEEB}" destId="{642681C8-5245-4236-86A8-C0C16118D3BB}" srcOrd="3" destOrd="0" parTransId="{AA4E817D-676E-4590-968F-182352131D98}" sibTransId="{EAC2CC75-52D2-4F6E-9CDF-772E74AE4BC0}"/>
    <dgm:cxn modelId="{2CC22B3C-0DEC-4BC3-8D17-3BCC754DA5BB}" srcId="{1729EB37-3305-4D49-84B2-F3BF7D17BEEB}" destId="{61220589-F55E-4C44-A766-58B9BD63B9A0}" srcOrd="0" destOrd="0" parTransId="{85C010A9-4E1A-4116-82D0-2575BEFB4829}" sibTransId="{4FDB59E2-1452-430C-8D4E-94FEB6915D2E}"/>
    <dgm:cxn modelId="{5D4BDD8B-7008-40DC-B2E4-916288F5E25D}" srcId="{1729EB37-3305-4D49-84B2-F3BF7D17BEEB}" destId="{D9A75EB5-85F8-4FA9-AF0A-4E2F5AA89D8F}" srcOrd="1" destOrd="0" parTransId="{5B335AA2-B1A2-4AFC-AB63-5D183D2DC9BF}" sibTransId="{6C7B5A08-E478-4156-B29A-B1F5216F2B05}"/>
    <dgm:cxn modelId="{49162D94-ACF8-46F0-83A5-F1554EC0F7EA}" type="presOf" srcId="{1729EB37-3305-4D49-84B2-F3BF7D17BEEB}" destId="{8E7CE9D9-3B8E-4C99-A87A-B71C0EC1457E}" srcOrd="0" destOrd="0" presId="urn:microsoft.com/office/officeart/2005/8/layout/vList2"/>
    <dgm:cxn modelId="{4427D798-C3E1-4363-B7F7-6C70854E8E4D}" srcId="{1729EB37-3305-4D49-84B2-F3BF7D17BEEB}" destId="{0D66BB99-5E3B-4F09-8E87-5FFA0F78D729}" srcOrd="2" destOrd="0" parTransId="{6880A953-7FF3-4B7A-875D-143CAF1AD439}" sibTransId="{BE646F89-C65D-4D6F-9B06-D1628A361009}"/>
    <dgm:cxn modelId="{8203D7A4-3AD3-4965-9A27-B2B4B2C8982E}" type="presOf" srcId="{B3033A3F-A35C-41D6-A71B-8B85BB2E3BD6}" destId="{782120E6-CBC3-41BA-9C81-F5A6B2960181}" srcOrd="0" destOrd="0" presId="urn:microsoft.com/office/officeart/2005/8/layout/vList2"/>
    <dgm:cxn modelId="{CFE339C0-AE2B-41C8-BFE1-8FB5B5FC81F4}" type="presOf" srcId="{0D66BB99-5E3B-4F09-8E87-5FFA0F78D729}" destId="{B832ECF2-1418-4E69-84CF-E3EF5C4360F3}" srcOrd="0" destOrd="0" presId="urn:microsoft.com/office/officeart/2005/8/layout/vList2"/>
    <dgm:cxn modelId="{E92095C0-7301-4785-A081-41828B02CAA6}" type="presOf" srcId="{61220589-F55E-4C44-A766-58B9BD63B9A0}" destId="{FE231C9B-7D8A-4B9D-9E49-F72143A54BD6}" srcOrd="0" destOrd="0" presId="urn:microsoft.com/office/officeart/2005/8/layout/vList2"/>
    <dgm:cxn modelId="{B59654CC-01E9-44F5-AD51-B53FF7765588}" srcId="{1729EB37-3305-4D49-84B2-F3BF7D17BEEB}" destId="{B3033A3F-A35C-41D6-A71B-8B85BB2E3BD6}" srcOrd="4" destOrd="0" parTransId="{999A99AA-9501-4FB6-ACEC-8378AD2DEE42}" sibTransId="{D5A450FA-A4F3-40A1-A745-7DB185C7C181}"/>
    <dgm:cxn modelId="{BAB47EE5-1A0A-48D8-8BD3-B4A9B8A7D15F}" type="presOf" srcId="{D9A75EB5-85F8-4FA9-AF0A-4E2F5AA89D8F}" destId="{81361A7A-3DC2-4A4F-A0C8-4B9EA250CF82}" srcOrd="0" destOrd="0" presId="urn:microsoft.com/office/officeart/2005/8/layout/vList2"/>
    <dgm:cxn modelId="{A70106FC-752C-4706-9EC7-7C5A525E88A4}" type="presOf" srcId="{642681C8-5245-4236-86A8-C0C16118D3BB}" destId="{02BBDC1D-FB20-4FDE-B69E-5333CC455760}" srcOrd="0" destOrd="0" presId="urn:microsoft.com/office/officeart/2005/8/layout/vList2"/>
    <dgm:cxn modelId="{B4600E66-52F3-45A1-97E5-DCB502A0DAFB}" type="presParOf" srcId="{8E7CE9D9-3B8E-4C99-A87A-B71C0EC1457E}" destId="{FE231C9B-7D8A-4B9D-9E49-F72143A54BD6}" srcOrd="0" destOrd="0" presId="urn:microsoft.com/office/officeart/2005/8/layout/vList2"/>
    <dgm:cxn modelId="{236466C7-CF85-4F38-9B8E-5BB3048DA4D6}" type="presParOf" srcId="{8E7CE9D9-3B8E-4C99-A87A-B71C0EC1457E}" destId="{C7E850EC-08F5-4B3E-87C3-A4C7E8BA6DA8}" srcOrd="1" destOrd="0" presId="urn:microsoft.com/office/officeart/2005/8/layout/vList2"/>
    <dgm:cxn modelId="{B7199D2E-E761-49E9-A8EC-984709E3AC6D}" type="presParOf" srcId="{8E7CE9D9-3B8E-4C99-A87A-B71C0EC1457E}" destId="{81361A7A-3DC2-4A4F-A0C8-4B9EA250CF82}" srcOrd="2" destOrd="0" presId="urn:microsoft.com/office/officeart/2005/8/layout/vList2"/>
    <dgm:cxn modelId="{858FE96F-6DC1-43BE-89FA-275DFCA0BD75}" type="presParOf" srcId="{8E7CE9D9-3B8E-4C99-A87A-B71C0EC1457E}" destId="{1405A139-A4A1-4E9F-80F7-57D308B664A8}" srcOrd="3" destOrd="0" presId="urn:microsoft.com/office/officeart/2005/8/layout/vList2"/>
    <dgm:cxn modelId="{1DF3D830-F46B-487F-84A8-331FA58BBE91}" type="presParOf" srcId="{8E7CE9D9-3B8E-4C99-A87A-B71C0EC1457E}" destId="{B832ECF2-1418-4E69-84CF-E3EF5C4360F3}" srcOrd="4" destOrd="0" presId="urn:microsoft.com/office/officeart/2005/8/layout/vList2"/>
    <dgm:cxn modelId="{0D62F7EC-3173-45C6-B2B5-1BACDAD35BFE}" type="presParOf" srcId="{8E7CE9D9-3B8E-4C99-A87A-B71C0EC1457E}" destId="{8E5809BC-0C19-4210-8E56-E8F58DFB2EBE}" srcOrd="5" destOrd="0" presId="urn:microsoft.com/office/officeart/2005/8/layout/vList2"/>
    <dgm:cxn modelId="{C53360A6-EDAF-4ADD-ACFC-A8A3D5BEAA20}" type="presParOf" srcId="{8E7CE9D9-3B8E-4C99-A87A-B71C0EC1457E}" destId="{02BBDC1D-FB20-4FDE-B69E-5333CC455760}" srcOrd="6" destOrd="0" presId="urn:microsoft.com/office/officeart/2005/8/layout/vList2"/>
    <dgm:cxn modelId="{E982A1A0-977E-4E6D-9D5B-60BA8A4CA9D9}" type="presParOf" srcId="{8E7CE9D9-3B8E-4C99-A87A-B71C0EC1457E}" destId="{1ED322DE-4A1F-4A36-BA16-721C9D9A3FD7}" srcOrd="7" destOrd="0" presId="urn:microsoft.com/office/officeart/2005/8/layout/vList2"/>
    <dgm:cxn modelId="{6E227A02-227C-4131-95EE-0047D3DC6F19}" type="presParOf" srcId="{8E7CE9D9-3B8E-4C99-A87A-B71C0EC1457E}" destId="{782120E6-CBC3-41BA-9C81-F5A6B296018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31570C-EDD2-44F5-949C-AE31E5A06847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CA7759A-632A-4340-B41F-25E50D9C975B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Located in Swansea, Origin Bakehouse is a sustainable coffee and bakery business that sells artisan-baked items and ethically sourced coffee beans. Responsible sourcing, transparency, and sustainability are core values of Origin Bakehouse. Their objective is to satisfy the increasing demand for high-quality and environmentally sound food by developing a strong local brand in Swansea.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E43ABE-BB40-4599-A90A-045F3128E4CF}" type="parTrans" cxnId="{FFB8AE50-A2E6-40CE-A14D-3AADC7B1FB90}">
      <dgm:prSet/>
      <dgm:spPr/>
      <dgm:t>
        <a:bodyPr/>
        <a:lstStyle/>
        <a:p>
          <a:endParaRPr lang="en-GB"/>
        </a:p>
      </dgm:t>
    </dgm:pt>
    <dgm:pt modelId="{86EAEEC3-A737-45F2-9022-8D659AD988CE}" type="sibTrans" cxnId="{FFB8AE50-A2E6-40CE-A14D-3AADC7B1FB90}">
      <dgm:prSet/>
      <dgm:spPr/>
      <dgm:t>
        <a:bodyPr/>
        <a:lstStyle/>
        <a:p>
          <a:endParaRPr lang="en-GB"/>
        </a:p>
      </dgm:t>
    </dgm:pt>
    <dgm:pt modelId="{DF415FE5-31A7-43E7-A46B-DB530699D067}" type="pres">
      <dgm:prSet presAssocID="{C131570C-EDD2-44F5-949C-AE31E5A0684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E278F144-2B1E-496C-8706-23EC1A17A871}" type="pres">
      <dgm:prSet presAssocID="{5CA7759A-632A-4340-B41F-25E50D9C975B}" presName="hierRoot1" presStyleCnt="0">
        <dgm:presLayoutVars>
          <dgm:hierBranch val="init"/>
        </dgm:presLayoutVars>
      </dgm:prSet>
      <dgm:spPr/>
    </dgm:pt>
    <dgm:pt modelId="{E00352B8-322E-43C0-A7C3-41FF231E8D5A}" type="pres">
      <dgm:prSet presAssocID="{5CA7759A-632A-4340-B41F-25E50D9C975B}" presName="rootComposite1" presStyleCnt="0"/>
      <dgm:spPr/>
    </dgm:pt>
    <dgm:pt modelId="{9AA8C348-8AF7-4FF6-B866-2BD0FA71155D}" type="pres">
      <dgm:prSet presAssocID="{5CA7759A-632A-4340-B41F-25E50D9C975B}" presName="rootText1" presStyleLbl="node0" presStyleIdx="0" presStyleCnt="1" custScaleY="50597">
        <dgm:presLayoutVars>
          <dgm:chPref val="3"/>
        </dgm:presLayoutVars>
      </dgm:prSet>
      <dgm:spPr/>
    </dgm:pt>
    <dgm:pt modelId="{A052E73B-579C-4760-8D60-C1CB61B83710}" type="pres">
      <dgm:prSet presAssocID="{5CA7759A-632A-4340-B41F-25E50D9C975B}" presName="rootConnector1" presStyleLbl="node1" presStyleIdx="0" presStyleCnt="0"/>
      <dgm:spPr/>
    </dgm:pt>
    <dgm:pt modelId="{0CED4683-47B6-48D2-91B9-2E3926AEAB43}" type="pres">
      <dgm:prSet presAssocID="{5CA7759A-632A-4340-B41F-25E50D9C975B}" presName="hierChild2" presStyleCnt="0"/>
      <dgm:spPr/>
    </dgm:pt>
    <dgm:pt modelId="{E7AAAAB3-CC9D-49A8-8EC8-12004EC09FEC}" type="pres">
      <dgm:prSet presAssocID="{5CA7759A-632A-4340-B41F-25E50D9C975B}" presName="hierChild3" presStyleCnt="0"/>
      <dgm:spPr/>
    </dgm:pt>
  </dgm:ptLst>
  <dgm:cxnLst>
    <dgm:cxn modelId="{3471DF2E-CF72-4087-84E9-990AEB4695FC}" type="presOf" srcId="{5CA7759A-632A-4340-B41F-25E50D9C975B}" destId="{A052E73B-579C-4760-8D60-C1CB61B83710}" srcOrd="1" destOrd="0" presId="urn:microsoft.com/office/officeart/2005/8/layout/orgChart1"/>
    <dgm:cxn modelId="{FFB8AE50-A2E6-40CE-A14D-3AADC7B1FB90}" srcId="{C131570C-EDD2-44F5-949C-AE31E5A06847}" destId="{5CA7759A-632A-4340-B41F-25E50D9C975B}" srcOrd="0" destOrd="0" parTransId="{42E43ABE-BB40-4599-A90A-045F3128E4CF}" sibTransId="{86EAEEC3-A737-45F2-9022-8D659AD988CE}"/>
    <dgm:cxn modelId="{9E712AA2-7510-4C02-97EB-7481CAEAFE20}" type="presOf" srcId="{5CA7759A-632A-4340-B41F-25E50D9C975B}" destId="{9AA8C348-8AF7-4FF6-B866-2BD0FA71155D}" srcOrd="0" destOrd="0" presId="urn:microsoft.com/office/officeart/2005/8/layout/orgChart1"/>
    <dgm:cxn modelId="{6C5487F1-440B-4052-B122-CEB838FFA8E9}" type="presOf" srcId="{C131570C-EDD2-44F5-949C-AE31E5A06847}" destId="{DF415FE5-31A7-43E7-A46B-DB530699D067}" srcOrd="0" destOrd="0" presId="urn:microsoft.com/office/officeart/2005/8/layout/orgChart1"/>
    <dgm:cxn modelId="{DCD5C5AB-3B0B-4C45-A222-9DE392BF0119}" type="presParOf" srcId="{DF415FE5-31A7-43E7-A46B-DB530699D067}" destId="{E278F144-2B1E-496C-8706-23EC1A17A871}" srcOrd="0" destOrd="0" presId="urn:microsoft.com/office/officeart/2005/8/layout/orgChart1"/>
    <dgm:cxn modelId="{A2FE6231-4625-4EB4-A618-9548B6238F5D}" type="presParOf" srcId="{E278F144-2B1E-496C-8706-23EC1A17A871}" destId="{E00352B8-322E-43C0-A7C3-41FF231E8D5A}" srcOrd="0" destOrd="0" presId="urn:microsoft.com/office/officeart/2005/8/layout/orgChart1"/>
    <dgm:cxn modelId="{CE7D06A6-E7EC-4462-B626-9D2D9E336111}" type="presParOf" srcId="{E00352B8-322E-43C0-A7C3-41FF231E8D5A}" destId="{9AA8C348-8AF7-4FF6-B866-2BD0FA71155D}" srcOrd="0" destOrd="0" presId="urn:microsoft.com/office/officeart/2005/8/layout/orgChart1"/>
    <dgm:cxn modelId="{E1378E29-84F7-40EA-8156-E40963E17E41}" type="presParOf" srcId="{E00352B8-322E-43C0-A7C3-41FF231E8D5A}" destId="{A052E73B-579C-4760-8D60-C1CB61B83710}" srcOrd="1" destOrd="0" presId="urn:microsoft.com/office/officeart/2005/8/layout/orgChart1"/>
    <dgm:cxn modelId="{B7D16906-2912-4567-A3F6-740E191693A7}" type="presParOf" srcId="{E278F144-2B1E-496C-8706-23EC1A17A871}" destId="{0CED4683-47B6-48D2-91B9-2E3926AEAB43}" srcOrd="1" destOrd="0" presId="urn:microsoft.com/office/officeart/2005/8/layout/orgChart1"/>
    <dgm:cxn modelId="{017FF72D-3B44-48F5-AC8D-FA83AABAFAC1}" type="presParOf" srcId="{E278F144-2B1E-496C-8706-23EC1A17A871}" destId="{E7AAAAB3-CC9D-49A8-8EC8-12004EC09FEC}" srcOrd="2" destOrd="0" presId="urn:microsoft.com/office/officeart/2005/8/layout/orgChart1"/>
  </dgm:cxnLst>
  <dgm:bg>
    <a:noFill/>
  </dgm:bg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231C9B-7D8A-4B9D-9E49-F72143A54BD6}">
      <dsp:nvSpPr>
        <dsp:cNvPr id="0" name=""/>
        <dsp:cNvSpPr/>
      </dsp:nvSpPr>
      <dsp:spPr>
        <a:xfrm>
          <a:off x="0" y="47537"/>
          <a:ext cx="3511379" cy="505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Origin Bakehouse</a:t>
          </a:r>
        </a:p>
      </dsp:txBody>
      <dsp:txXfrm>
        <a:off x="24674" y="72211"/>
        <a:ext cx="3462031" cy="456092"/>
      </dsp:txXfrm>
    </dsp:sp>
    <dsp:sp modelId="{81361A7A-3DC2-4A4F-A0C8-4B9EA250CF82}">
      <dsp:nvSpPr>
        <dsp:cNvPr id="0" name=""/>
        <dsp:cNvSpPr/>
      </dsp:nvSpPr>
      <dsp:spPr>
        <a:xfrm>
          <a:off x="0" y="674637"/>
          <a:ext cx="3511379" cy="505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Sustainable Bakery &amp; Coffee</a:t>
          </a:r>
        </a:p>
      </dsp:txBody>
      <dsp:txXfrm>
        <a:off x="24674" y="699311"/>
        <a:ext cx="3462031" cy="456092"/>
      </dsp:txXfrm>
    </dsp:sp>
    <dsp:sp modelId="{B832ECF2-1418-4E69-84CF-E3EF5C4360F3}">
      <dsp:nvSpPr>
        <dsp:cNvPr id="0" name=""/>
        <dsp:cNvSpPr/>
      </dsp:nvSpPr>
      <dsp:spPr>
        <a:xfrm>
          <a:off x="0" y="1213937"/>
          <a:ext cx="3511379" cy="505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Location: Swansea</a:t>
          </a:r>
        </a:p>
      </dsp:txBody>
      <dsp:txXfrm>
        <a:off x="24674" y="1238611"/>
        <a:ext cx="3462031" cy="456092"/>
      </dsp:txXfrm>
    </dsp:sp>
    <dsp:sp modelId="{02BBDC1D-FB20-4FDE-B69E-5333CC455760}">
      <dsp:nvSpPr>
        <dsp:cNvPr id="0" name=""/>
        <dsp:cNvSpPr/>
      </dsp:nvSpPr>
      <dsp:spPr>
        <a:xfrm>
          <a:off x="0" y="1797138"/>
          <a:ext cx="3511379" cy="505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Artisan baked goods &amp; ethical coffee</a:t>
          </a:r>
        </a:p>
      </dsp:txBody>
      <dsp:txXfrm>
        <a:off x="24674" y="1821812"/>
        <a:ext cx="3462031" cy="456092"/>
      </dsp:txXfrm>
    </dsp:sp>
    <dsp:sp modelId="{782120E6-CBC3-41BA-9C81-F5A6B2960181}">
      <dsp:nvSpPr>
        <dsp:cNvPr id="0" name=""/>
        <dsp:cNvSpPr/>
      </dsp:nvSpPr>
      <dsp:spPr>
        <a:xfrm>
          <a:off x="0" y="2380337"/>
          <a:ext cx="3511379" cy="505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Focus on sustainability &amp; quality</a:t>
          </a:r>
        </a:p>
      </dsp:txBody>
      <dsp:txXfrm>
        <a:off x="24674" y="2405011"/>
        <a:ext cx="3462031" cy="4560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A8C348-8AF7-4FF6-B866-2BD0FA71155D}">
      <dsp:nvSpPr>
        <dsp:cNvPr id="0" name=""/>
        <dsp:cNvSpPr/>
      </dsp:nvSpPr>
      <dsp:spPr>
        <a:xfrm>
          <a:off x="908" y="548270"/>
          <a:ext cx="7436951" cy="18814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Located in Swansea, Origin Bakehouse is a sustainable coffee and bakery business that sells artisan-baked items and ethically sourced coffee beans. Responsible sourcing, transparency, and sustainability are core values of Origin Bakehouse. Their objective is to satisfy the increasing demand for high-quality and environmentally sound food by developing a strong local brand in Swansea.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08" y="548270"/>
        <a:ext cx="7436951" cy="18814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6DC05B-1D5D-47AB-9DDA-769DF65E16A2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1665E2-F239-4446-BAC4-BFA19E338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37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1665E2-F239-4446-BAC4-BFA19E338E0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599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5705C-1CAD-4DC3-9054-1E67AFD75A40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D1E9E7C-5932-4917-A5B9-FB4DA231A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909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5705C-1CAD-4DC3-9054-1E67AFD75A40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E9E7C-5932-4917-A5B9-FB4DA231A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987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AD85705C-1CAD-4DC3-9054-1E67AFD75A40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D1E9E7C-5932-4917-A5B9-FB4DA231A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907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5705C-1CAD-4DC3-9054-1E67AFD75A40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E9E7C-5932-4917-A5B9-FB4DA231A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929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5705C-1CAD-4DC3-9054-1E67AFD75A40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E9E7C-5932-4917-A5B9-FB4DA231A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761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5705C-1CAD-4DC3-9054-1E67AFD75A40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E9E7C-5932-4917-A5B9-FB4DA231A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022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5705C-1CAD-4DC3-9054-1E67AFD75A40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E9E7C-5932-4917-A5B9-FB4DA231A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335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5705C-1CAD-4DC3-9054-1E67AFD75A40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E9E7C-5932-4917-A5B9-FB4DA231A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268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5705C-1CAD-4DC3-9054-1E67AFD75A40}" type="datetimeFigureOut">
              <a:rPr lang="en-GB" smtClean="0"/>
              <a:t>22/04/2026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E9E7C-5932-4917-A5B9-FB4DA231A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166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5705C-1CAD-4DC3-9054-1E67AFD75A40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E9E7C-5932-4917-A5B9-FB4DA231A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1225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5705C-1CAD-4DC3-9054-1E67AFD75A40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E9E7C-5932-4917-A5B9-FB4DA231A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843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AD85705C-1CAD-4DC3-9054-1E67AFD75A40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D1E9E7C-5932-4917-A5B9-FB4DA231A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829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17" Type="http://schemas.openxmlformats.org/officeDocument/2006/relationships/image" Target="../media/image8.png"/><Relationship Id="rId2" Type="http://schemas.openxmlformats.org/officeDocument/2006/relationships/audio" Target="../media/media1.m4a"/><Relationship Id="rId16" Type="http://schemas.openxmlformats.org/officeDocument/2006/relationships/image" Target="../media/image7.png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5" Type="http://schemas.openxmlformats.org/officeDocument/2006/relationships/image" Target="../media/image6.png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Relationship Id="rId1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microsoft.com/office/2007/relationships/hdphoto" Target="../media/hdphoto2.wdp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1.png"/><Relationship Id="rId11" Type="http://schemas.openxmlformats.org/officeDocument/2006/relationships/image" Target="../media/image8.png"/><Relationship Id="rId5" Type="http://schemas.microsoft.com/office/2007/relationships/hdphoto" Target="../media/hdphoto1.wdp"/><Relationship Id="rId10" Type="http://schemas.openxmlformats.org/officeDocument/2006/relationships/image" Target="../media/image4.png"/><Relationship Id="rId4" Type="http://schemas.openxmlformats.org/officeDocument/2006/relationships/image" Target="../media/image2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7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54AC7B4B-8BC2-96D9-2F4C-56C1ED43013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39284417"/>
              </p:ext>
            </p:extLst>
          </p:nvPr>
        </p:nvGraphicFramePr>
        <p:xfrm>
          <a:off x="535459" y="3583457"/>
          <a:ext cx="3511379" cy="2933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5DA1ADC4-EC89-B44A-5D7F-9B970CBA50DC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827748745"/>
              </p:ext>
            </p:extLst>
          </p:nvPr>
        </p:nvGraphicFramePr>
        <p:xfrm>
          <a:off x="4425780" y="3538795"/>
          <a:ext cx="7438768" cy="29779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BFEAA641-6915-9F61-B0EB-EBAEE78FD6ED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595816" y="1"/>
            <a:ext cx="4108622" cy="3960340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013345-8CFC-F536-25BC-329AAA9C065E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309717" y="15179"/>
            <a:ext cx="4882283" cy="3945162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A701ECA-72AD-29D2-1649-CC0E824593E2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-45140" y="-1"/>
            <a:ext cx="3813951" cy="3538795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2" name="AUDIO-2026-04-22-20-46-44">
            <a:hlinkClick r:id="" action="ppaction://media"/>
            <a:extLst>
              <a:ext uri="{FF2B5EF4-FFF2-40B4-BE49-F238E27FC236}">
                <a16:creationId xmlns:a16="http://schemas.microsoft.com/office/drawing/2014/main" id="{E00E03BF-BD24-0DCA-B397-5426278B13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4876802" y="55226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094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92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6DBFAD4-B5FC-442B-A283-381B01B19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9B649DC7-8769-4383-A6F2-8F366BA7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C67FD53-2686-4E0E-BA49-976F78F9A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28BDD15D-6490-2C79-17DF-494336811C8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901" b="18099"/>
          <a:stretch>
            <a:fillRect/>
          </a:stretch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F79FF99C-BAA9-404F-9C96-6DD456B4F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9C44AFD-C72D-4D9C-84C6-73E615CE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5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4CA6C-CDF0-2ED4-6758-E394146E5F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2121408"/>
            <a:ext cx="10058400" cy="40507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Arial Black" panose="020B0A04020102020204" pitchFamily="34" charset="0"/>
                <a:cs typeface="Arial" panose="020B0604020202020204" pitchFamily="34" charset="0"/>
              </a:rPr>
              <a:t>Triple Bottom Line (People, Planet, Profit)</a:t>
            </a:r>
          </a:p>
          <a:p>
            <a:r>
              <a:rPr lang="en-US" dirty="0">
                <a:latin typeface="Arial Black" panose="020B0A04020102020204" pitchFamily="34" charset="0"/>
                <a:cs typeface="Arial" panose="020B0604020202020204" pitchFamily="34" charset="0"/>
              </a:rPr>
              <a:t>Local &amp; organic sourcing</a:t>
            </a:r>
          </a:p>
          <a:p>
            <a:r>
              <a:rPr lang="en-US" dirty="0">
                <a:latin typeface="Arial Black" panose="020B0A04020102020204" pitchFamily="34" charset="0"/>
                <a:cs typeface="Arial" panose="020B0604020202020204" pitchFamily="34" charset="0"/>
              </a:rPr>
              <a:t>Eco-friendly packaging</a:t>
            </a:r>
          </a:p>
          <a:p>
            <a:r>
              <a:rPr lang="en-US" dirty="0">
                <a:latin typeface="Arial Black" panose="020B0A04020102020204" pitchFamily="34" charset="0"/>
                <a:cs typeface="Arial" panose="020B0604020202020204" pitchFamily="34" charset="0"/>
              </a:rPr>
              <a:t>Waste reduction &amp; donations</a:t>
            </a:r>
          </a:p>
          <a:p>
            <a:r>
              <a:rPr lang="en-US" dirty="0">
                <a:latin typeface="Arial Black" panose="020B0A04020102020204" pitchFamily="34" charset="0"/>
                <a:cs typeface="Arial" panose="020B0604020202020204" pitchFamily="34" charset="0"/>
              </a:rPr>
              <a:t>Fair wages &amp; community support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D25B14F-36E0-41E8-956F-CABEF1ADD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4AFB9EA5-DE4D-4E6B-A302-F55174E4B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E44092F4-4D9B-4D0A-8832-C29E786F8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508230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D9C3C275-9AA7-4F76-9CB6-FD4318FC3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4DB3490-2583-4848-B32F-8C88F599D6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096261D1-BE46-46A9-BC92-F949A96EC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180BB7FA-64A8-9BC3-7F8D-F1545347F75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3385" r="57147" b="-1"/>
          <a:stretch>
            <a:fillRect/>
          </a:stretch>
        </p:blipFill>
        <p:spPr>
          <a:xfrm>
            <a:off x="20" y="10"/>
            <a:ext cx="2971357" cy="335284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1CF080C-3682-A60E-B905-4AE930576D7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5964" r="40932" b="-2"/>
          <a:stretch>
            <a:fillRect/>
          </a:stretch>
        </p:blipFill>
        <p:spPr>
          <a:xfrm>
            <a:off x="3127672" y="-1"/>
            <a:ext cx="2971377" cy="5049079"/>
          </a:xfrm>
          <a:custGeom>
            <a:avLst/>
            <a:gdLst/>
            <a:ahLst/>
            <a:cxnLst/>
            <a:rect l="l" t="t" r="r" b="b"/>
            <a:pathLst>
              <a:path w="2971377" h="5049079">
                <a:moveTo>
                  <a:pt x="0" y="0"/>
                </a:moveTo>
                <a:lnTo>
                  <a:pt x="2971377" y="0"/>
                </a:lnTo>
                <a:lnTo>
                  <a:pt x="2971377" y="5049079"/>
                </a:lnTo>
                <a:lnTo>
                  <a:pt x="949962" y="5049079"/>
                </a:lnTo>
                <a:lnTo>
                  <a:pt x="949962" y="3352857"/>
                </a:lnTo>
                <a:lnTo>
                  <a:pt x="0" y="3352857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A045170-98FF-C470-6CA5-2194734427C3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5990" r="6565"/>
          <a:stretch>
            <a:fillRect/>
          </a:stretch>
        </p:blipFill>
        <p:spPr>
          <a:xfrm>
            <a:off x="20" y="3495598"/>
            <a:ext cx="3920305" cy="336240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63DC5CE-AEEA-6ED6-66F8-9508953A1825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5624" r="12865" b="1"/>
          <a:stretch>
            <a:fillRect/>
          </a:stretch>
        </p:blipFill>
        <p:spPr>
          <a:xfrm>
            <a:off x="4076619" y="5200650"/>
            <a:ext cx="2027001" cy="1659926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630CF515-E0ED-4921-99B2-EF60F39D9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5343" y="0"/>
            <a:ext cx="5936656" cy="6857999"/>
          </a:xfrm>
          <a:prstGeom prst="rect">
            <a:avLst/>
          </a:prstGeom>
          <a:blipFill dpi="0" rotWithShape="1">
            <a:blip r:embed="rId10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D6E59-EE5A-9853-B4A8-4502531E8F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60819" y="2121408"/>
            <a:ext cx="5505554" cy="40507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 dirty="0">
                <a:latin typeface="Arial Black" panose="020B0A04020102020204" pitchFamily="34" charset="0"/>
              </a:rPr>
              <a:t>Revenue: £30,000/month</a:t>
            </a:r>
          </a:p>
          <a:p>
            <a:r>
              <a:rPr lang="en-US" sz="1800" dirty="0">
                <a:latin typeface="Arial Black" panose="020B0A04020102020204" pitchFamily="34" charset="0"/>
              </a:rPr>
              <a:t>Profit: £5,000/month</a:t>
            </a:r>
          </a:p>
          <a:p>
            <a:r>
              <a:rPr lang="en-US" sz="1800" dirty="0">
                <a:latin typeface="Arial Black" panose="020B0A04020102020204" pitchFamily="34" charset="0"/>
              </a:rPr>
              <a:t>Start-up cost: £70,000</a:t>
            </a:r>
          </a:p>
          <a:p>
            <a:r>
              <a:rPr lang="en-US" sz="1800" dirty="0">
                <a:latin typeface="Arial Black" panose="020B0A04020102020204" pitchFamily="34" charset="0"/>
              </a:rPr>
              <a:t>Target market: students &amp; professionals</a:t>
            </a:r>
          </a:p>
          <a:p>
            <a:r>
              <a:rPr lang="en-US" sz="1800" dirty="0">
                <a:latin typeface="Arial Black" panose="020B0A04020102020204" pitchFamily="34" charset="0"/>
              </a:rPr>
              <a:t>Digital marketing (social media, influencers)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3048939-26DF-4DAF-87A6-7662CF40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0D527858-3E63-40D6-856D-07825A1AA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DB2BA08F-31D8-4AA3-897D-E4D4E3D129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2" name="AUDIO-2026-04-22-21-05-31">
            <a:hlinkClick r:id="" action="ppaction://media"/>
            <a:extLst>
              <a:ext uri="{FF2B5EF4-FFF2-40B4-BE49-F238E27FC236}">
                <a16:creationId xmlns:a16="http://schemas.microsoft.com/office/drawing/2014/main" id="{57888F90-2E54-F48D-7BB8-DD9D4E95D7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3429000" y="59547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346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21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7DD9A-EE21-896A-92A7-A7586B6FDD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0227" y="4584357"/>
            <a:ext cx="4754880" cy="1383956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Growing demand for sustainable products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Strong brand identity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Multiple revenue streams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Competitive advantage through sustainability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Expansion potential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BFDEA1-9EDB-50D1-EFBE-61422DF7CB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30796" y="4584357"/>
            <a:ext cx="5688308" cy="1587842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growing market for ethical and sustainable products should help Origin Bakehouse to become successful; they have established their own brand identity and can generate different types of income from both coffee and baking. The failure to consider sustainable sourcing will provide a competitive edge for the business, thereby allowing it to acquire a customer base that will return to shop with them repeatedly. The company also has good potential for future growth that can be developed through a strategic approach.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D387DE-923F-C795-88FF-A69CB183BB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7194" y="-1"/>
            <a:ext cx="4516629" cy="36576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3EB9FD2-FCB2-05B5-6112-34E2DF68E22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20538"/>
            <a:ext cx="4380244" cy="36370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BA9849E-CE77-49FC-8E9E-AEDC1161976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80244" y="20538"/>
            <a:ext cx="3216950" cy="36370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" name="AUDIO-2026-04-22-21-09-28">
            <a:hlinkClick r:id="" action="ppaction://media"/>
            <a:extLst>
              <a:ext uri="{FF2B5EF4-FFF2-40B4-BE49-F238E27FC236}">
                <a16:creationId xmlns:a16="http://schemas.microsoft.com/office/drawing/2014/main" id="{9AF84AB2-0F95-1B76-E17E-7CCC246CE5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429983" y="610312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049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3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3E2A41-9853-4F9D-AAA9-D944C8C92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D6F52-EC2E-713A-FF80-8E17BB7866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4504" y="2320412"/>
            <a:ext cx="10143744" cy="3935636"/>
          </a:xfrm>
        </p:spPr>
        <p:txBody>
          <a:bodyPr>
            <a:no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Abraham, K. T. (2024). Responsible leadership and triple bottom line performance: Imperatives for corporate sustainability.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Global Responsibility, 15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(4), 485–500.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Amin, A., Peng, S.,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Magazzino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C., Sharif, A., &amp; Kamran, H. W. (2025). Driving sustainable development: The impact of energy transition, eco-innovation, mineral resources, and green growth on carbon emissions.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Renewable Energy, 238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121879.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Arifaj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H., Berisha, V., Morina, F., &amp; Avdyli, E. (2023). Exploring the impact of cash flow, company size, and debt on financial performance in corporations.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Investment Management &amp; Financial Innovations, 20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(3), 264–272.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Maheshwari, A. (2025).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Leveraging digital marketing strategies for the growth of small bakeries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Mariam, S.,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Defran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H. M. (2024). Social media marketing strategies and their impact on brand equity and buying interest in cake &amp; bakery.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Jurnal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Indonesia: Management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Informatika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dan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Komunikasi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, 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(2), 1467–1474.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Melesse, T. Y.,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Orrù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 F. (2025). The digital revolution in the bakery sector: Innovations, challenges, and opportunities from Industry 4.0.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Foods, 14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(3), 526.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Nogueira, E., Gomes, S., &amp; Lopes, J. M. (2023). Triple Bottom Line, sustainability, and economic development: What binds them together? A bibliometric approach.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Sustainability, 15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(8), 706.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Santoso, A., Susilowati, T.,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Djunaidi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F. G.,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Alimin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E., Sattar, S., &amp; Abdullah, S. I. N. W. (2025). Digital marketing strategy review for business development.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INVEST: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Jurnal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Inovasi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Bisnis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dan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Akuntansi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, 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(2), 473–483.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Varriale, V., Cammarano, A.,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Michelino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F., &amp; Caputo, M. (2023). Industry 5.0 and triple bottom line approach in supply chain management: The state-of-the-art.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Sustainability, 15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(7), 5712.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10723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74</TotalTime>
  <Words>619</Words>
  <PresentationFormat>Widescreen</PresentationFormat>
  <Paragraphs>33</Paragraphs>
  <Slides>5</Slides>
  <Notes>1</Notes>
  <HiddenSlides>0</HiddenSlides>
  <MMClips>3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4" baseType="lpstr">
      <vt:lpstr>Aptos</vt:lpstr>
      <vt:lpstr>Arial</vt:lpstr>
      <vt:lpstr>Arial Black</vt:lpstr>
      <vt:lpstr>Calibri</vt:lpstr>
      <vt:lpstr>Rockwell</vt:lpstr>
      <vt:lpstr>Rockwell Condensed</vt:lpstr>
      <vt:lpstr>Rockwell Extra Bold</vt:lpstr>
      <vt:lpstr>Wingdings</vt:lpstr>
      <vt:lpstr>Wood Type</vt:lpstr>
      <vt:lpstr>PowerPoint Presentation</vt:lpstr>
      <vt:lpstr>PowerPoint Presentation</vt:lpstr>
      <vt:lpstr>PowerPoint Presentation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2026-04-20T18:38:10Z</dcterms:created>
  <dcterms:modified xsi:type="dcterms:W3CDTF">2026-04-22T20:12:14Z</dcterms:modified>
</cp:coreProperties>
</file>