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notesMasterIdLst>
    <p:notesMasterId r:id="rId13"/>
  </p:notesMasterIdLst>
  <p:sldIdLst>
    <p:sldId id="256" r:id="rId2"/>
    <p:sldId id="257" r:id="rId3"/>
    <p:sldId id="258" r:id="rId4"/>
    <p:sldId id="259" r:id="rId5"/>
    <p:sldId id="260" r:id="rId6"/>
    <p:sldId id="262" r:id="rId7"/>
    <p:sldId id="267" r:id="rId8"/>
    <p:sldId id="268"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3" autoAdjust="0"/>
    <p:restoredTop sz="95781" autoAdjust="0"/>
  </p:normalViewPr>
  <p:slideViewPr>
    <p:cSldViewPr snapToGrid="0">
      <p:cViewPr>
        <p:scale>
          <a:sx n="90" d="100"/>
          <a:sy n="90" d="100"/>
        </p:scale>
        <p:origin x="1472" y="5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A40BA60-198F-4554-A737-FDFED1BB8C3D}"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19D354CC-E0BA-4037-BD3C-A4EB9A345C03}">
      <dgm:prSet/>
      <dgm:spPr/>
      <dgm:t>
        <a:bodyPr/>
        <a:lstStyle/>
        <a:p>
          <a:pPr>
            <a:lnSpc>
              <a:spcPct val="100000"/>
            </a:lnSpc>
            <a:defRPr cap="all"/>
          </a:pPr>
          <a:r>
            <a:rPr lang="en-GB" b="1"/>
            <a:t>TECHNOLOGICAL- </a:t>
          </a:r>
          <a:r>
            <a:rPr lang="en-GB"/>
            <a:t>the company’s outdated website and limited digital marketing restrict its ability to attract and retain online customers.</a:t>
          </a:r>
          <a:endParaRPr lang="en-US"/>
        </a:p>
      </dgm:t>
    </dgm:pt>
    <dgm:pt modelId="{C407DD87-2AD2-4586-B42B-064290C22ADF}" type="parTrans" cxnId="{1D59757E-A589-43DA-9EF5-4B9EB3F49E27}">
      <dgm:prSet/>
      <dgm:spPr/>
      <dgm:t>
        <a:bodyPr/>
        <a:lstStyle/>
        <a:p>
          <a:endParaRPr lang="en-US"/>
        </a:p>
      </dgm:t>
    </dgm:pt>
    <dgm:pt modelId="{938AB89B-AE89-45C4-8A1E-71676697434F}" type="sibTrans" cxnId="{1D59757E-A589-43DA-9EF5-4B9EB3F49E27}">
      <dgm:prSet/>
      <dgm:spPr/>
      <dgm:t>
        <a:bodyPr/>
        <a:lstStyle/>
        <a:p>
          <a:endParaRPr lang="en-US"/>
        </a:p>
      </dgm:t>
    </dgm:pt>
    <dgm:pt modelId="{4382B774-B104-4B1E-886A-A402DDE51756}">
      <dgm:prSet/>
      <dgm:spPr/>
      <dgm:t>
        <a:bodyPr/>
        <a:lstStyle/>
        <a:p>
          <a:pPr>
            <a:lnSpc>
              <a:spcPct val="100000"/>
            </a:lnSpc>
            <a:defRPr cap="all"/>
          </a:pPr>
          <a:r>
            <a:rPr lang="en-GB" b="1"/>
            <a:t>LEGAL- </a:t>
          </a:r>
          <a:r>
            <a:rPr lang="en-GB"/>
            <a:t>Environmental regulations around packaging and waste disposal require continued use of biodegradable and recyclable materials.</a:t>
          </a:r>
          <a:endParaRPr lang="en-US"/>
        </a:p>
      </dgm:t>
    </dgm:pt>
    <dgm:pt modelId="{D2E7342F-03C5-4B9D-A785-5F49FE9BDFE9}" type="parTrans" cxnId="{78B5B677-BA6F-4618-8F21-1CAAB3EC06E3}">
      <dgm:prSet/>
      <dgm:spPr/>
      <dgm:t>
        <a:bodyPr/>
        <a:lstStyle/>
        <a:p>
          <a:endParaRPr lang="en-US"/>
        </a:p>
      </dgm:t>
    </dgm:pt>
    <dgm:pt modelId="{8F407B97-2537-4C96-8EC7-42DD31C5895B}" type="sibTrans" cxnId="{78B5B677-BA6F-4618-8F21-1CAAB3EC06E3}">
      <dgm:prSet/>
      <dgm:spPr/>
      <dgm:t>
        <a:bodyPr/>
        <a:lstStyle/>
        <a:p>
          <a:endParaRPr lang="en-US"/>
        </a:p>
      </dgm:t>
    </dgm:pt>
    <dgm:pt modelId="{234DE122-389B-4A22-98C8-BCC2E1574454}">
      <dgm:prSet/>
      <dgm:spPr/>
      <dgm:t>
        <a:bodyPr/>
        <a:lstStyle/>
        <a:p>
          <a:pPr>
            <a:lnSpc>
              <a:spcPct val="100000"/>
            </a:lnSpc>
            <a:defRPr cap="all"/>
          </a:pPr>
          <a:r>
            <a:rPr lang="en-GB" b="1"/>
            <a:t>ENVIRONMENTAL- </a:t>
          </a:r>
          <a:r>
            <a:rPr lang="en-GB"/>
            <a:t>climate change and extreme weather can disrupt global flower supplies, affecting availability and pricing</a:t>
          </a:r>
          <a:r>
            <a:rPr lang="en-GB" b="1"/>
            <a:t>.</a:t>
          </a:r>
          <a:endParaRPr lang="en-US"/>
        </a:p>
      </dgm:t>
    </dgm:pt>
    <dgm:pt modelId="{03FD592F-76DA-4355-99ED-1C0DCF348AE8}" type="parTrans" cxnId="{45354A42-5B0E-4536-8E7F-9A1AE1424595}">
      <dgm:prSet/>
      <dgm:spPr/>
      <dgm:t>
        <a:bodyPr/>
        <a:lstStyle/>
        <a:p>
          <a:endParaRPr lang="en-US"/>
        </a:p>
      </dgm:t>
    </dgm:pt>
    <dgm:pt modelId="{B4F4E40C-FA34-471A-91BE-F36FE74306AF}" type="sibTrans" cxnId="{45354A42-5B0E-4536-8E7F-9A1AE1424595}">
      <dgm:prSet/>
      <dgm:spPr/>
      <dgm:t>
        <a:bodyPr/>
        <a:lstStyle/>
        <a:p>
          <a:endParaRPr lang="en-US"/>
        </a:p>
      </dgm:t>
    </dgm:pt>
    <dgm:pt modelId="{7501BEC5-076C-4C73-9908-BFE62AAD3E57}" type="pres">
      <dgm:prSet presAssocID="{9A40BA60-198F-4554-A737-FDFED1BB8C3D}" presName="root" presStyleCnt="0">
        <dgm:presLayoutVars>
          <dgm:dir/>
          <dgm:resizeHandles val="exact"/>
        </dgm:presLayoutVars>
      </dgm:prSet>
      <dgm:spPr/>
    </dgm:pt>
    <dgm:pt modelId="{F22FA412-DFA4-4FBB-AC99-7FD3E06CE234}" type="pres">
      <dgm:prSet presAssocID="{19D354CC-E0BA-4037-BD3C-A4EB9A345C03}" presName="compNode" presStyleCnt="0"/>
      <dgm:spPr/>
    </dgm:pt>
    <dgm:pt modelId="{AE2B22BC-7F74-44EB-936D-D2505C3DEDB4}" type="pres">
      <dgm:prSet presAssocID="{19D354CC-E0BA-4037-BD3C-A4EB9A345C03}" presName="iconBgRect" presStyleLbl="bgShp" presStyleIdx="0" presStyleCnt="3"/>
      <dgm:spPr/>
    </dgm:pt>
    <dgm:pt modelId="{6AA8CEEF-4E60-4B49-A77E-41D54CAECDE8}" type="pres">
      <dgm:prSet presAssocID="{19D354CC-E0BA-4037-BD3C-A4EB9A345C0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aptop"/>
        </a:ext>
      </dgm:extLst>
    </dgm:pt>
    <dgm:pt modelId="{A28B0769-D1FA-41A6-8FF7-DA4C1A0187B9}" type="pres">
      <dgm:prSet presAssocID="{19D354CC-E0BA-4037-BD3C-A4EB9A345C03}" presName="spaceRect" presStyleCnt="0"/>
      <dgm:spPr/>
    </dgm:pt>
    <dgm:pt modelId="{6D8629AC-7189-42A2-89E8-9C44064ABBFE}" type="pres">
      <dgm:prSet presAssocID="{19D354CC-E0BA-4037-BD3C-A4EB9A345C03}" presName="textRect" presStyleLbl="revTx" presStyleIdx="0" presStyleCnt="3">
        <dgm:presLayoutVars>
          <dgm:chMax val="1"/>
          <dgm:chPref val="1"/>
        </dgm:presLayoutVars>
      </dgm:prSet>
      <dgm:spPr/>
    </dgm:pt>
    <dgm:pt modelId="{FEAFE9E8-E540-4472-ACC0-EA71347E6F6A}" type="pres">
      <dgm:prSet presAssocID="{938AB89B-AE89-45C4-8A1E-71676697434F}" presName="sibTrans" presStyleCnt="0"/>
      <dgm:spPr/>
    </dgm:pt>
    <dgm:pt modelId="{51E4645B-BA6A-4687-9F75-D340B7F57F00}" type="pres">
      <dgm:prSet presAssocID="{4382B774-B104-4B1E-886A-A402DDE51756}" presName="compNode" presStyleCnt="0"/>
      <dgm:spPr/>
    </dgm:pt>
    <dgm:pt modelId="{4837E664-8E07-4FF6-A124-3B0ADCD73670}" type="pres">
      <dgm:prSet presAssocID="{4382B774-B104-4B1E-886A-A402DDE51756}" presName="iconBgRect" presStyleLbl="bgShp" presStyleIdx="1" presStyleCnt="3"/>
      <dgm:spPr/>
    </dgm:pt>
    <dgm:pt modelId="{6F8CD852-D20A-40A4-A93C-DD9E45D871F4}" type="pres">
      <dgm:prSet presAssocID="{4382B774-B104-4B1E-886A-A402DDE51756}"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ecycle Sign"/>
        </a:ext>
      </dgm:extLst>
    </dgm:pt>
    <dgm:pt modelId="{D18168BB-E017-43FC-98D1-97604B3FED9C}" type="pres">
      <dgm:prSet presAssocID="{4382B774-B104-4B1E-886A-A402DDE51756}" presName="spaceRect" presStyleCnt="0"/>
      <dgm:spPr/>
    </dgm:pt>
    <dgm:pt modelId="{4577510A-2D58-4B9E-A574-98CC849394BA}" type="pres">
      <dgm:prSet presAssocID="{4382B774-B104-4B1E-886A-A402DDE51756}" presName="textRect" presStyleLbl="revTx" presStyleIdx="1" presStyleCnt="3">
        <dgm:presLayoutVars>
          <dgm:chMax val="1"/>
          <dgm:chPref val="1"/>
        </dgm:presLayoutVars>
      </dgm:prSet>
      <dgm:spPr/>
    </dgm:pt>
    <dgm:pt modelId="{DE4DBFAA-983E-4D5E-B616-568FDF7ED93C}" type="pres">
      <dgm:prSet presAssocID="{8F407B97-2537-4C96-8EC7-42DD31C5895B}" presName="sibTrans" presStyleCnt="0"/>
      <dgm:spPr/>
    </dgm:pt>
    <dgm:pt modelId="{52F7770E-1CC3-422B-8E35-8628FC27FBBA}" type="pres">
      <dgm:prSet presAssocID="{234DE122-389B-4A22-98C8-BCC2E1574454}" presName="compNode" presStyleCnt="0"/>
      <dgm:spPr/>
    </dgm:pt>
    <dgm:pt modelId="{1D6443B3-DA93-4C21-8279-427ED804EA3D}" type="pres">
      <dgm:prSet presAssocID="{234DE122-389B-4A22-98C8-BCC2E1574454}" presName="iconBgRect" presStyleLbl="bgShp" presStyleIdx="2" presStyleCnt="3"/>
      <dgm:spPr/>
    </dgm:pt>
    <dgm:pt modelId="{90DC4171-E2A9-487A-A11C-B04524885D48}" type="pres">
      <dgm:prSet presAssocID="{234DE122-389B-4A22-98C8-BCC2E157445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lant"/>
        </a:ext>
      </dgm:extLst>
    </dgm:pt>
    <dgm:pt modelId="{9DFDF4DF-C691-4B00-99D6-6FF40F876950}" type="pres">
      <dgm:prSet presAssocID="{234DE122-389B-4A22-98C8-BCC2E1574454}" presName="spaceRect" presStyleCnt="0"/>
      <dgm:spPr/>
    </dgm:pt>
    <dgm:pt modelId="{A2F8638C-E384-493B-AECA-544D71D07100}" type="pres">
      <dgm:prSet presAssocID="{234DE122-389B-4A22-98C8-BCC2E1574454}" presName="textRect" presStyleLbl="revTx" presStyleIdx="2" presStyleCnt="3">
        <dgm:presLayoutVars>
          <dgm:chMax val="1"/>
          <dgm:chPref val="1"/>
        </dgm:presLayoutVars>
      </dgm:prSet>
      <dgm:spPr/>
    </dgm:pt>
  </dgm:ptLst>
  <dgm:cxnLst>
    <dgm:cxn modelId="{CFD37E14-6912-EB4E-97F6-EDF74BE8C5B9}" type="presOf" srcId="{19D354CC-E0BA-4037-BD3C-A4EB9A345C03}" destId="{6D8629AC-7189-42A2-89E8-9C44064ABBFE}" srcOrd="0" destOrd="0" presId="urn:microsoft.com/office/officeart/2018/5/layout/IconCircleLabelList"/>
    <dgm:cxn modelId="{4F1F0C3C-19DF-F54B-BAAB-4B94BCC5B6F2}" type="presOf" srcId="{9A40BA60-198F-4554-A737-FDFED1BB8C3D}" destId="{7501BEC5-076C-4C73-9908-BFE62AAD3E57}" srcOrd="0" destOrd="0" presId="urn:microsoft.com/office/officeart/2018/5/layout/IconCircleLabelList"/>
    <dgm:cxn modelId="{45354A42-5B0E-4536-8E7F-9A1AE1424595}" srcId="{9A40BA60-198F-4554-A737-FDFED1BB8C3D}" destId="{234DE122-389B-4A22-98C8-BCC2E1574454}" srcOrd="2" destOrd="0" parTransId="{03FD592F-76DA-4355-99ED-1C0DCF348AE8}" sibTransId="{B4F4E40C-FA34-471A-91BE-F36FE74306AF}"/>
    <dgm:cxn modelId="{73C31054-96FB-404E-BDC8-E40F4AACF7BE}" type="presOf" srcId="{4382B774-B104-4B1E-886A-A402DDE51756}" destId="{4577510A-2D58-4B9E-A574-98CC849394BA}" srcOrd="0" destOrd="0" presId="urn:microsoft.com/office/officeart/2018/5/layout/IconCircleLabelList"/>
    <dgm:cxn modelId="{78B5B677-BA6F-4618-8F21-1CAAB3EC06E3}" srcId="{9A40BA60-198F-4554-A737-FDFED1BB8C3D}" destId="{4382B774-B104-4B1E-886A-A402DDE51756}" srcOrd="1" destOrd="0" parTransId="{D2E7342F-03C5-4B9D-A785-5F49FE9BDFE9}" sibTransId="{8F407B97-2537-4C96-8EC7-42DD31C5895B}"/>
    <dgm:cxn modelId="{1D59757E-A589-43DA-9EF5-4B9EB3F49E27}" srcId="{9A40BA60-198F-4554-A737-FDFED1BB8C3D}" destId="{19D354CC-E0BA-4037-BD3C-A4EB9A345C03}" srcOrd="0" destOrd="0" parTransId="{C407DD87-2AD2-4586-B42B-064290C22ADF}" sibTransId="{938AB89B-AE89-45C4-8A1E-71676697434F}"/>
    <dgm:cxn modelId="{2B4A5CB3-CA72-764A-B7F7-55F88EA1BA8C}" type="presOf" srcId="{234DE122-389B-4A22-98C8-BCC2E1574454}" destId="{A2F8638C-E384-493B-AECA-544D71D07100}" srcOrd="0" destOrd="0" presId="urn:microsoft.com/office/officeart/2018/5/layout/IconCircleLabelList"/>
    <dgm:cxn modelId="{4C7111D6-DF96-844B-86F3-4BCC85ACF1CC}" type="presParOf" srcId="{7501BEC5-076C-4C73-9908-BFE62AAD3E57}" destId="{F22FA412-DFA4-4FBB-AC99-7FD3E06CE234}" srcOrd="0" destOrd="0" presId="urn:microsoft.com/office/officeart/2018/5/layout/IconCircleLabelList"/>
    <dgm:cxn modelId="{326040A8-4159-6444-BB0F-B10C4205A73A}" type="presParOf" srcId="{F22FA412-DFA4-4FBB-AC99-7FD3E06CE234}" destId="{AE2B22BC-7F74-44EB-936D-D2505C3DEDB4}" srcOrd="0" destOrd="0" presId="urn:microsoft.com/office/officeart/2018/5/layout/IconCircleLabelList"/>
    <dgm:cxn modelId="{F20A0BD0-7BFF-8040-BE49-40DCB863CDD4}" type="presParOf" srcId="{F22FA412-DFA4-4FBB-AC99-7FD3E06CE234}" destId="{6AA8CEEF-4E60-4B49-A77E-41D54CAECDE8}" srcOrd="1" destOrd="0" presId="urn:microsoft.com/office/officeart/2018/5/layout/IconCircleLabelList"/>
    <dgm:cxn modelId="{5EFF93EB-DC8D-EA43-88E3-843D793E2586}" type="presParOf" srcId="{F22FA412-DFA4-4FBB-AC99-7FD3E06CE234}" destId="{A28B0769-D1FA-41A6-8FF7-DA4C1A0187B9}" srcOrd="2" destOrd="0" presId="urn:microsoft.com/office/officeart/2018/5/layout/IconCircleLabelList"/>
    <dgm:cxn modelId="{9E01A89A-8A36-194B-831C-54BA23E4C74F}" type="presParOf" srcId="{F22FA412-DFA4-4FBB-AC99-7FD3E06CE234}" destId="{6D8629AC-7189-42A2-89E8-9C44064ABBFE}" srcOrd="3" destOrd="0" presId="urn:microsoft.com/office/officeart/2018/5/layout/IconCircleLabelList"/>
    <dgm:cxn modelId="{4CBF0837-D1B5-4C4D-BDFF-A12C79237DF0}" type="presParOf" srcId="{7501BEC5-076C-4C73-9908-BFE62AAD3E57}" destId="{FEAFE9E8-E540-4472-ACC0-EA71347E6F6A}" srcOrd="1" destOrd="0" presId="urn:microsoft.com/office/officeart/2018/5/layout/IconCircleLabelList"/>
    <dgm:cxn modelId="{2166ED32-56FE-584B-B785-0F5856955620}" type="presParOf" srcId="{7501BEC5-076C-4C73-9908-BFE62AAD3E57}" destId="{51E4645B-BA6A-4687-9F75-D340B7F57F00}" srcOrd="2" destOrd="0" presId="urn:microsoft.com/office/officeart/2018/5/layout/IconCircleLabelList"/>
    <dgm:cxn modelId="{AE28AFCD-4DD6-8745-B2FE-E078D0CDF972}" type="presParOf" srcId="{51E4645B-BA6A-4687-9F75-D340B7F57F00}" destId="{4837E664-8E07-4FF6-A124-3B0ADCD73670}" srcOrd="0" destOrd="0" presId="urn:microsoft.com/office/officeart/2018/5/layout/IconCircleLabelList"/>
    <dgm:cxn modelId="{97D9C3BA-886B-7B46-8A9B-37E0F6D493D5}" type="presParOf" srcId="{51E4645B-BA6A-4687-9F75-D340B7F57F00}" destId="{6F8CD852-D20A-40A4-A93C-DD9E45D871F4}" srcOrd="1" destOrd="0" presId="urn:microsoft.com/office/officeart/2018/5/layout/IconCircleLabelList"/>
    <dgm:cxn modelId="{90532EF8-99D1-8E42-9462-01EA18B9C619}" type="presParOf" srcId="{51E4645B-BA6A-4687-9F75-D340B7F57F00}" destId="{D18168BB-E017-43FC-98D1-97604B3FED9C}" srcOrd="2" destOrd="0" presId="urn:microsoft.com/office/officeart/2018/5/layout/IconCircleLabelList"/>
    <dgm:cxn modelId="{FD6514CE-402E-E649-8B97-00C75ADAA5E6}" type="presParOf" srcId="{51E4645B-BA6A-4687-9F75-D340B7F57F00}" destId="{4577510A-2D58-4B9E-A574-98CC849394BA}" srcOrd="3" destOrd="0" presId="urn:microsoft.com/office/officeart/2018/5/layout/IconCircleLabelList"/>
    <dgm:cxn modelId="{00B2A1F9-5F0C-E84A-AA99-16868A6D7C1B}" type="presParOf" srcId="{7501BEC5-076C-4C73-9908-BFE62AAD3E57}" destId="{DE4DBFAA-983E-4D5E-B616-568FDF7ED93C}" srcOrd="3" destOrd="0" presId="urn:microsoft.com/office/officeart/2018/5/layout/IconCircleLabelList"/>
    <dgm:cxn modelId="{883CD66A-0ADF-0F42-896D-4C34501FBAA5}" type="presParOf" srcId="{7501BEC5-076C-4C73-9908-BFE62AAD3E57}" destId="{52F7770E-1CC3-422B-8E35-8628FC27FBBA}" srcOrd="4" destOrd="0" presId="urn:microsoft.com/office/officeart/2018/5/layout/IconCircleLabelList"/>
    <dgm:cxn modelId="{0BE44EEA-A246-4248-8608-F5CF7357ECD5}" type="presParOf" srcId="{52F7770E-1CC3-422B-8E35-8628FC27FBBA}" destId="{1D6443B3-DA93-4C21-8279-427ED804EA3D}" srcOrd="0" destOrd="0" presId="urn:microsoft.com/office/officeart/2018/5/layout/IconCircleLabelList"/>
    <dgm:cxn modelId="{FBCE4211-CF46-4741-A7FD-57096B6823C6}" type="presParOf" srcId="{52F7770E-1CC3-422B-8E35-8628FC27FBBA}" destId="{90DC4171-E2A9-487A-A11C-B04524885D48}" srcOrd="1" destOrd="0" presId="urn:microsoft.com/office/officeart/2018/5/layout/IconCircleLabelList"/>
    <dgm:cxn modelId="{3A978E0B-A145-8049-8C74-0AAC870B7528}" type="presParOf" srcId="{52F7770E-1CC3-422B-8E35-8628FC27FBBA}" destId="{9DFDF4DF-C691-4B00-99D6-6FF40F876950}" srcOrd="2" destOrd="0" presId="urn:microsoft.com/office/officeart/2018/5/layout/IconCircleLabelList"/>
    <dgm:cxn modelId="{970D35B4-BE2B-E34D-A46C-1A23B7ACD8EB}" type="presParOf" srcId="{52F7770E-1CC3-422B-8E35-8628FC27FBBA}" destId="{A2F8638C-E384-493B-AECA-544D71D07100}"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4844478-92AB-447B-90DB-516E142E178C}"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907D5CAE-BF69-46D3-8B30-F0D6F8CB910A}">
      <dgm:prSet/>
      <dgm:spPr/>
      <dgm:t>
        <a:bodyPr/>
        <a:lstStyle/>
        <a:p>
          <a:r>
            <a:rPr lang="en-GB"/>
            <a:t>Green  Haven Florists must adapt to changing market trends and digital expectations.</a:t>
          </a:r>
          <a:endParaRPr lang="en-US"/>
        </a:p>
      </dgm:t>
    </dgm:pt>
    <dgm:pt modelId="{197500C1-E005-43BF-BCFB-6144F318E216}" type="parTrans" cxnId="{BD0E3098-4D67-4844-B794-EDA76B1CA966}">
      <dgm:prSet/>
      <dgm:spPr/>
      <dgm:t>
        <a:bodyPr/>
        <a:lstStyle/>
        <a:p>
          <a:endParaRPr lang="en-US"/>
        </a:p>
      </dgm:t>
    </dgm:pt>
    <dgm:pt modelId="{9544A105-6B69-41EE-9585-BDF7C7CEB5CF}" type="sibTrans" cxnId="{BD0E3098-4D67-4844-B794-EDA76B1CA966}">
      <dgm:prSet/>
      <dgm:spPr/>
      <dgm:t>
        <a:bodyPr/>
        <a:lstStyle/>
        <a:p>
          <a:endParaRPr lang="en-US"/>
        </a:p>
      </dgm:t>
    </dgm:pt>
    <dgm:pt modelId="{DB10076C-2C81-4719-8D25-D2D8F4457283}">
      <dgm:prSet/>
      <dgm:spPr/>
      <dgm:t>
        <a:bodyPr/>
        <a:lstStyle/>
        <a:p>
          <a:r>
            <a:rPr lang="en-GB"/>
            <a:t>By addressing cost challenges, enhancing online presence and offering flexible services.</a:t>
          </a:r>
          <a:endParaRPr lang="en-US"/>
        </a:p>
      </dgm:t>
    </dgm:pt>
    <dgm:pt modelId="{F321B8FC-5335-4740-9F51-047000735322}" type="parTrans" cxnId="{0A5F93B0-5117-4152-B707-F42249118193}">
      <dgm:prSet/>
      <dgm:spPr/>
      <dgm:t>
        <a:bodyPr/>
        <a:lstStyle/>
        <a:p>
          <a:endParaRPr lang="en-US"/>
        </a:p>
      </dgm:t>
    </dgm:pt>
    <dgm:pt modelId="{90F84829-D6E5-47E8-8F0D-561DADC7D227}" type="sibTrans" cxnId="{0A5F93B0-5117-4152-B707-F42249118193}">
      <dgm:prSet/>
      <dgm:spPr/>
      <dgm:t>
        <a:bodyPr/>
        <a:lstStyle/>
        <a:p>
          <a:endParaRPr lang="en-US"/>
        </a:p>
      </dgm:t>
    </dgm:pt>
    <dgm:pt modelId="{DA5BF0FF-A67C-4F43-8F38-B863FFA3EC9B}">
      <dgm:prSet/>
      <dgm:spPr/>
      <dgm:t>
        <a:bodyPr/>
        <a:lstStyle/>
        <a:p>
          <a:r>
            <a:rPr lang="en-GB"/>
            <a:t>They must introduce flexible delivery and subscription options to attract customers.</a:t>
          </a:r>
          <a:endParaRPr lang="en-US"/>
        </a:p>
      </dgm:t>
    </dgm:pt>
    <dgm:pt modelId="{AB4CA18F-68CC-409F-83FE-4A322839E1F9}" type="parTrans" cxnId="{8E480FDD-12B1-44CF-89D3-677966B8F972}">
      <dgm:prSet/>
      <dgm:spPr/>
      <dgm:t>
        <a:bodyPr/>
        <a:lstStyle/>
        <a:p>
          <a:endParaRPr lang="en-US"/>
        </a:p>
      </dgm:t>
    </dgm:pt>
    <dgm:pt modelId="{34FEE8BE-BB82-43D2-8BB7-5C7B8CE3B6E6}" type="sibTrans" cxnId="{8E480FDD-12B1-44CF-89D3-677966B8F972}">
      <dgm:prSet/>
      <dgm:spPr/>
      <dgm:t>
        <a:bodyPr/>
        <a:lstStyle/>
        <a:p>
          <a:endParaRPr lang="en-US"/>
        </a:p>
      </dgm:t>
    </dgm:pt>
    <dgm:pt modelId="{01BC539E-0DBE-44CF-9E67-E21D04B902CF}">
      <dgm:prSet/>
      <dgm:spPr/>
      <dgm:t>
        <a:bodyPr/>
        <a:lstStyle/>
        <a:p>
          <a:r>
            <a:rPr lang="en-GB"/>
            <a:t>Continue sustainable practices while managing costs.</a:t>
          </a:r>
          <a:endParaRPr lang="en-US"/>
        </a:p>
      </dgm:t>
    </dgm:pt>
    <dgm:pt modelId="{33AF58BC-A796-4D84-9533-5BE60059BA4A}" type="parTrans" cxnId="{CE35AD22-7FC4-468E-85E6-E639F448E3D3}">
      <dgm:prSet/>
      <dgm:spPr/>
      <dgm:t>
        <a:bodyPr/>
        <a:lstStyle/>
        <a:p>
          <a:endParaRPr lang="en-US"/>
        </a:p>
      </dgm:t>
    </dgm:pt>
    <dgm:pt modelId="{96A8C4DF-71EC-4486-82C5-9F0013E937C6}" type="sibTrans" cxnId="{CE35AD22-7FC4-468E-85E6-E639F448E3D3}">
      <dgm:prSet/>
      <dgm:spPr/>
      <dgm:t>
        <a:bodyPr/>
        <a:lstStyle/>
        <a:p>
          <a:endParaRPr lang="en-US"/>
        </a:p>
      </dgm:t>
    </dgm:pt>
    <dgm:pt modelId="{E3A348ED-A04C-4A42-AACD-CFB75023EC01}">
      <dgm:prSet/>
      <dgm:spPr/>
      <dgm:t>
        <a:bodyPr/>
        <a:lstStyle/>
        <a:p>
          <a:r>
            <a:rPr lang="en-GB"/>
            <a:t>Modernize and re-design website for better user experience.</a:t>
          </a:r>
          <a:endParaRPr lang="en-US"/>
        </a:p>
      </dgm:t>
    </dgm:pt>
    <dgm:pt modelId="{27B3CCA1-5C4D-4DFD-9983-B0A0447815DF}" type="parTrans" cxnId="{48D3FAAF-31AC-4C83-AC35-A5D1FA9FE0D1}">
      <dgm:prSet/>
      <dgm:spPr/>
      <dgm:t>
        <a:bodyPr/>
        <a:lstStyle/>
        <a:p>
          <a:endParaRPr lang="en-US"/>
        </a:p>
      </dgm:t>
    </dgm:pt>
    <dgm:pt modelId="{37D47FB9-CE7B-4A0D-92DE-4DAD8DFA9481}" type="sibTrans" cxnId="{48D3FAAF-31AC-4C83-AC35-A5D1FA9FE0D1}">
      <dgm:prSet/>
      <dgm:spPr/>
      <dgm:t>
        <a:bodyPr/>
        <a:lstStyle/>
        <a:p>
          <a:endParaRPr lang="en-US"/>
        </a:p>
      </dgm:t>
    </dgm:pt>
    <dgm:pt modelId="{8FCEA68D-8BD0-EE4C-98CF-68AD6AEF8A15}" type="pres">
      <dgm:prSet presAssocID="{B4844478-92AB-447B-90DB-516E142E178C}" presName="outerComposite" presStyleCnt="0">
        <dgm:presLayoutVars>
          <dgm:chMax val="5"/>
          <dgm:dir/>
          <dgm:resizeHandles val="exact"/>
        </dgm:presLayoutVars>
      </dgm:prSet>
      <dgm:spPr/>
    </dgm:pt>
    <dgm:pt modelId="{462956E8-E709-024B-863D-925241DDA677}" type="pres">
      <dgm:prSet presAssocID="{B4844478-92AB-447B-90DB-516E142E178C}" presName="dummyMaxCanvas" presStyleCnt="0">
        <dgm:presLayoutVars/>
      </dgm:prSet>
      <dgm:spPr/>
    </dgm:pt>
    <dgm:pt modelId="{05596ABB-3089-C746-95D3-114E5E473C05}" type="pres">
      <dgm:prSet presAssocID="{B4844478-92AB-447B-90DB-516E142E178C}" presName="FiveNodes_1" presStyleLbl="node1" presStyleIdx="0" presStyleCnt="5">
        <dgm:presLayoutVars>
          <dgm:bulletEnabled val="1"/>
        </dgm:presLayoutVars>
      </dgm:prSet>
      <dgm:spPr/>
    </dgm:pt>
    <dgm:pt modelId="{1297C91F-070F-4643-B1AC-FFAC6B008C21}" type="pres">
      <dgm:prSet presAssocID="{B4844478-92AB-447B-90DB-516E142E178C}" presName="FiveNodes_2" presStyleLbl="node1" presStyleIdx="1" presStyleCnt="5">
        <dgm:presLayoutVars>
          <dgm:bulletEnabled val="1"/>
        </dgm:presLayoutVars>
      </dgm:prSet>
      <dgm:spPr/>
    </dgm:pt>
    <dgm:pt modelId="{AB09AFDD-7327-B24C-8DDB-A3EB93447FF2}" type="pres">
      <dgm:prSet presAssocID="{B4844478-92AB-447B-90DB-516E142E178C}" presName="FiveNodes_3" presStyleLbl="node1" presStyleIdx="2" presStyleCnt="5">
        <dgm:presLayoutVars>
          <dgm:bulletEnabled val="1"/>
        </dgm:presLayoutVars>
      </dgm:prSet>
      <dgm:spPr/>
    </dgm:pt>
    <dgm:pt modelId="{9475AB22-B049-6441-8F76-0379B23B3978}" type="pres">
      <dgm:prSet presAssocID="{B4844478-92AB-447B-90DB-516E142E178C}" presName="FiveNodes_4" presStyleLbl="node1" presStyleIdx="3" presStyleCnt="5">
        <dgm:presLayoutVars>
          <dgm:bulletEnabled val="1"/>
        </dgm:presLayoutVars>
      </dgm:prSet>
      <dgm:spPr/>
    </dgm:pt>
    <dgm:pt modelId="{90832321-72A7-A344-B989-2A17B5EAB819}" type="pres">
      <dgm:prSet presAssocID="{B4844478-92AB-447B-90DB-516E142E178C}" presName="FiveNodes_5" presStyleLbl="node1" presStyleIdx="4" presStyleCnt="5">
        <dgm:presLayoutVars>
          <dgm:bulletEnabled val="1"/>
        </dgm:presLayoutVars>
      </dgm:prSet>
      <dgm:spPr/>
    </dgm:pt>
    <dgm:pt modelId="{A524534F-ABE6-8C45-9ECB-74902EFFB9A0}" type="pres">
      <dgm:prSet presAssocID="{B4844478-92AB-447B-90DB-516E142E178C}" presName="FiveConn_1-2" presStyleLbl="fgAccFollowNode1" presStyleIdx="0" presStyleCnt="4">
        <dgm:presLayoutVars>
          <dgm:bulletEnabled val="1"/>
        </dgm:presLayoutVars>
      </dgm:prSet>
      <dgm:spPr/>
    </dgm:pt>
    <dgm:pt modelId="{81C2778F-51FF-F041-89B0-D4DE023E4907}" type="pres">
      <dgm:prSet presAssocID="{B4844478-92AB-447B-90DB-516E142E178C}" presName="FiveConn_2-3" presStyleLbl="fgAccFollowNode1" presStyleIdx="1" presStyleCnt="4">
        <dgm:presLayoutVars>
          <dgm:bulletEnabled val="1"/>
        </dgm:presLayoutVars>
      </dgm:prSet>
      <dgm:spPr/>
    </dgm:pt>
    <dgm:pt modelId="{6CAA751D-6655-7A44-A9CE-12E1AF88F380}" type="pres">
      <dgm:prSet presAssocID="{B4844478-92AB-447B-90DB-516E142E178C}" presName="FiveConn_3-4" presStyleLbl="fgAccFollowNode1" presStyleIdx="2" presStyleCnt="4">
        <dgm:presLayoutVars>
          <dgm:bulletEnabled val="1"/>
        </dgm:presLayoutVars>
      </dgm:prSet>
      <dgm:spPr/>
    </dgm:pt>
    <dgm:pt modelId="{3416CAB8-E184-4641-9EDA-DC3441CE0095}" type="pres">
      <dgm:prSet presAssocID="{B4844478-92AB-447B-90DB-516E142E178C}" presName="FiveConn_4-5" presStyleLbl="fgAccFollowNode1" presStyleIdx="3" presStyleCnt="4">
        <dgm:presLayoutVars>
          <dgm:bulletEnabled val="1"/>
        </dgm:presLayoutVars>
      </dgm:prSet>
      <dgm:spPr/>
    </dgm:pt>
    <dgm:pt modelId="{885E309E-D0CD-4D44-AC92-E27F3977440A}" type="pres">
      <dgm:prSet presAssocID="{B4844478-92AB-447B-90DB-516E142E178C}" presName="FiveNodes_1_text" presStyleLbl="node1" presStyleIdx="4" presStyleCnt="5">
        <dgm:presLayoutVars>
          <dgm:bulletEnabled val="1"/>
        </dgm:presLayoutVars>
      </dgm:prSet>
      <dgm:spPr/>
    </dgm:pt>
    <dgm:pt modelId="{D0F4F348-891B-7541-B624-CAA16AEA5787}" type="pres">
      <dgm:prSet presAssocID="{B4844478-92AB-447B-90DB-516E142E178C}" presName="FiveNodes_2_text" presStyleLbl="node1" presStyleIdx="4" presStyleCnt="5">
        <dgm:presLayoutVars>
          <dgm:bulletEnabled val="1"/>
        </dgm:presLayoutVars>
      </dgm:prSet>
      <dgm:spPr/>
    </dgm:pt>
    <dgm:pt modelId="{4E9BF97B-A283-0348-9F67-D78ADD482F02}" type="pres">
      <dgm:prSet presAssocID="{B4844478-92AB-447B-90DB-516E142E178C}" presName="FiveNodes_3_text" presStyleLbl="node1" presStyleIdx="4" presStyleCnt="5">
        <dgm:presLayoutVars>
          <dgm:bulletEnabled val="1"/>
        </dgm:presLayoutVars>
      </dgm:prSet>
      <dgm:spPr/>
    </dgm:pt>
    <dgm:pt modelId="{2F6C8D4F-F158-B642-849C-70CCEAA589F8}" type="pres">
      <dgm:prSet presAssocID="{B4844478-92AB-447B-90DB-516E142E178C}" presName="FiveNodes_4_text" presStyleLbl="node1" presStyleIdx="4" presStyleCnt="5">
        <dgm:presLayoutVars>
          <dgm:bulletEnabled val="1"/>
        </dgm:presLayoutVars>
      </dgm:prSet>
      <dgm:spPr/>
    </dgm:pt>
    <dgm:pt modelId="{4AF78BA6-F10B-5E41-A44B-FAA65D29BFDC}" type="pres">
      <dgm:prSet presAssocID="{B4844478-92AB-447B-90DB-516E142E178C}" presName="FiveNodes_5_text" presStyleLbl="node1" presStyleIdx="4" presStyleCnt="5">
        <dgm:presLayoutVars>
          <dgm:bulletEnabled val="1"/>
        </dgm:presLayoutVars>
      </dgm:prSet>
      <dgm:spPr/>
    </dgm:pt>
  </dgm:ptLst>
  <dgm:cxnLst>
    <dgm:cxn modelId="{C803A712-7AEC-E248-A14B-9A33ADBEFC70}" type="presOf" srcId="{E3A348ED-A04C-4A42-AACD-CFB75023EC01}" destId="{4AF78BA6-F10B-5E41-A44B-FAA65D29BFDC}" srcOrd="1" destOrd="0" presId="urn:microsoft.com/office/officeart/2005/8/layout/vProcess5"/>
    <dgm:cxn modelId="{7FFB0A15-424F-4E4B-8690-546059B0730A}" type="presOf" srcId="{01BC539E-0DBE-44CF-9E67-E21D04B902CF}" destId="{2F6C8D4F-F158-B642-849C-70CCEAA589F8}" srcOrd="1" destOrd="0" presId="urn:microsoft.com/office/officeart/2005/8/layout/vProcess5"/>
    <dgm:cxn modelId="{CE35AD22-7FC4-468E-85E6-E639F448E3D3}" srcId="{B4844478-92AB-447B-90DB-516E142E178C}" destId="{01BC539E-0DBE-44CF-9E67-E21D04B902CF}" srcOrd="3" destOrd="0" parTransId="{33AF58BC-A796-4D84-9533-5BE60059BA4A}" sibTransId="{96A8C4DF-71EC-4486-82C5-9F0013E937C6}"/>
    <dgm:cxn modelId="{5324712E-11C6-E545-B99D-A63E87C004B8}" type="presOf" srcId="{96A8C4DF-71EC-4486-82C5-9F0013E937C6}" destId="{3416CAB8-E184-4641-9EDA-DC3441CE0095}" srcOrd="0" destOrd="0" presId="urn:microsoft.com/office/officeart/2005/8/layout/vProcess5"/>
    <dgm:cxn modelId="{664EA049-D846-8945-A80A-788CBB107FAB}" type="presOf" srcId="{DA5BF0FF-A67C-4F43-8F38-B863FFA3EC9B}" destId="{AB09AFDD-7327-B24C-8DDB-A3EB93447FF2}" srcOrd="0" destOrd="0" presId="urn:microsoft.com/office/officeart/2005/8/layout/vProcess5"/>
    <dgm:cxn modelId="{E57D554B-313F-AD4E-9137-5068D8F91E2D}" type="presOf" srcId="{34FEE8BE-BB82-43D2-8BB7-5C7B8CE3B6E6}" destId="{6CAA751D-6655-7A44-A9CE-12E1AF88F380}" srcOrd="0" destOrd="0" presId="urn:microsoft.com/office/officeart/2005/8/layout/vProcess5"/>
    <dgm:cxn modelId="{71D1956F-E724-CD44-827E-157339727956}" type="presOf" srcId="{B4844478-92AB-447B-90DB-516E142E178C}" destId="{8FCEA68D-8BD0-EE4C-98CF-68AD6AEF8A15}" srcOrd="0" destOrd="0" presId="urn:microsoft.com/office/officeart/2005/8/layout/vProcess5"/>
    <dgm:cxn modelId="{3F88A37D-250E-9A43-9E66-1D4D722699C1}" type="presOf" srcId="{9544A105-6B69-41EE-9585-BDF7C7CEB5CF}" destId="{A524534F-ABE6-8C45-9ECB-74902EFFB9A0}" srcOrd="0" destOrd="0" presId="urn:microsoft.com/office/officeart/2005/8/layout/vProcess5"/>
    <dgm:cxn modelId="{BD0E3098-4D67-4844-B794-EDA76B1CA966}" srcId="{B4844478-92AB-447B-90DB-516E142E178C}" destId="{907D5CAE-BF69-46D3-8B30-F0D6F8CB910A}" srcOrd="0" destOrd="0" parTransId="{197500C1-E005-43BF-BCFB-6144F318E216}" sibTransId="{9544A105-6B69-41EE-9585-BDF7C7CEB5CF}"/>
    <dgm:cxn modelId="{1062129F-7BFF-E04E-98B4-6017F13F5CF5}" type="presOf" srcId="{DB10076C-2C81-4719-8D25-D2D8F4457283}" destId="{D0F4F348-891B-7541-B624-CAA16AEA5787}" srcOrd="1" destOrd="0" presId="urn:microsoft.com/office/officeart/2005/8/layout/vProcess5"/>
    <dgm:cxn modelId="{48D3FAAF-31AC-4C83-AC35-A5D1FA9FE0D1}" srcId="{B4844478-92AB-447B-90DB-516E142E178C}" destId="{E3A348ED-A04C-4A42-AACD-CFB75023EC01}" srcOrd="4" destOrd="0" parTransId="{27B3CCA1-5C4D-4DFD-9983-B0A0447815DF}" sibTransId="{37D47FB9-CE7B-4A0D-92DE-4DAD8DFA9481}"/>
    <dgm:cxn modelId="{0A5F93B0-5117-4152-B707-F42249118193}" srcId="{B4844478-92AB-447B-90DB-516E142E178C}" destId="{DB10076C-2C81-4719-8D25-D2D8F4457283}" srcOrd="1" destOrd="0" parTransId="{F321B8FC-5335-4740-9F51-047000735322}" sibTransId="{90F84829-D6E5-47E8-8F0D-561DADC7D227}"/>
    <dgm:cxn modelId="{D984D5C7-9F0B-7A44-8C8E-E6E4FA670B89}" type="presOf" srcId="{90F84829-D6E5-47E8-8F0D-561DADC7D227}" destId="{81C2778F-51FF-F041-89B0-D4DE023E4907}" srcOrd="0" destOrd="0" presId="urn:microsoft.com/office/officeart/2005/8/layout/vProcess5"/>
    <dgm:cxn modelId="{399C91C8-DAF8-1F4C-AFD4-768730F3E992}" type="presOf" srcId="{01BC539E-0DBE-44CF-9E67-E21D04B902CF}" destId="{9475AB22-B049-6441-8F76-0379B23B3978}" srcOrd="0" destOrd="0" presId="urn:microsoft.com/office/officeart/2005/8/layout/vProcess5"/>
    <dgm:cxn modelId="{AE72C5CA-8AE6-8144-9F0C-C5340C97CA2C}" type="presOf" srcId="{DA5BF0FF-A67C-4F43-8F38-B863FFA3EC9B}" destId="{4E9BF97B-A283-0348-9F67-D78ADD482F02}" srcOrd="1" destOrd="0" presId="urn:microsoft.com/office/officeart/2005/8/layout/vProcess5"/>
    <dgm:cxn modelId="{36E362D1-BDED-4F40-BC1F-8A9C621DF954}" type="presOf" srcId="{907D5CAE-BF69-46D3-8B30-F0D6F8CB910A}" destId="{885E309E-D0CD-4D44-AC92-E27F3977440A}" srcOrd="1" destOrd="0" presId="urn:microsoft.com/office/officeart/2005/8/layout/vProcess5"/>
    <dgm:cxn modelId="{8E480FDD-12B1-44CF-89D3-677966B8F972}" srcId="{B4844478-92AB-447B-90DB-516E142E178C}" destId="{DA5BF0FF-A67C-4F43-8F38-B863FFA3EC9B}" srcOrd="2" destOrd="0" parTransId="{AB4CA18F-68CC-409F-83FE-4A322839E1F9}" sibTransId="{34FEE8BE-BB82-43D2-8BB7-5C7B8CE3B6E6}"/>
    <dgm:cxn modelId="{DC4123E7-81BD-D64D-BD30-D0D5E240AA38}" type="presOf" srcId="{DB10076C-2C81-4719-8D25-D2D8F4457283}" destId="{1297C91F-070F-4643-B1AC-FFAC6B008C21}" srcOrd="0" destOrd="0" presId="urn:microsoft.com/office/officeart/2005/8/layout/vProcess5"/>
    <dgm:cxn modelId="{36920BEA-258B-CF4C-8E36-084F047B135F}" type="presOf" srcId="{E3A348ED-A04C-4A42-AACD-CFB75023EC01}" destId="{90832321-72A7-A344-B989-2A17B5EAB819}" srcOrd="0" destOrd="0" presId="urn:microsoft.com/office/officeart/2005/8/layout/vProcess5"/>
    <dgm:cxn modelId="{6877DFED-D492-C04D-BA9D-FFE46EB7350C}" type="presOf" srcId="{907D5CAE-BF69-46D3-8B30-F0D6F8CB910A}" destId="{05596ABB-3089-C746-95D3-114E5E473C05}" srcOrd="0" destOrd="0" presId="urn:microsoft.com/office/officeart/2005/8/layout/vProcess5"/>
    <dgm:cxn modelId="{8ED3FB6B-CB7B-AB42-91A5-DBD5652B5744}" type="presParOf" srcId="{8FCEA68D-8BD0-EE4C-98CF-68AD6AEF8A15}" destId="{462956E8-E709-024B-863D-925241DDA677}" srcOrd="0" destOrd="0" presId="urn:microsoft.com/office/officeart/2005/8/layout/vProcess5"/>
    <dgm:cxn modelId="{F2C8DCC2-7310-C04B-8F9C-1706CC2BF145}" type="presParOf" srcId="{8FCEA68D-8BD0-EE4C-98CF-68AD6AEF8A15}" destId="{05596ABB-3089-C746-95D3-114E5E473C05}" srcOrd="1" destOrd="0" presId="urn:microsoft.com/office/officeart/2005/8/layout/vProcess5"/>
    <dgm:cxn modelId="{D5E83678-DBCE-3C43-8004-2673FAC127D0}" type="presParOf" srcId="{8FCEA68D-8BD0-EE4C-98CF-68AD6AEF8A15}" destId="{1297C91F-070F-4643-B1AC-FFAC6B008C21}" srcOrd="2" destOrd="0" presId="urn:microsoft.com/office/officeart/2005/8/layout/vProcess5"/>
    <dgm:cxn modelId="{326D7588-ABBE-364F-BDAB-1670E07A7526}" type="presParOf" srcId="{8FCEA68D-8BD0-EE4C-98CF-68AD6AEF8A15}" destId="{AB09AFDD-7327-B24C-8DDB-A3EB93447FF2}" srcOrd="3" destOrd="0" presId="urn:microsoft.com/office/officeart/2005/8/layout/vProcess5"/>
    <dgm:cxn modelId="{7231EBC8-868D-B044-8106-67BAFD1BF0D9}" type="presParOf" srcId="{8FCEA68D-8BD0-EE4C-98CF-68AD6AEF8A15}" destId="{9475AB22-B049-6441-8F76-0379B23B3978}" srcOrd="4" destOrd="0" presId="urn:microsoft.com/office/officeart/2005/8/layout/vProcess5"/>
    <dgm:cxn modelId="{80AE90EF-B1D1-4A4B-98FA-FF7A17BD22AC}" type="presParOf" srcId="{8FCEA68D-8BD0-EE4C-98CF-68AD6AEF8A15}" destId="{90832321-72A7-A344-B989-2A17B5EAB819}" srcOrd="5" destOrd="0" presId="urn:microsoft.com/office/officeart/2005/8/layout/vProcess5"/>
    <dgm:cxn modelId="{F08B891E-E715-D14C-8232-325D60DAC646}" type="presParOf" srcId="{8FCEA68D-8BD0-EE4C-98CF-68AD6AEF8A15}" destId="{A524534F-ABE6-8C45-9ECB-74902EFFB9A0}" srcOrd="6" destOrd="0" presId="urn:microsoft.com/office/officeart/2005/8/layout/vProcess5"/>
    <dgm:cxn modelId="{A04F7436-20DC-2648-89D7-2331733F9F19}" type="presParOf" srcId="{8FCEA68D-8BD0-EE4C-98CF-68AD6AEF8A15}" destId="{81C2778F-51FF-F041-89B0-D4DE023E4907}" srcOrd="7" destOrd="0" presId="urn:microsoft.com/office/officeart/2005/8/layout/vProcess5"/>
    <dgm:cxn modelId="{AA2E3993-C9E3-2341-B7EE-493EEEA8A736}" type="presParOf" srcId="{8FCEA68D-8BD0-EE4C-98CF-68AD6AEF8A15}" destId="{6CAA751D-6655-7A44-A9CE-12E1AF88F380}" srcOrd="8" destOrd="0" presId="urn:microsoft.com/office/officeart/2005/8/layout/vProcess5"/>
    <dgm:cxn modelId="{08518277-B512-8640-B3DD-0462B6C66AD6}" type="presParOf" srcId="{8FCEA68D-8BD0-EE4C-98CF-68AD6AEF8A15}" destId="{3416CAB8-E184-4641-9EDA-DC3441CE0095}" srcOrd="9" destOrd="0" presId="urn:microsoft.com/office/officeart/2005/8/layout/vProcess5"/>
    <dgm:cxn modelId="{7160C58B-5B04-3944-96D4-364EFD1ECC78}" type="presParOf" srcId="{8FCEA68D-8BD0-EE4C-98CF-68AD6AEF8A15}" destId="{885E309E-D0CD-4D44-AC92-E27F3977440A}" srcOrd="10" destOrd="0" presId="urn:microsoft.com/office/officeart/2005/8/layout/vProcess5"/>
    <dgm:cxn modelId="{E39DEAF4-609F-EA46-81C7-C23F005B82FE}" type="presParOf" srcId="{8FCEA68D-8BD0-EE4C-98CF-68AD6AEF8A15}" destId="{D0F4F348-891B-7541-B624-CAA16AEA5787}" srcOrd="11" destOrd="0" presId="urn:microsoft.com/office/officeart/2005/8/layout/vProcess5"/>
    <dgm:cxn modelId="{35095DD2-60F1-4042-865C-E42561082414}" type="presParOf" srcId="{8FCEA68D-8BD0-EE4C-98CF-68AD6AEF8A15}" destId="{4E9BF97B-A283-0348-9F67-D78ADD482F02}" srcOrd="12" destOrd="0" presId="urn:microsoft.com/office/officeart/2005/8/layout/vProcess5"/>
    <dgm:cxn modelId="{1F9FB8B2-CE26-E843-A4B4-26B09A470BA9}" type="presParOf" srcId="{8FCEA68D-8BD0-EE4C-98CF-68AD6AEF8A15}" destId="{2F6C8D4F-F158-B642-849C-70CCEAA589F8}" srcOrd="13" destOrd="0" presId="urn:microsoft.com/office/officeart/2005/8/layout/vProcess5"/>
    <dgm:cxn modelId="{9AA7D7E6-94EE-0B40-9B52-720E9ED5EF61}" type="presParOf" srcId="{8FCEA68D-8BD0-EE4C-98CF-68AD6AEF8A15}" destId="{4AF78BA6-F10B-5E41-A44B-FAA65D29BFDC}"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2B22BC-7F74-44EB-936D-D2505C3DEDB4}">
      <dsp:nvSpPr>
        <dsp:cNvPr id="0" name=""/>
        <dsp:cNvSpPr/>
      </dsp:nvSpPr>
      <dsp:spPr>
        <a:xfrm>
          <a:off x="550945" y="242180"/>
          <a:ext cx="1715625" cy="171562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A8CEEF-4E60-4B49-A77E-41D54CAECDE8}">
      <dsp:nvSpPr>
        <dsp:cNvPr id="0" name=""/>
        <dsp:cNvSpPr/>
      </dsp:nvSpPr>
      <dsp:spPr>
        <a:xfrm>
          <a:off x="916570" y="607805"/>
          <a:ext cx="984375" cy="9843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D8629AC-7189-42A2-89E8-9C44064ABBFE}">
      <dsp:nvSpPr>
        <dsp:cNvPr id="0" name=""/>
        <dsp:cNvSpPr/>
      </dsp:nvSpPr>
      <dsp:spPr>
        <a:xfrm>
          <a:off x="2508" y="2492181"/>
          <a:ext cx="2812500" cy="83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b="1" kern="1200"/>
            <a:t>TECHNOLOGICAL- </a:t>
          </a:r>
          <a:r>
            <a:rPr lang="en-GB" sz="1100" kern="1200"/>
            <a:t>the company’s outdated website and limited digital marketing restrict its ability to attract and retain online customers.</a:t>
          </a:r>
          <a:endParaRPr lang="en-US" sz="1100" kern="1200"/>
        </a:p>
      </dsp:txBody>
      <dsp:txXfrm>
        <a:off x="2508" y="2492181"/>
        <a:ext cx="2812500" cy="832500"/>
      </dsp:txXfrm>
    </dsp:sp>
    <dsp:sp modelId="{4837E664-8E07-4FF6-A124-3B0ADCD73670}">
      <dsp:nvSpPr>
        <dsp:cNvPr id="0" name=""/>
        <dsp:cNvSpPr/>
      </dsp:nvSpPr>
      <dsp:spPr>
        <a:xfrm>
          <a:off x="3855633" y="242180"/>
          <a:ext cx="1715625" cy="171562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8CD852-D20A-40A4-A93C-DD9E45D871F4}">
      <dsp:nvSpPr>
        <dsp:cNvPr id="0" name=""/>
        <dsp:cNvSpPr/>
      </dsp:nvSpPr>
      <dsp:spPr>
        <a:xfrm>
          <a:off x="4221258" y="607805"/>
          <a:ext cx="984375" cy="9843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577510A-2D58-4B9E-A574-98CC849394BA}">
      <dsp:nvSpPr>
        <dsp:cNvPr id="0" name=""/>
        <dsp:cNvSpPr/>
      </dsp:nvSpPr>
      <dsp:spPr>
        <a:xfrm>
          <a:off x="3307195" y="2492181"/>
          <a:ext cx="2812500" cy="83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b="1" kern="1200"/>
            <a:t>LEGAL- </a:t>
          </a:r>
          <a:r>
            <a:rPr lang="en-GB" sz="1100" kern="1200"/>
            <a:t>Environmental regulations around packaging and waste disposal require continued use of biodegradable and recyclable materials.</a:t>
          </a:r>
          <a:endParaRPr lang="en-US" sz="1100" kern="1200"/>
        </a:p>
      </dsp:txBody>
      <dsp:txXfrm>
        <a:off x="3307195" y="2492181"/>
        <a:ext cx="2812500" cy="832500"/>
      </dsp:txXfrm>
    </dsp:sp>
    <dsp:sp modelId="{1D6443B3-DA93-4C21-8279-427ED804EA3D}">
      <dsp:nvSpPr>
        <dsp:cNvPr id="0" name=""/>
        <dsp:cNvSpPr/>
      </dsp:nvSpPr>
      <dsp:spPr>
        <a:xfrm>
          <a:off x="7160321" y="242180"/>
          <a:ext cx="1715625" cy="171562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DC4171-E2A9-487A-A11C-B04524885D48}">
      <dsp:nvSpPr>
        <dsp:cNvPr id="0" name=""/>
        <dsp:cNvSpPr/>
      </dsp:nvSpPr>
      <dsp:spPr>
        <a:xfrm>
          <a:off x="7525946" y="607805"/>
          <a:ext cx="984375" cy="98437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2F8638C-E384-493B-AECA-544D71D07100}">
      <dsp:nvSpPr>
        <dsp:cNvPr id="0" name=""/>
        <dsp:cNvSpPr/>
      </dsp:nvSpPr>
      <dsp:spPr>
        <a:xfrm>
          <a:off x="6611883" y="2492181"/>
          <a:ext cx="2812500" cy="83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b="1" kern="1200"/>
            <a:t>ENVIRONMENTAL- </a:t>
          </a:r>
          <a:r>
            <a:rPr lang="en-GB" sz="1100" kern="1200"/>
            <a:t>climate change and extreme weather can disrupt global flower supplies, affecting availability and pricing</a:t>
          </a:r>
          <a:r>
            <a:rPr lang="en-GB" sz="1100" b="1" kern="1200"/>
            <a:t>.</a:t>
          </a:r>
          <a:endParaRPr lang="en-US" sz="1100" kern="1200"/>
        </a:p>
      </dsp:txBody>
      <dsp:txXfrm>
        <a:off x="6611883" y="2492181"/>
        <a:ext cx="2812500" cy="8325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596ABB-3089-C746-95D3-114E5E473C05}">
      <dsp:nvSpPr>
        <dsp:cNvPr id="0" name=""/>
        <dsp:cNvSpPr/>
      </dsp:nvSpPr>
      <dsp:spPr>
        <a:xfrm>
          <a:off x="0" y="0"/>
          <a:ext cx="6864857" cy="74889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Green  Haven Florists must adapt to changing market trends and digital expectations.</a:t>
          </a:r>
          <a:endParaRPr lang="en-US" sz="2000" kern="1200"/>
        </a:p>
      </dsp:txBody>
      <dsp:txXfrm>
        <a:off x="21934" y="21934"/>
        <a:ext cx="5969122" cy="705025"/>
      </dsp:txXfrm>
    </dsp:sp>
    <dsp:sp modelId="{1297C91F-070F-4643-B1AC-FFAC6B008C21}">
      <dsp:nvSpPr>
        <dsp:cNvPr id="0" name=""/>
        <dsp:cNvSpPr/>
      </dsp:nvSpPr>
      <dsp:spPr>
        <a:xfrm>
          <a:off x="512635" y="852906"/>
          <a:ext cx="6864857" cy="74889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By addressing cost challenges, enhancing online presence and offering flexible services.</a:t>
          </a:r>
          <a:endParaRPr lang="en-US" sz="2000" kern="1200"/>
        </a:p>
      </dsp:txBody>
      <dsp:txXfrm>
        <a:off x="534569" y="874840"/>
        <a:ext cx="5821572" cy="705025"/>
      </dsp:txXfrm>
    </dsp:sp>
    <dsp:sp modelId="{AB09AFDD-7327-B24C-8DDB-A3EB93447FF2}">
      <dsp:nvSpPr>
        <dsp:cNvPr id="0" name=""/>
        <dsp:cNvSpPr/>
      </dsp:nvSpPr>
      <dsp:spPr>
        <a:xfrm>
          <a:off x="1025270" y="1705813"/>
          <a:ext cx="6864857" cy="74889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They must introduce flexible delivery and subscription options to attract customers.</a:t>
          </a:r>
          <a:endParaRPr lang="en-US" sz="2000" kern="1200"/>
        </a:p>
      </dsp:txBody>
      <dsp:txXfrm>
        <a:off x="1047204" y="1727747"/>
        <a:ext cx="5821572" cy="705025"/>
      </dsp:txXfrm>
    </dsp:sp>
    <dsp:sp modelId="{9475AB22-B049-6441-8F76-0379B23B3978}">
      <dsp:nvSpPr>
        <dsp:cNvPr id="0" name=""/>
        <dsp:cNvSpPr/>
      </dsp:nvSpPr>
      <dsp:spPr>
        <a:xfrm>
          <a:off x="1537906" y="2558719"/>
          <a:ext cx="6864857" cy="74889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Continue sustainable practices while managing costs.</a:t>
          </a:r>
          <a:endParaRPr lang="en-US" sz="2000" kern="1200"/>
        </a:p>
      </dsp:txBody>
      <dsp:txXfrm>
        <a:off x="1559840" y="2580653"/>
        <a:ext cx="5821572" cy="705025"/>
      </dsp:txXfrm>
    </dsp:sp>
    <dsp:sp modelId="{90832321-72A7-A344-B989-2A17B5EAB819}">
      <dsp:nvSpPr>
        <dsp:cNvPr id="0" name=""/>
        <dsp:cNvSpPr/>
      </dsp:nvSpPr>
      <dsp:spPr>
        <a:xfrm>
          <a:off x="2050541" y="3411626"/>
          <a:ext cx="6864857" cy="74889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Modernize and re-design website for better user experience.</a:t>
          </a:r>
          <a:endParaRPr lang="en-US" sz="2000" kern="1200"/>
        </a:p>
      </dsp:txBody>
      <dsp:txXfrm>
        <a:off x="2072475" y="3433560"/>
        <a:ext cx="5821572" cy="705025"/>
      </dsp:txXfrm>
    </dsp:sp>
    <dsp:sp modelId="{A524534F-ABE6-8C45-9ECB-74902EFFB9A0}">
      <dsp:nvSpPr>
        <dsp:cNvPr id="0" name=""/>
        <dsp:cNvSpPr/>
      </dsp:nvSpPr>
      <dsp:spPr>
        <a:xfrm>
          <a:off x="6378076" y="547108"/>
          <a:ext cx="486780" cy="486780"/>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6487602" y="547108"/>
        <a:ext cx="267729" cy="366302"/>
      </dsp:txXfrm>
    </dsp:sp>
    <dsp:sp modelId="{81C2778F-51FF-F041-89B0-D4DE023E4907}">
      <dsp:nvSpPr>
        <dsp:cNvPr id="0" name=""/>
        <dsp:cNvSpPr/>
      </dsp:nvSpPr>
      <dsp:spPr>
        <a:xfrm>
          <a:off x="6890711" y="1400014"/>
          <a:ext cx="486780" cy="486780"/>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7000237" y="1400014"/>
        <a:ext cx="267729" cy="366302"/>
      </dsp:txXfrm>
    </dsp:sp>
    <dsp:sp modelId="{6CAA751D-6655-7A44-A9CE-12E1AF88F380}">
      <dsp:nvSpPr>
        <dsp:cNvPr id="0" name=""/>
        <dsp:cNvSpPr/>
      </dsp:nvSpPr>
      <dsp:spPr>
        <a:xfrm>
          <a:off x="7403347" y="2240440"/>
          <a:ext cx="486780" cy="486780"/>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7512873" y="2240440"/>
        <a:ext cx="267729" cy="366302"/>
      </dsp:txXfrm>
    </dsp:sp>
    <dsp:sp modelId="{3416CAB8-E184-4641-9EDA-DC3441CE0095}">
      <dsp:nvSpPr>
        <dsp:cNvPr id="0" name=""/>
        <dsp:cNvSpPr/>
      </dsp:nvSpPr>
      <dsp:spPr>
        <a:xfrm>
          <a:off x="7915982" y="3101667"/>
          <a:ext cx="486780" cy="486780"/>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025508" y="3101667"/>
        <a:ext cx="267729" cy="366302"/>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1A13E7-E6BF-4181-9F9D-F98164CE5C15}" type="datetimeFigureOut">
              <a:rPr lang="en-GB" smtClean="0"/>
              <a:t>09/11/2025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AD5EB9-B321-4627-A96C-408748FB7616}" type="slidenum">
              <a:rPr lang="en-GB" smtClean="0"/>
              <a:t>‹#›</a:t>
            </a:fld>
            <a:endParaRPr lang="en-GB"/>
          </a:p>
        </p:txBody>
      </p:sp>
    </p:spTree>
    <p:extLst>
      <p:ext uri="{BB962C8B-B14F-4D97-AF65-F5344CB8AC3E}">
        <p14:creationId xmlns:p14="http://schemas.microsoft.com/office/powerpoint/2010/main" val="3571392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1</a:t>
            </a:fld>
            <a:endParaRPr lang="en-GB"/>
          </a:p>
        </p:txBody>
      </p:sp>
    </p:spTree>
    <p:extLst>
      <p:ext uri="{BB962C8B-B14F-4D97-AF65-F5344CB8AC3E}">
        <p14:creationId xmlns:p14="http://schemas.microsoft.com/office/powerpoint/2010/main" val="2135284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GB"/>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28C18859-9320-47B1-B84A-5AD18E8F8F05}" type="datetimeFigureOut">
              <a:rPr lang="en-GB" smtClean="0"/>
              <a:t>09/11/2025</a:t>
            </a:fld>
            <a:endParaRPr lang="en-GB"/>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GB"/>
          </a:p>
        </p:txBody>
      </p:sp>
      <p:sp>
        <p:nvSpPr>
          <p:cNvPr id="6" name="Slide Number Placeholder 5"/>
          <p:cNvSpPr>
            <a:spLocks noGrp="1"/>
          </p:cNvSpPr>
          <p:nvPr>
            <p:ph type="sldNum" sz="quarter" idx="12"/>
          </p:nvPr>
        </p:nvSpPr>
        <p:spPr>
          <a:xfrm>
            <a:off x="10469880" y="320040"/>
            <a:ext cx="914400" cy="320040"/>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9932260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GB"/>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266402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GB"/>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804672" y="320040"/>
            <a:ext cx="3657600" cy="320040"/>
          </a:xfrm>
        </p:spPr>
        <p:txBody>
          <a:bodyPr/>
          <a:lstStyle/>
          <a:p>
            <a:fld id="{28C18859-9320-47B1-B84A-5AD18E8F8F05}" type="datetimeFigureOut">
              <a:rPr lang="en-GB" smtClean="0"/>
              <a:t>09/11/2025</a:t>
            </a:fld>
            <a:endParaRPr lang="en-GB"/>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GB"/>
          </a:p>
        </p:txBody>
      </p:sp>
      <p:sp>
        <p:nvSpPr>
          <p:cNvPr id="6" name="Slide Number Placeholder 5"/>
          <p:cNvSpPr>
            <a:spLocks noGrp="1"/>
          </p:cNvSpPr>
          <p:nvPr>
            <p:ph type="sldNum" sz="quarter" idx="12"/>
          </p:nvPr>
        </p:nvSpPr>
        <p:spPr>
          <a:xfrm>
            <a:off x="10469880" y="320040"/>
            <a:ext cx="914400" cy="320040"/>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948214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GB"/>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28C18859-9320-47B1-B84A-5AD18E8F8F05}" type="datetimeFigureOut">
              <a:rPr lang="en-GB" smtClean="0"/>
              <a:t>09/11/2025</a:t>
            </a:fld>
            <a:endParaRPr lang="en-GB"/>
          </a:p>
        </p:txBody>
      </p:sp>
      <p:sp>
        <p:nvSpPr>
          <p:cNvPr id="6" name="Footer Placeholder 5"/>
          <p:cNvSpPr>
            <a:spLocks noGrp="1"/>
          </p:cNvSpPr>
          <p:nvPr>
            <p:ph type="ftr" sz="quarter" idx="11"/>
          </p:nvPr>
        </p:nvSpPr>
        <p:spPr>
          <a:xfrm>
            <a:off x="804672" y="6227064"/>
            <a:ext cx="10588752" cy="320040"/>
          </a:xfrm>
        </p:spPr>
        <p:txBody>
          <a:bodyPr/>
          <a:lstStyle/>
          <a:p>
            <a:endParaRPr lang="en-GB"/>
          </a:p>
        </p:txBody>
      </p:sp>
      <p:sp>
        <p:nvSpPr>
          <p:cNvPr id="7" name="Slide Number Placeholder 6"/>
          <p:cNvSpPr>
            <a:spLocks noGrp="1"/>
          </p:cNvSpPr>
          <p:nvPr>
            <p:ph type="sldNum" sz="quarter" idx="12"/>
          </p:nvPr>
        </p:nvSpPr>
        <p:spPr>
          <a:xfrm>
            <a:off x="10469880" y="320040"/>
            <a:ext cx="914400" cy="320040"/>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2522634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GB"/>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28C18859-9320-47B1-B84A-5AD18E8F8F05}" type="datetimeFigureOut">
              <a:rPr lang="en-GB" smtClean="0"/>
              <a:t>09/11/2025</a:t>
            </a:fld>
            <a:endParaRPr lang="en-GB"/>
          </a:p>
        </p:txBody>
      </p:sp>
      <p:sp>
        <p:nvSpPr>
          <p:cNvPr id="8" name="Footer Placeholder 7"/>
          <p:cNvSpPr>
            <a:spLocks noGrp="1"/>
          </p:cNvSpPr>
          <p:nvPr>
            <p:ph type="ftr" sz="quarter" idx="11"/>
          </p:nvPr>
        </p:nvSpPr>
        <p:spPr>
          <a:xfrm>
            <a:off x="804672" y="6227064"/>
            <a:ext cx="10588752" cy="320040"/>
          </a:xfrm>
        </p:spPr>
        <p:txBody>
          <a:bodyPr/>
          <a:lstStyle/>
          <a:p>
            <a:endParaRPr lang="en-GB"/>
          </a:p>
        </p:txBody>
      </p:sp>
      <p:sp>
        <p:nvSpPr>
          <p:cNvPr id="9" name="Slide Number Placeholder 8"/>
          <p:cNvSpPr>
            <a:spLocks noGrp="1"/>
          </p:cNvSpPr>
          <p:nvPr>
            <p:ph type="sldNum" sz="quarter" idx="12"/>
          </p:nvPr>
        </p:nvSpPr>
        <p:spPr>
          <a:xfrm>
            <a:off x="10469880" y="320040"/>
            <a:ext cx="914400" cy="320040"/>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385567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8C18859-9320-47B1-B84A-5AD18E8F8F05}" type="datetimeFigureOut">
              <a:rPr lang="en-GB" smtClean="0"/>
              <a:t>09/11/2025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7767748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28C18859-9320-47B1-B84A-5AD18E8F8F05}" type="datetimeFigureOut">
              <a:rPr lang="en-GB" smtClean="0"/>
              <a:t>09/11/2025</a:t>
            </a:fld>
            <a:endParaRPr lang="en-GB"/>
          </a:p>
        </p:txBody>
      </p:sp>
      <p:sp>
        <p:nvSpPr>
          <p:cNvPr id="3" name="Footer Placeholder 2"/>
          <p:cNvSpPr>
            <a:spLocks noGrp="1"/>
          </p:cNvSpPr>
          <p:nvPr>
            <p:ph type="ftr" sz="quarter" idx="11"/>
          </p:nvPr>
        </p:nvSpPr>
        <p:spPr>
          <a:xfrm>
            <a:off x="804672" y="6227064"/>
            <a:ext cx="10588752" cy="320040"/>
          </a:xfrm>
        </p:spPr>
        <p:txBody>
          <a:bodyPr/>
          <a:lstStyle/>
          <a:p>
            <a:endParaRPr lang="en-GB"/>
          </a:p>
        </p:txBody>
      </p:sp>
      <p:sp>
        <p:nvSpPr>
          <p:cNvPr id="4" name="Slide Number Placeholder 3"/>
          <p:cNvSpPr>
            <a:spLocks noGrp="1"/>
          </p:cNvSpPr>
          <p:nvPr>
            <p:ph type="sldNum" sz="quarter" idx="12"/>
          </p:nvPr>
        </p:nvSpPr>
        <p:spPr>
          <a:xfrm>
            <a:off x="10469880" y="320040"/>
            <a:ext cx="914400" cy="320040"/>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645612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GB"/>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09/11/2025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05237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GB"/>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804672" y="320040"/>
            <a:ext cx="3657600" cy="320040"/>
          </a:xfrm>
        </p:spPr>
        <p:txBody>
          <a:bodyPr/>
          <a:lstStyle/>
          <a:p>
            <a:fld id="{28C18859-9320-47B1-B84A-5AD18E8F8F05}" type="datetimeFigureOut">
              <a:rPr lang="en-GB" smtClean="0"/>
              <a:t>09/11/2025</a:t>
            </a:fld>
            <a:endParaRPr lang="en-GB"/>
          </a:p>
        </p:txBody>
      </p:sp>
      <p:sp>
        <p:nvSpPr>
          <p:cNvPr id="6" name="Footer Placeholder 5"/>
          <p:cNvSpPr>
            <a:spLocks noGrp="1"/>
          </p:cNvSpPr>
          <p:nvPr>
            <p:ph type="ftr" sz="quarter" idx="11"/>
          </p:nvPr>
        </p:nvSpPr>
        <p:spPr>
          <a:xfrm>
            <a:off x="804672" y="6227064"/>
            <a:ext cx="5942203" cy="320040"/>
          </a:xfrm>
        </p:spPr>
        <p:txBody>
          <a:bodyPr/>
          <a:lstStyle/>
          <a:p>
            <a:endParaRPr lang="en-GB"/>
          </a:p>
        </p:txBody>
      </p:sp>
      <p:sp>
        <p:nvSpPr>
          <p:cNvPr id="7" name="Slide Number Placeholder 6"/>
          <p:cNvSpPr>
            <a:spLocks noGrp="1"/>
          </p:cNvSpPr>
          <p:nvPr>
            <p:ph type="sldNum" sz="quarter" idx="12"/>
          </p:nvPr>
        </p:nvSpPr>
        <p:spPr>
          <a:xfrm>
            <a:off x="5828377" y="320040"/>
            <a:ext cx="914400" cy="320040"/>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3866710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3303184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28C18859-9320-47B1-B84A-5AD18E8F8F05}" type="datetimeFigureOut">
              <a:rPr lang="en-GB" smtClean="0"/>
              <a:t>09/11/2025</a:t>
            </a:fld>
            <a:endParaRPr lang="en-GB"/>
          </a:p>
        </p:txBody>
      </p:sp>
      <p:sp>
        <p:nvSpPr>
          <p:cNvPr id="5" name="Footer Placeholder 4"/>
          <p:cNvSpPr>
            <a:spLocks noGrp="1"/>
          </p:cNvSpPr>
          <p:nvPr>
            <p:ph type="ftr" sz="quarter" idx="11"/>
          </p:nvPr>
        </p:nvSpPr>
        <p:spPr>
          <a:xfrm>
            <a:off x="804672" y="6227064"/>
            <a:ext cx="10588752" cy="320040"/>
          </a:xfrm>
        </p:spPr>
        <p:txBody>
          <a:bodyPr/>
          <a:lstStyle/>
          <a:p>
            <a:endParaRPr lang="en-GB"/>
          </a:p>
        </p:txBody>
      </p:sp>
      <p:sp>
        <p:nvSpPr>
          <p:cNvPr id="6" name="Slide Number Placeholder 5"/>
          <p:cNvSpPr>
            <a:spLocks noGrp="1"/>
          </p:cNvSpPr>
          <p:nvPr>
            <p:ph type="sldNum" sz="quarter" idx="12"/>
          </p:nvPr>
        </p:nvSpPr>
        <p:spPr>
          <a:xfrm>
            <a:off x="10469880" y="320040"/>
            <a:ext cx="914400" cy="320040"/>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41662321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28C18859-9320-47B1-B84A-5AD18E8F8F05}" type="datetimeFigureOut">
              <a:rPr lang="en-GB" smtClean="0"/>
              <a:t>09/11/2025</a:t>
            </a:fld>
            <a:endParaRPr lang="en-GB"/>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467DA55A-CD99-4D6D-9F9B-30A0F32F27EB}" type="slidenum">
              <a:rPr lang="en-GB" smtClean="0"/>
              <a:t>‹#›</a:t>
            </a:fld>
            <a:endParaRPr lang="en-GB"/>
          </a:p>
        </p:txBody>
      </p:sp>
    </p:spTree>
    <p:extLst>
      <p:ext uri="{BB962C8B-B14F-4D97-AF65-F5344CB8AC3E}">
        <p14:creationId xmlns:p14="http://schemas.microsoft.com/office/powerpoint/2010/main" val="2494178787"/>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hyperlink" Target="https://asq.org/quality-resources/fishbone?srsltid=AfmBOoqZpAF4E1bIVyoLNceet1z6RedDEViC4Jt9MUbLkH5OLALfvG_P" TargetMode="External"/><Relationship Id="rId2" Type="http://schemas.openxmlformats.org/officeDocument/2006/relationships/hyperlink" Target="https://calculatorultra.com/en/tool/drop-in-sales-calculator.html#google_vignette" TargetMode="External"/><Relationship Id="rId1" Type="http://schemas.openxmlformats.org/officeDocument/2006/relationships/slideLayout" Target="../slideLayouts/slideLayout3.xml"/><Relationship Id="rId4" Type="http://schemas.openxmlformats.org/officeDocument/2006/relationships/hyperlink" Target="https://www.cipd.org/uk/knowledge/factsheets/pestle-analysis-factsheet/"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77589-7B87-1810-7D1A-B5A2048E3490}"/>
              </a:ext>
            </a:extLst>
          </p:cNvPr>
          <p:cNvSpPr>
            <a:spLocks noGrp="1"/>
          </p:cNvSpPr>
          <p:nvPr>
            <p:ph type="ctrTitle"/>
          </p:nvPr>
        </p:nvSpPr>
        <p:spPr>
          <a:xfrm>
            <a:off x="2616277" y="2061838"/>
            <a:ext cx="6959446" cy="1662475"/>
          </a:xfrm>
        </p:spPr>
        <p:txBody>
          <a:bodyPr>
            <a:normAutofit/>
          </a:bodyPr>
          <a:lstStyle/>
          <a:p>
            <a:r>
              <a:rPr lang="en-GB" sz="1900">
                <a:latin typeface="A"/>
              </a:rPr>
              <a:t>MODULE NAME: Problem Solving &amp; Decision Making.</a:t>
            </a:r>
            <a:br>
              <a:rPr lang="en-GB" sz="1900">
                <a:latin typeface="A"/>
              </a:rPr>
            </a:br>
            <a:r>
              <a:rPr lang="en-GB" sz="1900">
                <a:latin typeface="A"/>
              </a:rPr>
              <a:t>MODULE CODE: LCLM4004.</a:t>
            </a:r>
            <a:br>
              <a:rPr lang="en-GB" sz="1900">
                <a:latin typeface="A"/>
              </a:rPr>
            </a:br>
            <a:r>
              <a:rPr lang="en-GB" sz="1900">
                <a:latin typeface="A"/>
              </a:rPr>
              <a:t>STUDENT NAME: Robert Ilie Rusnac.</a:t>
            </a:r>
            <a:br>
              <a:rPr lang="en-GB" sz="1900">
                <a:latin typeface="A"/>
              </a:rPr>
            </a:br>
            <a:r>
              <a:rPr lang="en-GB" sz="1900">
                <a:latin typeface="A"/>
              </a:rPr>
              <a:t>STUDENT ID: 2435669.</a:t>
            </a:r>
            <a:br>
              <a:rPr lang="en-GB" sz="1900">
                <a:latin typeface="A"/>
              </a:rPr>
            </a:br>
            <a:r>
              <a:rPr lang="en-GB" sz="1900">
                <a:latin typeface="A"/>
              </a:rPr>
              <a:t>LECTURER: Charles Oham.</a:t>
            </a:r>
            <a:br>
              <a:rPr lang="en-GB" sz="1900">
                <a:latin typeface="A"/>
              </a:rPr>
            </a:br>
            <a:r>
              <a:rPr lang="en-GB" sz="1900">
                <a:latin typeface="A"/>
              </a:rPr>
              <a:t>Assignment 1: Presentation</a:t>
            </a:r>
          </a:p>
        </p:txBody>
      </p:sp>
    </p:spTree>
    <p:extLst>
      <p:ext uri="{BB962C8B-B14F-4D97-AF65-F5344CB8AC3E}">
        <p14:creationId xmlns:p14="http://schemas.microsoft.com/office/powerpoint/2010/main" val="25636277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62C7-2C0D-83A7-4B68-88CCFBE724BB}"/>
              </a:ext>
            </a:extLst>
          </p:cNvPr>
          <p:cNvSpPr>
            <a:spLocks noGrp="1"/>
          </p:cNvSpPr>
          <p:nvPr>
            <p:ph type="title"/>
          </p:nvPr>
        </p:nvSpPr>
        <p:spPr>
          <a:xfrm>
            <a:off x="1787339" y="1080233"/>
            <a:ext cx="5769989" cy="842616"/>
          </a:xfrm>
        </p:spPr>
        <p:txBody>
          <a:bodyPr vert="horz" lIns="228600" tIns="228600" rIns="228600" bIns="0" rtlCol="0" anchor="b">
            <a:normAutofit fontScale="90000"/>
          </a:bodyPr>
          <a:lstStyle/>
          <a:p>
            <a:pPr>
              <a:lnSpc>
                <a:spcPct val="80000"/>
              </a:lnSpc>
            </a:pPr>
            <a:r>
              <a:rPr lang="en-US" sz="5400" dirty="0"/>
              <a:t>OVERVIEW</a:t>
            </a:r>
          </a:p>
        </p:txBody>
      </p:sp>
      <p:sp>
        <p:nvSpPr>
          <p:cNvPr id="3" name="Text Placeholder 2">
            <a:extLst>
              <a:ext uri="{FF2B5EF4-FFF2-40B4-BE49-F238E27FC236}">
                <a16:creationId xmlns:a16="http://schemas.microsoft.com/office/drawing/2014/main" id="{3986ECFC-4802-880F-CAC4-59F9E04E17F0}"/>
              </a:ext>
            </a:extLst>
          </p:cNvPr>
          <p:cNvSpPr>
            <a:spLocks noGrp="1"/>
          </p:cNvSpPr>
          <p:nvPr>
            <p:ph type="body" idx="1"/>
          </p:nvPr>
        </p:nvSpPr>
        <p:spPr>
          <a:xfrm>
            <a:off x="3390321" y="2120473"/>
            <a:ext cx="4167007" cy="3041073"/>
          </a:xfrm>
        </p:spPr>
        <p:txBody>
          <a:bodyPr vert="horz" lIns="91440" tIns="0" rIns="91440" bIns="45720" rtlCol="0">
            <a:normAutofit fontScale="92500" lnSpcReduction="10000"/>
          </a:bodyPr>
          <a:lstStyle/>
          <a:p>
            <a:pPr>
              <a:lnSpc>
                <a:spcPct val="90000"/>
              </a:lnSpc>
            </a:pPr>
            <a:r>
              <a:rPr lang="en-US" sz="2000" dirty="0"/>
              <a:t>Introduction: </a:t>
            </a:r>
          </a:p>
          <a:p>
            <a:pPr>
              <a:lnSpc>
                <a:spcPct val="90000"/>
              </a:lnSpc>
            </a:pPr>
            <a:r>
              <a:rPr lang="en-US" sz="2000" dirty="0"/>
              <a:t>Company background</a:t>
            </a:r>
          </a:p>
          <a:p>
            <a:pPr>
              <a:lnSpc>
                <a:spcPct val="90000"/>
              </a:lnSpc>
            </a:pPr>
            <a:r>
              <a:rPr lang="en-US" sz="2000" dirty="0"/>
              <a:t>Problem: nature and scope</a:t>
            </a:r>
          </a:p>
          <a:p>
            <a:pPr>
              <a:lnSpc>
                <a:spcPct val="90000"/>
              </a:lnSpc>
            </a:pPr>
            <a:r>
              <a:rPr lang="en-US" sz="2000" dirty="0"/>
              <a:t>PESTLE ANALYSIS: Green Haven Florists</a:t>
            </a:r>
          </a:p>
          <a:p>
            <a:pPr>
              <a:lnSpc>
                <a:spcPct val="90000"/>
              </a:lnSpc>
            </a:pPr>
            <a:r>
              <a:rPr lang="en-US" sz="2000" dirty="0"/>
              <a:t>Cause and effect analysis: Fishbone diagram</a:t>
            </a:r>
          </a:p>
          <a:p>
            <a:pPr>
              <a:lnSpc>
                <a:spcPct val="90000"/>
              </a:lnSpc>
            </a:pPr>
            <a:r>
              <a:rPr lang="en-US" sz="2000" dirty="0"/>
              <a:t>Conclusion</a:t>
            </a:r>
          </a:p>
          <a:p>
            <a:pPr>
              <a:lnSpc>
                <a:spcPct val="90000"/>
              </a:lnSpc>
            </a:pPr>
            <a:r>
              <a:rPr lang="en-US" sz="2000" dirty="0"/>
              <a:t>References</a:t>
            </a:r>
          </a:p>
          <a:p>
            <a:pPr>
              <a:lnSpc>
                <a:spcPct val="90000"/>
              </a:lnSpc>
            </a:pPr>
            <a:endParaRPr lang="en-US" sz="500" dirty="0"/>
          </a:p>
        </p:txBody>
      </p:sp>
      <p:pic>
        <p:nvPicPr>
          <p:cNvPr id="112" name="Picture 111" descr="Flower in a glass container">
            <a:extLst>
              <a:ext uri="{FF2B5EF4-FFF2-40B4-BE49-F238E27FC236}">
                <a16:creationId xmlns:a16="http://schemas.microsoft.com/office/drawing/2014/main" id="{63A98B0C-9ADE-5481-F25C-82479C648DC1}"/>
              </a:ext>
            </a:extLst>
          </p:cNvPr>
          <p:cNvPicPr>
            <a:picLocks noChangeAspect="1"/>
          </p:cNvPicPr>
          <p:nvPr/>
        </p:nvPicPr>
        <p:blipFill>
          <a:blip r:embed="rId2"/>
          <a:srcRect l="26917" r="27972" b="-2"/>
          <a:stretch>
            <a:fillRect/>
          </a:stretch>
        </p:blipFill>
        <p:spPr>
          <a:xfrm>
            <a:off x="7557328" y="227"/>
            <a:ext cx="4634671" cy="6858000"/>
          </a:xfrm>
          <a:prstGeom prst="rect">
            <a:avLst/>
          </a:prstGeom>
          <a:ln w="9525">
            <a:noFill/>
          </a:ln>
        </p:spPr>
      </p:pic>
    </p:spTree>
    <p:extLst>
      <p:ext uri="{BB962C8B-B14F-4D97-AF65-F5344CB8AC3E}">
        <p14:creationId xmlns:p14="http://schemas.microsoft.com/office/powerpoint/2010/main" val="27158060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1C092-CB50-5179-72FB-94CBECED5425}"/>
              </a:ext>
            </a:extLst>
          </p:cNvPr>
          <p:cNvSpPr>
            <a:spLocks noGrp="1"/>
          </p:cNvSpPr>
          <p:nvPr>
            <p:ph type="title"/>
          </p:nvPr>
        </p:nvSpPr>
        <p:spPr>
          <a:xfrm>
            <a:off x="8751979" y="143174"/>
            <a:ext cx="2929372" cy="752282"/>
          </a:xfrm>
        </p:spPr>
        <p:txBody>
          <a:bodyPr vert="horz" lIns="228600" tIns="228600" rIns="228600" bIns="0" rtlCol="0" anchor="b">
            <a:normAutofit/>
          </a:bodyPr>
          <a:lstStyle/>
          <a:p>
            <a:pPr algn="l">
              <a:lnSpc>
                <a:spcPct val="80000"/>
              </a:lnSpc>
            </a:pPr>
            <a:r>
              <a:rPr lang="en-US" sz="4000" dirty="0">
                <a:solidFill>
                  <a:schemeClr val="tx2"/>
                </a:solidFill>
              </a:rPr>
              <a:t>Introduction</a:t>
            </a:r>
          </a:p>
        </p:txBody>
      </p:sp>
      <p:sp>
        <p:nvSpPr>
          <p:cNvPr id="3" name="Text Placeholder 2">
            <a:extLst>
              <a:ext uri="{FF2B5EF4-FFF2-40B4-BE49-F238E27FC236}">
                <a16:creationId xmlns:a16="http://schemas.microsoft.com/office/drawing/2014/main" id="{028A8359-438A-7EDF-F235-AE5BAE7FB208}"/>
              </a:ext>
            </a:extLst>
          </p:cNvPr>
          <p:cNvSpPr>
            <a:spLocks noGrp="1"/>
          </p:cNvSpPr>
          <p:nvPr>
            <p:ph type="body" idx="1"/>
          </p:nvPr>
        </p:nvSpPr>
        <p:spPr>
          <a:xfrm>
            <a:off x="8915400" y="931944"/>
            <a:ext cx="3142189" cy="5782882"/>
          </a:xfrm>
        </p:spPr>
        <p:txBody>
          <a:bodyPr vert="horz" lIns="91440" tIns="0" rIns="91440" bIns="45720" rtlCol="0">
            <a:normAutofit fontScale="77500" lnSpcReduction="20000"/>
          </a:bodyPr>
          <a:lstStyle/>
          <a:p>
            <a:pPr algn="l">
              <a:lnSpc>
                <a:spcPct val="90000"/>
              </a:lnSpc>
            </a:pPr>
            <a:r>
              <a:rPr lang="en-US" sz="1400" dirty="0">
                <a:solidFill>
                  <a:schemeClr val="tx2"/>
                </a:solidFill>
              </a:rPr>
              <a:t>DROP IN SALES- "decrease in the amount sold or revenue generated between two periods" ( calculator ultra, 2025) </a:t>
            </a:r>
          </a:p>
          <a:p>
            <a:pPr algn="l">
              <a:lnSpc>
                <a:spcPct val="90000"/>
              </a:lnSpc>
            </a:pPr>
            <a:r>
              <a:rPr lang="en-US" sz="1400" dirty="0">
                <a:solidFill>
                  <a:schemeClr val="tx2"/>
                </a:solidFill>
              </a:rPr>
              <a:t>Green haven florists is a long-established, family-run flower shop located on a once-bustling high street. Known for its creative floral arrangements and commitment to sustainable materials, the business has built a loyal local customer base over the years. However, in the past 12 months, the shop has faced significant challenges due to changing market dynamics and consumer </a:t>
            </a:r>
            <a:r>
              <a:rPr lang="en-US" sz="1400" dirty="0" err="1">
                <a:solidFill>
                  <a:schemeClr val="tx2"/>
                </a:solidFill>
              </a:rPr>
              <a:t>behaviour</a:t>
            </a:r>
            <a:r>
              <a:rPr lang="en-US" sz="1400" dirty="0">
                <a:solidFill>
                  <a:schemeClr val="tx2"/>
                </a:solidFill>
              </a:rPr>
              <a:t>. The rise of online shopping, coupled with declining foot traffic from the closure of nearby businesses, has led to a noticeable 30% drop in in-store sales.</a:t>
            </a:r>
          </a:p>
          <a:p>
            <a:pPr algn="l">
              <a:lnSpc>
                <a:spcPct val="90000"/>
              </a:lnSpc>
            </a:pPr>
            <a:br>
              <a:rPr lang="en-US" sz="1400" dirty="0">
                <a:solidFill>
                  <a:schemeClr val="tx2"/>
                </a:solidFill>
              </a:rPr>
            </a:br>
            <a:endParaRPr lang="en-US" sz="1400" dirty="0">
              <a:solidFill>
                <a:schemeClr val="tx2"/>
              </a:solidFill>
            </a:endParaRPr>
          </a:p>
          <a:p>
            <a:pPr algn="l">
              <a:lnSpc>
                <a:spcPct val="90000"/>
              </a:lnSpc>
            </a:pPr>
            <a:r>
              <a:rPr lang="en-US" sz="1400" dirty="0">
                <a:solidFill>
                  <a:schemeClr val="tx2"/>
                </a:solidFill>
              </a:rPr>
              <a:t>Despite a modest increase in online orders, green haven florists has struggled to maintain its overall performance. Rising costs of imported flowers, supply chain disruptions, and inflation have further strained the business. Additionally, the shop’s outdated website and limited digital marketing presence have hindered its ability to compete with new entrants—both boutique florists leveraging social media and large national chains offering lower prices and broader delivery options.</a:t>
            </a:r>
          </a:p>
          <a:p>
            <a:pPr algn="l">
              <a:lnSpc>
                <a:spcPct val="90000"/>
              </a:lnSpc>
            </a:pPr>
            <a:br>
              <a:rPr lang="en-US" sz="1400" dirty="0">
                <a:solidFill>
                  <a:schemeClr val="tx2"/>
                </a:solidFill>
              </a:rPr>
            </a:br>
            <a:endParaRPr lang="en-US" sz="1400" dirty="0">
              <a:solidFill>
                <a:schemeClr val="tx2"/>
              </a:solidFill>
            </a:endParaRPr>
          </a:p>
          <a:p>
            <a:pPr algn="l">
              <a:lnSpc>
                <a:spcPct val="90000"/>
              </a:lnSpc>
            </a:pPr>
            <a:r>
              <a:rPr lang="en-US" sz="1400" dirty="0">
                <a:solidFill>
                  <a:schemeClr val="tx2"/>
                </a:solidFill>
              </a:rPr>
              <a:t>This case study explores the key challenges faced by green haven florists and  analyzes the external and internal factors contributing to its decline and provides strategic recommendations to reposition the business for long-term sustainability and growth.</a:t>
            </a:r>
          </a:p>
          <a:p>
            <a:pPr algn="l">
              <a:lnSpc>
                <a:spcPct val="90000"/>
              </a:lnSpc>
            </a:pPr>
            <a:endParaRPr lang="en-US" sz="400" dirty="0">
              <a:solidFill>
                <a:schemeClr val="tx2"/>
              </a:solidFill>
            </a:endParaRPr>
          </a:p>
          <a:p>
            <a:pPr algn="l">
              <a:lnSpc>
                <a:spcPct val="90000"/>
              </a:lnSpc>
            </a:pPr>
            <a:endParaRPr lang="en-US" sz="400" dirty="0">
              <a:solidFill>
                <a:schemeClr val="tx2"/>
              </a:solidFill>
            </a:endParaRPr>
          </a:p>
        </p:txBody>
      </p:sp>
      <p:pic>
        <p:nvPicPr>
          <p:cNvPr id="242" name="Picture 241" descr="Different types of flowers">
            <a:extLst>
              <a:ext uri="{FF2B5EF4-FFF2-40B4-BE49-F238E27FC236}">
                <a16:creationId xmlns:a16="http://schemas.microsoft.com/office/drawing/2014/main" id="{8727E8BC-871A-C917-CF8A-B14097B0F00F}"/>
              </a:ext>
            </a:extLst>
          </p:cNvPr>
          <p:cNvPicPr>
            <a:picLocks noChangeAspect="1"/>
          </p:cNvPicPr>
          <p:nvPr/>
        </p:nvPicPr>
        <p:blipFill>
          <a:blip r:embed="rId2"/>
          <a:srcRect l="3032" r="-2" b="-2"/>
          <a:stretch>
            <a:fillRect/>
          </a:stretch>
        </p:blipFill>
        <p:spPr>
          <a:xfrm>
            <a:off x="932740" y="461405"/>
            <a:ext cx="7761924" cy="534306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Tree>
    <p:extLst>
      <p:ext uri="{BB962C8B-B14F-4D97-AF65-F5344CB8AC3E}">
        <p14:creationId xmlns:p14="http://schemas.microsoft.com/office/powerpoint/2010/main" val="28979575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7DAA2-C26F-4546-8B0F-C81CFB47F842}"/>
              </a:ext>
            </a:extLst>
          </p:cNvPr>
          <p:cNvSpPr>
            <a:spLocks noGrp="1"/>
          </p:cNvSpPr>
          <p:nvPr>
            <p:ph type="title"/>
          </p:nvPr>
        </p:nvSpPr>
        <p:spPr>
          <a:xfrm>
            <a:off x="2589212" y="320040"/>
            <a:ext cx="8915399" cy="756339"/>
          </a:xfrm>
        </p:spPr>
        <p:txBody>
          <a:bodyPr>
            <a:normAutofit fontScale="90000"/>
          </a:bodyPr>
          <a:lstStyle/>
          <a:p>
            <a:r>
              <a:rPr lang="en-GB" b="1" dirty="0"/>
              <a:t>Company background</a:t>
            </a:r>
          </a:p>
        </p:txBody>
      </p:sp>
      <p:sp>
        <p:nvSpPr>
          <p:cNvPr id="3" name="Text Placeholder 2">
            <a:extLst>
              <a:ext uri="{FF2B5EF4-FFF2-40B4-BE49-F238E27FC236}">
                <a16:creationId xmlns:a16="http://schemas.microsoft.com/office/drawing/2014/main" id="{F9C1CCB3-874D-5E4A-629C-E7AA4A8AB46C}"/>
              </a:ext>
            </a:extLst>
          </p:cNvPr>
          <p:cNvSpPr>
            <a:spLocks noGrp="1"/>
          </p:cNvSpPr>
          <p:nvPr>
            <p:ph type="body" idx="1"/>
          </p:nvPr>
        </p:nvSpPr>
        <p:spPr>
          <a:xfrm>
            <a:off x="3200401" y="1383631"/>
            <a:ext cx="5702968" cy="3946357"/>
          </a:xfrm>
        </p:spPr>
        <p:txBody>
          <a:bodyPr>
            <a:normAutofit fontScale="85000" lnSpcReduction="10000"/>
          </a:bodyPr>
          <a:lstStyle/>
          <a:p>
            <a:r>
              <a:rPr lang="en-GB" sz="2400" b="1" dirty="0"/>
              <a:t>Green Haven Florists</a:t>
            </a:r>
          </a:p>
          <a:p>
            <a:endParaRPr lang="en-GB" sz="2400" dirty="0">
              <a:solidFill>
                <a:srgbClr val="000000"/>
              </a:solidFill>
            </a:endParaRPr>
          </a:p>
          <a:p>
            <a:pPr marL="342900" indent="-342900">
              <a:buFont typeface="Arial" charset="2"/>
              <a:buChar char="•"/>
            </a:pPr>
            <a:r>
              <a:rPr lang="en-GB" b="1" dirty="0"/>
              <a:t>Founded in 2016.</a:t>
            </a:r>
          </a:p>
          <a:p>
            <a:pPr marL="342900" indent="-342900">
              <a:buFont typeface="Arial" charset="2"/>
              <a:buChar char="•"/>
            </a:pPr>
            <a:r>
              <a:rPr lang="en-GB" b="1" dirty="0"/>
              <a:t>Small independent flower shop located in Norwich, UK.</a:t>
            </a:r>
          </a:p>
          <a:p>
            <a:pPr marL="342900" indent="-342900">
              <a:buFont typeface="Arial" charset="2"/>
              <a:buChar char="•"/>
            </a:pPr>
            <a:r>
              <a:rPr lang="en-GB" b="1" dirty="0"/>
              <a:t>Owners: Liam and Priya.</a:t>
            </a:r>
          </a:p>
          <a:p>
            <a:pPr marL="342900" indent="-342900">
              <a:buFont typeface="Arial" charset="2"/>
              <a:buChar char="•"/>
            </a:pPr>
            <a:r>
              <a:rPr lang="en-GB" b="1" dirty="0"/>
              <a:t>Sells flowers and gained a reputation for their bespoke floral arrangements.</a:t>
            </a:r>
          </a:p>
          <a:p>
            <a:pPr marL="342900" indent="-342900">
              <a:buFont typeface="Arial" charset="2"/>
              <a:buChar char="•"/>
            </a:pPr>
            <a:r>
              <a:rPr lang="en-GB" b="1" dirty="0">
                <a:ea typeface="+mn-lt"/>
                <a:cs typeface="+mn-lt"/>
              </a:rPr>
              <a:t>strong community ties.</a:t>
            </a:r>
          </a:p>
          <a:p>
            <a:pPr marL="342900" indent="-342900">
              <a:buFont typeface="Arial" charset="2"/>
              <a:buChar char="•"/>
            </a:pPr>
            <a:r>
              <a:rPr lang="en-GB" b="1" dirty="0">
                <a:ea typeface="+mn-lt"/>
                <a:cs typeface="+mn-lt"/>
              </a:rPr>
              <a:t>Catered for a wide range of customers, from walk-in clients buying bouquets to corporate clients and weddings.</a:t>
            </a:r>
          </a:p>
          <a:p>
            <a:pPr marL="342900" indent="-342900">
              <a:buFont typeface="Arial" charset="2"/>
              <a:buChar char="•"/>
            </a:pPr>
            <a:endParaRPr lang="en-GB" dirty="0">
              <a:solidFill>
                <a:schemeClr val="tx1"/>
              </a:solidFill>
            </a:endParaRPr>
          </a:p>
        </p:txBody>
      </p:sp>
    </p:spTree>
    <p:extLst>
      <p:ext uri="{BB962C8B-B14F-4D97-AF65-F5344CB8AC3E}">
        <p14:creationId xmlns:p14="http://schemas.microsoft.com/office/powerpoint/2010/main" val="17484990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1000"/>
                                        <p:tgtEl>
                                          <p:spTgt spid="3">
                                            <p:txEl>
                                              <p:pRg st="3" end="3"/>
                                            </p:txEl>
                                          </p:spTgt>
                                        </p:tgtEl>
                                      </p:cBhvr>
                                    </p:animEffect>
                                    <p:anim calcmode="lin" valueType="num">
                                      <p:cBhvr>
                                        <p:cTn id="1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7"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tgtEl>
                                          <p:spTgt spid="3">
                                            <p:txEl>
                                              <p:pRg st="4" end="4"/>
                                            </p:txEl>
                                          </p:spTgt>
                                        </p:tgtEl>
                                      </p:cBhvr>
                                    </p:animEffect>
                                    <p:anim calcmode="lin" valueType="num">
                                      <p:cBhvr>
                                        <p:cTn id="2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5"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1000"/>
                                        <p:tgtEl>
                                          <p:spTgt spid="3">
                                            <p:txEl>
                                              <p:pRg st="5" end="5"/>
                                            </p:txEl>
                                          </p:spTgt>
                                        </p:tgtEl>
                                      </p:cBhvr>
                                    </p:animEffect>
                                    <p:anim calcmode="lin" valueType="num">
                                      <p:cBhvr>
                                        <p:cTn id="3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5" end="5"/>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5" end="5"/>
                                            </p:txEl>
                                          </p:spTgt>
                                        </p:tgtEl>
                                        <p:attrNameLst>
                                          <p:attrName>ppt_y</p:attrName>
                                        </p:attrNameLst>
                                      </p:cBhvr>
                                      <p:tavLst>
                                        <p:tav tm="0">
                                          <p:val>
                                            <p:strVal val="#ppt_y-.03"/>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fade">
                                      <p:cBhvr>
                                        <p:cTn id="39" dur="1000"/>
                                        <p:tgtEl>
                                          <p:spTgt spid="3">
                                            <p:txEl>
                                              <p:pRg st="6" end="6"/>
                                            </p:txEl>
                                          </p:spTgt>
                                        </p:tgtEl>
                                      </p:cBhvr>
                                    </p:animEffect>
                                    <p:anim calcmode="lin" valueType="num">
                                      <p:cBhvr>
                                        <p:cTn id="4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1" dur="900" decel="100000" fill="hold"/>
                                        <p:tgtEl>
                                          <p:spTgt spid="3">
                                            <p:txEl>
                                              <p:pRg st="6" end="6"/>
                                            </p:txEl>
                                          </p:spTgt>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3">
                                            <p:txEl>
                                              <p:pRg st="6" end="6"/>
                                            </p:txEl>
                                          </p:spTgt>
                                        </p:tgtEl>
                                        <p:attrNameLst>
                                          <p:attrName>ppt_y</p:attrName>
                                        </p:attrNameLst>
                                      </p:cBhvr>
                                      <p:tavLst>
                                        <p:tav tm="0">
                                          <p:val>
                                            <p:strVal val="#ppt_y-.03"/>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7" presetClass="entr" presetSubtype="0"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1000"/>
                                        <p:tgtEl>
                                          <p:spTgt spid="3">
                                            <p:txEl>
                                              <p:pRg st="7" end="7"/>
                                            </p:txEl>
                                          </p:spTgt>
                                        </p:tgtEl>
                                      </p:cBhvr>
                                    </p:animEffect>
                                    <p:anim calcmode="lin" valueType="num">
                                      <p:cBhvr>
                                        <p:cTn id="4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9" dur="900" decel="100000" fill="hold"/>
                                        <p:tgtEl>
                                          <p:spTgt spid="3">
                                            <p:txEl>
                                              <p:pRg st="7" end="7"/>
                                            </p:txEl>
                                          </p:spTgt>
                                        </p:tgtEl>
                                        <p:attrNameLst>
                                          <p:attrName>ppt_y</p:attrName>
                                        </p:attrNameLst>
                                      </p:cBhvr>
                                      <p:tavLst>
                                        <p:tav tm="0">
                                          <p:val>
                                            <p:strVal val="#ppt_y+1"/>
                                          </p:val>
                                        </p:tav>
                                        <p:tav tm="100000">
                                          <p:val>
                                            <p:strVal val="#ppt_y-.03"/>
                                          </p:val>
                                        </p:tav>
                                      </p:tavLst>
                                    </p:anim>
                                    <p:anim calcmode="lin" valueType="num">
                                      <p:cBhvr>
                                        <p:cTn id="50" dur="100" accel="100000" fill="hold">
                                          <p:stCondLst>
                                            <p:cond delay="900"/>
                                          </p:stCondLst>
                                        </p:cTn>
                                        <p:tgtEl>
                                          <p:spTgt spid="3">
                                            <p:txEl>
                                              <p:pRg st="7" end="7"/>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839E5-539A-6BA2-F020-0AEF28846AB2}"/>
              </a:ext>
            </a:extLst>
          </p:cNvPr>
          <p:cNvSpPr>
            <a:spLocks noGrp="1"/>
          </p:cNvSpPr>
          <p:nvPr>
            <p:ph type="title"/>
          </p:nvPr>
        </p:nvSpPr>
        <p:spPr>
          <a:xfrm>
            <a:off x="2928938" y="921585"/>
            <a:ext cx="5591702" cy="5336340"/>
          </a:xfrm>
        </p:spPr>
        <p:txBody>
          <a:bodyPr vert="horz" lIns="228600" tIns="228600" rIns="228600" bIns="0" rtlCol="0" anchor="ctr">
            <a:normAutofit/>
          </a:bodyPr>
          <a:lstStyle/>
          <a:p>
            <a:pPr algn="r">
              <a:lnSpc>
                <a:spcPct val="80000"/>
              </a:lnSpc>
            </a:pPr>
            <a:r>
              <a:rPr lang="en-US" sz="8800" dirty="0">
                <a:solidFill>
                  <a:schemeClr val="tx1"/>
                </a:solidFill>
              </a:rPr>
              <a:t>Problem: nature and scope</a:t>
            </a:r>
          </a:p>
        </p:txBody>
      </p:sp>
      <p:sp>
        <p:nvSpPr>
          <p:cNvPr id="3" name="Text Placeholder 2">
            <a:extLst>
              <a:ext uri="{FF2B5EF4-FFF2-40B4-BE49-F238E27FC236}">
                <a16:creationId xmlns:a16="http://schemas.microsoft.com/office/drawing/2014/main" id="{E73EC453-8E6E-AAA5-639A-7F2EB8FCDBC5}"/>
              </a:ext>
            </a:extLst>
          </p:cNvPr>
          <p:cNvSpPr>
            <a:spLocks noGrp="1"/>
          </p:cNvSpPr>
          <p:nvPr>
            <p:ph type="body" idx="1"/>
          </p:nvPr>
        </p:nvSpPr>
        <p:spPr>
          <a:xfrm>
            <a:off x="8947338" y="0"/>
            <a:ext cx="3065591" cy="6858000"/>
          </a:xfrm>
        </p:spPr>
        <p:txBody>
          <a:bodyPr vert="horz" lIns="91440" tIns="0" rIns="91440" bIns="45720" rtlCol="0" anchor="ctr">
            <a:normAutofit/>
          </a:bodyPr>
          <a:lstStyle/>
          <a:p>
            <a:pPr algn="l">
              <a:lnSpc>
                <a:spcPct val="90000"/>
              </a:lnSpc>
            </a:pPr>
            <a:r>
              <a:rPr lang="en-US" sz="1000" dirty="0">
                <a:solidFill>
                  <a:schemeClr val="tx1"/>
                </a:solidFill>
              </a:rPr>
              <a:t>5W2H</a:t>
            </a:r>
          </a:p>
          <a:p>
            <a:pPr algn="l">
              <a:lnSpc>
                <a:spcPct val="90000"/>
              </a:lnSpc>
            </a:pPr>
            <a:r>
              <a:rPr lang="en-US" sz="1000" dirty="0">
                <a:solidFill>
                  <a:schemeClr val="tx1"/>
                </a:solidFill>
              </a:rPr>
              <a:t>What: Green Haven Florists is experiencing a 30% decline in their in-store sales due to reduced foot traffic, increased competition and rising operational costs. The business struggles to adapt to digital transformation and evolving consumer preferences towards online shopping and flexible delivery services.</a:t>
            </a:r>
          </a:p>
          <a:p>
            <a:pPr algn="l">
              <a:lnSpc>
                <a:spcPct val="90000"/>
              </a:lnSpc>
            </a:pPr>
            <a:r>
              <a:rPr lang="en-US" sz="1000" dirty="0">
                <a:solidFill>
                  <a:schemeClr val="tx1"/>
                </a:solidFill>
              </a:rPr>
              <a:t>Why: Shift in consumer </a:t>
            </a:r>
            <a:r>
              <a:rPr lang="en-US" sz="1000" dirty="0" err="1">
                <a:solidFill>
                  <a:schemeClr val="tx1"/>
                </a:solidFill>
              </a:rPr>
              <a:t>behaviour</a:t>
            </a:r>
            <a:r>
              <a:rPr lang="en-US" sz="1000" dirty="0">
                <a:solidFill>
                  <a:schemeClr val="tx1"/>
                </a:solidFill>
              </a:rPr>
              <a:t> towards online purchases and convenience, closure of nearby businesses leading to decreased local footfall, outdated website and weak digital marketing strategy</a:t>
            </a:r>
          </a:p>
          <a:p>
            <a:pPr algn="l">
              <a:lnSpc>
                <a:spcPct val="90000"/>
              </a:lnSpc>
            </a:pPr>
            <a:r>
              <a:rPr lang="en-US" sz="1000" dirty="0">
                <a:solidFill>
                  <a:schemeClr val="tx1"/>
                </a:solidFill>
              </a:rPr>
              <a:t>Who: Owners, Liam and Priya, customers, suppliers, competitors, employees.</a:t>
            </a:r>
          </a:p>
          <a:p>
            <a:pPr algn="l">
              <a:lnSpc>
                <a:spcPct val="90000"/>
              </a:lnSpc>
            </a:pPr>
            <a:r>
              <a:rPr lang="en-US" sz="1000" dirty="0">
                <a:solidFill>
                  <a:schemeClr val="tx1"/>
                </a:solidFill>
              </a:rPr>
              <a:t>Where: The business operates from a physical store on a high street, which has seen reduced activity due to nearby business closures. Online presence exists but is underdeveloped and outdated.</a:t>
            </a:r>
          </a:p>
          <a:p>
            <a:pPr algn="l">
              <a:lnSpc>
                <a:spcPct val="90000"/>
              </a:lnSpc>
            </a:pPr>
            <a:r>
              <a:rPr lang="en-US" sz="1000" dirty="0">
                <a:solidFill>
                  <a:schemeClr val="tx1"/>
                </a:solidFill>
              </a:rPr>
              <a:t>When: The issue has developed over the past 12 months, coinciding with economic pressures, supply disruptions and accelerated shifts towards digital retail channels.</a:t>
            </a:r>
          </a:p>
          <a:p>
            <a:pPr algn="l">
              <a:lnSpc>
                <a:spcPct val="90000"/>
              </a:lnSpc>
            </a:pPr>
            <a:r>
              <a:rPr lang="en-US" sz="1000" dirty="0">
                <a:solidFill>
                  <a:schemeClr val="tx1"/>
                </a:solidFill>
              </a:rPr>
              <a:t>How: Sales revenue has decreased sharply, costs of materials and operations have increased, customer satisfaction has been mixed due to website usability issues.</a:t>
            </a:r>
          </a:p>
          <a:p>
            <a:pPr algn="l">
              <a:lnSpc>
                <a:spcPct val="90000"/>
              </a:lnSpc>
            </a:pPr>
            <a:r>
              <a:rPr lang="en-US" sz="1000" dirty="0">
                <a:solidFill>
                  <a:schemeClr val="tx1"/>
                </a:solidFill>
              </a:rPr>
              <a:t>How Much: 30% decline in in-store sales, rising supply costs have eroded profit margins, online orders have increased only slightly failing to offset losses from reduced physical sales.</a:t>
            </a:r>
          </a:p>
        </p:txBody>
      </p:sp>
    </p:spTree>
    <p:extLst>
      <p:ext uri="{BB962C8B-B14F-4D97-AF65-F5344CB8AC3E}">
        <p14:creationId xmlns:p14="http://schemas.microsoft.com/office/powerpoint/2010/main" val="14240872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p:cTn id="3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calcmode="lin" valueType="num">
                                      <p:cBhvr>
                                        <p:cTn id="4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6" end="6"/>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p:cTn id="55"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300BE-D96C-22F6-553D-690EEFFC5D51}"/>
              </a:ext>
            </a:extLst>
          </p:cNvPr>
          <p:cNvSpPr>
            <a:spLocks noGrp="1"/>
          </p:cNvSpPr>
          <p:nvPr>
            <p:ph type="title"/>
          </p:nvPr>
        </p:nvSpPr>
        <p:spPr>
          <a:xfrm>
            <a:off x="2128838" y="875130"/>
            <a:ext cx="6563252" cy="5225633"/>
          </a:xfrm>
        </p:spPr>
        <p:txBody>
          <a:bodyPr vert="horz" lIns="228600" tIns="228600" rIns="228600" bIns="0" rtlCol="0" anchor="ctr">
            <a:normAutofit/>
          </a:bodyPr>
          <a:lstStyle/>
          <a:p>
            <a:pPr algn="r">
              <a:lnSpc>
                <a:spcPct val="80000"/>
              </a:lnSpc>
            </a:pPr>
            <a:r>
              <a:rPr lang="en-US" sz="8100" dirty="0">
                <a:solidFill>
                  <a:schemeClr val="tx1"/>
                </a:solidFill>
              </a:rPr>
              <a:t>PESTLE ANALYSIS: Green Haven Florists</a:t>
            </a:r>
            <a:br>
              <a:rPr lang="en-US" sz="8100" dirty="0">
                <a:solidFill>
                  <a:schemeClr val="tx1"/>
                </a:solidFill>
              </a:rPr>
            </a:br>
            <a:endParaRPr lang="en-US" sz="8100" dirty="0">
              <a:solidFill>
                <a:schemeClr val="tx1"/>
              </a:solidFill>
            </a:endParaRPr>
          </a:p>
        </p:txBody>
      </p:sp>
      <p:sp>
        <p:nvSpPr>
          <p:cNvPr id="3" name="Text Placeholder 2">
            <a:extLst>
              <a:ext uri="{FF2B5EF4-FFF2-40B4-BE49-F238E27FC236}">
                <a16:creationId xmlns:a16="http://schemas.microsoft.com/office/drawing/2014/main" id="{87B96C4E-C633-AD44-2B5D-616D8D99EE4D}"/>
              </a:ext>
            </a:extLst>
          </p:cNvPr>
          <p:cNvSpPr>
            <a:spLocks noGrp="1"/>
          </p:cNvSpPr>
          <p:nvPr>
            <p:ph type="body" idx="1"/>
          </p:nvPr>
        </p:nvSpPr>
        <p:spPr>
          <a:xfrm>
            <a:off x="8990201" y="0"/>
            <a:ext cx="3065591" cy="6686550"/>
          </a:xfrm>
        </p:spPr>
        <p:txBody>
          <a:bodyPr vert="horz" lIns="91440" tIns="0" rIns="91440" bIns="45720" rtlCol="0" anchor="ctr">
            <a:normAutofit/>
          </a:bodyPr>
          <a:lstStyle/>
          <a:p>
            <a:pPr algn="l">
              <a:lnSpc>
                <a:spcPct val="90000"/>
              </a:lnSpc>
            </a:pPr>
            <a:r>
              <a:rPr lang="en-US" sz="1100" dirty="0">
                <a:solidFill>
                  <a:schemeClr val="tx1"/>
                </a:solidFill>
              </a:rPr>
              <a:t>POLITICAL- Environmental regulations and sustainability standards require compliance with eco-friendly practices, such as using biodegradable wrapping materials.</a:t>
            </a:r>
          </a:p>
          <a:p>
            <a:pPr algn="l">
              <a:lnSpc>
                <a:spcPct val="90000"/>
              </a:lnSpc>
            </a:pPr>
            <a:r>
              <a:rPr lang="en-US" sz="1100" dirty="0">
                <a:solidFill>
                  <a:schemeClr val="tx1"/>
                </a:solidFill>
              </a:rPr>
              <a:t>- Local business policies and high street regeneration efforts may influence foot traffic and commercial rent costs.</a:t>
            </a:r>
          </a:p>
          <a:p>
            <a:pPr algn="l">
              <a:lnSpc>
                <a:spcPct val="90000"/>
              </a:lnSpc>
            </a:pPr>
            <a:endParaRPr lang="en-US" sz="1100" dirty="0">
              <a:solidFill>
                <a:schemeClr val="tx1"/>
              </a:solidFill>
            </a:endParaRPr>
          </a:p>
          <a:p>
            <a:pPr algn="l">
              <a:lnSpc>
                <a:spcPct val="90000"/>
              </a:lnSpc>
            </a:pPr>
            <a:endParaRPr lang="en-US" sz="1100" dirty="0">
              <a:solidFill>
                <a:schemeClr val="tx1"/>
              </a:solidFill>
            </a:endParaRPr>
          </a:p>
          <a:p>
            <a:pPr algn="l">
              <a:lnSpc>
                <a:spcPct val="90000"/>
              </a:lnSpc>
            </a:pPr>
            <a:r>
              <a:rPr lang="en-US" sz="1100" dirty="0">
                <a:solidFill>
                  <a:schemeClr val="tx1"/>
                </a:solidFill>
              </a:rPr>
              <a:t>ECONOMIC- Inflation has increased the cost of fresh flowers, packaging materials and logistics.</a:t>
            </a:r>
          </a:p>
          <a:p>
            <a:pPr algn="l">
              <a:lnSpc>
                <a:spcPct val="90000"/>
              </a:lnSpc>
            </a:pPr>
            <a:r>
              <a:rPr lang="en-US" sz="1100" dirty="0">
                <a:solidFill>
                  <a:schemeClr val="tx1"/>
                </a:solidFill>
              </a:rPr>
              <a:t>- Currency fluctuations impact the cost of imported flowers.</a:t>
            </a:r>
          </a:p>
          <a:p>
            <a:pPr algn="l">
              <a:lnSpc>
                <a:spcPct val="90000"/>
              </a:lnSpc>
            </a:pPr>
            <a:endParaRPr lang="en-US" sz="1100" dirty="0">
              <a:solidFill>
                <a:schemeClr val="tx1"/>
              </a:solidFill>
            </a:endParaRPr>
          </a:p>
          <a:p>
            <a:pPr algn="l">
              <a:lnSpc>
                <a:spcPct val="90000"/>
              </a:lnSpc>
            </a:pPr>
            <a:endParaRPr lang="en-US" sz="1100" dirty="0">
              <a:solidFill>
                <a:schemeClr val="tx1"/>
              </a:solidFill>
            </a:endParaRPr>
          </a:p>
          <a:p>
            <a:pPr algn="l">
              <a:lnSpc>
                <a:spcPct val="90000"/>
              </a:lnSpc>
            </a:pPr>
            <a:r>
              <a:rPr lang="en-US" sz="1100" dirty="0">
                <a:solidFill>
                  <a:schemeClr val="tx1"/>
                </a:solidFill>
              </a:rPr>
              <a:t>SOCIAL- Social media influence has shifted brand engagement towards digital platforms, </a:t>
            </a:r>
            <a:r>
              <a:rPr lang="en-US" sz="1100" dirty="0" err="1">
                <a:solidFill>
                  <a:schemeClr val="tx1"/>
                </a:solidFill>
              </a:rPr>
              <a:t>favouring</a:t>
            </a:r>
            <a:r>
              <a:rPr lang="en-US" sz="1100" dirty="0">
                <a:solidFill>
                  <a:schemeClr val="tx1"/>
                </a:solidFill>
              </a:rPr>
              <a:t> competitors with strong online presence.</a:t>
            </a:r>
          </a:p>
          <a:p>
            <a:pPr algn="l">
              <a:lnSpc>
                <a:spcPct val="90000"/>
              </a:lnSpc>
            </a:pPr>
            <a:r>
              <a:rPr lang="en-US" sz="1100" dirty="0">
                <a:solidFill>
                  <a:schemeClr val="tx1"/>
                </a:solidFill>
              </a:rPr>
              <a:t>- Customer expectations for flexible delivery options and subscription models are growing.</a:t>
            </a:r>
          </a:p>
        </p:txBody>
      </p:sp>
    </p:spTree>
    <p:extLst>
      <p:ext uri="{BB962C8B-B14F-4D97-AF65-F5344CB8AC3E}">
        <p14:creationId xmlns:p14="http://schemas.microsoft.com/office/powerpoint/2010/main" val="13827166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800" decel="100000"/>
                                        <p:tgtEl>
                                          <p:spTgt spid="3">
                                            <p:txEl>
                                              <p:pRg st="0" end="0"/>
                                            </p:txEl>
                                          </p:spTgt>
                                        </p:tgtEl>
                                      </p:cBhvr>
                                    </p:animEffect>
                                    <p:anim calcmode="lin" valueType="num">
                                      <p:cBhvr>
                                        <p:cTn id="8" dur="800" decel="100000" fill="hold"/>
                                        <p:tgtEl>
                                          <p:spTgt spid="3">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3">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3">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xEl>
                                              <p:pRg st="0" end="0"/>
                                            </p:txEl>
                                          </p:spTgt>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800" decel="100000"/>
                                        <p:tgtEl>
                                          <p:spTgt spid="3">
                                            <p:txEl>
                                              <p:pRg st="1" end="1"/>
                                            </p:txEl>
                                          </p:spTgt>
                                        </p:tgtEl>
                                      </p:cBhvr>
                                    </p:animEffect>
                                    <p:anim calcmode="lin" valueType="num">
                                      <p:cBhvr>
                                        <p:cTn id="16" dur="800" decel="100000" fill="hold"/>
                                        <p:tgtEl>
                                          <p:spTgt spid="3">
                                            <p:txEl>
                                              <p:pRg st="1" end="1"/>
                                            </p:txEl>
                                          </p:spTgt>
                                        </p:tgtEl>
                                        <p:attrNameLst>
                                          <p:attrName>style.rotation</p:attrName>
                                        </p:attrNameLst>
                                      </p:cBhvr>
                                      <p:tavLst>
                                        <p:tav tm="0">
                                          <p:val>
                                            <p:fltVal val="-90"/>
                                          </p:val>
                                        </p:tav>
                                        <p:tav tm="100000">
                                          <p:val>
                                            <p:fltVal val="0"/>
                                          </p:val>
                                        </p:tav>
                                      </p:tavLst>
                                    </p:anim>
                                    <p:anim calcmode="lin" valueType="num">
                                      <p:cBhvr>
                                        <p:cTn id="17" dur="800" decel="100000" fill="hold"/>
                                        <p:tgtEl>
                                          <p:spTgt spid="3">
                                            <p:txEl>
                                              <p:pRg st="1" end="1"/>
                                            </p:txEl>
                                          </p:spTgt>
                                        </p:tgtEl>
                                        <p:attrNameLst>
                                          <p:attrName>ppt_x</p:attrName>
                                        </p:attrNameLst>
                                      </p:cBhvr>
                                      <p:tavLst>
                                        <p:tav tm="0">
                                          <p:val>
                                            <p:strVal val="#ppt_x+0.4"/>
                                          </p:val>
                                        </p:tav>
                                        <p:tav tm="100000">
                                          <p:val>
                                            <p:strVal val="#ppt_x-0.05"/>
                                          </p:val>
                                        </p:tav>
                                      </p:tavLst>
                                    </p:anim>
                                    <p:anim calcmode="lin" valueType="num">
                                      <p:cBhvr>
                                        <p:cTn id="18" dur="800" decel="100000" fill="hold"/>
                                        <p:tgtEl>
                                          <p:spTgt spid="3">
                                            <p:txEl>
                                              <p:pRg st="1" end="1"/>
                                            </p:txEl>
                                          </p:spTgt>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3">
                                            <p:txEl>
                                              <p:pRg st="1" end="1"/>
                                            </p:txEl>
                                          </p:spTgt>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3">
                                            <p:txEl>
                                              <p:pRg st="1" end="1"/>
                                            </p:txEl>
                                          </p:spTgt>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0" presetClass="entr" presetSubtype="0"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800" decel="100000"/>
                                        <p:tgtEl>
                                          <p:spTgt spid="3">
                                            <p:txEl>
                                              <p:pRg st="4" end="4"/>
                                            </p:txEl>
                                          </p:spTgt>
                                        </p:tgtEl>
                                      </p:cBhvr>
                                    </p:animEffect>
                                    <p:anim calcmode="lin" valueType="num">
                                      <p:cBhvr>
                                        <p:cTn id="26" dur="800" decel="100000" fill="hold"/>
                                        <p:tgtEl>
                                          <p:spTgt spid="3">
                                            <p:txEl>
                                              <p:pRg st="4" end="4"/>
                                            </p:txEl>
                                          </p:spTgt>
                                        </p:tgtEl>
                                        <p:attrNameLst>
                                          <p:attrName>style.rotation</p:attrName>
                                        </p:attrNameLst>
                                      </p:cBhvr>
                                      <p:tavLst>
                                        <p:tav tm="0">
                                          <p:val>
                                            <p:fltVal val="-90"/>
                                          </p:val>
                                        </p:tav>
                                        <p:tav tm="100000">
                                          <p:val>
                                            <p:fltVal val="0"/>
                                          </p:val>
                                        </p:tav>
                                      </p:tavLst>
                                    </p:anim>
                                    <p:anim calcmode="lin" valueType="num">
                                      <p:cBhvr>
                                        <p:cTn id="27" dur="800" decel="100000" fill="hold"/>
                                        <p:tgtEl>
                                          <p:spTgt spid="3">
                                            <p:txEl>
                                              <p:pRg st="4" end="4"/>
                                            </p:txEl>
                                          </p:spTgt>
                                        </p:tgtEl>
                                        <p:attrNameLst>
                                          <p:attrName>ppt_x</p:attrName>
                                        </p:attrNameLst>
                                      </p:cBhvr>
                                      <p:tavLst>
                                        <p:tav tm="0">
                                          <p:val>
                                            <p:strVal val="#ppt_x+0.4"/>
                                          </p:val>
                                        </p:tav>
                                        <p:tav tm="100000">
                                          <p:val>
                                            <p:strVal val="#ppt_x-0.05"/>
                                          </p:val>
                                        </p:tav>
                                      </p:tavLst>
                                    </p:anim>
                                    <p:anim calcmode="lin" valueType="num">
                                      <p:cBhvr>
                                        <p:cTn id="28" dur="800" decel="100000" fill="hold"/>
                                        <p:tgtEl>
                                          <p:spTgt spid="3">
                                            <p:txEl>
                                              <p:pRg st="4" end="4"/>
                                            </p:txEl>
                                          </p:spTgt>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3">
                                            <p:txEl>
                                              <p:pRg st="4" end="4"/>
                                            </p:txEl>
                                          </p:spTgt>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3">
                                            <p:txEl>
                                              <p:pRg st="4" end="4"/>
                                            </p:txEl>
                                          </p:spTgt>
                                        </p:tgtEl>
                                        <p:attrNameLst>
                                          <p:attrName>ppt_y</p:attrName>
                                        </p:attrNameLst>
                                      </p:cBhvr>
                                      <p:tavLst>
                                        <p:tav tm="0">
                                          <p:val>
                                            <p:strVal val="#ppt_y+0.1"/>
                                          </p:val>
                                        </p:tav>
                                        <p:tav tm="100000">
                                          <p:val>
                                            <p:strVal val="#ppt_y"/>
                                          </p:val>
                                        </p:tav>
                                      </p:tavLst>
                                    </p:anim>
                                  </p:childTnLst>
                                </p:cTn>
                              </p:par>
                              <p:par>
                                <p:cTn id="31" presetID="30" presetClass="entr" presetSubtype="0"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fade">
                                      <p:cBhvr>
                                        <p:cTn id="33" dur="800" decel="100000"/>
                                        <p:tgtEl>
                                          <p:spTgt spid="3">
                                            <p:txEl>
                                              <p:pRg st="5" end="5"/>
                                            </p:txEl>
                                          </p:spTgt>
                                        </p:tgtEl>
                                      </p:cBhvr>
                                    </p:animEffect>
                                    <p:anim calcmode="lin" valueType="num">
                                      <p:cBhvr>
                                        <p:cTn id="34" dur="800" decel="100000" fill="hold"/>
                                        <p:tgtEl>
                                          <p:spTgt spid="3">
                                            <p:txEl>
                                              <p:pRg st="5" end="5"/>
                                            </p:txEl>
                                          </p:spTgt>
                                        </p:tgtEl>
                                        <p:attrNameLst>
                                          <p:attrName>style.rotation</p:attrName>
                                        </p:attrNameLst>
                                      </p:cBhvr>
                                      <p:tavLst>
                                        <p:tav tm="0">
                                          <p:val>
                                            <p:fltVal val="-90"/>
                                          </p:val>
                                        </p:tav>
                                        <p:tav tm="100000">
                                          <p:val>
                                            <p:fltVal val="0"/>
                                          </p:val>
                                        </p:tav>
                                      </p:tavLst>
                                    </p:anim>
                                    <p:anim calcmode="lin" valueType="num">
                                      <p:cBhvr>
                                        <p:cTn id="35" dur="800" decel="100000" fill="hold"/>
                                        <p:tgtEl>
                                          <p:spTgt spid="3">
                                            <p:txEl>
                                              <p:pRg st="5" end="5"/>
                                            </p:txEl>
                                          </p:spTgt>
                                        </p:tgtEl>
                                        <p:attrNameLst>
                                          <p:attrName>ppt_x</p:attrName>
                                        </p:attrNameLst>
                                      </p:cBhvr>
                                      <p:tavLst>
                                        <p:tav tm="0">
                                          <p:val>
                                            <p:strVal val="#ppt_x+0.4"/>
                                          </p:val>
                                        </p:tav>
                                        <p:tav tm="100000">
                                          <p:val>
                                            <p:strVal val="#ppt_x-0.05"/>
                                          </p:val>
                                        </p:tav>
                                      </p:tavLst>
                                    </p:anim>
                                    <p:anim calcmode="lin" valueType="num">
                                      <p:cBhvr>
                                        <p:cTn id="36" dur="800" decel="100000" fill="hold"/>
                                        <p:tgtEl>
                                          <p:spTgt spid="3">
                                            <p:txEl>
                                              <p:pRg st="5" end="5"/>
                                            </p:txEl>
                                          </p:spTgt>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3">
                                            <p:txEl>
                                              <p:pRg st="5" end="5"/>
                                            </p:txEl>
                                          </p:spTgt>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3">
                                            <p:txEl>
                                              <p:pRg st="5" end="5"/>
                                            </p:txEl>
                                          </p:spTgt>
                                        </p:tgtEl>
                                        <p:attrNameLst>
                                          <p:attrName>ppt_y</p:attrName>
                                        </p:attrNameLst>
                                      </p:cBhvr>
                                      <p:tavLst>
                                        <p:tav tm="0">
                                          <p:val>
                                            <p:strVal val="#ppt_y+0.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0" presetClass="entr" presetSubtype="0" fill="hold"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Effect transition="in" filter="fade">
                                      <p:cBhvr>
                                        <p:cTn id="43" dur="800" decel="100000"/>
                                        <p:tgtEl>
                                          <p:spTgt spid="3">
                                            <p:txEl>
                                              <p:pRg st="8" end="8"/>
                                            </p:txEl>
                                          </p:spTgt>
                                        </p:tgtEl>
                                      </p:cBhvr>
                                    </p:animEffect>
                                    <p:anim calcmode="lin" valueType="num">
                                      <p:cBhvr>
                                        <p:cTn id="44" dur="800" decel="100000" fill="hold"/>
                                        <p:tgtEl>
                                          <p:spTgt spid="3">
                                            <p:txEl>
                                              <p:pRg st="8" end="8"/>
                                            </p:txEl>
                                          </p:spTgt>
                                        </p:tgtEl>
                                        <p:attrNameLst>
                                          <p:attrName>style.rotation</p:attrName>
                                        </p:attrNameLst>
                                      </p:cBhvr>
                                      <p:tavLst>
                                        <p:tav tm="0">
                                          <p:val>
                                            <p:fltVal val="-90"/>
                                          </p:val>
                                        </p:tav>
                                        <p:tav tm="100000">
                                          <p:val>
                                            <p:fltVal val="0"/>
                                          </p:val>
                                        </p:tav>
                                      </p:tavLst>
                                    </p:anim>
                                    <p:anim calcmode="lin" valueType="num">
                                      <p:cBhvr>
                                        <p:cTn id="45" dur="800" decel="100000" fill="hold"/>
                                        <p:tgtEl>
                                          <p:spTgt spid="3">
                                            <p:txEl>
                                              <p:pRg st="8" end="8"/>
                                            </p:txEl>
                                          </p:spTgt>
                                        </p:tgtEl>
                                        <p:attrNameLst>
                                          <p:attrName>ppt_x</p:attrName>
                                        </p:attrNameLst>
                                      </p:cBhvr>
                                      <p:tavLst>
                                        <p:tav tm="0">
                                          <p:val>
                                            <p:strVal val="#ppt_x+0.4"/>
                                          </p:val>
                                        </p:tav>
                                        <p:tav tm="100000">
                                          <p:val>
                                            <p:strVal val="#ppt_x-0.05"/>
                                          </p:val>
                                        </p:tav>
                                      </p:tavLst>
                                    </p:anim>
                                    <p:anim calcmode="lin" valueType="num">
                                      <p:cBhvr>
                                        <p:cTn id="46" dur="800" decel="100000" fill="hold"/>
                                        <p:tgtEl>
                                          <p:spTgt spid="3">
                                            <p:txEl>
                                              <p:pRg st="8" end="8"/>
                                            </p:txEl>
                                          </p:spTgt>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3">
                                            <p:txEl>
                                              <p:pRg st="8" end="8"/>
                                            </p:txEl>
                                          </p:spTgt>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3">
                                            <p:txEl>
                                              <p:pRg st="8" end="8"/>
                                            </p:txEl>
                                          </p:spTgt>
                                        </p:tgtEl>
                                        <p:attrNameLst>
                                          <p:attrName>ppt_y</p:attrName>
                                        </p:attrNameLst>
                                      </p:cBhvr>
                                      <p:tavLst>
                                        <p:tav tm="0">
                                          <p:val>
                                            <p:strVal val="#ppt_y+0.1"/>
                                          </p:val>
                                        </p:tav>
                                        <p:tav tm="100000">
                                          <p:val>
                                            <p:strVal val="#ppt_y"/>
                                          </p:val>
                                        </p:tav>
                                      </p:tavLst>
                                    </p:anim>
                                  </p:childTnLst>
                                </p:cTn>
                              </p:par>
                              <p:par>
                                <p:cTn id="49" presetID="30" presetClass="entr" presetSubtype="0" fill="hold" nodeType="withEffect">
                                  <p:stCondLst>
                                    <p:cond delay="0"/>
                                  </p:stCondLst>
                                  <p:childTnLst>
                                    <p:set>
                                      <p:cBhvr>
                                        <p:cTn id="50" dur="1" fill="hold">
                                          <p:stCondLst>
                                            <p:cond delay="0"/>
                                          </p:stCondLst>
                                        </p:cTn>
                                        <p:tgtEl>
                                          <p:spTgt spid="3">
                                            <p:txEl>
                                              <p:pRg st="9" end="9"/>
                                            </p:txEl>
                                          </p:spTgt>
                                        </p:tgtEl>
                                        <p:attrNameLst>
                                          <p:attrName>style.visibility</p:attrName>
                                        </p:attrNameLst>
                                      </p:cBhvr>
                                      <p:to>
                                        <p:strVal val="visible"/>
                                      </p:to>
                                    </p:set>
                                    <p:animEffect transition="in" filter="fade">
                                      <p:cBhvr>
                                        <p:cTn id="51" dur="800" decel="100000"/>
                                        <p:tgtEl>
                                          <p:spTgt spid="3">
                                            <p:txEl>
                                              <p:pRg st="9" end="9"/>
                                            </p:txEl>
                                          </p:spTgt>
                                        </p:tgtEl>
                                      </p:cBhvr>
                                    </p:animEffect>
                                    <p:anim calcmode="lin" valueType="num">
                                      <p:cBhvr>
                                        <p:cTn id="52" dur="800" decel="100000" fill="hold"/>
                                        <p:tgtEl>
                                          <p:spTgt spid="3">
                                            <p:txEl>
                                              <p:pRg st="9" end="9"/>
                                            </p:txEl>
                                          </p:spTgt>
                                        </p:tgtEl>
                                        <p:attrNameLst>
                                          <p:attrName>style.rotation</p:attrName>
                                        </p:attrNameLst>
                                      </p:cBhvr>
                                      <p:tavLst>
                                        <p:tav tm="0">
                                          <p:val>
                                            <p:fltVal val="-90"/>
                                          </p:val>
                                        </p:tav>
                                        <p:tav tm="100000">
                                          <p:val>
                                            <p:fltVal val="0"/>
                                          </p:val>
                                        </p:tav>
                                      </p:tavLst>
                                    </p:anim>
                                    <p:anim calcmode="lin" valueType="num">
                                      <p:cBhvr>
                                        <p:cTn id="53" dur="800" decel="100000" fill="hold"/>
                                        <p:tgtEl>
                                          <p:spTgt spid="3">
                                            <p:txEl>
                                              <p:pRg st="9" end="9"/>
                                            </p:txEl>
                                          </p:spTgt>
                                        </p:tgtEl>
                                        <p:attrNameLst>
                                          <p:attrName>ppt_x</p:attrName>
                                        </p:attrNameLst>
                                      </p:cBhvr>
                                      <p:tavLst>
                                        <p:tav tm="0">
                                          <p:val>
                                            <p:strVal val="#ppt_x+0.4"/>
                                          </p:val>
                                        </p:tav>
                                        <p:tav tm="100000">
                                          <p:val>
                                            <p:strVal val="#ppt_x-0.05"/>
                                          </p:val>
                                        </p:tav>
                                      </p:tavLst>
                                    </p:anim>
                                    <p:anim calcmode="lin" valueType="num">
                                      <p:cBhvr>
                                        <p:cTn id="54" dur="800" decel="100000" fill="hold"/>
                                        <p:tgtEl>
                                          <p:spTgt spid="3">
                                            <p:txEl>
                                              <p:pRg st="9" end="9"/>
                                            </p:txEl>
                                          </p:spTgt>
                                        </p:tgtEl>
                                        <p:attrNameLst>
                                          <p:attrName>ppt_y</p:attrName>
                                        </p:attrNameLst>
                                      </p:cBhvr>
                                      <p:tavLst>
                                        <p:tav tm="0">
                                          <p:val>
                                            <p:strVal val="#ppt_y-0.4"/>
                                          </p:val>
                                        </p:tav>
                                        <p:tav tm="100000">
                                          <p:val>
                                            <p:strVal val="#ppt_y+0.1"/>
                                          </p:val>
                                        </p:tav>
                                      </p:tavLst>
                                    </p:anim>
                                    <p:anim calcmode="lin" valueType="num">
                                      <p:cBhvr>
                                        <p:cTn id="55" dur="200" accel="100000" fill="hold">
                                          <p:stCondLst>
                                            <p:cond delay="800"/>
                                          </p:stCondLst>
                                        </p:cTn>
                                        <p:tgtEl>
                                          <p:spTgt spid="3">
                                            <p:txEl>
                                              <p:pRg st="9" end="9"/>
                                            </p:txEl>
                                          </p:spTgt>
                                        </p:tgtEl>
                                        <p:attrNameLst>
                                          <p:attrName>ppt_x</p:attrName>
                                        </p:attrNameLst>
                                      </p:cBhvr>
                                      <p:tavLst>
                                        <p:tav tm="0">
                                          <p:val>
                                            <p:strVal val="#ppt_x-0.05"/>
                                          </p:val>
                                        </p:tav>
                                        <p:tav tm="100000">
                                          <p:val>
                                            <p:strVal val="#ppt_x"/>
                                          </p:val>
                                        </p:tav>
                                      </p:tavLst>
                                    </p:anim>
                                    <p:anim calcmode="lin" valueType="num">
                                      <p:cBhvr>
                                        <p:cTn id="56" dur="200" accel="100000" fill="hold">
                                          <p:stCondLst>
                                            <p:cond delay="800"/>
                                          </p:stCondLst>
                                        </p:cTn>
                                        <p:tgtEl>
                                          <p:spTgt spid="3">
                                            <p:txEl>
                                              <p:pRg st="9" end="9"/>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727AA-2A4B-7459-64F6-8CB68974F0E3}"/>
              </a:ext>
            </a:extLst>
          </p:cNvPr>
          <p:cNvSpPr>
            <a:spLocks noGrp="1"/>
          </p:cNvSpPr>
          <p:nvPr>
            <p:ph type="title"/>
          </p:nvPr>
        </p:nvSpPr>
        <p:spPr>
          <a:xfrm>
            <a:off x="1759287" y="798881"/>
            <a:ext cx="8673427" cy="1048945"/>
          </a:xfrm>
        </p:spPr>
        <p:txBody>
          <a:bodyPr>
            <a:normAutofit/>
          </a:bodyPr>
          <a:lstStyle/>
          <a:p>
            <a:r>
              <a:rPr lang="en-GB" sz="2200" b="1">
                <a:solidFill>
                  <a:schemeClr val="tx1"/>
                </a:solidFill>
              </a:rPr>
              <a:t>PESTLE ANALYSIS: Green Haven Florists</a:t>
            </a:r>
            <a:br>
              <a:rPr lang="en-GB" sz="2200">
                <a:solidFill>
                  <a:schemeClr val="tx1"/>
                </a:solidFill>
              </a:rPr>
            </a:br>
            <a:endParaRPr lang="en-GB" sz="2200">
              <a:solidFill>
                <a:schemeClr val="tx1"/>
              </a:solidFill>
            </a:endParaRPr>
          </a:p>
        </p:txBody>
      </p:sp>
      <p:graphicFrame>
        <p:nvGraphicFramePr>
          <p:cNvPr id="200" name="Content Placeholder 2">
            <a:extLst>
              <a:ext uri="{FF2B5EF4-FFF2-40B4-BE49-F238E27FC236}">
                <a16:creationId xmlns:a16="http://schemas.microsoft.com/office/drawing/2014/main" id="{AE87CAFB-33CE-E50D-FC6B-1508E0538583}"/>
              </a:ext>
            </a:extLst>
          </p:cNvPr>
          <p:cNvGraphicFramePr>
            <a:graphicFrameLocks noGrp="1"/>
          </p:cNvGraphicFramePr>
          <p:nvPr>
            <p:ph idx="1"/>
            <p:extLst>
              <p:ext uri="{D42A27DB-BD31-4B8C-83A1-F6EECF244321}">
                <p14:modId xmlns:p14="http://schemas.microsoft.com/office/powerpoint/2010/main" val="3706029916"/>
              </p:ext>
            </p:extLst>
          </p:nvPr>
        </p:nvGraphicFramePr>
        <p:xfrm>
          <a:off x="1268254" y="2748214"/>
          <a:ext cx="9426892" cy="35668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179741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915AA-9AD6-9DEC-20C0-9E11999F2E2F}"/>
              </a:ext>
            </a:extLst>
          </p:cNvPr>
          <p:cNvSpPr>
            <a:spLocks noGrp="1"/>
          </p:cNvSpPr>
          <p:nvPr>
            <p:ph type="title"/>
          </p:nvPr>
        </p:nvSpPr>
        <p:spPr>
          <a:xfrm>
            <a:off x="1416904" y="651981"/>
            <a:ext cx="10087707" cy="741969"/>
          </a:xfrm>
        </p:spPr>
        <p:txBody>
          <a:bodyPr>
            <a:normAutofit/>
          </a:bodyPr>
          <a:lstStyle/>
          <a:p>
            <a:r>
              <a:rPr lang="en-GB" sz="3200" b="1" dirty="0"/>
              <a:t>Cause and effect analysis: Fishbone diagram</a:t>
            </a:r>
            <a:endParaRPr lang="en-US" sz="3200" dirty="0">
              <a:solidFill>
                <a:srgbClr val="000000"/>
              </a:solidFill>
            </a:endParaRPr>
          </a:p>
          <a:p>
            <a:endParaRPr lang="en-US" dirty="0"/>
          </a:p>
        </p:txBody>
      </p:sp>
      <p:sp>
        <p:nvSpPr>
          <p:cNvPr id="3" name="Text Placeholder 2">
            <a:extLst>
              <a:ext uri="{FF2B5EF4-FFF2-40B4-BE49-F238E27FC236}">
                <a16:creationId xmlns:a16="http://schemas.microsoft.com/office/drawing/2014/main" id="{6ED3E622-CB09-1362-15C9-BF616871B4C4}"/>
              </a:ext>
            </a:extLst>
          </p:cNvPr>
          <p:cNvSpPr>
            <a:spLocks noGrp="1"/>
          </p:cNvSpPr>
          <p:nvPr>
            <p:ph type="body" idx="1"/>
          </p:nvPr>
        </p:nvSpPr>
        <p:spPr>
          <a:xfrm>
            <a:off x="500744" y="1173792"/>
            <a:ext cx="11003868" cy="4717290"/>
          </a:xfrm>
        </p:spPr>
        <p:txBody>
          <a:bodyPr/>
          <a:lstStyle/>
          <a:p>
            <a:r>
              <a:rPr lang="en-US" dirty="0"/>
              <a:t> </a:t>
            </a:r>
          </a:p>
        </p:txBody>
      </p:sp>
      <p:cxnSp>
        <p:nvCxnSpPr>
          <p:cNvPr id="5" name="Straight Connector 4">
            <a:extLst>
              <a:ext uri="{FF2B5EF4-FFF2-40B4-BE49-F238E27FC236}">
                <a16:creationId xmlns:a16="http://schemas.microsoft.com/office/drawing/2014/main" id="{C130CDDB-A59D-568D-F788-51A5B6D38B74}"/>
              </a:ext>
            </a:extLst>
          </p:cNvPr>
          <p:cNvCxnSpPr>
            <a:cxnSpLocks/>
          </p:cNvCxnSpPr>
          <p:nvPr/>
        </p:nvCxnSpPr>
        <p:spPr>
          <a:xfrm flipV="1">
            <a:off x="1897626" y="3623345"/>
            <a:ext cx="6269876" cy="120445"/>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1C3D1B7D-EE65-D76E-37A5-C9E9248AED2B}"/>
              </a:ext>
            </a:extLst>
          </p:cNvPr>
          <p:cNvCxnSpPr>
            <a:cxnSpLocks/>
          </p:cNvCxnSpPr>
          <p:nvPr/>
        </p:nvCxnSpPr>
        <p:spPr>
          <a:xfrm>
            <a:off x="6971071" y="2510423"/>
            <a:ext cx="536893" cy="1112922"/>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CDDACE8-33FC-AC91-8072-B41CDC758A5F}"/>
              </a:ext>
            </a:extLst>
          </p:cNvPr>
          <p:cNvCxnSpPr>
            <a:cxnSpLocks/>
          </p:cNvCxnSpPr>
          <p:nvPr/>
        </p:nvCxnSpPr>
        <p:spPr>
          <a:xfrm flipH="1">
            <a:off x="6971071" y="3623345"/>
            <a:ext cx="536893" cy="889661"/>
          </a:xfrm>
          <a:prstGeom prst="line">
            <a:avLst/>
          </a:prstGeom>
        </p:spPr>
        <p:style>
          <a:lnRef idx="1">
            <a:schemeClr val="accent1"/>
          </a:lnRef>
          <a:fillRef idx="0">
            <a:schemeClr val="accent1"/>
          </a:fillRef>
          <a:effectRef idx="0">
            <a:schemeClr val="accent1"/>
          </a:effectRef>
          <a:fontRef idx="minor">
            <a:schemeClr val="tx1"/>
          </a:fontRef>
        </p:style>
      </p:cxnSp>
      <p:sp>
        <p:nvSpPr>
          <p:cNvPr id="20" name="Delay 19">
            <a:extLst>
              <a:ext uri="{FF2B5EF4-FFF2-40B4-BE49-F238E27FC236}">
                <a16:creationId xmlns:a16="http://schemas.microsoft.com/office/drawing/2014/main" id="{90364D4C-2714-2E2E-3B78-C61843FF1148}"/>
              </a:ext>
            </a:extLst>
          </p:cNvPr>
          <p:cNvSpPr/>
          <p:nvPr/>
        </p:nvSpPr>
        <p:spPr>
          <a:xfrm>
            <a:off x="8167502" y="1837389"/>
            <a:ext cx="3031440" cy="3451123"/>
          </a:xfrm>
          <a:prstGeom prst="flowChartDelay">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Central Problem, over the past year, Green Haven Florists has experienced a roughly 30% drop in in-store sales, highlighting significant challenges in sustaining its traditional retail operations. </a:t>
            </a:r>
          </a:p>
        </p:txBody>
      </p:sp>
      <p:sp>
        <p:nvSpPr>
          <p:cNvPr id="23" name="Oval Callout 22">
            <a:extLst>
              <a:ext uri="{FF2B5EF4-FFF2-40B4-BE49-F238E27FC236}">
                <a16:creationId xmlns:a16="http://schemas.microsoft.com/office/drawing/2014/main" id="{0F563F5B-096A-FE2E-8687-5A881E9AC46C}"/>
              </a:ext>
            </a:extLst>
          </p:cNvPr>
          <p:cNvSpPr/>
          <p:nvPr/>
        </p:nvSpPr>
        <p:spPr>
          <a:xfrm>
            <a:off x="4660491" y="1173792"/>
            <a:ext cx="3431458" cy="1333080"/>
          </a:xfrm>
          <a:prstGeom prst="wedgeEllipseCallout">
            <a:avLst>
              <a:gd name="adj1" fmla="val -278"/>
              <a:gd name="adj2" fmla="val 41211"/>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t>Digital Transformation: Redesign the website completely and implement a fully integrated e-commerce platform.</a:t>
            </a:r>
          </a:p>
        </p:txBody>
      </p:sp>
      <p:sp>
        <p:nvSpPr>
          <p:cNvPr id="28" name="Oval Callout 27">
            <a:extLst>
              <a:ext uri="{FF2B5EF4-FFF2-40B4-BE49-F238E27FC236}">
                <a16:creationId xmlns:a16="http://schemas.microsoft.com/office/drawing/2014/main" id="{052D80C0-51F1-3B85-A7FF-6A56CE1FDB6A}"/>
              </a:ext>
            </a:extLst>
          </p:cNvPr>
          <p:cNvSpPr/>
          <p:nvPr/>
        </p:nvSpPr>
        <p:spPr>
          <a:xfrm>
            <a:off x="5060509" y="4513006"/>
            <a:ext cx="3031439" cy="1339734"/>
          </a:xfrm>
          <a:prstGeom prst="wedgeEllipseCallout">
            <a:avLst>
              <a:gd name="adj1" fmla="val -29473"/>
              <a:gd name="adj2" fmla="val 41653"/>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t>Operations: work closely with local suppliers to reduce costs while reinforcing sustainable partnerships that align with the shop’s eco-friendly philosophy.</a:t>
            </a:r>
          </a:p>
        </p:txBody>
      </p:sp>
      <p:cxnSp>
        <p:nvCxnSpPr>
          <p:cNvPr id="30" name="Straight Connector 29">
            <a:extLst>
              <a:ext uri="{FF2B5EF4-FFF2-40B4-BE49-F238E27FC236}">
                <a16:creationId xmlns:a16="http://schemas.microsoft.com/office/drawing/2014/main" id="{556D075E-0245-1817-7ADB-BAAFC8DD811C}"/>
              </a:ext>
            </a:extLst>
          </p:cNvPr>
          <p:cNvCxnSpPr>
            <a:cxnSpLocks/>
          </p:cNvCxnSpPr>
          <p:nvPr/>
        </p:nvCxnSpPr>
        <p:spPr>
          <a:xfrm flipH="1" flipV="1">
            <a:off x="3283974" y="2644877"/>
            <a:ext cx="983226" cy="1098913"/>
          </a:xfrm>
          <a:prstGeom prst="line">
            <a:avLst/>
          </a:prstGeom>
        </p:spPr>
        <p:style>
          <a:lnRef idx="1">
            <a:schemeClr val="accent1"/>
          </a:lnRef>
          <a:fillRef idx="0">
            <a:schemeClr val="accent1"/>
          </a:fillRef>
          <a:effectRef idx="0">
            <a:schemeClr val="accent1"/>
          </a:effectRef>
          <a:fontRef idx="minor">
            <a:schemeClr val="tx1"/>
          </a:fontRef>
        </p:style>
      </p:cxnSp>
      <p:sp>
        <p:nvSpPr>
          <p:cNvPr id="37" name="Oval Callout 36">
            <a:extLst>
              <a:ext uri="{FF2B5EF4-FFF2-40B4-BE49-F238E27FC236}">
                <a16:creationId xmlns:a16="http://schemas.microsoft.com/office/drawing/2014/main" id="{6A6C8EB9-C6D6-3BAF-4CB1-B273DBD98B6F}"/>
              </a:ext>
            </a:extLst>
          </p:cNvPr>
          <p:cNvSpPr/>
          <p:nvPr/>
        </p:nvSpPr>
        <p:spPr>
          <a:xfrm>
            <a:off x="993058" y="1311795"/>
            <a:ext cx="3361763" cy="1333081"/>
          </a:xfrm>
          <a:prstGeom prst="wedgeEllipseCallout">
            <a:avLst>
              <a:gd name="adj1" fmla="val -5779"/>
              <a:gd name="adj2" fmla="val -19349"/>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t>People: staff members exhibit limited digital skills and the company’s presence on social media is minimal, restricting its ability to engage modern customers. </a:t>
            </a:r>
          </a:p>
        </p:txBody>
      </p:sp>
      <p:cxnSp>
        <p:nvCxnSpPr>
          <p:cNvPr id="40" name="Straight Connector 39">
            <a:extLst>
              <a:ext uri="{FF2B5EF4-FFF2-40B4-BE49-F238E27FC236}">
                <a16:creationId xmlns:a16="http://schemas.microsoft.com/office/drawing/2014/main" id="{53488AA0-B237-300E-2816-86CC4C45B68B}"/>
              </a:ext>
            </a:extLst>
          </p:cNvPr>
          <p:cNvCxnSpPr>
            <a:cxnSpLocks/>
          </p:cNvCxnSpPr>
          <p:nvPr/>
        </p:nvCxnSpPr>
        <p:spPr>
          <a:xfrm flipH="1">
            <a:off x="3372465" y="3729781"/>
            <a:ext cx="894735" cy="992477"/>
          </a:xfrm>
          <a:prstGeom prst="line">
            <a:avLst/>
          </a:prstGeom>
        </p:spPr>
        <p:style>
          <a:lnRef idx="1">
            <a:schemeClr val="accent1"/>
          </a:lnRef>
          <a:fillRef idx="0">
            <a:schemeClr val="accent1"/>
          </a:fillRef>
          <a:effectRef idx="0">
            <a:schemeClr val="accent1"/>
          </a:effectRef>
          <a:fontRef idx="minor">
            <a:schemeClr val="tx1"/>
          </a:fontRef>
        </p:style>
      </p:cxnSp>
      <p:sp>
        <p:nvSpPr>
          <p:cNvPr id="42" name="Oval Callout 41">
            <a:extLst>
              <a:ext uri="{FF2B5EF4-FFF2-40B4-BE49-F238E27FC236}">
                <a16:creationId xmlns:a16="http://schemas.microsoft.com/office/drawing/2014/main" id="{F5848FDA-F8F5-FA04-EC05-B05C09FC5F2A}"/>
              </a:ext>
            </a:extLst>
          </p:cNvPr>
          <p:cNvSpPr/>
          <p:nvPr/>
        </p:nvSpPr>
        <p:spPr>
          <a:xfrm>
            <a:off x="1229032" y="4722258"/>
            <a:ext cx="3125789" cy="1460249"/>
          </a:xfrm>
          <a:prstGeom prst="wedgeEllipseCallout">
            <a:avLst>
              <a:gd name="adj1" fmla="val -1478"/>
              <a:gd name="adj2" fmla="val -35398"/>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t>Materials: The rising cost of imported flowers directly affects prices and squeezes  profit margins, making financial sustainability more difficult.</a:t>
            </a:r>
          </a:p>
        </p:txBody>
      </p:sp>
    </p:spTree>
    <p:extLst>
      <p:ext uri="{BB962C8B-B14F-4D97-AF65-F5344CB8AC3E}">
        <p14:creationId xmlns:p14="http://schemas.microsoft.com/office/powerpoint/2010/main" val="3645478630"/>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99987-98D1-706D-2E63-5B8DDBF317C6}"/>
              </a:ext>
            </a:extLst>
          </p:cNvPr>
          <p:cNvSpPr>
            <a:spLocks noGrp="1"/>
          </p:cNvSpPr>
          <p:nvPr>
            <p:ph type="title"/>
          </p:nvPr>
        </p:nvSpPr>
        <p:spPr>
          <a:xfrm>
            <a:off x="2246312" y="1042987"/>
            <a:ext cx="7699376" cy="813245"/>
          </a:xfrm>
        </p:spPr>
        <p:txBody>
          <a:bodyPr>
            <a:normAutofit/>
          </a:bodyPr>
          <a:lstStyle/>
          <a:p>
            <a:r>
              <a:rPr lang="en-GB" b="1" dirty="0">
                <a:solidFill>
                  <a:schemeClr val="bg1"/>
                </a:solidFill>
              </a:rPr>
              <a:t>Co</a:t>
            </a:r>
            <a:r>
              <a:rPr lang="en-GB" b="1" dirty="0"/>
              <a:t>nclusion</a:t>
            </a:r>
          </a:p>
        </p:txBody>
      </p:sp>
      <p:graphicFrame>
        <p:nvGraphicFramePr>
          <p:cNvPr id="10" name="Text Placeholder 2">
            <a:extLst>
              <a:ext uri="{FF2B5EF4-FFF2-40B4-BE49-F238E27FC236}">
                <a16:creationId xmlns:a16="http://schemas.microsoft.com/office/drawing/2014/main" id="{B23F48A9-F758-715A-6B34-D152FD5F52F7}"/>
              </a:ext>
            </a:extLst>
          </p:cNvPr>
          <p:cNvGraphicFramePr/>
          <p:nvPr/>
        </p:nvGraphicFramePr>
        <p:xfrm>
          <a:off x="2589212" y="1856232"/>
          <a:ext cx="8915399" cy="416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7047330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B30E9-9073-E60E-A7A9-048C6F3D6925}"/>
              </a:ext>
            </a:extLst>
          </p:cNvPr>
          <p:cNvSpPr>
            <a:spLocks noGrp="1"/>
          </p:cNvSpPr>
          <p:nvPr>
            <p:ph type="title"/>
          </p:nvPr>
        </p:nvSpPr>
        <p:spPr>
          <a:xfrm>
            <a:off x="1907858" y="646530"/>
            <a:ext cx="6884244" cy="5336340"/>
          </a:xfrm>
        </p:spPr>
        <p:txBody>
          <a:bodyPr vert="horz" lIns="228600" tIns="228600" rIns="228600" bIns="0" rtlCol="0" anchor="ctr">
            <a:normAutofit/>
          </a:bodyPr>
          <a:lstStyle/>
          <a:p>
            <a:pPr algn="r">
              <a:lnSpc>
                <a:spcPct val="80000"/>
              </a:lnSpc>
            </a:pPr>
            <a:r>
              <a:rPr lang="en-US" sz="8800" dirty="0">
                <a:solidFill>
                  <a:schemeClr val="tx1"/>
                </a:solidFill>
              </a:rPr>
              <a:t>References </a:t>
            </a:r>
          </a:p>
        </p:txBody>
      </p:sp>
      <p:sp>
        <p:nvSpPr>
          <p:cNvPr id="3" name="Text Placeholder 2">
            <a:extLst>
              <a:ext uri="{FF2B5EF4-FFF2-40B4-BE49-F238E27FC236}">
                <a16:creationId xmlns:a16="http://schemas.microsoft.com/office/drawing/2014/main" id="{5F8D0C3B-0DFC-3E5A-28D7-AC7CD95B6A10}"/>
              </a:ext>
            </a:extLst>
          </p:cNvPr>
          <p:cNvSpPr>
            <a:spLocks noGrp="1"/>
          </p:cNvSpPr>
          <p:nvPr>
            <p:ph type="body" idx="1"/>
          </p:nvPr>
        </p:nvSpPr>
        <p:spPr>
          <a:xfrm>
            <a:off x="8975913" y="778710"/>
            <a:ext cx="3065591" cy="5336340"/>
          </a:xfrm>
        </p:spPr>
        <p:txBody>
          <a:bodyPr vert="horz" lIns="91440" tIns="0" rIns="91440" bIns="45720" rtlCol="0" anchor="ctr">
            <a:normAutofit/>
          </a:bodyPr>
          <a:lstStyle/>
          <a:p>
            <a:pPr algn="l">
              <a:lnSpc>
                <a:spcPct val="90000"/>
              </a:lnSpc>
            </a:pPr>
            <a:r>
              <a:rPr lang="en-US" sz="1700" dirty="0">
                <a:solidFill>
                  <a:schemeClr val="tx1"/>
                </a:solidFill>
              </a:rPr>
              <a:t>Calculator Ultra (2025)</a:t>
            </a:r>
            <a:r>
              <a:rPr lang="en-US" sz="1700" i="1" dirty="0">
                <a:solidFill>
                  <a:schemeClr val="tx1"/>
                </a:solidFill>
              </a:rPr>
              <a:t> Find More Calculator</a:t>
            </a:r>
            <a:r>
              <a:rPr lang="en-US" sz="1700" dirty="0">
                <a:solidFill>
                  <a:schemeClr val="tx1"/>
                </a:solidFill>
              </a:rPr>
              <a:t> Available at: </a:t>
            </a:r>
            <a:r>
              <a:rPr lang="en-US" sz="1700" dirty="0">
                <a:solidFill>
                  <a:schemeClr val="tx1"/>
                </a:solidFill>
                <a:hlinkClick r:id="rId2"/>
              </a:rPr>
              <a:t>Drop in Sales Calculator &amp; Formula Online Calculator Ultra</a:t>
            </a:r>
            <a:r>
              <a:rPr lang="en-US" sz="1700" i="1" dirty="0">
                <a:solidFill>
                  <a:schemeClr val="tx1"/>
                </a:solidFill>
              </a:rPr>
              <a:t> </a:t>
            </a:r>
            <a:r>
              <a:rPr lang="en-US" sz="1700" dirty="0">
                <a:solidFill>
                  <a:schemeClr val="tx1"/>
                </a:solidFill>
              </a:rPr>
              <a:t>(Accessed:  8 November 2025).</a:t>
            </a:r>
          </a:p>
          <a:p>
            <a:pPr algn="l">
              <a:lnSpc>
                <a:spcPct val="90000"/>
              </a:lnSpc>
            </a:pPr>
            <a:r>
              <a:rPr lang="en-US" sz="1700" dirty="0">
                <a:solidFill>
                  <a:schemeClr val="tx1"/>
                </a:solidFill>
                <a:hlinkClick r:id="rId3"/>
              </a:rPr>
              <a:t>https://asq.org/quality-resources/fishbone?srsltid=AfmBOoqZpAF4E1bIVyoLNceet1z6RedDEViC4Jt9MUbLkH5OLALfvG_P</a:t>
            </a:r>
            <a:endParaRPr lang="en-US" sz="1700" dirty="0">
              <a:solidFill>
                <a:schemeClr val="tx1"/>
              </a:solidFill>
            </a:endParaRPr>
          </a:p>
          <a:p>
            <a:pPr algn="l">
              <a:lnSpc>
                <a:spcPct val="90000"/>
              </a:lnSpc>
            </a:pPr>
            <a:r>
              <a:rPr lang="en-US" sz="1700" dirty="0">
                <a:solidFill>
                  <a:schemeClr val="tx1"/>
                </a:solidFill>
                <a:hlinkClick r:id="rId4"/>
              </a:rPr>
              <a:t>https://www.cipd.org/uk/knowledge/factsheets/pestle-analysis-factsheet/</a:t>
            </a:r>
            <a:endParaRPr lang="en-US" sz="1700" dirty="0">
              <a:solidFill>
                <a:schemeClr val="tx1"/>
              </a:solidFill>
            </a:endParaRPr>
          </a:p>
          <a:p>
            <a:pPr algn="l">
              <a:lnSpc>
                <a:spcPct val="90000"/>
              </a:lnSpc>
            </a:pPr>
            <a:r>
              <a:rPr lang="en-US" sz="1700" dirty="0">
                <a:solidFill>
                  <a:schemeClr val="tx1"/>
                </a:solidFill>
              </a:rPr>
              <a:t>Studied/Used some information from the class </a:t>
            </a:r>
            <a:r>
              <a:rPr lang="en-US" sz="1700" dirty="0" err="1">
                <a:solidFill>
                  <a:schemeClr val="tx1"/>
                </a:solidFill>
              </a:rPr>
              <a:t>powerpoint</a:t>
            </a:r>
            <a:r>
              <a:rPr lang="en-US" sz="1700" dirty="0">
                <a:solidFill>
                  <a:schemeClr val="tx1"/>
                </a:solidFill>
              </a:rPr>
              <a:t> presentations, (week 2,3,4).</a:t>
            </a:r>
            <a:br>
              <a:rPr lang="en-US" sz="1700" dirty="0">
                <a:solidFill>
                  <a:schemeClr val="tx1"/>
                </a:solidFill>
              </a:rPr>
            </a:br>
            <a:endParaRPr lang="en-US" sz="1700" dirty="0">
              <a:solidFill>
                <a:schemeClr val="tx1"/>
              </a:solidFill>
            </a:endParaRPr>
          </a:p>
        </p:txBody>
      </p:sp>
    </p:spTree>
    <p:extLst>
      <p:ext uri="{BB962C8B-B14F-4D97-AF65-F5344CB8AC3E}">
        <p14:creationId xmlns:p14="http://schemas.microsoft.com/office/powerpoint/2010/main" val="359125969"/>
      </p:ext>
    </p:extLst>
  </p:cSld>
  <p:clrMapOvr>
    <a:masterClrMapping/>
  </p:clrMapOvr>
  <p:transition spd="slow">
    <p:randomBar dir="vert"/>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35" name="Group 1034">
            <a:extLst>
              <a:ext uri="{FF2B5EF4-FFF2-40B4-BE49-F238E27FC236}">
                <a16:creationId xmlns:a16="http://schemas.microsoft.com/office/drawing/2014/main" id="{2DAE3342-9DFC-49D4-B09C-25E3107693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036" name="Freeform 5">
              <a:extLst>
                <a:ext uri="{FF2B5EF4-FFF2-40B4-BE49-F238E27FC236}">
                  <a16:creationId xmlns:a16="http://schemas.microsoft.com/office/drawing/2014/main" id="{E49E0D20-8423-4612-99A5-14AEF8F6BB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37" name="Freeform 6">
              <a:extLst>
                <a:ext uri="{FF2B5EF4-FFF2-40B4-BE49-F238E27FC236}">
                  <a16:creationId xmlns:a16="http://schemas.microsoft.com/office/drawing/2014/main" id="{57C2C108-5A30-48CA-9203-56747AEB7B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38" name="Freeform 7">
              <a:extLst>
                <a:ext uri="{FF2B5EF4-FFF2-40B4-BE49-F238E27FC236}">
                  <a16:creationId xmlns:a16="http://schemas.microsoft.com/office/drawing/2014/main" id="{1A343912-2EFC-408E-A862-5C9BF108DC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39" name="Freeform 8">
              <a:extLst>
                <a:ext uri="{FF2B5EF4-FFF2-40B4-BE49-F238E27FC236}">
                  <a16:creationId xmlns:a16="http://schemas.microsoft.com/office/drawing/2014/main" id="{AA50D1CF-9DAE-4CF6-B829-E66CEE9D5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40" name="Freeform 9">
              <a:extLst>
                <a:ext uri="{FF2B5EF4-FFF2-40B4-BE49-F238E27FC236}">
                  <a16:creationId xmlns:a16="http://schemas.microsoft.com/office/drawing/2014/main" id="{FE5799A4-0568-433E-BF41-752CF516A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41" name="Freeform 10">
              <a:extLst>
                <a:ext uri="{FF2B5EF4-FFF2-40B4-BE49-F238E27FC236}">
                  <a16:creationId xmlns:a16="http://schemas.microsoft.com/office/drawing/2014/main" id="{CDBB86ED-F16F-4C28-BDD5-72D771176F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42" name="Freeform 11">
              <a:extLst>
                <a:ext uri="{FF2B5EF4-FFF2-40B4-BE49-F238E27FC236}">
                  <a16:creationId xmlns:a16="http://schemas.microsoft.com/office/drawing/2014/main" id="{3347939E-8B76-4CFC-B2EC-63A7E22783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43" name="Freeform 12">
              <a:extLst>
                <a:ext uri="{FF2B5EF4-FFF2-40B4-BE49-F238E27FC236}">
                  <a16:creationId xmlns:a16="http://schemas.microsoft.com/office/drawing/2014/main" id="{FA1DD132-02E4-4CD3-B496-BFF924558A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44" name="Freeform 13">
              <a:extLst>
                <a:ext uri="{FF2B5EF4-FFF2-40B4-BE49-F238E27FC236}">
                  <a16:creationId xmlns:a16="http://schemas.microsoft.com/office/drawing/2014/main" id="{710BDA52-A7D7-4E4E-9F36-EC8F983EAF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45" name="Freeform 14">
              <a:extLst>
                <a:ext uri="{FF2B5EF4-FFF2-40B4-BE49-F238E27FC236}">
                  <a16:creationId xmlns:a16="http://schemas.microsoft.com/office/drawing/2014/main" id="{B1BDF852-319F-42B8-9A50-7C9A9387CD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46" name="Freeform 15">
              <a:extLst>
                <a:ext uri="{FF2B5EF4-FFF2-40B4-BE49-F238E27FC236}">
                  <a16:creationId xmlns:a16="http://schemas.microsoft.com/office/drawing/2014/main" id="{3AACE376-C01E-4F1F-91B7-39D0274BFE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47" name="Freeform 16">
              <a:extLst>
                <a:ext uri="{FF2B5EF4-FFF2-40B4-BE49-F238E27FC236}">
                  <a16:creationId xmlns:a16="http://schemas.microsoft.com/office/drawing/2014/main" id="{7F612F4C-050E-459D-9771-ED088374A5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48" name="Freeform 17">
              <a:extLst>
                <a:ext uri="{FF2B5EF4-FFF2-40B4-BE49-F238E27FC236}">
                  <a16:creationId xmlns:a16="http://schemas.microsoft.com/office/drawing/2014/main" id="{94E4211B-3E41-4905-8F4E-76811B9E5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49" name="Freeform 18">
              <a:extLst>
                <a:ext uri="{FF2B5EF4-FFF2-40B4-BE49-F238E27FC236}">
                  <a16:creationId xmlns:a16="http://schemas.microsoft.com/office/drawing/2014/main" id="{6AEC87EE-0CB8-43DE-8FEB-4586A92E80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50" name="Freeform 19">
              <a:extLst>
                <a:ext uri="{FF2B5EF4-FFF2-40B4-BE49-F238E27FC236}">
                  <a16:creationId xmlns:a16="http://schemas.microsoft.com/office/drawing/2014/main" id="{277C1C5D-7BDC-47E4-8B81-C3C4AE949B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51" name="Freeform 20">
              <a:extLst>
                <a:ext uri="{FF2B5EF4-FFF2-40B4-BE49-F238E27FC236}">
                  <a16:creationId xmlns:a16="http://schemas.microsoft.com/office/drawing/2014/main" id="{7A2A6EF8-9768-4478-9CD3-DFA547CEFC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52" name="Freeform 21">
              <a:extLst>
                <a:ext uri="{FF2B5EF4-FFF2-40B4-BE49-F238E27FC236}">
                  <a16:creationId xmlns:a16="http://schemas.microsoft.com/office/drawing/2014/main" id="{1FD9091C-E8FA-4ADA-937F-A74426ED1B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53" name="Freeform 22">
              <a:extLst>
                <a:ext uri="{FF2B5EF4-FFF2-40B4-BE49-F238E27FC236}">
                  <a16:creationId xmlns:a16="http://schemas.microsoft.com/office/drawing/2014/main" id="{B69923E7-63C4-47CE-956E-09D384D4FE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54" name="Freeform 23">
              <a:extLst>
                <a:ext uri="{FF2B5EF4-FFF2-40B4-BE49-F238E27FC236}">
                  <a16:creationId xmlns:a16="http://schemas.microsoft.com/office/drawing/2014/main" id="{A2576784-872E-494C-A041-0E346226B7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grpSp>
        <p:nvGrpSpPr>
          <p:cNvPr id="1056" name="Group 1055">
            <a:extLst>
              <a:ext uri="{FF2B5EF4-FFF2-40B4-BE49-F238E27FC236}">
                <a16:creationId xmlns:a16="http://schemas.microsoft.com/office/drawing/2014/main" id="{B54F73D8-62C2-4127-9D19-01219BBB99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1057" name="Rectangle 1056">
              <a:extLst>
                <a:ext uri="{FF2B5EF4-FFF2-40B4-BE49-F238E27FC236}">
                  <a16:creationId xmlns:a16="http://schemas.microsoft.com/office/drawing/2014/main" id="{CFD8CA02-9BE5-4B82-8129-6EF6184024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058" name="Isosceles Triangle 1057">
              <a:extLst>
                <a:ext uri="{FF2B5EF4-FFF2-40B4-BE49-F238E27FC236}">
                  <a16:creationId xmlns:a16="http://schemas.microsoft.com/office/drawing/2014/main" id="{01515E68-030C-4313-B300-35253163D3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059" name="Rectangle 1058">
              <a:extLst>
                <a:ext uri="{FF2B5EF4-FFF2-40B4-BE49-F238E27FC236}">
                  <a16:creationId xmlns:a16="http://schemas.microsoft.com/office/drawing/2014/main" id="{1937725F-1DDF-4225-937E-106DBB047F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grpSp>
      <p:sp useBgFill="1">
        <p:nvSpPr>
          <p:cNvPr id="1061" name="Rectangle 1060">
            <a:extLst>
              <a:ext uri="{FF2B5EF4-FFF2-40B4-BE49-F238E27FC236}">
                <a16:creationId xmlns:a16="http://schemas.microsoft.com/office/drawing/2014/main" id="{FD8F1113-2E3C-46E3-B54F-B7F421EEF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3" name="Freeform 5">
            <a:extLst>
              <a:ext uri="{FF2B5EF4-FFF2-40B4-BE49-F238E27FC236}">
                <a16:creationId xmlns:a16="http://schemas.microsoft.com/office/drawing/2014/main" id="{B54A4D14-513F-4121-92D3-5CCB468962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29674" y="1290909"/>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65" name="Freeform 6">
            <a:extLst>
              <a:ext uri="{FF2B5EF4-FFF2-40B4-BE49-F238E27FC236}">
                <a16:creationId xmlns:a16="http://schemas.microsoft.com/office/drawing/2014/main" id="{6C3411F1-AD17-499D-AFEF-2F300F6DF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0451" y="2010741"/>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67" name="Freeform 7">
            <a:extLst>
              <a:ext uri="{FF2B5EF4-FFF2-40B4-BE49-F238E27FC236}">
                <a16:creationId xmlns:a16="http://schemas.microsoft.com/office/drawing/2014/main" id="{60BF2CBE-B1E9-4C42-89DC-C35E4E651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51351" y="1780905"/>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69" name="Freeform 8">
            <a:extLst>
              <a:ext uri="{FF2B5EF4-FFF2-40B4-BE49-F238E27FC236}">
                <a16:creationId xmlns:a16="http://schemas.microsoft.com/office/drawing/2014/main" id="{72C95A87-DCDB-41C4-B774-744B3ECBE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542347"/>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71" name="Freeform 9">
            <a:extLst>
              <a:ext uri="{FF2B5EF4-FFF2-40B4-BE49-F238E27FC236}">
                <a16:creationId xmlns:a16="http://schemas.microsoft.com/office/drawing/2014/main" id="{BCB97515-32FF-43A6-A51C-B140193AB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01" y="6178751"/>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73" name="Freeform 10">
            <a:extLst>
              <a:ext uri="{FF2B5EF4-FFF2-40B4-BE49-F238E27FC236}">
                <a16:creationId xmlns:a16="http://schemas.microsoft.com/office/drawing/2014/main" id="{9C6379D3-7045-4B76-9409-6D23D753D0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59376"/>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75" name="Freeform 12">
            <a:extLst>
              <a:ext uri="{FF2B5EF4-FFF2-40B4-BE49-F238E27FC236}">
                <a16:creationId xmlns:a16="http://schemas.microsoft.com/office/drawing/2014/main" id="{61B1C1DE-4201-4989-BE65-41ADC24725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1916"/>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77" name="Freeform 14">
            <a:extLst>
              <a:ext uri="{FF2B5EF4-FFF2-40B4-BE49-F238E27FC236}">
                <a16:creationId xmlns:a16="http://schemas.microsoft.com/office/drawing/2014/main" id="{806398CC-D327-4E06-838C-31119BD56F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01" y="-6705"/>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79" name="Freeform 16">
            <a:extLst>
              <a:ext uri="{FF2B5EF4-FFF2-40B4-BE49-F238E27FC236}">
                <a16:creationId xmlns:a16="http://schemas.microsoft.com/office/drawing/2014/main" id="{70A741CC-E736-448A-A94E-5C8BB9711D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1916"/>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81" name="Freeform 11">
            <a:extLst>
              <a:ext uri="{FF2B5EF4-FFF2-40B4-BE49-F238E27FC236}">
                <a16:creationId xmlns:a16="http://schemas.microsoft.com/office/drawing/2014/main" id="{7C324CDD-B30F-47DD-8627-E2171D5E83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26601" y="-1916"/>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83" name="Freeform 21">
            <a:extLst>
              <a:ext uri="{FF2B5EF4-FFF2-40B4-BE49-F238E27FC236}">
                <a16:creationId xmlns:a16="http://schemas.microsoft.com/office/drawing/2014/main" id="{79C8D19E-E3D6-45A6-BCA2-5918A37D7A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235014" y="2872"/>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522107DF-28D1-AECE-299A-375E6A01AF85}"/>
              </a:ext>
            </a:extLst>
          </p:cNvPr>
          <p:cNvSpPr>
            <a:spLocks noGrp="1"/>
          </p:cNvSpPr>
          <p:nvPr>
            <p:ph type="title"/>
          </p:nvPr>
        </p:nvSpPr>
        <p:spPr>
          <a:xfrm>
            <a:off x="8825306" y="1477651"/>
            <a:ext cx="2929372" cy="2468207"/>
          </a:xfrm>
        </p:spPr>
        <p:txBody>
          <a:bodyPr vert="horz" lIns="228600" tIns="228600" rIns="228600" bIns="0" rtlCol="0" anchor="b">
            <a:normAutofit/>
          </a:bodyPr>
          <a:lstStyle/>
          <a:p>
            <a:pPr algn="l">
              <a:lnSpc>
                <a:spcPct val="80000"/>
              </a:lnSpc>
            </a:pPr>
            <a:r>
              <a:rPr lang="en-US" sz="3100">
                <a:solidFill>
                  <a:schemeClr val="tx2"/>
                </a:solidFill>
              </a:rPr>
              <a:t>				Questions </a:t>
            </a:r>
          </a:p>
        </p:txBody>
      </p:sp>
      <p:sp>
        <p:nvSpPr>
          <p:cNvPr id="1085" name="Freeform 22">
            <a:extLst>
              <a:ext uri="{FF2B5EF4-FFF2-40B4-BE49-F238E27FC236}">
                <a16:creationId xmlns:a16="http://schemas.microsoft.com/office/drawing/2014/main" id="{43280283-E04A-43CA-BFA1-F285486A2F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020826" y="-1916"/>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87" name="Freeform 23">
            <a:extLst>
              <a:ext uri="{FF2B5EF4-FFF2-40B4-BE49-F238E27FC236}">
                <a16:creationId xmlns:a16="http://schemas.microsoft.com/office/drawing/2014/main" id="{38328CB6-0FC5-4AEA-BC7E-489267CB6F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90826" y="-1916"/>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89" name="Freeform: Shape 1088">
            <a:extLst>
              <a:ext uri="{FF2B5EF4-FFF2-40B4-BE49-F238E27FC236}">
                <a16:creationId xmlns:a16="http://schemas.microsoft.com/office/drawing/2014/main" id="{138AF5D2-3A9C-4E8F-B879-36865366A1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752078" y="2218040"/>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1030" name="Picture 6" descr="Thank You Images - Free Download on Freepik">
            <a:extLst>
              <a:ext uri="{FF2B5EF4-FFF2-40B4-BE49-F238E27FC236}">
                <a16:creationId xmlns:a16="http://schemas.microsoft.com/office/drawing/2014/main" id="{4E528340-6F23-E58F-AD00-71C55AF8F1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3744" r="-1" b="17418"/>
          <a:stretch>
            <a:fillRect/>
          </a:stretch>
        </p:blipFill>
        <p:spPr bwMode="auto">
          <a:xfrm>
            <a:off x="932740" y="461405"/>
            <a:ext cx="7761924" cy="534306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0782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17977</TotalTime>
  <Words>1000</Words>
  <Application>Microsoft Macintosh PowerPoint</Application>
  <PresentationFormat>Widescreen</PresentationFormat>
  <Paragraphs>69</Paragraphs>
  <Slides>11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vt:lpstr>
      <vt:lpstr>Aptos</vt:lpstr>
      <vt:lpstr>Arial</vt:lpstr>
      <vt:lpstr>Calibri Light</vt:lpstr>
      <vt:lpstr>Rockwell</vt:lpstr>
      <vt:lpstr>Wingdings</vt:lpstr>
      <vt:lpstr>Atlas</vt:lpstr>
      <vt:lpstr>MODULE NAME: Problem Solving &amp; Decision Making. MODULE CODE: LCLM4004. STUDENT NAME: Robert Ilie Rusnac. STUDENT ID: 2435669. LECTURER: Charles Oham. Assignment 1: Presentation</vt:lpstr>
      <vt:lpstr>OVERVIEW</vt:lpstr>
      <vt:lpstr>Introduction</vt:lpstr>
      <vt:lpstr>Company background</vt:lpstr>
      <vt:lpstr>Problem: nature and scope</vt:lpstr>
      <vt:lpstr>PESTLE ANALYSIS: Green Haven Florists </vt:lpstr>
      <vt:lpstr>PESTLE ANALYSIS: Green Haven Florists </vt:lpstr>
      <vt:lpstr>Cause and effect analysis: Fishbone diagram </vt:lpstr>
      <vt:lpstr>Conclusion</vt:lpstr>
      <vt:lpstr>References </vt:lpstr>
      <vt:lpstr>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Anita Nan</dc:creator>
  <cp:lastModifiedBy>Robert-Ilie Rusnac (2435669)</cp:lastModifiedBy>
  <cp:revision>91</cp:revision>
  <dcterms:created xsi:type="dcterms:W3CDTF">2024-10-08T15:58:04Z</dcterms:created>
  <dcterms:modified xsi:type="dcterms:W3CDTF">2025-11-09T23:17:52Z</dcterms:modified>
</cp:coreProperties>
</file>