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50"/>
    <p:restoredTop sz="94626"/>
  </p:normalViewPr>
  <p:slideViewPr>
    <p:cSldViewPr snapToGrid="0">
      <p:cViewPr varScale="1">
        <p:scale>
          <a:sx n="83" d="100"/>
          <a:sy n="83" d="100"/>
        </p:scale>
        <p:origin x="144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FD7E3-37EE-D071-6994-AE6144FC88E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E303148-A840-38A8-631C-C1D6703A65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1939C89-7F0F-1CD1-5685-D03B0E511931}"/>
              </a:ext>
            </a:extLst>
          </p:cNvPr>
          <p:cNvSpPr>
            <a:spLocks noGrp="1"/>
          </p:cNvSpPr>
          <p:nvPr>
            <p:ph type="dt" sz="half" idx="10"/>
          </p:nvPr>
        </p:nvSpPr>
        <p:spPr/>
        <p:txBody>
          <a:bodyPr/>
          <a:lstStyle/>
          <a:p>
            <a:fld id="{9D787E3E-616C-7A4B-8665-9977808A34E6}" type="datetimeFigureOut">
              <a:rPr lang="en-US" smtClean="0"/>
              <a:t>9/11/22</a:t>
            </a:fld>
            <a:endParaRPr lang="en-US"/>
          </a:p>
        </p:txBody>
      </p:sp>
      <p:sp>
        <p:nvSpPr>
          <p:cNvPr id="5" name="Footer Placeholder 4">
            <a:extLst>
              <a:ext uri="{FF2B5EF4-FFF2-40B4-BE49-F238E27FC236}">
                <a16:creationId xmlns:a16="http://schemas.microsoft.com/office/drawing/2014/main" id="{B0618FBD-F138-7846-3603-955F2C44DE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AE3CD0-100E-DC15-580C-7F7AB8FBC7F7}"/>
              </a:ext>
            </a:extLst>
          </p:cNvPr>
          <p:cNvSpPr>
            <a:spLocks noGrp="1"/>
          </p:cNvSpPr>
          <p:nvPr>
            <p:ph type="sldNum" sz="quarter" idx="12"/>
          </p:nvPr>
        </p:nvSpPr>
        <p:spPr/>
        <p:txBody>
          <a:bodyPr/>
          <a:lstStyle/>
          <a:p>
            <a:fld id="{1F4C38B4-BC3A-0947-8D99-59C1BC374187}" type="slidenum">
              <a:rPr lang="en-US" smtClean="0"/>
              <a:t>‹#›</a:t>
            </a:fld>
            <a:endParaRPr lang="en-US"/>
          </a:p>
        </p:txBody>
      </p:sp>
    </p:spTree>
    <p:extLst>
      <p:ext uri="{BB962C8B-B14F-4D97-AF65-F5344CB8AC3E}">
        <p14:creationId xmlns:p14="http://schemas.microsoft.com/office/powerpoint/2010/main" val="14226368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488B29-B652-06DE-CCC6-33682BE30E3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DBACCCC-6111-69DA-DF17-FE019EC233D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1688E5A-0C82-55E7-0AA4-37B8AEFB8D25}"/>
              </a:ext>
            </a:extLst>
          </p:cNvPr>
          <p:cNvSpPr>
            <a:spLocks noGrp="1"/>
          </p:cNvSpPr>
          <p:nvPr>
            <p:ph type="dt" sz="half" idx="10"/>
          </p:nvPr>
        </p:nvSpPr>
        <p:spPr/>
        <p:txBody>
          <a:bodyPr/>
          <a:lstStyle/>
          <a:p>
            <a:fld id="{9D787E3E-616C-7A4B-8665-9977808A34E6}" type="datetimeFigureOut">
              <a:rPr lang="en-US" smtClean="0"/>
              <a:t>9/11/22</a:t>
            </a:fld>
            <a:endParaRPr lang="en-US"/>
          </a:p>
        </p:txBody>
      </p:sp>
      <p:sp>
        <p:nvSpPr>
          <p:cNvPr id="5" name="Footer Placeholder 4">
            <a:extLst>
              <a:ext uri="{FF2B5EF4-FFF2-40B4-BE49-F238E27FC236}">
                <a16:creationId xmlns:a16="http://schemas.microsoft.com/office/drawing/2014/main" id="{80230AB5-EC45-0EED-B466-B7EDB9717F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059E86-FF2C-57FE-CDF8-20092BA01ED0}"/>
              </a:ext>
            </a:extLst>
          </p:cNvPr>
          <p:cNvSpPr>
            <a:spLocks noGrp="1"/>
          </p:cNvSpPr>
          <p:nvPr>
            <p:ph type="sldNum" sz="quarter" idx="12"/>
          </p:nvPr>
        </p:nvSpPr>
        <p:spPr/>
        <p:txBody>
          <a:bodyPr/>
          <a:lstStyle/>
          <a:p>
            <a:fld id="{1F4C38B4-BC3A-0947-8D99-59C1BC374187}" type="slidenum">
              <a:rPr lang="en-US" smtClean="0"/>
              <a:t>‹#›</a:t>
            </a:fld>
            <a:endParaRPr lang="en-US"/>
          </a:p>
        </p:txBody>
      </p:sp>
    </p:spTree>
    <p:extLst>
      <p:ext uri="{BB962C8B-B14F-4D97-AF65-F5344CB8AC3E}">
        <p14:creationId xmlns:p14="http://schemas.microsoft.com/office/powerpoint/2010/main" val="40657713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340EE-CFA9-F292-DC7B-539C43A9290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29E4516-ADEF-C5C9-128B-1CA13DC06B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56A21EB-DC43-3FBD-562C-1F1CF870DA5A}"/>
              </a:ext>
            </a:extLst>
          </p:cNvPr>
          <p:cNvSpPr>
            <a:spLocks noGrp="1"/>
          </p:cNvSpPr>
          <p:nvPr>
            <p:ph type="dt" sz="half" idx="10"/>
          </p:nvPr>
        </p:nvSpPr>
        <p:spPr/>
        <p:txBody>
          <a:bodyPr/>
          <a:lstStyle/>
          <a:p>
            <a:fld id="{9D787E3E-616C-7A4B-8665-9977808A34E6}" type="datetimeFigureOut">
              <a:rPr lang="en-US" smtClean="0"/>
              <a:t>9/11/22</a:t>
            </a:fld>
            <a:endParaRPr lang="en-US"/>
          </a:p>
        </p:txBody>
      </p:sp>
      <p:sp>
        <p:nvSpPr>
          <p:cNvPr id="5" name="Footer Placeholder 4">
            <a:extLst>
              <a:ext uri="{FF2B5EF4-FFF2-40B4-BE49-F238E27FC236}">
                <a16:creationId xmlns:a16="http://schemas.microsoft.com/office/drawing/2014/main" id="{4769BB26-E619-F097-01E1-526A9F8CA6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375AFA-EDA6-32AE-02EE-F36C67F1C7DB}"/>
              </a:ext>
            </a:extLst>
          </p:cNvPr>
          <p:cNvSpPr>
            <a:spLocks noGrp="1"/>
          </p:cNvSpPr>
          <p:nvPr>
            <p:ph type="sldNum" sz="quarter" idx="12"/>
          </p:nvPr>
        </p:nvSpPr>
        <p:spPr/>
        <p:txBody>
          <a:bodyPr/>
          <a:lstStyle/>
          <a:p>
            <a:fld id="{1F4C38B4-BC3A-0947-8D99-59C1BC374187}" type="slidenum">
              <a:rPr lang="en-US" smtClean="0"/>
              <a:t>‹#›</a:t>
            </a:fld>
            <a:endParaRPr lang="en-US"/>
          </a:p>
        </p:txBody>
      </p:sp>
    </p:spTree>
    <p:extLst>
      <p:ext uri="{BB962C8B-B14F-4D97-AF65-F5344CB8AC3E}">
        <p14:creationId xmlns:p14="http://schemas.microsoft.com/office/powerpoint/2010/main" val="1027419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531026-E870-9961-466C-04EBB94E032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76F899E-5CB6-7E11-CDB2-00A55A858E6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0D26A30-9116-F480-0455-D8105B910DD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5198DD8-CC1C-F41E-FA2E-E7F5781C6D6E}"/>
              </a:ext>
            </a:extLst>
          </p:cNvPr>
          <p:cNvSpPr>
            <a:spLocks noGrp="1"/>
          </p:cNvSpPr>
          <p:nvPr>
            <p:ph type="dt" sz="half" idx="10"/>
          </p:nvPr>
        </p:nvSpPr>
        <p:spPr/>
        <p:txBody>
          <a:bodyPr/>
          <a:lstStyle/>
          <a:p>
            <a:fld id="{9D787E3E-616C-7A4B-8665-9977808A34E6}" type="datetimeFigureOut">
              <a:rPr lang="en-US" smtClean="0"/>
              <a:t>9/11/22</a:t>
            </a:fld>
            <a:endParaRPr lang="en-US"/>
          </a:p>
        </p:txBody>
      </p:sp>
      <p:sp>
        <p:nvSpPr>
          <p:cNvPr id="6" name="Footer Placeholder 5">
            <a:extLst>
              <a:ext uri="{FF2B5EF4-FFF2-40B4-BE49-F238E27FC236}">
                <a16:creationId xmlns:a16="http://schemas.microsoft.com/office/drawing/2014/main" id="{1060990E-05DD-B094-7CAC-5009D3F742C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2308E7-4CDF-88AA-F92C-66FFFBBA45EB}"/>
              </a:ext>
            </a:extLst>
          </p:cNvPr>
          <p:cNvSpPr>
            <a:spLocks noGrp="1"/>
          </p:cNvSpPr>
          <p:nvPr>
            <p:ph type="sldNum" sz="quarter" idx="12"/>
          </p:nvPr>
        </p:nvSpPr>
        <p:spPr/>
        <p:txBody>
          <a:bodyPr/>
          <a:lstStyle/>
          <a:p>
            <a:fld id="{1F4C38B4-BC3A-0947-8D99-59C1BC374187}" type="slidenum">
              <a:rPr lang="en-US" smtClean="0"/>
              <a:t>‹#›</a:t>
            </a:fld>
            <a:endParaRPr lang="en-US"/>
          </a:p>
        </p:txBody>
      </p:sp>
    </p:spTree>
    <p:extLst>
      <p:ext uri="{BB962C8B-B14F-4D97-AF65-F5344CB8AC3E}">
        <p14:creationId xmlns:p14="http://schemas.microsoft.com/office/powerpoint/2010/main" val="2669417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4938C-0626-8DCA-06A6-D50E84B8C28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0AC6A7D-46D0-9456-288E-6E44765B4A2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0BF041F-8B22-B0CC-2003-FE9A515400A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39471C3-45A7-25C3-5794-F1DB0582BD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DF564B2-DC05-D7E9-50F7-357C6B7354C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7F5DEB7-40A1-C92F-4EA7-32D9D5483FF3}"/>
              </a:ext>
            </a:extLst>
          </p:cNvPr>
          <p:cNvSpPr>
            <a:spLocks noGrp="1"/>
          </p:cNvSpPr>
          <p:nvPr>
            <p:ph type="dt" sz="half" idx="10"/>
          </p:nvPr>
        </p:nvSpPr>
        <p:spPr/>
        <p:txBody>
          <a:bodyPr/>
          <a:lstStyle/>
          <a:p>
            <a:fld id="{9D787E3E-616C-7A4B-8665-9977808A34E6}" type="datetimeFigureOut">
              <a:rPr lang="en-US" smtClean="0"/>
              <a:t>9/11/22</a:t>
            </a:fld>
            <a:endParaRPr lang="en-US"/>
          </a:p>
        </p:txBody>
      </p:sp>
      <p:sp>
        <p:nvSpPr>
          <p:cNvPr id="8" name="Footer Placeholder 7">
            <a:extLst>
              <a:ext uri="{FF2B5EF4-FFF2-40B4-BE49-F238E27FC236}">
                <a16:creationId xmlns:a16="http://schemas.microsoft.com/office/drawing/2014/main" id="{5A787FBB-F81A-BDF0-6540-A1107A25937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68691C8-D8D7-DFD9-2A02-25E2926F22F9}"/>
              </a:ext>
            </a:extLst>
          </p:cNvPr>
          <p:cNvSpPr>
            <a:spLocks noGrp="1"/>
          </p:cNvSpPr>
          <p:nvPr>
            <p:ph type="sldNum" sz="quarter" idx="12"/>
          </p:nvPr>
        </p:nvSpPr>
        <p:spPr/>
        <p:txBody>
          <a:bodyPr/>
          <a:lstStyle/>
          <a:p>
            <a:fld id="{1F4C38B4-BC3A-0947-8D99-59C1BC374187}" type="slidenum">
              <a:rPr lang="en-US" smtClean="0"/>
              <a:t>‹#›</a:t>
            </a:fld>
            <a:endParaRPr lang="en-US"/>
          </a:p>
        </p:txBody>
      </p:sp>
    </p:spTree>
    <p:extLst>
      <p:ext uri="{BB962C8B-B14F-4D97-AF65-F5344CB8AC3E}">
        <p14:creationId xmlns:p14="http://schemas.microsoft.com/office/powerpoint/2010/main" val="276400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DADC5-CDD9-4043-B54B-CE44470A10B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7D9F5B97-D4A0-D1E6-4372-E98D06E5C474}"/>
              </a:ext>
            </a:extLst>
          </p:cNvPr>
          <p:cNvSpPr>
            <a:spLocks noGrp="1"/>
          </p:cNvSpPr>
          <p:nvPr>
            <p:ph type="dt" sz="half" idx="10"/>
          </p:nvPr>
        </p:nvSpPr>
        <p:spPr/>
        <p:txBody>
          <a:bodyPr/>
          <a:lstStyle/>
          <a:p>
            <a:fld id="{9D787E3E-616C-7A4B-8665-9977808A34E6}" type="datetimeFigureOut">
              <a:rPr lang="en-US" smtClean="0"/>
              <a:t>9/11/22</a:t>
            </a:fld>
            <a:endParaRPr lang="en-US"/>
          </a:p>
        </p:txBody>
      </p:sp>
      <p:sp>
        <p:nvSpPr>
          <p:cNvPr id="4" name="Footer Placeholder 3">
            <a:extLst>
              <a:ext uri="{FF2B5EF4-FFF2-40B4-BE49-F238E27FC236}">
                <a16:creationId xmlns:a16="http://schemas.microsoft.com/office/drawing/2014/main" id="{2ADE8891-6A6F-18A6-376D-B57B5E98337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0759239-3259-511D-5276-043044A13521}"/>
              </a:ext>
            </a:extLst>
          </p:cNvPr>
          <p:cNvSpPr>
            <a:spLocks noGrp="1"/>
          </p:cNvSpPr>
          <p:nvPr>
            <p:ph type="sldNum" sz="quarter" idx="12"/>
          </p:nvPr>
        </p:nvSpPr>
        <p:spPr/>
        <p:txBody>
          <a:bodyPr/>
          <a:lstStyle/>
          <a:p>
            <a:fld id="{1F4C38B4-BC3A-0947-8D99-59C1BC374187}" type="slidenum">
              <a:rPr lang="en-US" smtClean="0"/>
              <a:t>‹#›</a:t>
            </a:fld>
            <a:endParaRPr lang="en-US"/>
          </a:p>
        </p:txBody>
      </p:sp>
    </p:spTree>
    <p:extLst>
      <p:ext uri="{BB962C8B-B14F-4D97-AF65-F5344CB8AC3E}">
        <p14:creationId xmlns:p14="http://schemas.microsoft.com/office/powerpoint/2010/main" val="4287743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EC2C605-D886-E410-A6B8-E90ED6930A28}"/>
              </a:ext>
            </a:extLst>
          </p:cNvPr>
          <p:cNvSpPr>
            <a:spLocks noGrp="1"/>
          </p:cNvSpPr>
          <p:nvPr>
            <p:ph type="dt" sz="half" idx="10"/>
          </p:nvPr>
        </p:nvSpPr>
        <p:spPr/>
        <p:txBody>
          <a:bodyPr/>
          <a:lstStyle/>
          <a:p>
            <a:fld id="{9D787E3E-616C-7A4B-8665-9977808A34E6}" type="datetimeFigureOut">
              <a:rPr lang="en-US" smtClean="0"/>
              <a:t>9/11/22</a:t>
            </a:fld>
            <a:endParaRPr lang="en-US"/>
          </a:p>
        </p:txBody>
      </p:sp>
      <p:sp>
        <p:nvSpPr>
          <p:cNvPr id="3" name="Footer Placeholder 2">
            <a:extLst>
              <a:ext uri="{FF2B5EF4-FFF2-40B4-BE49-F238E27FC236}">
                <a16:creationId xmlns:a16="http://schemas.microsoft.com/office/drawing/2014/main" id="{0805C671-A50D-6DD4-E954-B4D957B53D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EED5325-20F2-15D9-C5FD-FF43F0471EC1}"/>
              </a:ext>
            </a:extLst>
          </p:cNvPr>
          <p:cNvSpPr>
            <a:spLocks noGrp="1"/>
          </p:cNvSpPr>
          <p:nvPr>
            <p:ph type="sldNum" sz="quarter" idx="12"/>
          </p:nvPr>
        </p:nvSpPr>
        <p:spPr/>
        <p:txBody>
          <a:bodyPr/>
          <a:lstStyle/>
          <a:p>
            <a:fld id="{1F4C38B4-BC3A-0947-8D99-59C1BC374187}" type="slidenum">
              <a:rPr lang="en-US" smtClean="0"/>
              <a:t>‹#›</a:t>
            </a:fld>
            <a:endParaRPr lang="en-US"/>
          </a:p>
        </p:txBody>
      </p:sp>
    </p:spTree>
    <p:extLst>
      <p:ext uri="{BB962C8B-B14F-4D97-AF65-F5344CB8AC3E}">
        <p14:creationId xmlns:p14="http://schemas.microsoft.com/office/powerpoint/2010/main" val="541412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B270C-26E9-09CD-1969-5C5BBA3C636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54DAE7B-97FA-C13A-8ED2-FCF3B01064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2250264-674B-5DB3-BA38-27BA3357E9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0E3A38A-2FAB-FE6E-FA65-7EDD2C30E1A2}"/>
              </a:ext>
            </a:extLst>
          </p:cNvPr>
          <p:cNvSpPr>
            <a:spLocks noGrp="1"/>
          </p:cNvSpPr>
          <p:nvPr>
            <p:ph type="dt" sz="half" idx="10"/>
          </p:nvPr>
        </p:nvSpPr>
        <p:spPr/>
        <p:txBody>
          <a:bodyPr/>
          <a:lstStyle/>
          <a:p>
            <a:fld id="{9D787E3E-616C-7A4B-8665-9977808A34E6}" type="datetimeFigureOut">
              <a:rPr lang="en-US" smtClean="0"/>
              <a:t>9/11/22</a:t>
            </a:fld>
            <a:endParaRPr lang="en-US"/>
          </a:p>
        </p:txBody>
      </p:sp>
      <p:sp>
        <p:nvSpPr>
          <p:cNvPr id="6" name="Footer Placeholder 5">
            <a:extLst>
              <a:ext uri="{FF2B5EF4-FFF2-40B4-BE49-F238E27FC236}">
                <a16:creationId xmlns:a16="http://schemas.microsoft.com/office/drawing/2014/main" id="{FC3FF4E7-B71E-391D-04D6-6FD55F37AB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AD14173-1112-88B1-DAA8-1DE9F27AA0F5}"/>
              </a:ext>
            </a:extLst>
          </p:cNvPr>
          <p:cNvSpPr>
            <a:spLocks noGrp="1"/>
          </p:cNvSpPr>
          <p:nvPr>
            <p:ph type="sldNum" sz="quarter" idx="12"/>
          </p:nvPr>
        </p:nvSpPr>
        <p:spPr/>
        <p:txBody>
          <a:bodyPr/>
          <a:lstStyle/>
          <a:p>
            <a:fld id="{1F4C38B4-BC3A-0947-8D99-59C1BC374187}" type="slidenum">
              <a:rPr lang="en-US" smtClean="0"/>
              <a:t>‹#›</a:t>
            </a:fld>
            <a:endParaRPr lang="en-US"/>
          </a:p>
        </p:txBody>
      </p:sp>
    </p:spTree>
    <p:extLst>
      <p:ext uri="{BB962C8B-B14F-4D97-AF65-F5344CB8AC3E}">
        <p14:creationId xmlns:p14="http://schemas.microsoft.com/office/powerpoint/2010/main" val="2587297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E4F69B-AE94-8B92-A8A9-5F3197935EC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B56935B-1336-C8B5-71A5-5B0F166FA1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E3B3E2F-9EBE-AA54-4854-B58FAEA350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1D12BB-0D3B-8DE3-67EA-6E7E1D57ACE2}"/>
              </a:ext>
            </a:extLst>
          </p:cNvPr>
          <p:cNvSpPr>
            <a:spLocks noGrp="1"/>
          </p:cNvSpPr>
          <p:nvPr>
            <p:ph type="dt" sz="half" idx="10"/>
          </p:nvPr>
        </p:nvSpPr>
        <p:spPr/>
        <p:txBody>
          <a:bodyPr/>
          <a:lstStyle/>
          <a:p>
            <a:fld id="{9D787E3E-616C-7A4B-8665-9977808A34E6}" type="datetimeFigureOut">
              <a:rPr lang="en-US" smtClean="0"/>
              <a:t>9/11/22</a:t>
            </a:fld>
            <a:endParaRPr lang="en-US"/>
          </a:p>
        </p:txBody>
      </p:sp>
      <p:sp>
        <p:nvSpPr>
          <p:cNvPr id="6" name="Footer Placeholder 5">
            <a:extLst>
              <a:ext uri="{FF2B5EF4-FFF2-40B4-BE49-F238E27FC236}">
                <a16:creationId xmlns:a16="http://schemas.microsoft.com/office/drawing/2014/main" id="{C66E93FC-0900-E924-2385-738B6E83A41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366D483-6587-7518-7895-0E9B393B4BC5}"/>
              </a:ext>
            </a:extLst>
          </p:cNvPr>
          <p:cNvSpPr>
            <a:spLocks noGrp="1"/>
          </p:cNvSpPr>
          <p:nvPr>
            <p:ph type="sldNum" sz="quarter" idx="12"/>
          </p:nvPr>
        </p:nvSpPr>
        <p:spPr/>
        <p:txBody>
          <a:bodyPr/>
          <a:lstStyle/>
          <a:p>
            <a:fld id="{1F4C38B4-BC3A-0947-8D99-59C1BC374187}" type="slidenum">
              <a:rPr lang="en-US" smtClean="0"/>
              <a:t>‹#›</a:t>
            </a:fld>
            <a:endParaRPr lang="en-US"/>
          </a:p>
        </p:txBody>
      </p:sp>
    </p:spTree>
    <p:extLst>
      <p:ext uri="{BB962C8B-B14F-4D97-AF65-F5344CB8AC3E}">
        <p14:creationId xmlns:p14="http://schemas.microsoft.com/office/powerpoint/2010/main" val="4031194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CBF9B-2D1D-B7D5-C337-117EA6A6BFE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6355258-6168-07D6-2250-9885CEF5DD5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52991C7-F606-30C4-732E-AAC9C23202D1}"/>
              </a:ext>
            </a:extLst>
          </p:cNvPr>
          <p:cNvSpPr>
            <a:spLocks noGrp="1"/>
          </p:cNvSpPr>
          <p:nvPr>
            <p:ph type="dt" sz="half" idx="10"/>
          </p:nvPr>
        </p:nvSpPr>
        <p:spPr/>
        <p:txBody>
          <a:bodyPr/>
          <a:lstStyle/>
          <a:p>
            <a:fld id="{9D787E3E-616C-7A4B-8665-9977808A34E6}" type="datetimeFigureOut">
              <a:rPr lang="en-US" smtClean="0"/>
              <a:t>9/11/22</a:t>
            </a:fld>
            <a:endParaRPr lang="en-US"/>
          </a:p>
        </p:txBody>
      </p:sp>
      <p:sp>
        <p:nvSpPr>
          <p:cNvPr id="5" name="Footer Placeholder 4">
            <a:extLst>
              <a:ext uri="{FF2B5EF4-FFF2-40B4-BE49-F238E27FC236}">
                <a16:creationId xmlns:a16="http://schemas.microsoft.com/office/drawing/2014/main" id="{64202AC1-F855-95E9-CF8C-B919E42B33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F3F3767-5B28-08B4-2DEF-2C5749E04498}"/>
              </a:ext>
            </a:extLst>
          </p:cNvPr>
          <p:cNvSpPr>
            <a:spLocks noGrp="1"/>
          </p:cNvSpPr>
          <p:nvPr>
            <p:ph type="sldNum" sz="quarter" idx="12"/>
          </p:nvPr>
        </p:nvSpPr>
        <p:spPr/>
        <p:txBody>
          <a:bodyPr/>
          <a:lstStyle/>
          <a:p>
            <a:fld id="{1F4C38B4-BC3A-0947-8D99-59C1BC374187}" type="slidenum">
              <a:rPr lang="en-US" smtClean="0"/>
              <a:t>‹#›</a:t>
            </a:fld>
            <a:endParaRPr lang="en-US"/>
          </a:p>
        </p:txBody>
      </p:sp>
    </p:spTree>
    <p:extLst>
      <p:ext uri="{BB962C8B-B14F-4D97-AF65-F5344CB8AC3E}">
        <p14:creationId xmlns:p14="http://schemas.microsoft.com/office/powerpoint/2010/main" val="3490783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973390-5864-9505-D1B4-DFBE1983FB1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042D886-E3D3-D26D-F1B2-868B421FBE6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4A5E408-EA22-8BC4-ABFE-CF600BF96A27}"/>
              </a:ext>
            </a:extLst>
          </p:cNvPr>
          <p:cNvSpPr>
            <a:spLocks noGrp="1"/>
          </p:cNvSpPr>
          <p:nvPr>
            <p:ph type="dt" sz="half" idx="10"/>
          </p:nvPr>
        </p:nvSpPr>
        <p:spPr/>
        <p:txBody>
          <a:bodyPr/>
          <a:lstStyle/>
          <a:p>
            <a:fld id="{9D787E3E-616C-7A4B-8665-9977808A34E6}" type="datetimeFigureOut">
              <a:rPr lang="en-US" smtClean="0"/>
              <a:t>9/11/22</a:t>
            </a:fld>
            <a:endParaRPr lang="en-US"/>
          </a:p>
        </p:txBody>
      </p:sp>
      <p:sp>
        <p:nvSpPr>
          <p:cNvPr id="5" name="Footer Placeholder 4">
            <a:extLst>
              <a:ext uri="{FF2B5EF4-FFF2-40B4-BE49-F238E27FC236}">
                <a16:creationId xmlns:a16="http://schemas.microsoft.com/office/drawing/2014/main" id="{E0389B24-C443-E744-6D23-8F80B047C23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56B6A0-AF99-DCFA-5B1F-F5073CCD3C9D}"/>
              </a:ext>
            </a:extLst>
          </p:cNvPr>
          <p:cNvSpPr>
            <a:spLocks noGrp="1"/>
          </p:cNvSpPr>
          <p:nvPr>
            <p:ph type="sldNum" sz="quarter" idx="12"/>
          </p:nvPr>
        </p:nvSpPr>
        <p:spPr/>
        <p:txBody>
          <a:bodyPr/>
          <a:lstStyle/>
          <a:p>
            <a:fld id="{1F4C38B4-BC3A-0947-8D99-59C1BC374187}" type="slidenum">
              <a:rPr lang="en-US" smtClean="0"/>
              <a:t>‹#›</a:t>
            </a:fld>
            <a:endParaRPr lang="en-US"/>
          </a:p>
        </p:txBody>
      </p:sp>
    </p:spTree>
    <p:extLst>
      <p:ext uri="{BB962C8B-B14F-4D97-AF65-F5344CB8AC3E}">
        <p14:creationId xmlns:p14="http://schemas.microsoft.com/office/powerpoint/2010/main" val="35181635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B115E0-C835-EDF8-ADD2-8A743A1381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B17002B-147E-A906-705E-AD9973F23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5C238D-CE96-7F7A-9927-DCDF22DFC4E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787E3E-616C-7A4B-8665-9977808A34E6}" type="datetimeFigureOut">
              <a:rPr lang="en-US" smtClean="0"/>
              <a:t>9/11/22</a:t>
            </a:fld>
            <a:endParaRPr lang="en-US"/>
          </a:p>
        </p:txBody>
      </p:sp>
      <p:sp>
        <p:nvSpPr>
          <p:cNvPr id="5" name="Footer Placeholder 4">
            <a:extLst>
              <a:ext uri="{FF2B5EF4-FFF2-40B4-BE49-F238E27FC236}">
                <a16:creationId xmlns:a16="http://schemas.microsoft.com/office/drawing/2014/main" id="{ED92F978-DC54-0B83-2586-6BE527B37CC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C923AFE-9302-9E62-E301-5A8FFF6030F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4C38B4-BC3A-0947-8D99-59C1BC374187}" type="slidenum">
              <a:rPr lang="en-US" smtClean="0"/>
              <a:t>‹#›</a:t>
            </a:fld>
            <a:endParaRPr lang="en-US"/>
          </a:p>
        </p:txBody>
      </p:sp>
    </p:spTree>
    <p:extLst>
      <p:ext uri="{BB962C8B-B14F-4D97-AF65-F5344CB8AC3E}">
        <p14:creationId xmlns:p14="http://schemas.microsoft.com/office/powerpoint/2010/main" val="1906223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boingboing.net/2021/07/06/norway-law-requires-photoshopped-photos-to-be-disclosed.html#:~:text=A%20law%20passed%20in%20Norway%20requires%20photoshopped%20photos,effort%20to%20%22reduce%20body%20pressure%22%20among%20young%20people"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statista.com/statistics/415138/social-media-usage-among-chilren-uk/#:~:text=Youth%20accounts%20on%20the%20rise,2020%2C%20peaking%20at%2087%20percent"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online.maryville.edu/blog/evolution-social-media/"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statista.com/statistics/415138/social-media-usage-among-children-uk/#:~:text=From%2080%20percent%20in%202012,2020%2C%20peaking%20at%2087%20percent" TargetMode="External"/><Relationship Id="rId2" Type="http://schemas.openxmlformats.org/officeDocument/2006/relationships/hyperlink" Target="https://www.rsph.org.uk/static/uploaded/d125b27c-0b62-41c5-a2c0155a8887cd01.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commonslibrary.parliament.uk/research-briefings/sn0698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4FA67-618C-9680-F261-1F8D9B227364}"/>
              </a:ext>
            </a:extLst>
          </p:cNvPr>
          <p:cNvSpPr>
            <a:spLocks noGrp="1"/>
          </p:cNvSpPr>
          <p:nvPr>
            <p:ph type="ctrTitle"/>
          </p:nvPr>
        </p:nvSpPr>
        <p:spPr>
          <a:xfrm>
            <a:off x="1524000" y="243840"/>
            <a:ext cx="10317480" cy="3266123"/>
          </a:xfrm>
        </p:spPr>
        <p:txBody>
          <a:bodyPr>
            <a:normAutofit fontScale="90000"/>
          </a:bodyPr>
          <a:lstStyle/>
          <a:p>
            <a:r>
              <a:rPr lang="en-US" dirty="0"/>
              <a:t>THE IMPACT OF SOCIAL MEDIA USE ON ADOLESCENTS AND YOUNG PEOPLES’ MENTAL HEALTH IN THE UNITED KINGDOM</a:t>
            </a:r>
          </a:p>
        </p:txBody>
      </p:sp>
      <p:sp>
        <p:nvSpPr>
          <p:cNvPr id="3" name="Subtitle 2">
            <a:extLst>
              <a:ext uri="{FF2B5EF4-FFF2-40B4-BE49-F238E27FC236}">
                <a16:creationId xmlns:a16="http://schemas.microsoft.com/office/drawing/2014/main" id="{08348F9F-77E4-A539-B6F8-F0F4A1EF9889}"/>
              </a:ext>
            </a:extLst>
          </p:cNvPr>
          <p:cNvSpPr>
            <a:spLocks noGrp="1"/>
          </p:cNvSpPr>
          <p:nvPr>
            <p:ph type="subTitle" idx="1"/>
          </p:nvPr>
        </p:nvSpPr>
        <p:spPr/>
        <p:txBody>
          <a:bodyPr>
            <a:noAutofit/>
          </a:bodyPr>
          <a:lstStyle/>
          <a:p>
            <a:r>
              <a:rPr lang="en-US" sz="3600" dirty="0"/>
              <a:t>BY</a:t>
            </a:r>
          </a:p>
          <a:p>
            <a:r>
              <a:rPr lang="en-US" sz="3600" dirty="0"/>
              <a:t>OSAYAMEN HOPE EHIOGIE</a:t>
            </a:r>
          </a:p>
          <a:p>
            <a:r>
              <a:rPr lang="en-US" sz="3600" dirty="0"/>
              <a:t>1908385</a:t>
            </a:r>
          </a:p>
          <a:p>
            <a:r>
              <a:rPr lang="en-US" sz="3600" dirty="0"/>
              <a:t>INDEPENDENT PROJECT (BMHP6020)</a:t>
            </a:r>
          </a:p>
        </p:txBody>
      </p:sp>
    </p:spTree>
    <p:extLst>
      <p:ext uri="{BB962C8B-B14F-4D97-AF65-F5344CB8AC3E}">
        <p14:creationId xmlns:p14="http://schemas.microsoft.com/office/powerpoint/2010/main" val="39005613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F6021-7C3A-4150-81B2-063FDA4E0BCF}"/>
              </a:ext>
            </a:extLst>
          </p:cNvPr>
          <p:cNvSpPr>
            <a:spLocks noGrp="1"/>
          </p:cNvSpPr>
          <p:nvPr>
            <p:ph type="title"/>
          </p:nvPr>
        </p:nvSpPr>
        <p:spPr/>
        <p:txBody>
          <a:bodyPr/>
          <a:lstStyle/>
          <a:p>
            <a:r>
              <a:rPr lang="en-US" dirty="0"/>
              <a:t>          </a:t>
            </a:r>
            <a:r>
              <a:rPr lang="en-US" b="1" dirty="0"/>
              <a:t>Chapter 1: INTRODUCTION</a:t>
            </a:r>
          </a:p>
        </p:txBody>
      </p:sp>
      <p:sp>
        <p:nvSpPr>
          <p:cNvPr id="3" name="Content Placeholder 2">
            <a:extLst>
              <a:ext uri="{FF2B5EF4-FFF2-40B4-BE49-F238E27FC236}">
                <a16:creationId xmlns:a16="http://schemas.microsoft.com/office/drawing/2014/main" id="{731B8CCC-31F3-8A9F-41E0-9456FEFFB5CF}"/>
              </a:ext>
            </a:extLst>
          </p:cNvPr>
          <p:cNvSpPr>
            <a:spLocks noGrp="1"/>
          </p:cNvSpPr>
          <p:nvPr>
            <p:ph idx="1"/>
          </p:nvPr>
        </p:nvSpPr>
        <p:spPr/>
        <p:txBody>
          <a:bodyPr>
            <a:normAutofit fontScale="92500" lnSpcReduction="20000"/>
          </a:bodyPr>
          <a:lstStyle/>
          <a:p>
            <a:r>
              <a:rPr lang="en-US" dirty="0"/>
              <a:t>Social media is a computerized-based technology</a:t>
            </a:r>
          </a:p>
          <a:p>
            <a:r>
              <a:rPr lang="en-US" dirty="0"/>
              <a:t>Relies on the internet and digital devices e.g., smart phones and computers.</a:t>
            </a:r>
          </a:p>
          <a:p>
            <a:r>
              <a:rPr lang="en-US" dirty="0"/>
              <a:t>It facilitates sharing of information, ideas, thoughts and information.</a:t>
            </a:r>
          </a:p>
          <a:p>
            <a:r>
              <a:rPr lang="en-US" dirty="0"/>
              <a:t>Building virtual social network and communities</a:t>
            </a:r>
          </a:p>
          <a:p>
            <a:r>
              <a:rPr lang="en-US" dirty="0"/>
              <a:t>Use of social media affects how a person feels, think and act.</a:t>
            </a:r>
          </a:p>
          <a:p>
            <a:r>
              <a:rPr lang="en-US" dirty="0"/>
              <a:t>87% of  UK adolescents have social media accounts at 2020 (Statista, 2021).</a:t>
            </a:r>
          </a:p>
          <a:p>
            <a:r>
              <a:rPr lang="en-US" dirty="0"/>
              <a:t>Increasing report of mental disorders among adolescents and young people in UK from 10.1% in 2017 to 17.4% in 2021(UK Parliament, 2021).</a:t>
            </a:r>
          </a:p>
          <a:p>
            <a:r>
              <a:rPr lang="en-US" dirty="0"/>
              <a:t>Anxiety and depression are common among adolescents and young people.</a:t>
            </a:r>
          </a:p>
        </p:txBody>
      </p:sp>
    </p:spTree>
    <p:extLst>
      <p:ext uri="{BB962C8B-B14F-4D97-AF65-F5344CB8AC3E}">
        <p14:creationId xmlns:p14="http://schemas.microsoft.com/office/powerpoint/2010/main" val="92748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0F8A6-B4F6-A3F5-18BB-CD348C7ECF45}"/>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1BBBD4B7-4D79-1A55-9C93-4EC7FD4BF227}"/>
              </a:ext>
            </a:extLst>
          </p:cNvPr>
          <p:cNvSpPr>
            <a:spLocks noGrp="1"/>
          </p:cNvSpPr>
          <p:nvPr>
            <p:ph idx="1"/>
          </p:nvPr>
        </p:nvSpPr>
        <p:spPr/>
        <p:txBody>
          <a:bodyPr/>
          <a:lstStyle/>
          <a:p>
            <a:r>
              <a:rPr lang="en-US" b="1" dirty="0"/>
              <a:t>RATIONAL</a:t>
            </a:r>
            <a:r>
              <a:rPr lang="en-US" dirty="0"/>
              <a:t>- increasing record of mental health disorders coincides with increasing number of adolescents and young people engaged with social media.</a:t>
            </a:r>
          </a:p>
          <a:p>
            <a:r>
              <a:rPr lang="en-US" b="1" dirty="0"/>
              <a:t>AIM</a:t>
            </a:r>
            <a:r>
              <a:rPr lang="en-US" dirty="0"/>
              <a:t>- explore the impact of social media use on the mental health of adolescents and young people in the UK.</a:t>
            </a:r>
          </a:p>
          <a:p>
            <a:r>
              <a:rPr lang="en-US" b="1" dirty="0"/>
              <a:t>OBJECTIVES</a:t>
            </a:r>
            <a:r>
              <a:rPr lang="en-US" dirty="0"/>
              <a:t>- identify, analyze and evaluate selected articles relating to social media usage  and its impacts on adolescents and young people's mental health in the UK with a view to providing recommendations for practice and policy.</a:t>
            </a:r>
          </a:p>
        </p:txBody>
      </p:sp>
    </p:spTree>
    <p:extLst>
      <p:ext uri="{BB962C8B-B14F-4D97-AF65-F5344CB8AC3E}">
        <p14:creationId xmlns:p14="http://schemas.microsoft.com/office/powerpoint/2010/main" val="9209431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BCFCC-6E2C-0065-10BA-81C6E10511EA}"/>
              </a:ext>
            </a:extLst>
          </p:cNvPr>
          <p:cNvSpPr>
            <a:spLocks noGrp="1"/>
          </p:cNvSpPr>
          <p:nvPr>
            <p:ph type="title"/>
          </p:nvPr>
        </p:nvSpPr>
        <p:spPr/>
        <p:txBody>
          <a:bodyPr/>
          <a:lstStyle/>
          <a:p>
            <a:r>
              <a:rPr lang="en-US" dirty="0"/>
              <a:t>                </a:t>
            </a:r>
            <a:r>
              <a:rPr lang="en-US" b="1" dirty="0"/>
              <a:t>Chapter 2: BACKGROUND</a:t>
            </a:r>
          </a:p>
        </p:txBody>
      </p:sp>
      <p:sp>
        <p:nvSpPr>
          <p:cNvPr id="3" name="Content Placeholder 2">
            <a:extLst>
              <a:ext uri="{FF2B5EF4-FFF2-40B4-BE49-F238E27FC236}">
                <a16:creationId xmlns:a16="http://schemas.microsoft.com/office/drawing/2014/main" id="{AEE0ABCA-CFA0-6502-26A5-0C7631AE9A0D}"/>
              </a:ext>
            </a:extLst>
          </p:cNvPr>
          <p:cNvSpPr>
            <a:spLocks noGrp="1"/>
          </p:cNvSpPr>
          <p:nvPr>
            <p:ph idx="1"/>
          </p:nvPr>
        </p:nvSpPr>
        <p:spPr/>
        <p:txBody>
          <a:bodyPr>
            <a:normAutofit lnSpcReduction="10000"/>
          </a:bodyPr>
          <a:lstStyle/>
          <a:p>
            <a:r>
              <a:rPr lang="en-US" dirty="0"/>
              <a:t>Social media dates back to 1997 with ‘Six Degrees’ profile uploading service.</a:t>
            </a:r>
          </a:p>
          <a:p>
            <a:r>
              <a:rPr lang="en-US" dirty="0"/>
              <a:t>Friendster (2001); Myspace (2003); Facebook (2004).</a:t>
            </a:r>
          </a:p>
          <a:p>
            <a:r>
              <a:rPr lang="en-US" dirty="0"/>
              <a:t>Instagram; WhatsApp; Snapchat; TikTok; YouTube etc.</a:t>
            </a:r>
          </a:p>
          <a:p>
            <a:r>
              <a:rPr lang="en-US" dirty="0"/>
              <a:t>Development in digital smart devices with inbuilt cameras was the turning point (Maryville University, 2022).</a:t>
            </a:r>
          </a:p>
          <a:p>
            <a:r>
              <a:rPr lang="en-US" dirty="0"/>
              <a:t>Social media impacted negatively and positively on the mental health of adolescents and young people.</a:t>
            </a:r>
          </a:p>
          <a:p>
            <a:r>
              <a:rPr lang="en-US" dirty="0"/>
              <a:t>Bandura’s social learning theory.</a:t>
            </a:r>
          </a:p>
          <a:p>
            <a:r>
              <a:rPr lang="en-US" dirty="0"/>
              <a:t>Erikson’s  8 stages theory of psychosocial development.</a:t>
            </a:r>
          </a:p>
        </p:txBody>
      </p:sp>
    </p:spTree>
    <p:extLst>
      <p:ext uri="{BB962C8B-B14F-4D97-AF65-F5344CB8AC3E}">
        <p14:creationId xmlns:p14="http://schemas.microsoft.com/office/powerpoint/2010/main" val="16434545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0E2AD-A6C5-7F84-14F4-F9F04D7C805A}"/>
              </a:ext>
            </a:extLst>
          </p:cNvPr>
          <p:cNvSpPr>
            <a:spLocks noGrp="1"/>
          </p:cNvSpPr>
          <p:nvPr>
            <p:ph type="title"/>
          </p:nvPr>
        </p:nvSpPr>
        <p:spPr/>
        <p:txBody>
          <a:bodyPr/>
          <a:lstStyle/>
          <a:p>
            <a:r>
              <a:rPr lang="en-US" dirty="0"/>
              <a:t>                    </a:t>
            </a:r>
            <a:r>
              <a:rPr lang="en-US" b="1" dirty="0"/>
              <a:t>Chapter 3: METHODS</a:t>
            </a:r>
          </a:p>
        </p:txBody>
      </p:sp>
      <p:sp>
        <p:nvSpPr>
          <p:cNvPr id="3" name="Content Placeholder 2">
            <a:extLst>
              <a:ext uri="{FF2B5EF4-FFF2-40B4-BE49-F238E27FC236}">
                <a16:creationId xmlns:a16="http://schemas.microsoft.com/office/drawing/2014/main" id="{5492448A-71EB-EFDC-2A42-67503280A82C}"/>
              </a:ext>
            </a:extLst>
          </p:cNvPr>
          <p:cNvSpPr>
            <a:spLocks noGrp="1"/>
          </p:cNvSpPr>
          <p:nvPr>
            <p:ph idx="1"/>
          </p:nvPr>
        </p:nvSpPr>
        <p:spPr/>
        <p:txBody>
          <a:bodyPr/>
          <a:lstStyle/>
          <a:p>
            <a:r>
              <a:rPr lang="en-US" dirty="0"/>
              <a:t>This is a qualitative secondary research.</a:t>
            </a:r>
          </a:p>
          <a:p>
            <a:r>
              <a:rPr lang="en-US" dirty="0"/>
              <a:t>Key words from the topic was put in search engines to identify articles.</a:t>
            </a:r>
          </a:p>
          <a:p>
            <a:r>
              <a:rPr lang="en-US" dirty="0"/>
              <a:t>Articles with primary research studies were the focus for selection.</a:t>
            </a:r>
          </a:p>
          <a:p>
            <a:r>
              <a:rPr lang="en-US" dirty="0"/>
              <a:t>10 articles with studies in UK  were selected from hundreds of articles that meets the inclusion criteria.</a:t>
            </a:r>
          </a:p>
          <a:p>
            <a:r>
              <a:rPr lang="en-US" dirty="0"/>
              <a:t>Participants in studies are aged between 10-24 years.</a:t>
            </a:r>
          </a:p>
          <a:p>
            <a:r>
              <a:rPr lang="en-US" dirty="0"/>
              <a:t>Articles written in English language.</a:t>
            </a:r>
          </a:p>
          <a:p>
            <a:r>
              <a:rPr lang="en-US" dirty="0"/>
              <a:t>Articles published within the last 10 years, since 2012.</a:t>
            </a:r>
          </a:p>
        </p:txBody>
      </p:sp>
    </p:spTree>
    <p:extLst>
      <p:ext uri="{BB962C8B-B14F-4D97-AF65-F5344CB8AC3E}">
        <p14:creationId xmlns:p14="http://schemas.microsoft.com/office/powerpoint/2010/main" val="39803496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1CDD4-A5DB-B460-B89A-23F5E4DB3231}"/>
              </a:ext>
            </a:extLst>
          </p:cNvPr>
          <p:cNvSpPr>
            <a:spLocks noGrp="1"/>
          </p:cNvSpPr>
          <p:nvPr>
            <p:ph type="title"/>
          </p:nvPr>
        </p:nvSpPr>
        <p:spPr/>
        <p:txBody>
          <a:bodyPr/>
          <a:lstStyle/>
          <a:p>
            <a:r>
              <a:rPr lang="en-US" b="1" dirty="0"/>
              <a:t>METHODS</a:t>
            </a:r>
            <a:r>
              <a:rPr lang="en-US" dirty="0"/>
              <a:t>:</a:t>
            </a:r>
          </a:p>
        </p:txBody>
      </p:sp>
      <p:sp>
        <p:nvSpPr>
          <p:cNvPr id="3" name="Content Placeholder 2">
            <a:extLst>
              <a:ext uri="{FF2B5EF4-FFF2-40B4-BE49-F238E27FC236}">
                <a16:creationId xmlns:a16="http://schemas.microsoft.com/office/drawing/2014/main" id="{E81DFA90-F0CD-486B-8844-4F888C1F968E}"/>
              </a:ext>
            </a:extLst>
          </p:cNvPr>
          <p:cNvSpPr>
            <a:spLocks noGrp="1"/>
          </p:cNvSpPr>
          <p:nvPr>
            <p:ph idx="1"/>
          </p:nvPr>
        </p:nvSpPr>
        <p:spPr/>
        <p:txBody>
          <a:bodyPr>
            <a:normAutofit fontScale="92500"/>
          </a:bodyPr>
          <a:lstStyle/>
          <a:p>
            <a:r>
              <a:rPr lang="en-US" dirty="0"/>
              <a:t>Systematic literature review method was employed.</a:t>
            </a:r>
          </a:p>
          <a:p>
            <a:r>
              <a:rPr lang="en-US" dirty="0"/>
              <a:t>To synthesize findings in a systematic, transparent and meaningful way (Davis </a:t>
            </a:r>
            <a:r>
              <a:rPr lang="en-US" i="1" dirty="0"/>
              <a:t>et al</a:t>
            </a:r>
            <a:r>
              <a:rPr lang="en-US" dirty="0"/>
              <a:t>., 2014).</a:t>
            </a:r>
          </a:p>
          <a:p>
            <a:r>
              <a:rPr lang="en-US" dirty="0"/>
              <a:t>Minimize bias, reliable and provide conclusive results (Moher </a:t>
            </a:r>
            <a:r>
              <a:rPr lang="en-US" i="1" dirty="0"/>
              <a:t>et al</a:t>
            </a:r>
            <a:r>
              <a:rPr lang="en-US" dirty="0"/>
              <a:t>., 2009).</a:t>
            </a:r>
          </a:p>
          <a:p>
            <a:r>
              <a:rPr lang="en-US" dirty="0"/>
              <a:t>Thematic analysis was employed to support systematic literature review method.</a:t>
            </a:r>
          </a:p>
          <a:p>
            <a:r>
              <a:rPr lang="en-US" dirty="0"/>
              <a:t>It identifies, analyze and show repeated patterns as themes over a set of studies (Braun and Clarke, 2006).</a:t>
            </a:r>
          </a:p>
          <a:p>
            <a:r>
              <a:rPr lang="en-US" dirty="0"/>
              <a:t>Findings were presented objectively and devoid of any subjective opinion from the researcher (ethical consideration).</a:t>
            </a:r>
          </a:p>
        </p:txBody>
      </p:sp>
    </p:spTree>
    <p:extLst>
      <p:ext uri="{BB962C8B-B14F-4D97-AF65-F5344CB8AC3E}">
        <p14:creationId xmlns:p14="http://schemas.microsoft.com/office/powerpoint/2010/main" val="11000814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108164-ADC5-EB11-4EC1-4D727F22FE82}"/>
              </a:ext>
            </a:extLst>
          </p:cNvPr>
          <p:cNvSpPr>
            <a:spLocks noGrp="1"/>
          </p:cNvSpPr>
          <p:nvPr>
            <p:ph type="title"/>
          </p:nvPr>
        </p:nvSpPr>
        <p:spPr/>
        <p:txBody>
          <a:bodyPr/>
          <a:lstStyle/>
          <a:p>
            <a:r>
              <a:rPr lang="en-US" b="1" dirty="0"/>
              <a:t>CHAPTER 4: RESULTS AND DISCUSSION</a:t>
            </a:r>
          </a:p>
        </p:txBody>
      </p:sp>
      <p:sp>
        <p:nvSpPr>
          <p:cNvPr id="3" name="Content Placeholder 2">
            <a:extLst>
              <a:ext uri="{FF2B5EF4-FFF2-40B4-BE49-F238E27FC236}">
                <a16:creationId xmlns:a16="http://schemas.microsoft.com/office/drawing/2014/main" id="{DB456BE0-C06E-0869-89E8-40109080A83F}"/>
              </a:ext>
            </a:extLst>
          </p:cNvPr>
          <p:cNvSpPr>
            <a:spLocks noGrp="1"/>
          </p:cNvSpPr>
          <p:nvPr>
            <p:ph idx="1"/>
          </p:nvPr>
        </p:nvSpPr>
        <p:spPr/>
        <p:txBody>
          <a:bodyPr>
            <a:normAutofit fontScale="92500"/>
          </a:bodyPr>
          <a:lstStyle/>
          <a:p>
            <a:r>
              <a:rPr lang="en-US" dirty="0"/>
              <a:t>Results revealed that social media use by adolescents and young people in UK impacted negatively and positively on their mental health.</a:t>
            </a:r>
          </a:p>
          <a:p>
            <a:r>
              <a:rPr lang="en-US" dirty="0"/>
              <a:t>The negative impact was more significant for girls than boys.</a:t>
            </a:r>
          </a:p>
          <a:p>
            <a:r>
              <a:rPr lang="en-US" dirty="0"/>
              <a:t>4 themes emerged from the results namely Screen time, online addiction, sleep deprivation and social connectedness.</a:t>
            </a:r>
          </a:p>
          <a:p>
            <a:r>
              <a:rPr lang="en-US" b="1" dirty="0"/>
              <a:t>Screen-time</a:t>
            </a:r>
            <a:r>
              <a:rPr lang="en-US" dirty="0"/>
              <a:t>: 3-5 hours was argued to be excessive and associated with depressive symptoms (Kelly et al.,2018; McNamee, Mendolia and Yerokhin, 2021).</a:t>
            </a:r>
          </a:p>
          <a:p>
            <a:r>
              <a:rPr lang="en-US" dirty="0"/>
              <a:t>Failure of researchers to link different activities on screen with mental health.</a:t>
            </a:r>
          </a:p>
        </p:txBody>
      </p:sp>
    </p:spTree>
    <p:extLst>
      <p:ext uri="{BB962C8B-B14F-4D97-AF65-F5344CB8AC3E}">
        <p14:creationId xmlns:p14="http://schemas.microsoft.com/office/powerpoint/2010/main" val="25609986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4FF66-ED00-A964-2736-DE89F808C9D4}"/>
              </a:ext>
            </a:extLst>
          </p:cNvPr>
          <p:cNvSpPr>
            <a:spLocks noGrp="1"/>
          </p:cNvSpPr>
          <p:nvPr>
            <p:ph type="title"/>
          </p:nvPr>
        </p:nvSpPr>
        <p:spPr/>
        <p:txBody>
          <a:bodyPr/>
          <a:lstStyle/>
          <a:p>
            <a:r>
              <a:rPr lang="en-US" dirty="0"/>
              <a:t>RESULTS AND DISCUSSION</a:t>
            </a:r>
          </a:p>
        </p:txBody>
      </p:sp>
      <p:sp>
        <p:nvSpPr>
          <p:cNvPr id="3" name="Content Placeholder 2">
            <a:extLst>
              <a:ext uri="{FF2B5EF4-FFF2-40B4-BE49-F238E27FC236}">
                <a16:creationId xmlns:a16="http://schemas.microsoft.com/office/drawing/2014/main" id="{68297590-B914-013C-FE51-1EE07CF6FB99}"/>
              </a:ext>
            </a:extLst>
          </p:cNvPr>
          <p:cNvSpPr>
            <a:spLocks noGrp="1"/>
          </p:cNvSpPr>
          <p:nvPr>
            <p:ph idx="1"/>
          </p:nvPr>
        </p:nvSpPr>
        <p:spPr/>
        <p:txBody>
          <a:bodyPr>
            <a:normAutofit lnSpcReduction="10000"/>
          </a:bodyPr>
          <a:lstStyle/>
          <a:p>
            <a:r>
              <a:rPr lang="en-US" b="1" dirty="0"/>
              <a:t>Online addiction</a:t>
            </a:r>
            <a:r>
              <a:rPr lang="en-US" dirty="0"/>
              <a:t>: 87% of adolescents and young people are active users of social media in UK (Dixon, 2022).</a:t>
            </a:r>
          </a:p>
          <a:p>
            <a:r>
              <a:rPr lang="en-US" dirty="0"/>
              <a:t>91% of 16–24-year-olds use the internet for social media (RSPH, 2017).</a:t>
            </a:r>
          </a:p>
          <a:p>
            <a:r>
              <a:rPr lang="en-US" dirty="0"/>
              <a:t>Dopamine- feel good chemical as well as uses and gratification theory</a:t>
            </a:r>
          </a:p>
          <a:p>
            <a:r>
              <a:rPr lang="en-US" dirty="0"/>
              <a:t>Fear of Missing Out (FOMO).</a:t>
            </a:r>
          </a:p>
          <a:p>
            <a:r>
              <a:rPr lang="en-US" dirty="0"/>
              <a:t>It is simply maximizing hours spent and profit to social media platform owners e.g., Mark Zuckerberg, owner of Facebook.</a:t>
            </a:r>
          </a:p>
          <a:p>
            <a:r>
              <a:rPr lang="en-US" dirty="0"/>
              <a:t>It could be argued that social media platforms were designed to be addictive.</a:t>
            </a:r>
          </a:p>
        </p:txBody>
      </p:sp>
    </p:spTree>
    <p:extLst>
      <p:ext uri="{BB962C8B-B14F-4D97-AF65-F5344CB8AC3E}">
        <p14:creationId xmlns:p14="http://schemas.microsoft.com/office/powerpoint/2010/main" val="363403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23DE4-85C8-7C1B-1B6D-4044B8A90AFB}"/>
              </a:ext>
            </a:extLst>
          </p:cNvPr>
          <p:cNvSpPr>
            <a:spLocks noGrp="1"/>
          </p:cNvSpPr>
          <p:nvPr>
            <p:ph type="title"/>
          </p:nvPr>
        </p:nvSpPr>
        <p:spPr/>
        <p:txBody>
          <a:bodyPr/>
          <a:lstStyle/>
          <a:p>
            <a:r>
              <a:rPr lang="en-US" dirty="0"/>
              <a:t>RESULTS AND DISCUSSION</a:t>
            </a:r>
          </a:p>
        </p:txBody>
      </p:sp>
      <p:sp>
        <p:nvSpPr>
          <p:cNvPr id="3" name="Content Placeholder 2">
            <a:extLst>
              <a:ext uri="{FF2B5EF4-FFF2-40B4-BE49-F238E27FC236}">
                <a16:creationId xmlns:a16="http://schemas.microsoft.com/office/drawing/2014/main" id="{7CC61F4C-A7E9-2B61-9C9B-9C67E34C371A}"/>
              </a:ext>
            </a:extLst>
          </p:cNvPr>
          <p:cNvSpPr>
            <a:spLocks noGrp="1"/>
          </p:cNvSpPr>
          <p:nvPr>
            <p:ph idx="1"/>
          </p:nvPr>
        </p:nvSpPr>
        <p:spPr/>
        <p:txBody>
          <a:bodyPr/>
          <a:lstStyle/>
          <a:p>
            <a:r>
              <a:rPr lang="en-US" b="1" dirty="0"/>
              <a:t>Sleep deprivation</a:t>
            </a:r>
            <a:r>
              <a:rPr lang="en-US" dirty="0"/>
              <a:t>: sleep duration lasting 6 hours or less as against 7-9 hours for normal physiological functionality (Mehta, 2022).</a:t>
            </a:r>
          </a:p>
          <a:p>
            <a:r>
              <a:rPr lang="en-US" dirty="0"/>
              <a:t>Poor sleep affects memory, mood and cognitive abilities</a:t>
            </a:r>
          </a:p>
          <a:p>
            <a:r>
              <a:rPr lang="en-US" dirty="0"/>
              <a:t>Increased risk of emotional dysfunction and behavioral difficulties (Qiu and Moralles-Munoz, 2022).</a:t>
            </a:r>
          </a:p>
          <a:p>
            <a:r>
              <a:rPr lang="en-US" dirty="0"/>
              <a:t>Girls are more at risk of developing mental health disorders associated with sleep deprivation.</a:t>
            </a:r>
          </a:p>
          <a:p>
            <a:r>
              <a:rPr lang="en-US" dirty="0"/>
              <a:t>Healthcare practitioners should be mindful of this gender factor when developing interventions or formulating policies.</a:t>
            </a:r>
          </a:p>
          <a:p>
            <a:pPr marL="0" indent="0">
              <a:buNone/>
            </a:pPr>
            <a:endParaRPr lang="en-US" dirty="0"/>
          </a:p>
          <a:p>
            <a:endParaRPr lang="en-US" dirty="0"/>
          </a:p>
        </p:txBody>
      </p:sp>
    </p:spTree>
    <p:extLst>
      <p:ext uri="{BB962C8B-B14F-4D97-AF65-F5344CB8AC3E}">
        <p14:creationId xmlns:p14="http://schemas.microsoft.com/office/powerpoint/2010/main" val="42831001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1F5D9D-41C7-5B07-5127-79C87479D230}"/>
              </a:ext>
            </a:extLst>
          </p:cNvPr>
          <p:cNvSpPr>
            <a:spLocks noGrp="1"/>
          </p:cNvSpPr>
          <p:nvPr>
            <p:ph type="title"/>
          </p:nvPr>
        </p:nvSpPr>
        <p:spPr/>
        <p:txBody>
          <a:bodyPr/>
          <a:lstStyle/>
          <a:p>
            <a:r>
              <a:rPr lang="en-US" dirty="0"/>
              <a:t>RESULTS AND DISCUSSION</a:t>
            </a:r>
          </a:p>
        </p:txBody>
      </p:sp>
      <p:sp>
        <p:nvSpPr>
          <p:cNvPr id="3" name="Content Placeholder 2">
            <a:extLst>
              <a:ext uri="{FF2B5EF4-FFF2-40B4-BE49-F238E27FC236}">
                <a16:creationId xmlns:a16="http://schemas.microsoft.com/office/drawing/2014/main" id="{ED209769-F907-8163-0E7F-668EE7D7CCEA}"/>
              </a:ext>
            </a:extLst>
          </p:cNvPr>
          <p:cNvSpPr>
            <a:spLocks noGrp="1"/>
          </p:cNvSpPr>
          <p:nvPr>
            <p:ph idx="1"/>
          </p:nvPr>
        </p:nvSpPr>
        <p:spPr/>
        <p:txBody>
          <a:bodyPr>
            <a:normAutofit fontScale="92500" lnSpcReduction="10000"/>
          </a:bodyPr>
          <a:lstStyle/>
          <a:p>
            <a:r>
              <a:rPr lang="en-US" b="1" dirty="0"/>
              <a:t>Social connectedness</a:t>
            </a:r>
            <a:r>
              <a:rPr lang="en-US" dirty="0"/>
              <a:t>: social media is the most popular means of communication and connection among adolescents and young people.</a:t>
            </a:r>
          </a:p>
          <a:p>
            <a:r>
              <a:rPr lang="en-US" dirty="0"/>
              <a:t>It is key determinant of adolescents' mental health and wellbeing (Widnall </a:t>
            </a:r>
            <a:r>
              <a:rPr lang="en-US" i="1" dirty="0"/>
              <a:t>et al</a:t>
            </a:r>
            <a:r>
              <a:rPr lang="en-US" dirty="0"/>
              <a:t>., 2022).</a:t>
            </a:r>
          </a:p>
          <a:p>
            <a:r>
              <a:rPr lang="en-US" dirty="0"/>
              <a:t>Image based social media interactions like Snapchat and WhatsApp create sense of intimacy which increases feeling of happiness (Elmquist and McLaughlin, 2018).</a:t>
            </a:r>
          </a:p>
          <a:p>
            <a:r>
              <a:rPr lang="en-US" dirty="0"/>
              <a:t>Increases sense of belongings and identity.</a:t>
            </a:r>
          </a:p>
          <a:p>
            <a:r>
              <a:rPr lang="en-US" dirty="0"/>
              <a:t>It could be platform for cyberbullying, envy, displacement of face-to-face interaction, low self esteem and social isolation (Abi-</a:t>
            </a:r>
            <a:r>
              <a:rPr lang="en-US" dirty="0" err="1"/>
              <a:t>Jaoude</a:t>
            </a:r>
            <a:r>
              <a:rPr lang="en-US" dirty="0"/>
              <a:t>, Naylor and Pignatiello, 2020).</a:t>
            </a:r>
          </a:p>
        </p:txBody>
      </p:sp>
    </p:spTree>
    <p:extLst>
      <p:ext uri="{BB962C8B-B14F-4D97-AF65-F5344CB8AC3E}">
        <p14:creationId xmlns:p14="http://schemas.microsoft.com/office/powerpoint/2010/main" val="29354172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00488-B15C-2786-BD91-6FDA36D00482}"/>
              </a:ext>
            </a:extLst>
          </p:cNvPr>
          <p:cNvSpPr>
            <a:spLocks noGrp="1"/>
          </p:cNvSpPr>
          <p:nvPr>
            <p:ph type="title"/>
          </p:nvPr>
        </p:nvSpPr>
        <p:spPr/>
        <p:txBody>
          <a:bodyPr/>
          <a:lstStyle/>
          <a:p>
            <a:r>
              <a:rPr lang="en-US" b="1" dirty="0"/>
              <a:t>Chapter 5: CONCLUSSION AND RECOMMENDATIONS</a:t>
            </a:r>
          </a:p>
        </p:txBody>
      </p:sp>
      <p:sp>
        <p:nvSpPr>
          <p:cNvPr id="3" name="Content Placeholder 2">
            <a:extLst>
              <a:ext uri="{FF2B5EF4-FFF2-40B4-BE49-F238E27FC236}">
                <a16:creationId xmlns:a16="http://schemas.microsoft.com/office/drawing/2014/main" id="{30CCE085-60A2-B0F6-25CE-55EF7B7E1300}"/>
              </a:ext>
            </a:extLst>
          </p:cNvPr>
          <p:cNvSpPr>
            <a:spLocks noGrp="1"/>
          </p:cNvSpPr>
          <p:nvPr>
            <p:ph idx="1"/>
          </p:nvPr>
        </p:nvSpPr>
        <p:spPr/>
        <p:txBody>
          <a:bodyPr/>
          <a:lstStyle/>
          <a:p>
            <a:r>
              <a:rPr lang="en-US" dirty="0"/>
              <a:t>Excessive social media use was found to be negatively impacting on the mental health and wellbeing of adolescents and young people in the UK.</a:t>
            </a:r>
          </a:p>
          <a:p>
            <a:r>
              <a:rPr lang="en-US" dirty="0"/>
              <a:t>It is important to find the right balance in terms of use and mental health as nothing can stop its increasing use.</a:t>
            </a:r>
          </a:p>
          <a:p>
            <a:r>
              <a:rPr lang="en-US" dirty="0"/>
              <a:t>More research needs to be done on the different activities on screen or social media in relation to mental health.</a:t>
            </a:r>
          </a:p>
          <a:p>
            <a:r>
              <a:rPr lang="en-US" dirty="0"/>
              <a:t>More research needs to be done on why girls are more vulnerable to mental health disorders arising from social media use than boys.</a:t>
            </a:r>
          </a:p>
        </p:txBody>
      </p:sp>
    </p:spTree>
    <p:extLst>
      <p:ext uri="{BB962C8B-B14F-4D97-AF65-F5344CB8AC3E}">
        <p14:creationId xmlns:p14="http://schemas.microsoft.com/office/powerpoint/2010/main" val="31806162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AD1EB-4AB2-4A4A-31DC-E06DCFA8AE01}"/>
              </a:ext>
            </a:extLst>
          </p:cNvPr>
          <p:cNvSpPr>
            <a:spLocks noGrp="1"/>
          </p:cNvSpPr>
          <p:nvPr>
            <p:ph type="title"/>
          </p:nvPr>
        </p:nvSpPr>
        <p:spPr/>
        <p:txBody>
          <a:bodyPr/>
          <a:lstStyle/>
          <a:p>
            <a:r>
              <a:rPr lang="en-US" dirty="0"/>
              <a:t>Recommendations:</a:t>
            </a:r>
          </a:p>
        </p:txBody>
      </p:sp>
      <p:sp>
        <p:nvSpPr>
          <p:cNvPr id="3" name="Content Placeholder 2">
            <a:extLst>
              <a:ext uri="{FF2B5EF4-FFF2-40B4-BE49-F238E27FC236}">
                <a16:creationId xmlns:a16="http://schemas.microsoft.com/office/drawing/2014/main" id="{65413288-FBE2-5A2F-8287-856AE7BD8FA7}"/>
              </a:ext>
            </a:extLst>
          </p:cNvPr>
          <p:cNvSpPr>
            <a:spLocks noGrp="1"/>
          </p:cNvSpPr>
          <p:nvPr>
            <p:ph idx="1"/>
          </p:nvPr>
        </p:nvSpPr>
        <p:spPr/>
        <p:txBody>
          <a:bodyPr>
            <a:normAutofit fontScale="92500" lnSpcReduction="20000"/>
          </a:bodyPr>
          <a:lstStyle/>
          <a:p>
            <a:r>
              <a:rPr lang="en-US" dirty="0"/>
              <a:t>Digital literacy and use of social media should be made compulsory for all primary and secondary schools in the UK.</a:t>
            </a:r>
          </a:p>
          <a:p>
            <a:r>
              <a:rPr lang="en-US" dirty="0"/>
              <a:t>Parents, caregivers and teachers should always act as role models in the use of smart phones and social media.</a:t>
            </a:r>
          </a:p>
          <a:p>
            <a:r>
              <a:rPr lang="en-US" dirty="0"/>
              <a:t>Interventions should focus more on girls as they are more at risk of developing mental health issues from use of social media.</a:t>
            </a:r>
          </a:p>
          <a:p>
            <a:r>
              <a:rPr lang="en-US" dirty="0"/>
              <a:t>The UK parliament should expedite action on the Online Safety Bill.</a:t>
            </a:r>
          </a:p>
          <a:p>
            <a:r>
              <a:rPr lang="en-US" dirty="0"/>
              <a:t>The UK government should introduce law like that of Norway which requires edited or photoshopped photos or images be marked as such on social media to stop young girls from making comparism which usually leads to low self esteem and need for plastic surgery on their body (Beschizza, 2021).</a:t>
            </a:r>
          </a:p>
          <a:p>
            <a:pPr marL="0" indent="0">
              <a:buNone/>
            </a:pPr>
            <a:endParaRPr lang="en-US" dirty="0"/>
          </a:p>
          <a:p>
            <a:endParaRPr lang="en-US" dirty="0"/>
          </a:p>
        </p:txBody>
      </p:sp>
    </p:spTree>
    <p:extLst>
      <p:ext uri="{BB962C8B-B14F-4D97-AF65-F5344CB8AC3E}">
        <p14:creationId xmlns:p14="http://schemas.microsoft.com/office/powerpoint/2010/main" val="22516739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432B0D-8CFB-BE5F-BE91-6F6603F1F35B}"/>
              </a:ext>
            </a:extLst>
          </p:cNvPr>
          <p:cNvSpPr>
            <a:spLocks noGrp="1"/>
          </p:cNvSpPr>
          <p:nvPr>
            <p:ph type="title"/>
          </p:nvPr>
        </p:nvSpPr>
        <p:spPr/>
        <p:txBody>
          <a:bodyPr/>
          <a:lstStyle/>
          <a:p>
            <a:r>
              <a:rPr lang="en-US" dirty="0"/>
              <a:t>                        </a:t>
            </a:r>
            <a:r>
              <a:rPr lang="en-US" b="1" dirty="0"/>
              <a:t>REFERENCES:</a:t>
            </a:r>
          </a:p>
        </p:txBody>
      </p:sp>
      <p:sp>
        <p:nvSpPr>
          <p:cNvPr id="3" name="Content Placeholder 2">
            <a:extLst>
              <a:ext uri="{FF2B5EF4-FFF2-40B4-BE49-F238E27FC236}">
                <a16:creationId xmlns:a16="http://schemas.microsoft.com/office/drawing/2014/main" id="{78D082B3-54FF-34A8-71F1-28E22DFAA337}"/>
              </a:ext>
            </a:extLst>
          </p:cNvPr>
          <p:cNvSpPr>
            <a:spLocks noGrp="1"/>
          </p:cNvSpPr>
          <p:nvPr>
            <p:ph idx="1"/>
          </p:nvPr>
        </p:nvSpPr>
        <p:spPr/>
        <p:txBody>
          <a:bodyPr>
            <a:normAutofit fontScale="85000" lnSpcReduction="20000"/>
          </a:bodyPr>
          <a:lstStyle/>
          <a:p>
            <a:pPr marL="0" indent="0">
              <a:buNone/>
            </a:pPr>
            <a:endParaRPr lang="en-GB" dirty="0"/>
          </a:p>
          <a:p>
            <a:pPr marL="0" indent="0">
              <a:buNone/>
            </a:pPr>
            <a:r>
              <a:rPr lang="en-GB" dirty="0"/>
              <a:t>Abi-</a:t>
            </a:r>
            <a:r>
              <a:rPr lang="en-GB" dirty="0" err="1"/>
              <a:t>Jaoude</a:t>
            </a:r>
            <a:r>
              <a:rPr lang="en-GB" dirty="0"/>
              <a:t>, E. Naylor, K. T. and Pignatiello, A. (2020) ‘Smart phones, social media and youth mental health’, </a:t>
            </a:r>
            <a:r>
              <a:rPr lang="en-GB" i="1" dirty="0"/>
              <a:t>Canadian Medical Association Journal</a:t>
            </a:r>
            <a:r>
              <a:rPr lang="en-GB" dirty="0"/>
              <a:t>, 192(6), pp. 136-141.</a:t>
            </a:r>
          </a:p>
          <a:p>
            <a:pPr marL="0" indent="0">
              <a:buNone/>
            </a:pPr>
            <a:endParaRPr lang="en-GB" dirty="0"/>
          </a:p>
          <a:p>
            <a:pPr marL="0" indent="0">
              <a:buNone/>
            </a:pPr>
            <a:r>
              <a:rPr lang="en-GB" dirty="0"/>
              <a:t>Beschizza, R. (2021) </a:t>
            </a:r>
            <a:r>
              <a:rPr lang="en-GB" i="1" dirty="0"/>
              <a:t>Norway law requires photoshopped pics to be labelled</a:t>
            </a:r>
            <a:r>
              <a:rPr lang="en-GB" dirty="0"/>
              <a:t> [online]. Available at: </a:t>
            </a:r>
            <a:r>
              <a:rPr lang="en-GB" u="sng" dirty="0">
                <a:hlinkClick r:id="rId2"/>
              </a:rPr>
              <a:t>https://boingboing.net/2021/07/06/norway-law-requires-photoshopped-photos-to-be-disclosed.html#:~:text=A%20law%20passed%20in%20Norway%20requires%20photoshopped%20photos,effort%20to%20%22reduce%20body%20pressure%22%20among%20young%20people</a:t>
            </a:r>
            <a:r>
              <a:rPr lang="en-GB" dirty="0"/>
              <a:t> (Accessed: 7</a:t>
            </a:r>
            <a:r>
              <a:rPr lang="en-GB" baseline="30000" dirty="0"/>
              <a:t>th</a:t>
            </a:r>
            <a:r>
              <a:rPr lang="en-GB" dirty="0"/>
              <a:t> September 2022).</a:t>
            </a:r>
          </a:p>
          <a:p>
            <a:pPr marL="0" indent="0">
              <a:buNone/>
            </a:pPr>
            <a:endParaRPr lang="en-GB" dirty="0"/>
          </a:p>
          <a:p>
            <a:pPr marL="0" indent="0">
              <a:buNone/>
            </a:pPr>
            <a:r>
              <a:rPr lang="en-GB" dirty="0"/>
              <a:t>Braun, V. and Clarke, V. (2006) ‘Using thematic analysis in psychology’, </a:t>
            </a:r>
            <a:r>
              <a:rPr lang="en-GB" i="1" dirty="0"/>
              <a:t>Quality Resource Psychology,</a:t>
            </a:r>
            <a:r>
              <a:rPr lang="en-GB" dirty="0"/>
              <a:t> 3(2), pp. 77-101. </a:t>
            </a:r>
            <a:endParaRPr lang="en-GB" b="1" dirty="0"/>
          </a:p>
          <a:p>
            <a:pPr marL="0" indent="0">
              <a:buNone/>
            </a:pPr>
            <a:endParaRPr lang="en-GB" dirty="0"/>
          </a:p>
          <a:p>
            <a:pPr marL="0" indent="0">
              <a:buNone/>
            </a:pPr>
            <a:endParaRPr lang="en-GB" b="1" dirty="0"/>
          </a:p>
          <a:p>
            <a:pPr marL="0" indent="0">
              <a:buNone/>
            </a:pPr>
            <a:endParaRPr lang="en-US" dirty="0"/>
          </a:p>
        </p:txBody>
      </p:sp>
    </p:spTree>
    <p:extLst>
      <p:ext uri="{BB962C8B-B14F-4D97-AF65-F5344CB8AC3E}">
        <p14:creationId xmlns:p14="http://schemas.microsoft.com/office/powerpoint/2010/main" val="10733297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EE666B-32BE-3471-AD52-C724E462F359}"/>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D2D3336-FBB8-5955-B74F-F660913C1ABF}"/>
              </a:ext>
            </a:extLst>
          </p:cNvPr>
          <p:cNvSpPr>
            <a:spLocks noGrp="1"/>
          </p:cNvSpPr>
          <p:nvPr>
            <p:ph idx="1"/>
          </p:nvPr>
        </p:nvSpPr>
        <p:spPr/>
        <p:txBody>
          <a:bodyPr>
            <a:normAutofit fontScale="92500" lnSpcReduction="20000"/>
          </a:bodyPr>
          <a:lstStyle/>
          <a:p>
            <a:pPr marL="0" indent="0">
              <a:buNone/>
            </a:pPr>
            <a:r>
              <a:rPr lang="en-GB" dirty="0"/>
              <a:t>Davis, J. </a:t>
            </a:r>
            <a:r>
              <a:rPr lang="en-GB" i="1" dirty="0"/>
              <a:t>et al</a:t>
            </a:r>
            <a:r>
              <a:rPr lang="en-GB" dirty="0"/>
              <a:t>., (2014) ‘Viewing systematic reviews and meta-analysis in social research through different lenses’, </a:t>
            </a:r>
            <a:r>
              <a:rPr lang="en-GB" i="1" dirty="0"/>
              <a:t>SpringerPlus, </a:t>
            </a:r>
            <a:r>
              <a:rPr lang="en-GB" dirty="0"/>
              <a:t>3; pp.511.</a:t>
            </a:r>
          </a:p>
          <a:p>
            <a:pPr marL="0" indent="0">
              <a:buNone/>
            </a:pPr>
            <a:endParaRPr lang="en-GB" b="1" dirty="0"/>
          </a:p>
          <a:p>
            <a:pPr marL="0" indent="0">
              <a:buNone/>
            </a:pPr>
            <a:r>
              <a:rPr lang="en-GB" dirty="0"/>
              <a:t>Dixon, S. (2022) </a:t>
            </a:r>
            <a:r>
              <a:rPr lang="en-GB" i="1" dirty="0"/>
              <a:t>Social media usage among children in the United Kingdom (UK) 2021</a:t>
            </a:r>
            <a:r>
              <a:rPr lang="en-GB" dirty="0"/>
              <a:t> [online]. Available at: </a:t>
            </a:r>
            <a:r>
              <a:rPr lang="en-GB" u="sng" dirty="0">
                <a:hlinkClick r:id="rId2"/>
              </a:rPr>
              <a:t>https://www.statista.com/statistics/415138/social-media-usage-among-chilren-uk/#:~:text=Youth%20accounts%20on%20the%20rise,2020%2C%20peaking%20at%2087%20percent</a:t>
            </a:r>
            <a:r>
              <a:rPr lang="en-GB" dirty="0"/>
              <a:t> (Accessed: 30</a:t>
            </a:r>
            <a:r>
              <a:rPr lang="en-GB" baseline="30000" dirty="0"/>
              <a:t>th</a:t>
            </a:r>
            <a:r>
              <a:rPr lang="en-GB" dirty="0"/>
              <a:t> August 2022).</a:t>
            </a:r>
          </a:p>
          <a:p>
            <a:pPr marL="0" indent="0">
              <a:buNone/>
            </a:pPr>
            <a:endParaRPr lang="en-GB" dirty="0"/>
          </a:p>
          <a:p>
            <a:pPr marL="0" indent="0">
              <a:buNone/>
            </a:pPr>
            <a:r>
              <a:rPr lang="en-GB" dirty="0"/>
              <a:t>Elmquist, D. L and McLaughlin, C. L (2018) ‘Social media use among adolescents coping with mental health’, </a:t>
            </a:r>
            <a:r>
              <a:rPr lang="en-GB" i="1" dirty="0"/>
              <a:t>contemporary school psychology</a:t>
            </a:r>
            <a:r>
              <a:rPr lang="en-GB" dirty="0"/>
              <a:t>, 22(4), pp. 503-511.</a:t>
            </a:r>
            <a:endParaRPr lang="en-GB" b="1" dirty="0"/>
          </a:p>
          <a:p>
            <a:pPr marL="0" indent="0">
              <a:buNone/>
            </a:pPr>
            <a:endParaRPr lang="en-GB" b="1" dirty="0"/>
          </a:p>
          <a:p>
            <a:pPr marL="0" indent="0">
              <a:buNone/>
            </a:pPr>
            <a:endParaRPr lang="en-US" dirty="0"/>
          </a:p>
        </p:txBody>
      </p:sp>
    </p:spTree>
    <p:extLst>
      <p:ext uri="{BB962C8B-B14F-4D97-AF65-F5344CB8AC3E}">
        <p14:creationId xmlns:p14="http://schemas.microsoft.com/office/powerpoint/2010/main" val="24947268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64287F-C869-FC1C-CB5A-D9E085B962B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8840C3DE-A587-70D6-9164-9AC8B11C6D70}"/>
              </a:ext>
            </a:extLst>
          </p:cNvPr>
          <p:cNvSpPr>
            <a:spLocks noGrp="1"/>
          </p:cNvSpPr>
          <p:nvPr>
            <p:ph idx="1"/>
          </p:nvPr>
        </p:nvSpPr>
        <p:spPr/>
        <p:txBody>
          <a:bodyPr>
            <a:normAutofit fontScale="92500" lnSpcReduction="20000"/>
          </a:bodyPr>
          <a:lstStyle/>
          <a:p>
            <a:pPr marL="0" indent="0">
              <a:buNone/>
            </a:pPr>
            <a:r>
              <a:rPr lang="en-GB" dirty="0"/>
              <a:t>Kelly, Y. et al., (2018) ‘Social Media use and adolescent mental health: findings from the UK Millennium Cohort Study’, </a:t>
            </a:r>
            <a:r>
              <a:rPr lang="en-GB" i="1" dirty="0"/>
              <a:t>EClinicalMedicine</a:t>
            </a:r>
            <a:r>
              <a:rPr lang="en-GB" dirty="0"/>
              <a:t>, 6, pp. 59-68.</a:t>
            </a:r>
          </a:p>
          <a:p>
            <a:pPr marL="0" indent="0">
              <a:buNone/>
            </a:pPr>
            <a:endParaRPr lang="en-GB" b="1" dirty="0"/>
          </a:p>
          <a:p>
            <a:pPr marL="0" indent="0">
              <a:buNone/>
            </a:pPr>
            <a:r>
              <a:rPr lang="en-GB" dirty="0"/>
              <a:t>McNamee, P., Mendolia, S. and Yerokhin, O. (2021) ‘ Social media use and emotional and behavioural outcomes in adolescence: evidence from British longitudinal data’, </a:t>
            </a:r>
            <a:r>
              <a:rPr lang="en-GB" i="1" dirty="0"/>
              <a:t>Economics  and Human Biology</a:t>
            </a:r>
            <a:r>
              <a:rPr lang="en-GB" dirty="0"/>
              <a:t>, 41(100992), pp. 1-17.</a:t>
            </a:r>
          </a:p>
          <a:p>
            <a:pPr marL="0" indent="0">
              <a:buNone/>
            </a:pPr>
            <a:endParaRPr lang="en-GB" b="1" dirty="0"/>
          </a:p>
          <a:p>
            <a:pPr marL="0" indent="0">
              <a:buNone/>
            </a:pPr>
            <a:r>
              <a:rPr lang="en-GB" dirty="0"/>
              <a:t>Maryville University, (2022) </a:t>
            </a:r>
            <a:r>
              <a:rPr lang="en-GB" i="1" dirty="0"/>
              <a:t>The evolution of Social Media: How did it begin, and where could it go next? </a:t>
            </a:r>
            <a:r>
              <a:rPr lang="en-GB" dirty="0"/>
              <a:t>[Online]. Available at: </a:t>
            </a:r>
            <a:r>
              <a:rPr lang="en-GB" u="sng" dirty="0">
                <a:hlinkClick r:id="rId2"/>
              </a:rPr>
              <a:t>https://online.maryville.edu/blog/evolution-social-media/</a:t>
            </a:r>
            <a:r>
              <a:rPr lang="en-GB" u="sng" dirty="0"/>
              <a:t> </a:t>
            </a:r>
            <a:r>
              <a:rPr lang="en-GB" dirty="0"/>
              <a:t>(Accessed: 5</a:t>
            </a:r>
            <a:r>
              <a:rPr lang="en-GB" baseline="30000" dirty="0"/>
              <a:t>th</a:t>
            </a:r>
            <a:r>
              <a:rPr lang="en-GB" dirty="0"/>
              <a:t> April 2022).</a:t>
            </a:r>
            <a:endParaRPr lang="en-GB" b="1" dirty="0"/>
          </a:p>
          <a:p>
            <a:pPr marL="0" indent="0">
              <a:buNone/>
            </a:pPr>
            <a:endParaRPr lang="en-US" dirty="0"/>
          </a:p>
        </p:txBody>
      </p:sp>
    </p:spTree>
    <p:extLst>
      <p:ext uri="{BB962C8B-B14F-4D97-AF65-F5344CB8AC3E}">
        <p14:creationId xmlns:p14="http://schemas.microsoft.com/office/powerpoint/2010/main" val="32728683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D1514-EFA4-8C36-5537-BE776E90F057}"/>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40839838-7D71-E8DD-6EB3-CFD00BB4BDDC}"/>
              </a:ext>
            </a:extLst>
          </p:cNvPr>
          <p:cNvSpPr>
            <a:spLocks noGrp="1"/>
          </p:cNvSpPr>
          <p:nvPr>
            <p:ph idx="1"/>
          </p:nvPr>
        </p:nvSpPr>
        <p:spPr/>
        <p:txBody>
          <a:bodyPr>
            <a:normAutofit fontScale="92500" lnSpcReduction="20000"/>
          </a:bodyPr>
          <a:lstStyle/>
          <a:p>
            <a:pPr marL="0" indent="0">
              <a:buNone/>
            </a:pPr>
            <a:r>
              <a:rPr lang="en-GB" dirty="0"/>
              <a:t>Mehta, K. J. (2022) ‘Effects of sleep and mood on academic performance- at interface of physiological, psychological  and education’, </a:t>
            </a:r>
            <a:r>
              <a:rPr lang="en-GB" i="1" dirty="0"/>
              <a:t>Humanities and social sciences communications</a:t>
            </a:r>
            <a:r>
              <a:rPr lang="en-GB" dirty="0"/>
              <a:t>, 9(16), pp. 1-13.</a:t>
            </a:r>
          </a:p>
          <a:p>
            <a:pPr marL="0" indent="0">
              <a:buNone/>
            </a:pPr>
            <a:r>
              <a:rPr lang="en-GB" dirty="0"/>
              <a:t> </a:t>
            </a:r>
          </a:p>
          <a:p>
            <a:pPr marL="0" indent="0">
              <a:buNone/>
            </a:pPr>
            <a:r>
              <a:rPr lang="en-GB" dirty="0"/>
              <a:t>McLoughlin, L. </a:t>
            </a:r>
            <a:r>
              <a:rPr lang="en-GB" i="1" dirty="0"/>
              <a:t>et al</a:t>
            </a:r>
            <a:r>
              <a:rPr lang="en-GB" dirty="0"/>
              <a:t>., (2018) ‘The importance of social connection for cyber victims: How connectedness and technology could promote mental health and wellbeing in young people’, </a:t>
            </a:r>
            <a:r>
              <a:rPr lang="en-GB" i="1" dirty="0"/>
              <a:t>International journal of emotional education</a:t>
            </a:r>
            <a:r>
              <a:rPr lang="en-GB" dirty="0"/>
              <a:t>, 1, pp. 5-24.</a:t>
            </a:r>
          </a:p>
          <a:p>
            <a:pPr marL="0" indent="0">
              <a:buNone/>
            </a:pPr>
            <a:endParaRPr lang="en-GB" b="1" dirty="0"/>
          </a:p>
          <a:p>
            <a:pPr marL="0" indent="0">
              <a:buNone/>
            </a:pPr>
            <a:r>
              <a:rPr lang="en-GB" dirty="0"/>
              <a:t>Moher, D. </a:t>
            </a:r>
            <a:r>
              <a:rPr lang="en-GB" i="1" dirty="0"/>
              <a:t>et al</a:t>
            </a:r>
            <a:r>
              <a:rPr lang="en-GB" dirty="0"/>
              <a:t>., (2009) ‘Preferral reporting items for systematic reviews and meta-analysis: The PRISMA statement’, </a:t>
            </a:r>
            <a:r>
              <a:rPr lang="en-GB" i="1" dirty="0"/>
              <a:t>Annals of internal medicine,</a:t>
            </a:r>
            <a:r>
              <a:rPr lang="en-GB" dirty="0"/>
              <a:t> 151, pp. 264-269. </a:t>
            </a:r>
            <a:endParaRPr lang="en-GB" b="1" dirty="0"/>
          </a:p>
          <a:p>
            <a:pPr marL="0" indent="0">
              <a:buNone/>
            </a:pPr>
            <a:endParaRPr lang="en-GB" dirty="0"/>
          </a:p>
          <a:p>
            <a:endParaRPr lang="en-GB" b="1" dirty="0"/>
          </a:p>
        </p:txBody>
      </p:sp>
    </p:spTree>
    <p:extLst>
      <p:ext uri="{BB962C8B-B14F-4D97-AF65-F5344CB8AC3E}">
        <p14:creationId xmlns:p14="http://schemas.microsoft.com/office/powerpoint/2010/main" val="25921322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E7154-4F42-8A4D-E5FC-E95BE33A88E6}"/>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64EC86C7-A0EB-7287-042F-6DAE4C9BF0DC}"/>
              </a:ext>
            </a:extLst>
          </p:cNvPr>
          <p:cNvSpPr>
            <a:spLocks noGrp="1"/>
          </p:cNvSpPr>
          <p:nvPr>
            <p:ph idx="1"/>
          </p:nvPr>
        </p:nvSpPr>
        <p:spPr/>
        <p:txBody>
          <a:bodyPr>
            <a:normAutofit fontScale="85000" lnSpcReduction="20000"/>
          </a:bodyPr>
          <a:lstStyle/>
          <a:p>
            <a:pPr marL="0" indent="0">
              <a:buNone/>
            </a:pPr>
            <a:r>
              <a:rPr lang="en-GB" dirty="0"/>
              <a:t>Qiu, J. and Moralles-Munoz, I. (2022) ‘Associations between sleep and mental health in adolescents: Results from the UK Millennium cohort study’, </a:t>
            </a:r>
            <a:r>
              <a:rPr lang="en-GB" i="1" dirty="0"/>
              <a:t>International journal of environmental research and public health</a:t>
            </a:r>
            <a:r>
              <a:rPr lang="en-GB" dirty="0"/>
              <a:t>, 19(1868), pp. 1-14.</a:t>
            </a:r>
          </a:p>
          <a:p>
            <a:pPr marL="0" indent="0">
              <a:buNone/>
            </a:pPr>
            <a:endParaRPr lang="en-GB" dirty="0"/>
          </a:p>
          <a:p>
            <a:pPr marL="0" indent="0">
              <a:buNone/>
            </a:pPr>
            <a:r>
              <a:rPr lang="en-GB" dirty="0"/>
              <a:t>Royal Society for Public Health (2017) </a:t>
            </a:r>
            <a:r>
              <a:rPr lang="en-GB" i="1" dirty="0"/>
              <a:t>#StatusOfMind: social media and young people’s mental health and wellbeing</a:t>
            </a:r>
            <a:r>
              <a:rPr lang="en-GB" dirty="0"/>
              <a:t> [online]. Available at: </a:t>
            </a:r>
            <a:r>
              <a:rPr lang="en-GB" u="sng" dirty="0">
                <a:hlinkClick r:id="rId2"/>
              </a:rPr>
              <a:t>https://www.rsph.org.uk/static/uploaded/d125b27c-0b62-41c5-a2c0155a8887cd01.pdf</a:t>
            </a:r>
            <a:r>
              <a:rPr lang="en-GB" b="1" u="sng" dirty="0"/>
              <a:t> </a:t>
            </a:r>
            <a:r>
              <a:rPr lang="en-GB" dirty="0"/>
              <a:t>(Accessed:11th April 2022).</a:t>
            </a:r>
          </a:p>
          <a:p>
            <a:pPr marL="0" indent="0">
              <a:buNone/>
            </a:pPr>
            <a:endParaRPr lang="en-GB" dirty="0"/>
          </a:p>
          <a:p>
            <a:pPr marL="0" indent="0">
              <a:buNone/>
            </a:pPr>
            <a:r>
              <a:rPr lang="en-GB" dirty="0"/>
              <a:t>Statista, (2021) </a:t>
            </a:r>
            <a:r>
              <a:rPr lang="en-GB" i="1" dirty="0"/>
              <a:t>Social media usage among children in the United Kingdom (UK) 2020</a:t>
            </a:r>
            <a:r>
              <a:rPr lang="en-GB" dirty="0"/>
              <a:t> [online]. Available at: </a:t>
            </a:r>
            <a:r>
              <a:rPr lang="en-GB" u="sng" dirty="0">
                <a:hlinkClick r:id="rId3"/>
              </a:rPr>
              <a:t>https://www.statista.com/statistics/415138/social-media-usage-among-children-uk/#:~:text=From%2080%20percent%20in%202012,2020%2C%20peaking%20at%2087%20percent</a:t>
            </a:r>
            <a:r>
              <a:rPr lang="en-GB" dirty="0"/>
              <a:t> (Accessed: 20</a:t>
            </a:r>
            <a:r>
              <a:rPr lang="en-GB" baseline="30000" dirty="0"/>
              <a:t>th</a:t>
            </a:r>
            <a:r>
              <a:rPr lang="en-GB" dirty="0"/>
              <a:t> March 2022).</a:t>
            </a:r>
          </a:p>
          <a:p>
            <a:pPr marL="0" indent="0">
              <a:buNone/>
            </a:pPr>
            <a:endParaRPr lang="en-GB" dirty="0"/>
          </a:p>
          <a:p>
            <a:pPr marL="0" indent="0">
              <a:buNone/>
            </a:pPr>
            <a:endParaRPr lang="en-GB" b="1" dirty="0"/>
          </a:p>
          <a:p>
            <a:pPr marL="0" indent="0">
              <a:buNone/>
            </a:pPr>
            <a:endParaRPr lang="en-GB" b="1" dirty="0"/>
          </a:p>
        </p:txBody>
      </p:sp>
    </p:spTree>
    <p:extLst>
      <p:ext uri="{BB962C8B-B14F-4D97-AF65-F5344CB8AC3E}">
        <p14:creationId xmlns:p14="http://schemas.microsoft.com/office/powerpoint/2010/main" val="394235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C8372-966C-AEC1-C43B-BBBB56EFDFE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28D99D29-A48E-9D70-3F7E-6FD8D8F25BC4}"/>
              </a:ext>
            </a:extLst>
          </p:cNvPr>
          <p:cNvSpPr>
            <a:spLocks noGrp="1"/>
          </p:cNvSpPr>
          <p:nvPr>
            <p:ph idx="1"/>
          </p:nvPr>
        </p:nvSpPr>
        <p:spPr/>
        <p:txBody>
          <a:bodyPr/>
          <a:lstStyle/>
          <a:p>
            <a:pPr marL="0" indent="0">
              <a:buNone/>
            </a:pPr>
            <a:r>
              <a:rPr lang="en-GB" dirty="0"/>
              <a:t>UK Parliament (2021) </a:t>
            </a:r>
            <a:r>
              <a:rPr lang="en-GB" i="1" dirty="0"/>
              <a:t>Mental health statistics: prevalence, services and funding in England</a:t>
            </a:r>
            <a:r>
              <a:rPr lang="en-GB" dirty="0"/>
              <a:t> [online]. Available at: </a:t>
            </a:r>
            <a:r>
              <a:rPr lang="en-GB" u="sng" dirty="0">
                <a:hlinkClick r:id="rId2"/>
              </a:rPr>
              <a:t>https://commonslibrary.parliament.uk/research-briefings/sn06988/</a:t>
            </a:r>
            <a:r>
              <a:rPr lang="en-GB" dirty="0"/>
              <a:t> (Accessed: 21</a:t>
            </a:r>
            <a:r>
              <a:rPr lang="en-GB" baseline="30000" dirty="0"/>
              <a:t>st</a:t>
            </a:r>
            <a:r>
              <a:rPr lang="en-GB" dirty="0"/>
              <a:t> March 2022).</a:t>
            </a:r>
          </a:p>
          <a:p>
            <a:pPr marL="0" indent="0">
              <a:buNone/>
            </a:pPr>
            <a:endParaRPr lang="en-GB" dirty="0"/>
          </a:p>
          <a:p>
            <a:pPr marL="0" indent="0">
              <a:buNone/>
            </a:pPr>
            <a:r>
              <a:rPr lang="en-GB" dirty="0"/>
              <a:t>Widnall, E. </a:t>
            </a:r>
            <a:r>
              <a:rPr lang="en-GB" i="1" dirty="0"/>
              <a:t>et al</a:t>
            </a:r>
            <a:r>
              <a:rPr lang="en-GB" dirty="0"/>
              <a:t>., (2022) ‘Impact of school and peer connectedness on adolescent mental health and well-being outcomes during the COVID-19 Pandemic: A longitudinal panel survey’, </a:t>
            </a:r>
            <a:r>
              <a:rPr lang="en-GB" i="1" dirty="0"/>
              <a:t>International journal of environmental research and public health</a:t>
            </a:r>
            <a:r>
              <a:rPr lang="en-GB" dirty="0"/>
              <a:t>, 19(6768), pp.1-15.</a:t>
            </a:r>
          </a:p>
          <a:p>
            <a:pPr marL="0" indent="0">
              <a:buNone/>
            </a:pPr>
            <a:endParaRPr lang="en-US" dirty="0"/>
          </a:p>
        </p:txBody>
      </p:sp>
    </p:spTree>
    <p:extLst>
      <p:ext uri="{BB962C8B-B14F-4D97-AF65-F5344CB8AC3E}">
        <p14:creationId xmlns:p14="http://schemas.microsoft.com/office/powerpoint/2010/main" val="226222446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11449</TotalTime>
  <Words>1872</Words>
  <Application>Microsoft Macintosh PowerPoint</Application>
  <PresentationFormat>Widescreen</PresentationFormat>
  <Paragraphs>114</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THE IMPACT OF SOCIAL MEDIA USE ON ADOLESCENTS AND YOUNG PEOPLES’ MENTAL HEALTH IN THE UNITED KINGDOM</vt:lpstr>
      <vt:lpstr>          Chapter 1: INTRODUCTION</vt:lpstr>
      <vt:lpstr>INTRODUCTION</vt:lpstr>
      <vt:lpstr>                Chapter 2: BACKGROUND</vt:lpstr>
      <vt:lpstr>                    Chapter 3: METHODS</vt:lpstr>
      <vt:lpstr>METHODS:</vt:lpstr>
      <vt:lpstr>CHAPTER 4: RESULTS AND DISCUSSION</vt:lpstr>
      <vt:lpstr>RESULTS AND DISCUSSION</vt:lpstr>
      <vt:lpstr>RESULTS AND DISCUSSION</vt:lpstr>
      <vt:lpstr>RESULTS AND DISCUSSION</vt:lpstr>
      <vt:lpstr>Chapter 5: CONCLUSSION AND RECOMMENDATIONS</vt:lpstr>
      <vt:lpstr>Recommendations:</vt:lpstr>
      <vt:lpstr>                        REFERENCES:</vt:lpstr>
      <vt:lpstr>REFERENCES</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SOCIAL MEDIA USE ON ADOLESCENTS AND YOUNG PEOPLES’ MENTAL HEALTH IN THE UNITED KINGDOM</dc:title>
  <dc:creator>Osayamen Ehiogie (1908385)</dc:creator>
  <cp:lastModifiedBy>Osayamen Ehiogie (1908385)</cp:lastModifiedBy>
  <cp:revision>5</cp:revision>
  <dcterms:created xsi:type="dcterms:W3CDTF">2022-09-11T15:00:10Z</dcterms:created>
  <dcterms:modified xsi:type="dcterms:W3CDTF">2022-09-19T13:49:40Z</dcterms:modified>
</cp:coreProperties>
</file>