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91" r:id="rId3"/>
    <p:sldId id="292" r:id="rId4"/>
    <p:sldId id="258" r:id="rId5"/>
    <p:sldId id="293" r:id="rId6"/>
    <p:sldId id="294" r:id="rId7"/>
    <p:sldId id="295" r:id="rId8"/>
    <p:sldId id="296" r:id="rId9"/>
    <p:sldId id="297" r:id="rId10"/>
    <p:sldId id="298" r:id="rId11"/>
    <p:sldId id="299" r:id="rId12"/>
    <p:sldId id="300" r:id="rId13"/>
    <p:sldId id="301" r:id="rId14"/>
    <p:sldId id="302" r:id="rId15"/>
    <p:sldId id="303" r:id="rId16"/>
    <p:sldId id="304" r:id="rId17"/>
    <p:sldId id="305" r:id="rId18"/>
    <p:sldId id="306" r:id="rId19"/>
    <p:sldId id="307" r:id="rId20"/>
    <p:sldId id="308" r:id="rId21"/>
    <p:sldId id="309" r:id="rId22"/>
    <p:sldId id="257"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3"/>
    <p:restoredTop sz="94690"/>
  </p:normalViewPr>
  <p:slideViewPr>
    <p:cSldViewPr snapToGrid="0" snapToObjects="1">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6E8B10-4C5A-46B4-B444-7B73E67D15DC}" type="doc">
      <dgm:prSet loTypeId="urn:microsoft.com/office/officeart/2005/8/layout/cycle2" loCatId="cycle" qsTypeId="urn:microsoft.com/office/officeart/2005/8/quickstyle/simple1" qsCatId="simple" csTypeId="urn:microsoft.com/office/officeart/2005/8/colors/accent0_1" csCatId="mainScheme" phldr="1"/>
      <dgm:spPr/>
      <dgm:t>
        <a:bodyPr/>
        <a:lstStyle/>
        <a:p>
          <a:endParaRPr lang="en-GB"/>
        </a:p>
      </dgm:t>
    </dgm:pt>
    <dgm:pt modelId="{2DBB453B-5EC1-49F3-81AB-CF1B85BEEAFB}">
      <dgm:prSet phldrT="[Text]" custT="1"/>
      <dgm:spPr>
        <a:xfrm>
          <a:off x="1409997" y="1276"/>
          <a:ext cx="837604" cy="837604"/>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lgn="ctr">
            <a:buNone/>
          </a:pPr>
          <a:r>
            <a:rPr lang="en-GB" sz="1100" dirty="0">
              <a:solidFill>
                <a:sysClr val="windowText" lastClr="000000">
                  <a:hueOff val="0"/>
                  <a:satOff val="0"/>
                  <a:lumOff val="0"/>
                  <a:alphaOff val="0"/>
                </a:sysClr>
              </a:solidFill>
              <a:latin typeface="Calibri" panose="020F0502020204030204"/>
              <a:ea typeface="+mn-ea"/>
              <a:cs typeface="+mn-cs"/>
            </a:rPr>
            <a:t>Attraction</a:t>
          </a:r>
        </a:p>
        <a:p>
          <a:pPr algn="ctr">
            <a:buNone/>
          </a:pPr>
          <a:r>
            <a:rPr lang="en-GB" sz="1100" dirty="0">
              <a:solidFill>
                <a:sysClr val="windowText" lastClr="000000">
                  <a:hueOff val="0"/>
                  <a:satOff val="0"/>
                  <a:lumOff val="0"/>
                  <a:alphaOff val="0"/>
                </a:sysClr>
              </a:solidFill>
              <a:latin typeface="Calibri" panose="020F0502020204030204"/>
              <a:ea typeface="+mn-ea"/>
              <a:cs typeface="+mn-cs"/>
            </a:rPr>
            <a:t>(finding employees)</a:t>
          </a:r>
        </a:p>
        <a:p>
          <a:pPr algn="ctr">
            <a:buNone/>
          </a:pPr>
          <a:endParaRPr lang="en-GB" sz="1100" dirty="0">
            <a:solidFill>
              <a:sysClr val="windowText" lastClr="000000">
                <a:hueOff val="0"/>
                <a:satOff val="0"/>
                <a:lumOff val="0"/>
                <a:alphaOff val="0"/>
              </a:sysClr>
            </a:solidFill>
            <a:latin typeface="Calibri" panose="020F0502020204030204"/>
            <a:ea typeface="+mn-ea"/>
            <a:cs typeface="+mn-cs"/>
          </a:endParaRPr>
        </a:p>
      </dgm:t>
    </dgm:pt>
    <dgm:pt modelId="{BCA36FC5-9712-4122-A118-0B62312202AF}" type="parTrans" cxnId="{35CCD089-3F70-4FB7-9FA8-6FE38A7D28ED}">
      <dgm:prSet/>
      <dgm:spPr/>
      <dgm:t>
        <a:bodyPr/>
        <a:lstStyle/>
        <a:p>
          <a:pPr algn="ctr"/>
          <a:endParaRPr lang="en-GB" sz="1100"/>
        </a:p>
      </dgm:t>
    </dgm:pt>
    <dgm:pt modelId="{9A634F87-21A0-45ED-A245-5553BFB132DF}" type="sibTrans" cxnId="{35CCD089-3F70-4FB7-9FA8-6FE38A7D28ED}">
      <dgm:prSet custT="1"/>
      <dgm:spPr>
        <a:xfrm rot="1800000">
          <a:off x="2256748" y="590212"/>
          <a:ext cx="223097" cy="282691"/>
        </a:xfrm>
        <a:prstGeom prst="rightArrow">
          <a:avLst>
            <a:gd name="adj1" fmla="val 60000"/>
            <a:gd name="adj2" fmla="val 50000"/>
          </a:avLst>
        </a:prstGeom>
        <a:solidFill>
          <a:sysClr val="windowText" lastClr="000000">
            <a:tint val="60000"/>
            <a:hueOff val="0"/>
            <a:satOff val="0"/>
            <a:lumOff val="0"/>
            <a:alphaOff val="0"/>
          </a:sysClr>
        </a:solidFill>
        <a:ln>
          <a:noFill/>
        </a:ln>
        <a:effectLst/>
      </dgm:spPr>
      <dgm:t>
        <a:bodyPr/>
        <a:lstStyle/>
        <a:p>
          <a:pPr algn="ctr">
            <a:buNone/>
          </a:pPr>
          <a:endParaRPr lang="en-GB" sz="1100">
            <a:solidFill>
              <a:sysClr val="windowText" lastClr="000000">
                <a:hueOff val="0"/>
                <a:satOff val="0"/>
                <a:lumOff val="0"/>
                <a:alphaOff val="0"/>
              </a:sysClr>
            </a:solidFill>
            <a:latin typeface="Calibri" panose="020F0502020204030204"/>
            <a:ea typeface="+mn-ea"/>
            <a:cs typeface="+mn-cs"/>
          </a:endParaRPr>
        </a:p>
      </dgm:t>
    </dgm:pt>
    <dgm:pt modelId="{B69104BD-7CF8-4766-BDE4-A71307136C57}">
      <dgm:prSet phldrT="[Text]" custT="1"/>
      <dgm:spPr>
        <a:xfrm>
          <a:off x="2499928" y="1889091"/>
          <a:ext cx="837604" cy="837604"/>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lgn="ctr">
            <a:buNone/>
          </a:pPr>
          <a:r>
            <a:rPr lang="en-GB" sz="1100" dirty="0">
              <a:solidFill>
                <a:sysClr val="windowText" lastClr="000000">
                  <a:hueOff val="0"/>
                  <a:satOff val="0"/>
                  <a:lumOff val="0"/>
                  <a:alphaOff val="0"/>
                </a:sysClr>
              </a:solidFill>
              <a:latin typeface="Calibri" panose="020F0502020204030204"/>
              <a:ea typeface="+mn-ea"/>
              <a:cs typeface="+mn-cs"/>
            </a:rPr>
            <a:t>Onboarding</a:t>
          </a:r>
        </a:p>
        <a:p>
          <a:pPr algn="ctr">
            <a:buNone/>
          </a:pPr>
          <a:r>
            <a:rPr lang="en-GB" sz="1100" dirty="0">
              <a:solidFill>
                <a:sysClr val="windowText" lastClr="000000">
                  <a:hueOff val="0"/>
                  <a:satOff val="0"/>
                  <a:lumOff val="0"/>
                  <a:alphaOff val="0"/>
                </a:sysClr>
              </a:solidFill>
              <a:latin typeface="Calibri" panose="020F0502020204030204"/>
              <a:ea typeface="+mn-ea"/>
              <a:cs typeface="+mn-cs"/>
            </a:rPr>
            <a:t>(inducting employees)</a:t>
          </a:r>
        </a:p>
        <a:p>
          <a:pPr algn="ctr">
            <a:buNone/>
          </a:pPr>
          <a:endParaRPr lang="en-GB" sz="1100" strike="sngStrike" dirty="0">
            <a:solidFill>
              <a:sysClr val="windowText" lastClr="000000">
                <a:hueOff val="0"/>
                <a:satOff val="0"/>
                <a:lumOff val="0"/>
                <a:alphaOff val="0"/>
              </a:sysClr>
            </a:solidFill>
            <a:latin typeface="Calibri" panose="020F0502020204030204"/>
            <a:ea typeface="+mn-ea"/>
            <a:cs typeface="+mn-cs"/>
          </a:endParaRPr>
        </a:p>
      </dgm:t>
    </dgm:pt>
    <dgm:pt modelId="{123B8281-4433-409C-8074-82D84FA5D74F}" type="parTrans" cxnId="{956D3B6E-8FE9-476B-9F65-B00D595500BB}">
      <dgm:prSet/>
      <dgm:spPr/>
      <dgm:t>
        <a:bodyPr/>
        <a:lstStyle/>
        <a:p>
          <a:pPr algn="ctr"/>
          <a:endParaRPr lang="en-GB" sz="1100"/>
        </a:p>
      </dgm:t>
    </dgm:pt>
    <dgm:pt modelId="{161714C9-E4BD-4962-9FFC-3006B23F96A5}" type="sibTrans" cxnId="{956D3B6E-8FE9-476B-9F65-B00D595500BB}">
      <dgm:prSet custT="1"/>
      <dgm:spPr>
        <a:xfrm rot="9000000">
          <a:off x="2267684" y="2478027"/>
          <a:ext cx="223097" cy="282691"/>
        </a:xfrm>
        <a:prstGeom prst="rightArrow">
          <a:avLst>
            <a:gd name="adj1" fmla="val 60000"/>
            <a:gd name="adj2" fmla="val 50000"/>
          </a:avLst>
        </a:prstGeom>
        <a:solidFill>
          <a:sysClr val="windowText" lastClr="000000">
            <a:tint val="60000"/>
            <a:hueOff val="0"/>
            <a:satOff val="0"/>
            <a:lumOff val="0"/>
            <a:alphaOff val="0"/>
          </a:sysClr>
        </a:solidFill>
        <a:ln>
          <a:noFill/>
        </a:ln>
        <a:effectLst/>
      </dgm:spPr>
      <dgm:t>
        <a:bodyPr/>
        <a:lstStyle/>
        <a:p>
          <a:pPr algn="ctr">
            <a:buNone/>
          </a:pPr>
          <a:endParaRPr lang="en-GB" sz="1100">
            <a:solidFill>
              <a:sysClr val="windowText" lastClr="000000">
                <a:hueOff val="0"/>
                <a:satOff val="0"/>
                <a:lumOff val="0"/>
                <a:alphaOff val="0"/>
              </a:sysClr>
            </a:solidFill>
            <a:latin typeface="Calibri" panose="020F0502020204030204"/>
            <a:ea typeface="+mn-ea"/>
            <a:cs typeface="+mn-cs"/>
          </a:endParaRPr>
        </a:p>
      </dgm:t>
    </dgm:pt>
    <dgm:pt modelId="{21FB4859-1856-4DBF-B315-33B6BA5F08DF}">
      <dgm:prSet phldrT="[Text]" custT="1"/>
      <dgm:spPr>
        <a:xfrm>
          <a:off x="1409997" y="2518363"/>
          <a:ext cx="837604" cy="837604"/>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lgn="ctr">
            <a:buNone/>
          </a:pPr>
          <a:endParaRPr lang="en-GB" sz="1100" dirty="0">
            <a:solidFill>
              <a:sysClr val="windowText" lastClr="000000">
                <a:hueOff val="0"/>
                <a:satOff val="0"/>
                <a:lumOff val="0"/>
                <a:alphaOff val="0"/>
              </a:sysClr>
            </a:solidFill>
            <a:latin typeface="Calibri" panose="020F0502020204030204"/>
            <a:ea typeface="+mn-ea"/>
            <a:cs typeface="+mn-cs"/>
          </a:endParaRPr>
        </a:p>
        <a:p>
          <a:pPr algn="ctr">
            <a:buNone/>
          </a:pPr>
          <a:r>
            <a:rPr lang="en-GB" sz="1100" dirty="0">
              <a:solidFill>
                <a:sysClr val="windowText" lastClr="000000">
                  <a:hueOff val="0"/>
                  <a:satOff val="0"/>
                  <a:lumOff val="0"/>
                  <a:alphaOff val="0"/>
                </a:sysClr>
              </a:solidFill>
              <a:latin typeface="Calibri" panose="020F0502020204030204"/>
              <a:ea typeface="+mn-ea"/>
              <a:cs typeface="+mn-cs"/>
            </a:rPr>
            <a:t>Development</a:t>
          </a:r>
        </a:p>
        <a:p>
          <a:pPr algn="ctr">
            <a:buNone/>
          </a:pPr>
          <a:r>
            <a:rPr lang="en-GB" sz="1100" dirty="0">
              <a:solidFill>
                <a:sysClr val="windowText" lastClr="000000">
                  <a:hueOff val="0"/>
                  <a:satOff val="0"/>
                  <a:lumOff val="0"/>
                  <a:alphaOff val="0"/>
                </a:sysClr>
              </a:solidFill>
              <a:latin typeface="Calibri" panose="020F0502020204030204"/>
              <a:ea typeface="+mn-ea"/>
              <a:cs typeface="+mn-cs"/>
            </a:rPr>
            <a:t>(training employees)</a:t>
          </a:r>
        </a:p>
      </dgm:t>
    </dgm:pt>
    <dgm:pt modelId="{EBD4161B-31F7-4B02-A04B-6C651BE19F7C}" type="parTrans" cxnId="{753E6072-3A2D-4F28-AD37-ECA8BD726D7F}">
      <dgm:prSet/>
      <dgm:spPr/>
      <dgm:t>
        <a:bodyPr/>
        <a:lstStyle/>
        <a:p>
          <a:pPr algn="ctr"/>
          <a:endParaRPr lang="en-GB" sz="1100"/>
        </a:p>
      </dgm:t>
    </dgm:pt>
    <dgm:pt modelId="{25BC44B4-1ED3-4616-8A38-D82D7E60111D}" type="sibTrans" cxnId="{753E6072-3A2D-4F28-AD37-ECA8BD726D7F}">
      <dgm:prSet custT="1"/>
      <dgm:spPr>
        <a:xfrm rot="12600000">
          <a:off x="1177754" y="2484341"/>
          <a:ext cx="223097" cy="282691"/>
        </a:xfrm>
        <a:prstGeom prst="rightArrow">
          <a:avLst>
            <a:gd name="adj1" fmla="val 60000"/>
            <a:gd name="adj2" fmla="val 50000"/>
          </a:avLst>
        </a:prstGeom>
        <a:solidFill>
          <a:sysClr val="windowText" lastClr="000000">
            <a:tint val="60000"/>
            <a:hueOff val="0"/>
            <a:satOff val="0"/>
            <a:lumOff val="0"/>
            <a:alphaOff val="0"/>
          </a:sysClr>
        </a:solidFill>
        <a:ln>
          <a:noFill/>
        </a:ln>
        <a:effectLst/>
      </dgm:spPr>
      <dgm:t>
        <a:bodyPr/>
        <a:lstStyle/>
        <a:p>
          <a:pPr algn="ctr">
            <a:buNone/>
          </a:pPr>
          <a:endParaRPr lang="en-GB" sz="1100">
            <a:solidFill>
              <a:sysClr val="windowText" lastClr="000000">
                <a:hueOff val="0"/>
                <a:satOff val="0"/>
                <a:lumOff val="0"/>
                <a:alphaOff val="0"/>
              </a:sysClr>
            </a:solidFill>
            <a:latin typeface="Calibri" panose="020F0502020204030204"/>
            <a:ea typeface="+mn-ea"/>
            <a:cs typeface="+mn-cs"/>
          </a:endParaRPr>
        </a:p>
      </dgm:t>
    </dgm:pt>
    <dgm:pt modelId="{54C8712B-13E0-4940-BAA7-0647936A91E1}">
      <dgm:prSet phldrT="[Text]" custT="1"/>
      <dgm:spPr>
        <a:xfrm>
          <a:off x="320067" y="1889091"/>
          <a:ext cx="837604" cy="837604"/>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lgn="ctr">
            <a:buNone/>
          </a:pPr>
          <a:r>
            <a:rPr lang="en-GB" sz="1100" dirty="0">
              <a:solidFill>
                <a:sysClr val="windowText" lastClr="000000">
                  <a:hueOff val="0"/>
                  <a:satOff val="0"/>
                  <a:lumOff val="0"/>
                  <a:alphaOff val="0"/>
                </a:sysClr>
              </a:solidFill>
              <a:latin typeface="Calibri" panose="020F0502020204030204"/>
              <a:ea typeface="+mn-ea"/>
              <a:cs typeface="+mn-cs"/>
            </a:rPr>
            <a:t>Retention</a:t>
          </a:r>
        </a:p>
        <a:p>
          <a:pPr algn="ctr">
            <a:buNone/>
          </a:pPr>
          <a:r>
            <a:rPr lang="en-GB" sz="1100" dirty="0">
              <a:solidFill>
                <a:sysClr val="windowText" lastClr="000000">
                  <a:hueOff val="0"/>
                  <a:satOff val="0"/>
                  <a:lumOff val="0"/>
                  <a:alphaOff val="0"/>
                </a:sysClr>
              </a:solidFill>
              <a:latin typeface="Calibri" panose="020F0502020204030204"/>
              <a:ea typeface="+mn-ea"/>
              <a:cs typeface="+mn-cs"/>
            </a:rPr>
            <a:t>(keeping employees)</a:t>
          </a:r>
        </a:p>
      </dgm:t>
    </dgm:pt>
    <dgm:pt modelId="{22CFAB21-EEAE-4151-8856-25ED830F9A48}" type="parTrans" cxnId="{0E327A0A-91E3-4507-B94B-E24DA56C7F5F}">
      <dgm:prSet/>
      <dgm:spPr/>
      <dgm:t>
        <a:bodyPr/>
        <a:lstStyle/>
        <a:p>
          <a:pPr algn="ctr"/>
          <a:endParaRPr lang="en-GB" sz="1100"/>
        </a:p>
      </dgm:t>
    </dgm:pt>
    <dgm:pt modelId="{6E459A4E-D322-4B56-94AD-4404FA03F753}" type="sibTrans" cxnId="{0E327A0A-91E3-4507-B94B-E24DA56C7F5F}">
      <dgm:prSet custT="1"/>
      <dgm:spPr>
        <a:xfrm rot="16200000">
          <a:off x="627320" y="1543590"/>
          <a:ext cx="223097" cy="282691"/>
        </a:xfrm>
        <a:prstGeom prst="rightArrow">
          <a:avLst>
            <a:gd name="adj1" fmla="val 60000"/>
            <a:gd name="adj2" fmla="val 50000"/>
          </a:avLst>
        </a:prstGeom>
        <a:solidFill>
          <a:sysClr val="windowText" lastClr="000000">
            <a:tint val="60000"/>
            <a:hueOff val="0"/>
            <a:satOff val="0"/>
            <a:lumOff val="0"/>
            <a:alphaOff val="0"/>
          </a:sysClr>
        </a:solidFill>
        <a:ln>
          <a:noFill/>
        </a:ln>
        <a:effectLst/>
      </dgm:spPr>
      <dgm:t>
        <a:bodyPr/>
        <a:lstStyle/>
        <a:p>
          <a:pPr algn="ctr">
            <a:buNone/>
          </a:pPr>
          <a:endParaRPr lang="en-GB" sz="1100">
            <a:solidFill>
              <a:sysClr val="windowText" lastClr="000000">
                <a:hueOff val="0"/>
                <a:satOff val="0"/>
                <a:lumOff val="0"/>
                <a:alphaOff val="0"/>
              </a:sysClr>
            </a:solidFill>
            <a:latin typeface="Calibri" panose="020F0502020204030204"/>
            <a:ea typeface="+mn-ea"/>
            <a:cs typeface="+mn-cs"/>
          </a:endParaRPr>
        </a:p>
      </dgm:t>
    </dgm:pt>
    <dgm:pt modelId="{7F6A09C1-CBAB-49BA-91AF-E933EF9A0E9B}">
      <dgm:prSet phldrT="[Text]" custT="1"/>
      <dgm:spPr>
        <a:xfrm>
          <a:off x="320067" y="630548"/>
          <a:ext cx="837604" cy="837604"/>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lgn="ctr">
            <a:buNone/>
          </a:pPr>
          <a:r>
            <a:rPr lang="en-GB" sz="1100" dirty="0">
              <a:solidFill>
                <a:sysClr val="windowText" lastClr="000000">
                  <a:hueOff val="0"/>
                  <a:satOff val="0"/>
                  <a:lumOff val="0"/>
                  <a:alphaOff val="0"/>
                </a:sysClr>
              </a:solidFill>
              <a:latin typeface="Calibri" panose="020F0502020204030204"/>
              <a:ea typeface="+mn-ea"/>
              <a:cs typeface="+mn-cs"/>
            </a:rPr>
            <a:t>Separation</a:t>
          </a:r>
        </a:p>
        <a:p>
          <a:pPr algn="ctr">
            <a:buNone/>
          </a:pPr>
          <a:r>
            <a:rPr lang="en-GB" sz="1100" dirty="0">
              <a:solidFill>
                <a:sysClr val="windowText" lastClr="000000">
                  <a:hueOff val="0"/>
                  <a:satOff val="0"/>
                  <a:lumOff val="0"/>
                  <a:alphaOff val="0"/>
                </a:sysClr>
              </a:solidFill>
              <a:latin typeface="Calibri" panose="020F0502020204030204"/>
              <a:ea typeface="+mn-ea"/>
              <a:cs typeface="+mn-cs"/>
            </a:rPr>
            <a:t>(losing employees)</a:t>
          </a:r>
        </a:p>
      </dgm:t>
    </dgm:pt>
    <dgm:pt modelId="{13E98CBE-9E96-40D8-A222-D00A94F5D24A}" type="parTrans" cxnId="{4BE40B90-4FFC-4C18-8B64-77E369359C94}">
      <dgm:prSet/>
      <dgm:spPr/>
      <dgm:t>
        <a:bodyPr/>
        <a:lstStyle/>
        <a:p>
          <a:pPr algn="ctr"/>
          <a:endParaRPr lang="en-GB" sz="1100"/>
        </a:p>
      </dgm:t>
    </dgm:pt>
    <dgm:pt modelId="{91527F9D-3E54-46F6-A93A-2A8D2E92320A}" type="sibTrans" cxnId="{4BE40B90-4FFC-4C18-8B64-77E369359C94}">
      <dgm:prSet custT="1"/>
      <dgm:spPr>
        <a:xfrm rot="19800000">
          <a:off x="1166817" y="596526"/>
          <a:ext cx="223097" cy="282691"/>
        </a:xfrm>
        <a:prstGeom prst="rightArrow">
          <a:avLst>
            <a:gd name="adj1" fmla="val 60000"/>
            <a:gd name="adj2" fmla="val 50000"/>
          </a:avLst>
        </a:prstGeom>
        <a:solidFill>
          <a:sysClr val="windowText" lastClr="000000">
            <a:tint val="60000"/>
            <a:hueOff val="0"/>
            <a:satOff val="0"/>
            <a:lumOff val="0"/>
            <a:alphaOff val="0"/>
          </a:sysClr>
        </a:solidFill>
        <a:ln>
          <a:noFill/>
        </a:ln>
        <a:effectLst/>
      </dgm:spPr>
      <dgm:t>
        <a:bodyPr/>
        <a:lstStyle/>
        <a:p>
          <a:pPr algn="ctr">
            <a:buNone/>
          </a:pPr>
          <a:endParaRPr lang="en-GB" sz="1100">
            <a:solidFill>
              <a:sysClr val="windowText" lastClr="000000">
                <a:hueOff val="0"/>
                <a:satOff val="0"/>
                <a:lumOff val="0"/>
                <a:alphaOff val="0"/>
              </a:sysClr>
            </a:solidFill>
            <a:latin typeface="Calibri" panose="020F0502020204030204"/>
            <a:ea typeface="+mn-ea"/>
            <a:cs typeface="+mn-cs"/>
          </a:endParaRPr>
        </a:p>
      </dgm:t>
    </dgm:pt>
    <dgm:pt modelId="{A6013B8A-A1F2-409C-BAD3-4916FD86C15E}">
      <dgm:prSet custT="1"/>
      <dgm:spPr>
        <a:xfrm>
          <a:off x="2499928" y="630548"/>
          <a:ext cx="837604" cy="837604"/>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gm:spPr>
      <dgm:t>
        <a:bodyPr/>
        <a:lstStyle/>
        <a:p>
          <a:pPr algn="ctr">
            <a:buNone/>
          </a:pPr>
          <a:r>
            <a:rPr lang="en-GB" sz="1100" strike="noStrike" dirty="0">
              <a:solidFill>
                <a:sysClr val="windowText" lastClr="000000">
                  <a:hueOff val="0"/>
                  <a:satOff val="0"/>
                  <a:lumOff val="0"/>
                  <a:alphaOff val="0"/>
                </a:sysClr>
              </a:solidFill>
              <a:latin typeface="Calibri" panose="020F0502020204030204"/>
              <a:ea typeface="+mn-ea"/>
              <a:cs typeface="+mn-cs"/>
            </a:rPr>
            <a:t>Recruitment</a:t>
          </a:r>
          <a:r>
            <a:rPr lang="en-GB" sz="1100" dirty="0">
              <a:solidFill>
                <a:sysClr val="windowText" lastClr="000000">
                  <a:hueOff val="0"/>
                  <a:satOff val="0"/>
                  <a:lumOff val="0"/>
                  <a:alphaOff val="0"/>
                </a:sysClr>
              </a:solidFill>
              <a:latin typeface="Calibri" panose="020F0502020204030204"/>
              <a:ea typeface="+mn-ea"/>
              <a:cs typeface="+mn-cs"/>
            </a:rPr>
            <a:t> and Selection</a:t>
          </a:r>
        </a:p>
        <a:p>
          <a:pPr algn="ctr">
            <a:buNone/>
          </a:pPr>
          <a:r>
            <a:rPr lang="en-GB" sz="1100" dirty="0">
              <a:solidFill>
                <a:sysClr val="windowText" lastClr="000000">
                  <a:hueOff val="0"/>
                  <a:satOff val="0"/>
                  <a:lumOff val="0"/>
                  <a:alphaOff val="0"/>
                </a:sysClr>
              </a:solidFill>
              <a:latin typeface="Calibri" panose="020F0502020204030204"/>
              <a:ea typeface="+mn-ea"/>
              <a:cs typeface="+mn-cs"/>
            </a:rPr>
            <a:t>(choosing employees)</a:t>
          </a:r>
        </a:p>
      </dgm:t>
    </dgm:pt>
    <dgm:pt modelId="{1A562FF0-E6C3-4D76-8C7D-42621DC216C1}" type="parTrans" cxnId="{E3A070DB-17A9-4B76-861E-CC17C2AB975D}">
      <dgm:prSet/>
      <dgm:spPr/>
      <dgm:t>
        <a:bodyPr/>
        <a:lstStyle/>
        <a:p>
          <a:pPr algn="ctr"/>
          <a:endParaRPr lang="en-GB" sz="1100"/>
        </a:p>
      </dgm:t>
    </dgm:pt>
    <dgm:pt modelId="{9EA70207-C1F0-4BDE-8F92-469DF39C4B08}" type="sibTrans" cxnId="{E3A070DB-17A9-4B76-861E-CC17C2AB975D}">
      <dgm:prSet custT="1"/>
      <dgm:spPr>
        <a:xfrm rot="5400000">
          <a:off x="2807181" y="1530962"/>
          <a:ext cx="223097" cy="282691"/>
        </a:xfrm>
        <a:prstGeom prst="rightArrow">
          <a:avLst>
            <a:gd name="adj1" fmla="val 60000"/>
            <a:gd name="adj2" fmla="val 50000"/>
          </a:avLst>
        </a:prstGeom>
        <a:solidFill>
          <a:sysClr val="windowText" lastClr="000000">
            <a:tint val="60000"/>
            <a:hueOff val="0"/>
            <a:satOff val="0"/>
            <a:lumOff val="0"/>
            <a:alphaOff val="0"/>
          </a:sysClr>
        </a:solidFill>
        <a:ln>
          <a:noFill/>
        </a:ln>
        <a:effectLst/>
      </dgm:spPr>
      <dgm:t>
        <a:bodyPr/>
        <a:lstStyle/>
        <a:p>
          <a:pPr algn="ctr">
            <a:buNone/>
          </a:pPr>
          <a:endParaRPr lang="en-GB" sz="1100">
            <a:solidFill>
              <a:sysClr val="windowText" lastClr="000000">
                <a:hueOff val="0"/>
                <a:satOff val="0"/>
                <a:lumOff val="0"/>
                <a:alphaOff val="0"/>
              </a:sysClr>
            </a:solidFill>
            <a:latin typeface="Calibri" panose="020F0502020204030204"/>
            <a:ea typeface="+mn-ea"/>
            <a:cs typeface="+mn-cs"/>
          </a:endParaRPr>
        </a:p>
      </dgm:t>
    </dgm:pt>
    <dgm:pt modelId="{238824CE-DE3B-4141-AD0C-BE1373746401}" type="pres">
      <dgm:prSet presAssocID="{DB6E8B10-4C5A-46B4-B444-7B73E67D15DC}" presName="cycle" presStyleCnt="0">
        <dgm:presLayoutVars>
          <dgm:dir/>
          <dgm:resizeHandles val="exact"/>
        </dgm:presLayoutVars>
      </dgm:prSet>
      <dgm:spPr/>
    </dgm:pt>
    <dgm:pt modelId="{14D01176-70D8-47AB-82A7-938E6AEEF2E3}" type="pres">
      <dgm:prSet presAssocID="{2DBB453B-5EC1-49F3-81AB-CF1B85BEEAFB}" presName="node" presStyleLbl="node1" presStyleIdx="0" presStyleCnt="6">
        <dgm:presLayoutVars>
          <dgm:bulletEnabled val="1"/>
        </dgm:presLayoutVars>
      </dgm:prSet>
      <dgm:spPr/>
    </dgm:pt>
    <dgm:pt modelId="{D139817C-8E80-4FF7-BAD6-02418520981C}" type="pres">
      <dgm:prSet presAssocID="{9A634F87-21A0-45ED-A245-5553BFB132DF}" presName="sibTrans" presStyleLbl="sibTrans2D1" presStyleIdx="0" presStyleCnt="6"/>
      <dgm:spPr/>
    </dgm:pt>
    <dgm:pt modelId="{EACCC74A-4399-4F69-BD8A-2E3A67B3EA92}" type="pres">
      <dgm:prSet presAssocID="{9A634F87-21A0-45ED-A245-5553BFB132DF}" presName="connectorText" presStyleLbl="sibTrans2D1" presStyleIdx="0" presStyleCnt="6"/>
      <dgm:spPr/>
    </dgm:pt>
    <dgm:pt modelId="{CABA8677-556E-485D-BD38-850B97D880F6}" type="pres">
      <dgm:prSet presAssocID="{A6013B8A-A1F2-409C-BAD3-4916FD86C15E}" presName="node" presStyleLbl="node1" presStyleIdx="1" presStyleCnt="6">
        <dgm:presLayoutVars>
          <dgm:bulletEnabled val="1"/>
        </dgm:presLayoutVars>
      </dgm:prSet>
      <dgm:spPr/>
    </dgm:pt>
    <dgm:pt modelId="{F6E56053-291A-4653-A2F0-0B05D9BF3B18}" type="pres">
      <dgm:prSet presAssocID="{9EA70207-C1F0-4BDE-8F92-469DF39C4B08}" presName="sibTrans" presStyleLbl="sibTrans2D1" presStyleIdx="1" presStyleCnt="6"/>
      <dgm:spPr/>
    </dgm:pt>
    <dgm:pt modelId="{AD45CB0D-165F-4E5F-ABEB-2B61785B58BB}" type="pres">
      <dgm:prSet presAssocID="{9EA70207-C1F0-4BDE-8F92-469DF39C4B08}" presName="connectorText" presStyleLbl="sibTrans2D1" presStyleIdx="1" presStyleCnt="6"/>
      <dgm:spPr/>
    </dgm:pt>
    <dgm:pt modelId="{679C9A88-F22B-4A18-98B7-8BD36B9614D2}" type="pres">
      <dgm:prSet presAssocID="{B69104BD-7CF8-4766-BDE4-A71307136C57}" presName="node" presStyleLbl="node1" presStyleIdx="2" presStyleCnt="6">
        <dgm:presLayoutVars>
          <dgm:bulletEnabled val="1"/>
        </dgm:presLayoutVars>
      </dgm:prSet>
      <dgm:spPr/>
    </dgm:pt>
    <dgm:pt modelId="{CEF3D3A6-2329-49C2-9726-C4388C370CBA}" type="pres">
      <dgm:prSet presAssocID="{161714C9-E4BD-4962-9FFC-3006B23F96A5}" presName="sibTrans" presStyleLbl="sibTrans2D1" presStyleIdx="2" presStyleCnt="6"/>
      <dgm:spPr/>
    </dgm:pt>
    <dgm:pt modelId="{DD2777EB-F1C4-4A64-9BBE-5983785D7953}" type="pres">
      <dgm:prSet presAssocID="{161714C9-E4BD-4962-9FFC-3006B23F96A5}" presName="connectorText" presStyleLbl="sibTrans2D1" presStyleIdx="2" presStyleCnt="6"/>
      <dgm:spPr/>
    </dgm:pt>
    <dgm:pt modelId="{FB495B57-8B3B-4B36-94FA-96F76BB624A6}" type="pres">
      <dgm:prSet presAssocID="{21FB4859-1856-4DBF-B315-33B6BA5F08DF}" presName="node" presStyleLbl="node1" presStyleIdx="3" presStyleCnt="6">
        <dgm:presLayoutVars>
          <dgm:bulletEnabled val="1"/>
        </dgm:presLayoutVars>
      </dgm:prSet>
      <dgm:spPr/>
    </dgm:pt>
    <dgm:pt modelId="{DFCED442-FAD0-419F-823D-3FD85B49CB83}" type="pres">
      <dgm:prSet presAssocID="{25BC44B4-1ED3-4616-8A38-D82D7E60111D}" presName="sibTrans" presStyleLbl="sibTrans2D1" presStyleIdx="3" presStyleCnt="6"/>
      <dgm:spPr/>
    </dgm:pt>
    <dgm:pt modelId="{0CBDEB52-8AC7-44E7-8652-512EA12C6B7F}" type="pres">
      <dgm:prSet presAssocID="{25BC44B4-1ED3-4616-8A38-D82D7E60111D}" presName="connectorText" presStyleLbl="sibTrans2D1" presStyleIdx="3" presStyleCnt="6"/>
      <dgm:spPr/>
    </dgm:pt>
    <dgm:pt modelId="{AB877FF8-AE8A-4D63-8650-36FCADA634F5}" type="pres">
      <dgm:prSet presAssocID="{54C8712B-13E0-4940-BAA7-0647936A91E1}" presName="node" presStyleLbl="node1" presStyleIdx="4" presStyleCnt="6">
        <dgm:presLayoutVars>
          <dgm:bulletEnabled val="1"/>
        </dgm:presLayoutVars>
      </dgm:prSet>
      <dgm:spPr/>
    </dgm:pt>
    <dgm:pt modelId="{64FA01F8-3C9E-40F8-B25D-EE19A22D1FFF}" type="pres">
      <dgm:prSet presAssocID="{6E459A4E-D322-4B56-94AD-4404FA03F753}" presName="sibTrans" presStyleLbl="sibTrans2D1" presStyleIdx="4" presStyleCnt="6"/>
      <dgm:spPr/>
    </dgm:pt>
    <dgm:pt modelId="{C1F0870D-5534-48CD-8C2E-B83830EDB8CB}" type="pres">
      <dgm:prSet presAssocID="{6E459A4E-D322-4B56-94AD-4404FA03F753}" presName="connectorText" presStyleLbl="sibTrans2D1" presStyleIdx="4" presStyleCnt="6"/>
      <dgm:spPr/>
    </dgm:pt>
    <dgm:pt modelId="{5C316C57-D7D3-47B8-8BDC-0812740CCB21}" type="pres">
      <dgm:prSet presAssocID="{7F6A09C1-CBAB-49BA-91AF-E933EF9A0E9B}" presName="node" presStyleLbl="node1" presStyleIdx="5" presStyleCnt="6">
        <dgm:presLayoutVars>
          <dgm:bulletEnabled val="1"/>
        </dgm:presLayoutVars>
      </dgm:prSet>
      <dgm:spPr/>
    </dgm:pt>
    <dgm:pt modelId="{BA4D604E-7E43-4AA7-96FF-F2EED171140D}" type="pres">
      <dgm:prSet presAssocID="{91527F9D-3E54-46F6-A93A-2A8D2E92320A}" presName="sibTrans" presStyleLbl="sibTrans2D1" presStyleIdx="5" presStyleCnt="6"/>
      <dgm:spPr/>
    </dgm:pt>
    <dgm:pt modelId="{46390E59-F74E-4A71-86E0-728F0C858EC6}" type="pres">
      <dgm:prSet presAssocID="{91527F9D-3E54-46F6-A93A-2A8D2E92320A}" presName="connectorText" presStyleLbl="sibTrans2D1" presStyleIdx="5" presStyleCnt="6"/>
      <dgm:spPr/>
    </dgm:pt>
  </dgm:ptLst>
  <dgm:cxnLst>
    <dgm:cxn modelId="{C3F0F700-B802-4AEC-8141-1E5E62104DA2}" type="presOf" srcId="{161714C9-E4BD-4962-9FFC-3006B23F96A5}" destId="{CEF3D3A6-2329-49C2-9726-C4388C370CBA}" srcOrd="0" destOrd="0" presId="urn:microsoft.com/office/officeart/2005/8/layout/cycle2"/>
    <dgm:cxn modelId="{FACF5509-3605-48A3-8A09-CF4D643390F4}" type="presOf" srcId="{91527F9D-3E54-46F6-A93A-2A8D2E92320A}" destId="{BA4D604E-7E43-4AA7-96FF-F2EED171140D}" srcOrd="0" destOrd="0" presId="urn:microsoft.com/office/officeart/2005/8/layout/cycle2"/>
    <dgm:cxn modelId="{0E327A0A-91E3-4507-B94B-E24DA56C7F5F}" srcId="{DB6E8B10-4C5A-46B4-B444-7B73E67D15DC}" destId="{54C8712B-13E0-4940-BAA7-0647936A91E1}" srcOrd="4" destOrd="0" parTransId="{22CFAB21-EEAE-4151-8856-25ED830F9A48}" sibTransId="{6E459A4E-D322-4B56-94AD-4404FA03F753}"/>
    <dgm:cxn modelId="{72389C16-B5C1-4248-AC65-974A10D35432}" type="presOf" srcId="{B69104BD-7CF8-4766-BDE4-A71307136C57}" destId="{679C9A88-F22B-4A18-98B7-8BD36B9614D2}" srcOrd="0" destOrd="0" presId="urn:microsoft.com/office/officeart/2005/8/layout/cycle2"/>
    <dgm:cxn modelId="{EDAEE338-750F-4518-A793-3035B0076F24}" type="presOf" srcId="{25BC44B4-1ED3-4616-8A38-D82D7E60111D}" destId="{DFCED442-FAD0-419F-823D-3FD85B49CB83}" srcOrd="0" destOrd="0" presId="urn:microsoft.com/office/officeart/2005/8/layout/cycle2"/>
    <dgm:cxn modelId="{47529D39-17C9-4B49-8A30-0A6E707798D7}" type="presOf" srcId="{DB6E8B10-4C5A-46B4-B444-7B73E67D15DC}" destId="{238824CE-DE3B-4141-AD0C-BE1373746401}" srcOrd="0" destOrd="0" presId="urn:microsoft.com/office/officeart/2005/8/layout/cycle2"/>
    <dgm:cxn modelId="{A6C98E5C-DBE5-43D8-914B-E18AF7E22290}" type="presOf" srcId="{9A634F87-21A0-45ED-A245-5553BFB132DF}" destId="{D139817C-8E80-4FF7-BAD6-02418520981C}" srcOrd="0" destOrd="0" presId="urn:microsoft.com/office/officeart/2005/8/layout/cycle2"/>
    <dgm:cxn modelId="{F76BBD5F-226C-4BDC-B7CB-06A9715BD1A5}" type="presOf" srcId="{9EA70207-C1F0-4BDE-8F92-469DF39C4B08}" destId="{F6E56053-291A-4653-A2F0-0B05D9BF3B18}" srcOrd="0" destOrd="0" presId="urn:microsoft.com/office/officeart/2005/8/layout/cycle2"/>
    <dgm:cxn modelId="{63280567-80AC-4061-A1ED-DE05A01B8D5F}" type="presOf" srcId="{9EA70207-C1F0-4BDE-8F92-469DF39C4B08}" destId="{AD45CB0D-165F-4E5F-ABEB-2B61785B58BB}" srcOrd="1" destOrd="0" presId="urn:microsoft.com/office/officeart/2005/8/layout/cycle2"/>
    <dgm:cxn modelId="{FAA49167-71DA-4242-89AE-EB86E18653BC}" type="presOf" srcId="{9A634F87-21A0-45ED-A245-5553BFB132DF}" destId="{EACCC74A-4399-4F69-BD8A-2E3A67B3EA92}" srcOrd="1" destOrd="0" presId="urn:microsoft.com/office/officeart/2005/8/layout/cycle2"/>
    <dgm:cxn modelId="{956D3B6E-8FE9-476B-9F65-B00D595500BB}" srcId="{DB6E8B10-4C5A-46B4-B444-7B73E67D15DC}" destId="{B69104BD-7CF8-4766-BDE4-A71307136C57}" srcOrd="2" destOrd="0" parTransId="{123B8281-4433-409C-8074-82D84FA5D74F}" sibTransId="{161714C9-E4BD-4962-9FFC-3006B23F96A5}"/>
    <dgm:cxn modelId="{82474B70-CE78-4A07-87A0-2EE0E136F06B}" type="presOf" srcId="{25BC44B4-1ED3-4616-8A38-D82D7E60111D}" destId="{0CBDEB52-8AC7-44E7-8652-512EA12C6B7F}" srcOrd="1" destOrd="0" presId="urn:microsoft.com/office/officeart/2005/8/layout/cycle2"/>
    <dgm:cxn modelId="{753E6072-3A2D-4F28-AD37-ECA8BD726D7F}" srcId="{DB6E8B10-4C5A-46B4-B444-7B73E67D15DC}" destId="{21FB4859-1856-4DBF-B315-33B6BA5F08DF}" srcOrd="3" destOrd="0" parTransId="{EBD4161B-31F7-4B02-A04B-6C651BE19F7C}" sibTransId="{25BC44B4-1ED3-4616-8A38-D82D7E60111D}"/>
    <dgm:cxn modelId="{35CCD089-3F70-4FB7-9FA8-6FE38A7D28ED}" srcId="{DB6E8B10-4C5A-46B4-B444-7B73E67D15DC}" destId="{2DBB453B-5EC1-49F3-81AB-CF1B85BEEAFB}" srcOrd="0" destOrd="0" parTransId="{BCA36FC5-9712-4122-A118-0B62312202AF}" sibTransId="{9A634F87-21A0-45ED-A245-5553BFB132DF}"/>
    <dgm:cxn modelId="{B4944B8A-7DC4-4C30-8650-D335CFCE6636}" type="presOf" srcId="{A6013B8A-A1F2-409C-BAD3-4916FD86C15E}" destId="{CABA8677-556E-485D-BD38-850B97D880F6}" srcOrd="0" destOrd="0" presId="urn:microsoft.com/office/officeart/2005/8/layout/cycle2"/>
    <dgm:cxn modelId="{4BE40B90-4FFC-4C18-8B64-77E369359C94}" srcId="{DB6E8B10-4C5A-46B4-B444-7B73E67D15DC}" destId="{7F6A09C1-CBAB-49BA-91AF-E933EF9A0E9B}" srcOrd="5" destOrd="0" parTransId="{13E98CBE-9E96-40D8-A222-D00A94F5D24A}" sibTransId="{91527F9D-3E54-46F6-A93A-2A8D2E92320A}"/>
    <dgm:cxn modelId="{12073797-63E8-4CF7-B6CB-B5232FB55C47}" type="presOf" srcId="{2DBB453B-5EC1-49F3-81AB-CF1B85BEEAFB}" destId="{14D01176-70D8-47AB-82A7-938E6AEEF2E3}" srcOrd="0" destOrd="0" presId="urn:microsoft.com/office/officeart/2005/8/layout/cycle2"/>
    <dgm:cxn modelId="{235A1CB0-20F9-40BB-9E50-723EB00705C8}" type="presOf" srcId="{54C8712B-13E0-4940-BAA7-0647936A91E1}" destId="{AB877FF8-AE8A-4D63-8650-36FCADA634F5}" srcOrd="0" destOrd="0" presId="urn:microsoft.com/office/officeart/2005/8/layout/cycle2"/>
    <dgm:cxn modelId="{572CD0B9-D277-489D-A2B1-3EBAA82176D4}" type="presOf" srcId="{6E459A4E-D322-4B56-94AD-4404FA03F753}" destId="{C1F0870D-5534-48CD-8C2E-B83830EDB8CB}" srcOrd="1" destOrd="0" presId="urn:microsoft.com/office/officeart/2005/8/layout/cycle2"/>
    <dgm:cxn modelId="{85FBCDC7-9E64-4BA7-AF53-B04A0D214251}" type="presOf" srcId="{21FB4859-1856-4DBF-B315-33B6BA5F08DF}" destId="{FB495B57-8B3B-4B36-94FA-96F76BB624A6}" srcOrd="0" destOrd="0" presId="urn:microsoft.com/office/officeart/2005/8/layout/cycle2"/>
    <dgm:cxn modelId="{E3A070DB-17A9-4B76-861E-CC17C2AB975D}" srcId="{DB6E8B10-4C5A-46B4-B444-7B73E67D15DC}" destId="{A6013B8A-A1F2-409C-BAD3-4916FD86C15E}" srcOrd="1" destOrd="0" parTransId="{1A562FF0-E6C3-4D76-8C7D-42621DC216C1}" sibTransId="{9EA70207-C1F0-4BDE-8F92-469DF39C4B08}"/>
    <dgm:cxn modelId="{0CA1B6F3-6309-4EBC-B43A-CFC8954B115F}" type="presOf" srcId="{7F6A09C1-CBAB-49BA-91AF-E933EF9A0E9B}" destId="{5C316C57-D7D3-47B8-8BDC-0812740CCB21}" srcOrd="0" destOrd="0" presId="urn:microsoft.com/office/officeart/2005/8/layout/cycle2"/>
    <dgm:cxn modelId="{A53B0AF5-89F5-455C-8CFE-77FFC8D92FD2}" type="presOf" srcId="{161714C9-E4BD-4962-9FFC-3006B23F96A5}" destId="{DD2777EB-F1C4-4A64-9BBE-5983785D7953}" srcOrd="1" destOrd="0" presId="urn:microsoft.com/office/officeart/2005/8/layout/cycle2"/>
    <dgm:cxn modelId="{9E1A9EF6-54E6-4F80-BDA2-85292465CBA9}" type="presOf" srcId="{6E459A4E-D322-4B56-94AD-4404FA03F753}" destId="{64FA01F8-3C9E-40F8-B25D-EE19A22D1FFF}" srcOrd="0" destOrd="0" presId="urn:microsoft.com/office/officeart/2005/8/layout/cycle2"/>
    <dgm:cxn modelId="{9BE5A8F6-532F-40BE-BE5C-A0BA92059F6B}" type="presOf" srcId="{91527F9D-3E54-46F6-A93A-2A8D2E92320A}" destId="{46390E59-F74E-4A71-86E0-728F0C858EC6}" srcOrd="1" destOrd="0" presId="urn:microsoft.com/office/officeart/2005/8/layout/cycle2"/>
    <dgm:cxn modelId="{7BDD4978-E638-4B5E-BEE3-E890248724AD}" type="presParOf" srcId="{238824CE-DE3B-4141-AD0C-BE1373746401}" destId="{14D01176-70D8-47AB-82A7-938E6AEEF2E3}" srcOrd="0" destOrd="0" presId="urn:microsoft.com/office/officeart/2005/8/layout/cycle2"/>
    <dgm:cxn modelId="{73493824-569D-4169-BACC-5FA879C9B972}" type="presParOf" srcId="{238824CE-DE3B-4141-AD0C-BE1373746401}" destId="{D139817C-8E80-4FF7-BAD6-02418520981C}" srcOrd="1" destOrd="0" presId="urn:microsoft.com/office/officeart/2005/8/layout/cycle2"/>
    <dgm:cxn modelId="{D1D645C1-1E5C-433B-BE91-C2958A2E0133}" type="presParOf" srcId="{D139817C-8E80-4FF7-BAD6-02418520981C}" destId="{EACCC74A-4399-4F69-BD8A-2E3A67B3EA92}" srcOrd="0" destOrd="0" presId="urn:microsoft.com/office/officeart/2005/8/layout/cycle2"/>
    <dgm:cxn modelId="{E5A765D4-2A0D-45C2-8B9F-8004E383BCE5}" type="presParOf" srcId="{238824CE-DE3B-4141-AD0C-BE1373746401}" destId="{CABA8677-556E-485D-BD38-850B97D880F6}" srcOrd="2" destOrd="0" presId="urn:microsoft.com/office/officeart/2005/8/layout/cycle2"/>
    <dgm:cxn modelId="{6539826E-3F5A-4E7B-AEFC-BF220FA1AF81}" type="presParOf" srcId="{238824CE-DE3B-4141-AD0C-BE1373746401}" destId="{F6E56053-291A-4653-A2F0-0B05D9BF3B18}" srcOrd="3" destOrd="0" presId="urn:microsoft.com/office/officeart/2005/8/layout/cycle2"/>
    <dgm:cxn modelId="{20673DA8-C562-408D-86A9-C67D78EBAB4B}" type="presParOf" srcId="{F6E56053-291A-4653-A2F0-0B05D9BF3B18}" destId="{AD45CB0D-165F-4E5F-ABEB-2B61785B58BB}" srcOrd="0" destOrd="0" presId="urn:microsoft.com/office/officeart/2005/8/layout/cycle2"/>
    <dgm:cxn modelId="{90CE94F4-DA5C-4D7D-92AC-4CA192EDD316}" type="presParOf" srcId="{238824CE-DE3B-4141-AD0C-BE1373746401}" destId="{679C9A88-F22B-4A18-98B7-8BD36B9614D2}" srcOrd="4" destOrd="0" presId="urn:microsoft.com/office/officeart/2005/8/layout/cycle2"/>
    <dgm:cxn modelId="{EA962351-3BC2-4EAA-9D98-2E36FC3ADA53}" type="presParOf" srcId="{238824CE-DE3B-4141-AD0C-BE1373746401}" destId="{CEF3D3A6-2329-49C2-9726-C4388C370CBA}" srcOrd="5" destOrd="0" presId="urn:microsoft.com/office/officeart/2005/8/layout/cycle2"/>
    <dgm:cxn modelId="{8DB6B7ED-DE99-4219-8DAF-5A6C0AC5E3BC}" type="presParOf" srcId="{CEF3D3A6-2329-49C2-9726-C4388C370CBA}" destId="{DD2777EB-F1C4-4A64-9BBE-5983785D7953}" srcOrd="0" destOrd="0" presId="urn:microsoft.com/office/officeart/2005/8/layout/cycle2"/>
    <dgm:cxn modelId="{C5822A1B-F627-49A3-B1A3-A6E2E1D40602}" type="presParOf" srcId="{238824CE-DE3B-4141-AD0C-BE1373746401}" destId="{FB495B57-8B3B-4B36-94FA-96F76BB624A6}" srcOrd="6" destOrd="0" presId="urn:microsoft.com/office/officeart/2005/8/layout/cycle2"/>
    <dgm:cxn modelId="{FE04DAB8-614B-46F6-B1B1-A146C0D7F039}" type="presParOf" srcId="{238824CE-DE3B-4141-AD0C-BE1373746401}" destId="{DFCED442-FAD0-419F-823D-3FD85B49CB83}" srcOrd="7" destOrd="0" presId="urn:microsoft.com/office/officeart/2005/8/layout/cycle2"/>
    <dgm:cxn modelId="{71E1C84D-8B73-4C72-9EAA-A6038AAC29C5}" type="presParOf" srcId="{DFCED442-FAD0-419F-823D-3FD85B49CB83}" destId="{0CBDEB52-8AC7-44E7-8652-512EA12C6B7F}" srcOrd="0" destOrd="0" presId="urn:microsoft.com/office/officeart/2005/8/layout/cycle2"/>
    <dgm:cxn modelId="{D9391A68-3108-4515-9F68-3ACC34A00C9C}" type="presParOf" srcId="{238824CE-DE3B-4141-AD0C-BE1373746401}" destId="{AB877FF8-AE8A-4D63-8650-36FCADA634F5}" srcOrd="8" destOrd="0" presId="urn:microsoft.com/office/officeart/2005/8/layout/cycle2"/>
    <dgm:cxn modelId="{607CBE08-0F9B-464C-BF53-F181DD391053}" type="presParOf" srcId="{238824CE-DE3B-4141-AD0C-BE1373746401}" destId="{64FA01F8-3C9E-40F8-B25D-EE19A22D1FFF}" srcOrd="9" destOrd="0" presId="urn:microsoft.com/office/officeart/2005/8/layout/cycle2"/>
    <dgm:cxn modelId="{8E52EA6E-B262-4B98-AE67-CC25DC1BBDEE}" type="presParOf" srcId="{64FA01F8-3C9E-40F8-B25D-EE19A22D1FFF}" destId="{C1F0870D-5534-48CD-8C2E-B83830EDB8CB}" srcOrd="0" destOrd="0" presId="urn:microsoft.com/office/officeart/2005/8/layout/cycle2"/>
    <dgm:cxn modelId="{A7D3BD7C-7522-438F-AB32-47E5C8288B6C}" type="presParOf" srcId="{238824CE-DE3B-4141-AD0C-BE1373746401}" destId="{5C316C57-D7D3-47B8-8BDC-0812740CCB21}" srcOrd="10" destOrd="0" presId="urn:microsoft.com/office/officeart/2005/8/layout/cycle2"/>
    <dgm:cxn modelId="{D4E4A1E5-63BE-4F38-A865-F1E26FE746EC}" type="presParOf" srcId="{238824CE-DE3B-4141-AD0C-BE1373746401}" destId="{BA4D604E-7E43-4AA7-96FF-F2EED171140D}" srcOrd="11" destOrd="0" presId="urn:microsoft.com/office/officeart/2005/8/layout/cycle2"/>
    <dgm:cxn modelId="{D5F6D41C-1073-4D89-994F-9254F822A511}" type="presParOf" srcId="{BA4D604E-7E43-4AA7-96FF-F2EED171140D}" destId="{46390E59-F74E-4A71-86E0-728F0C858EC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D01176-70D8-47AB-82A7-938E6AEEF2E3}">
      <dsp:nvSpPr>
        <dsp:cNvPr id="0" name=""/>
        <dsp:cNvSpPr/>
      </dsp:nvSpPr>
      <dsp:spPr>
        <a:xfrm>
          <a:off x="1738716" y="841"/>
          <a:ext cx="1138109" cy="1138109"/>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ysClr val="windowText" lastClr="000000">
                  <a:hueOff val="0"/>
                  <a:satOff val="0"/>
                  <a:lumOff val="0"/>
                  <a:alphaOff val="0"/>
                </a:sysClr>
              </a:solidFill>
              <a:latin typeface="Calibri" panose="020F0502020204030204"/>
              <a:ea typeface="+mn-ea"/>
              <a:cs typeface="+mn-cs"/>
            </a:rPr>
            <a:t>Attraction</a:t>
          </a:r>
        </a:p>
        <a:p>
          <a:pPr marL="0" lvl="0" indent="0" algn="ctr" defTabSz="488950">
            <a:lnSpc>
              <a:spcPct val="90000"/>
            </a:lnSpc>
            <a:spcBef>
              <a:spcPct val="0"/>
            </a:spcBef>
            <a:spcAft>
              <a:spcPct val="35000"/>
            </a:spcAft>
            <a:buNone/>
          </a:pPr>
          <a:r>
            <a:rPr lang="en-GB" sz="1100" kern="1200" dirty="0">
              <a:solidFill>
                <a:sysClr val="windowText" lastClr="000000">
                  <a:hueOff val="0"/>
                  <a:satOff val="0"/>
                  <a:lumOff val="0"/>
                  <a:alphaOff val="0"/>
                </a:sysClr>
              </a:solidFill>
              <a:latin typeface="Calibri" panose="020F0502020204030204"/>
              <a:ea typeface="+mn-ea"/>
              <a:cs typeface="+mn-cs"/>
            </a:rPr>
            <a:t>(finding employees)</a:t>
          </a:r>
        </a:p>
        <a:p>
          <a:pPr marL="0" lvl="0" indent="0" algn="ctr" defTabSz="488950">
            <a:lnSpc>
              <a:spcPct val="90000"/>
            </a:lnSpc>
            <a:spcBef>
              <a:spcPct val="0"/>
            </a:spcBef>
            <a:spcAft>
              <a:spcPct val="35000"/>
            </a:spcAft>
            <a:buNone/>
          </a:pPr>
          <a:endParaRPr lang="en-GB" sz="1100" kern="1200" dirty="0">
            <a:solidFill>
              <a:sysClr val="windowText" lastClr="000000">
                <a:hueOff val="0"/>
                <a:satOff val="0"/>
                <a:lumOff val="0"/>
                <a:alphaOff val="0"/>
              </a:sysClr>
            </a:solidFill>
            <a:latin typeface="Calibri" panose="020F0502020204030204"/>
            <a:ea typeface="+mn-ea"/>
            <a:cs typeface="+mn-cs"/>
          </a:endParaRPr>
        </a:p>
      </dsp:txBody>
      <dsp:txXfrm>
        <a:off x="1905388" y="167513"/>
        <a:ext cx="804765" cy="804765"/>
      </dsp:txXfrm>
    </dsp:sp>
    <dsp:sp modelId="{D139817C-8E80-4FF7-BAD6-02418520981C}">
      <dsp:nvSpPr>
        <dsp:cNvPr id="0" name=""/>
        <dsp:cNvSpPr/>
      </dsp:nvSpPr>
      <dsp:spPr>
        <a:xfrm rot="1800000">
          <a:off x="2888842" y="800425"/>
          <a:ext cx="301732" cy="384112"/>
        </a:xfrm>
        <a:prstGeom prst="rightArrow">
          <a:avLst>
            <a:gd name="adj1" fmla="val 60000"/>
            <a:gd name="adj2" fmla="val 50000"/>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solidFill>
              <a:sysClr val="windowText" lastClr="000000">
                <a:hueOff val="0"/>
                <a:satOff val="0"/>
                <a:lumOff val="0"/>
                <a:alphaOff val="0"/>
              </a:sysClr>
            </a:solidFill>
            <a:latin typeface="Calibri" panose="020F0502020204030204"/>
            <a:ea typeface="+mn-ea"/>
            <a:cs typeface="+mn-cs"/>
          </a:endParaRPr>
        </a:p>
      </dsp:txBody>
      <dsp:txXfrm>
        <a:off x="2894906" y="854617"/>
        <a:ext cx="211212" cy="230468"/>
      </dsp:txXfrm>
    </dsp:sp>
    <dsp:sp modelId="{CABA8677-556E-485D-BD38-850B97D880F6}">
      <dsp:nvSpPr>
        <dsp:cNvPr id="0" name=""/>
        <dsp:cNvSpPr/>
      </dsp:nvSpPr>
      <dsp:spPr>
        <a:xfrm>
          <a:off x="3217383" y="854550"/>
          <a:ext cx="1138109" cy="1138109"/>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strike="noStrike" kern="1200" dirty="0">
              <a:solidFill>
                <a:sysClr val="windowText" lastClr="000000">
                  <a:hueOff val="0"/>
                  <a:satOff val="0"/>
                  <a:lumOff val="0"/>
                  <a:alphaOff val="0"/>
                </a:sysClr>
              </a:solidFill>
              <a:latin typeface="Calibri" panose="020F0502020204030204"/>
              <a:ea typeface="+mn-ea"/>
              <a:cs typeface="+mn-cs"/>
            </a:rPr>
            <a:t>Recruitment</a:t>
          </a:r>
          <a:r>
            <a:rPr lang="en-GB" sz="1100" kern="1200" dirty="0">
              <a:solidFill>
                <a:sysClr val="windowText" lastClr="000000">
                  <a:hueOff val="0"/>
                  <a:satOff val="0"/>
                  <a:lumOff val="0"/>
                  <a:alphaOff val="0"/>
                </a:sysClr>
              </a:solidFill>
              <a:latin typeface="Calibri" panose="020F0502020204030204"/>
              <a:ea typeface="+mn-ea"/>
              <a:cs typeface="+mn-cs"/>
            </a:rPr>
            <a:t> and Selection</a:t>
          </a:r>
        </a:p>
        <a:p>
          <a:pPr marL="0" lvl="0" indent="0" algn="ctr" defTabSz="488950">
            <a:lnSpc>
              <a:spcPct val="90000"/>
            </a:lnSpc>
            <a:spcBef>
              <a:spcPct val="0"/>
            </a:spcBef>
            <a:spcAft>
              <a:spcPct val="35000"/>
            </a:spcAft>
            <a:buNone/>
          </a:pPr>
          <a:r>
            <a:rPr lang="en-GB" sz="1100" kern="1200" dirty="0">
              <a:solidFill>
                <a:sysClr val="windowText" lastClr="000000">
                  <a:hueOff val="0"/>
                  <a:satOff val="0"/>
                  <a:lumOff val="0"/>
                  <a:alphaOff val="0"/>
                </a:sysClr>
              </a:solidFill>
              <a:latin typeface="Calibri" panose="020F0502020204030204"/>
              <a:ea typeface="+mn-ea"/>
              <a:cs typeface="+mn-cs"/>
            </a:rPr>
            <a:t>(choosing employees)</a:t>
          </a:r>
        </a:p>
      </dsp:txBody>
      <dsp:txXfrm>
        <a:off x="3384055" y="1021222"/>
        <a:ext cx="804765" cy="804765"/>
      </dsp:txXfrm>
    </dsp:sp>
    <dsp:sp modelId="{F6E56053-291A-4653-A2F0-0B05D9BF3B18}">
      <dsp:nvSpPr>
        <dsp:cNvPr id="0" name=""/>
        <dsp:cNvSpPr/>
      </dsp:nvSpPr>
      <dsp:spPr>
        <a:xfrm rot="5400000">
          <a:off x="3635571" y="2076718"/>
          <a:ext cx="301732" cy="384112"/>
        </a:xfrm>
        <a:prstGeom prst="rightArrow">
          <a:avLst>
            <a:gd name="adj1" fmla="val 60000"/>
            <a:gd name="adj2" fmla="val 50000"/>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solidFill>
              <a:sysClr val="windowText" lastClr="000000">
                <a:hueOff val="0"/>
                <a:satOff val="0"/>
                <a:lumOff val="0"/>
                <a:alphaOff val="0"/>
              </a:sysClr>
            </a:solidFill>
            <a:latin typeface="Calibri" panose="020F0502020204030204"/>
            <a:ea typeface="+mn-ea"/>
            <a:cs typeface="+mn-cs"/>
          </a:endParaRPr>
        </a:p>
      </dsp:txBody>
      <dsp:txXfrm>
        <a:off x="3680831" y="2108280"/>
        <a:ext cx="211212" cy="230468"/>
      </dsp:txXfrm>
    </dsp:sp>
    <dsp:sp modelId="{679C9A88-F22B-4A18-98B7-8BD36B9614D2}">
      <dsp:nvSpPr>
        <dsp:cNvPr id="0" name=""/>
        <dsp:cNvSpPr/>
      </dsp:nvSpPr>
      <dsp:spPr>
        <a:xfrm>
          <a:off x="3217383" y="2561967"/>
          <a:ext cx="1138109" cy="1138109"/>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ysClr val="windowText" lastClr="000000">
                  <a:hueOff val="0"/>
                  <a:satOff val="0"/>
                  <a:lumOff val="0"/>
                  <a:alphaOff val="0"/>
                </a:sysClr>
              </a:solidFill>
              <a:latin typeface="Calibri" panose="020F0502020204030204"/>
              <a:ea typeface="+mn-ea"/>
              <a:cs typeface="+mn-cs"/>
            </a:rPr>
            <a:t>Onboarding</a:t>
          </a:r>
        </a:p>
        <a:p>
          <a:pPr marL="0" lvl="0" indent="0" algn="ctr" defTabSz="488950">
            <a:lnSpc>
              <a:spcPct val="90000"/>
            </a:lnSpc>
            <a:spcBef>
              <a:spcPct val="0"/>
            </a:spcBef>
            <a:spcAft>
              <a:spcPct val="35000"/>
            </a:spcAft>
            <a:buNone/>
          </a:pPr>
          <a:r>
            <a:rPr lang="en-GB" sz="1100" kern="1200" dirty="0">
              <a:solidFill>
                <a:sysClr val="windowText" lastClr="000000">
                  <a:hueOff val="0"/>
                  <a:satOff val="0"/>
                  <a:lumOff val="0"/>
                  <a:alphaOff val="0"/>
                </a:sysClr>
              </a:solidFill>
              <a:latin typeface="Calibri" panose="020F0502020204030204"/>
              <a:ea typeface="+mn-ea"/>
              <a:cs typeface="+mn-cs"/>
            </a:rPr>
            <a:t>(inducting employees)</a:t>
          </a:r>
        </a:p>
        <a:p>
          <a:pPr marL="0" lvl="0" indent="0" algn="ctr" defTabSz="488950">
            <a:lnSpc>
              <a:spcPct val="90000"/>
            </a:lnSpc>
            <a:spcBef>
              <a:spcPct val="0"/>
            </a:spcBef>
            <a:spcAft>
              <a:spcPct val="35000"/>
            </a:spcAft>
            <a:buNone/>
          </a:pPr>
          <a:endParaRPr lang="en-GB" sz="1100" strike="sngStrike" kern="1200" dirty="0">
            <a:solidFill>
              <a:sysClr val="windowText" lastClr="000000">
                <a:hueOff val="0"/>
                <a:satOff val="0"/>
                <a:lumOff val="0"/>
                <a:alphaOff val="0"/>
              </a:sysClr>
            </a:solidFill>
            <a:latin typeface="Calibri" panose="020F0502020204030204"/>
            <a:ea typeface="+mn-ea"/>
            <a:cs typeface="+mn-cs"/>
          </a:endParaRPr>
        </a:p>
      </dsp:txBody>
      <dsp:txXfrm>
        <a:off x="3384055" y="2728639"/>
        <a:ext cx="804765" cy="804765"/>
      </dsp:txXfrm>
    </dsp:sp>
    <dsp:sp modelId="{CEF3D3A6-2329-49C2-9726-C4388C370CBA}">
      <dsp:nvSpPr>
        <dsp:cNvPr id="0" name=""/>
        <dsp:cNvSpPr/>
      </dsp:nvSpPr>
      <dsp:spPr>
        <a:xfrm rot="9000000">
          <a:off x="2903633" y="3361550"/>
          <a:ext cx="301732" cy="384112"/>
        </a:xfrm>
        <a:prstGeom prst="rightArrow">
          <a:avLst>
            <a:gd name="adj1" fmla="val 60000"/>
            <a:gd name="adj2" fmla="val 50000"/>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solidFill>
              <a:sysClr val="windowText" lastClr="000000">
                <a:hueOff val="0"/>
                <a:satOff val="0"/>
                <a:lumOff val="0"/>
                <a:alphaOff val="0"/>
              </a:sysClr>
            </a:solidFill>
            <a:latin typeface="Calibri" panose="020F0502020204030204"/>
            <a:ea typeface="+mn-ea"/>
            <a:cs typeface="+mn-cs"/>
          </a:endParaRPr>
        </a:p>
      </dsp:txBody>
      <dsp:txXfrm rot="10800000">
        <a:off x="2988089" y="3415742"/>
        <a:ext cx="211212" cy="230468"/>
      </dsp:txXfrm>
    </dsp:sp>
    <dsp:sp modelId="{FB495B57-8B3B-4B36-94FA-96F76BB624A6}">
      <dsp:nvSpPr>
        <dsp:cNvPr id="0" name=""/>
        <dsp:cNvSpPr/>
      </dsp:nvSpPr>
      <dsp:spPr>
        <a:xfrm>
          <a:off x="1738716" y="3415676"/>
          <a:ext cx="1138109" cy="1138109"/>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dirty="0">
            <a:solidFill>
              <a:sysClr val="windowText" lastClr="000000">
                <a:hueOff val="0"/>
                <a:satOff val="0"/>
                <a:lumOff val="0"/>
                <a:alphaOff val="0"/>
              </a:sysClr>
            </a:solidFill>
            <a:latin typeface="Calibri" panose="020F0502020204030204"/>
            <a:ea typeface="+mn-ea"/>
            <a:cs typeface="+mn-cs"/>
          </a:endParaRPr>
        </a:p>
        <a:p>
          <a:pPr marL="0" lvl="0" indent="0" algn="ctr" defTabSz="488950">
            <a:lnSpc>
              <a:spcPct val="90000"/>
            </a:lnSpc>
            <a:spcBef>
              <a:spcPct val="0"/>
            </a:spcBef>
            <a:spcAft>
              <a:spcPct val="35000"/>
            </a:spcAft>
            <a:buNone/>
          </a:pPr>
          <a:r>
            <a:rPr lang="en-GB" sz="1100" kern="1200" dirty="0">
              <a:solidFill>
                <a:sysClr val="windowText" lastClr="000000">
                  <a:hueOff val="0"/>
                  <a:satOff val="0"/>
                  <a:lumOff val="0"/>
                  <a:alphaOff val="0"/>
                </a:sysClr>
              </a:solidFill>
              <a:latin typeface="Calibri" panose="020F0502020204030204"/>
              <a:ea typeface="+mn-ea"/>
              <a:cs typeface="+mn-cs"/>
            </a:rPr>
            <a:t>Development</a:t>
          </a:r>
        </a:p>
        <a:p>
          <a:pPr marL="0" lvl="0" indent="0" algn="ctr" defTabSz="488950">
            <a:lnSpc>
              <a:spcPct val="90000"/>
            </a:lnSpc>
            <a:spcBef>
              <a:spcPct val="0"/>
            </a:spcBef>
            <a:spcAft>
              <a:spcPct val="35000"/>
            </a:spcAft>
            <a:buNone/>
          </a:pPr>
          <a:r>
            <a:rPr lang="en-GB" sz="1100" kern="1200" dirty="0">
              <a:solidFill>
                <a:sysClr val="windowText" lastClr="000000">
                  <a:hueOff val="0"/>
                  <a:satOff val="0"/>
                  <a:lumOff val="0"/>
                  <a:alphaOff val="0"/>
                </a:sysClr>
              </a:solidFill>
              <a:latin typeface="Calibri" panose="020F0502020204030204"/>
              <a:ea typeface="+mn-ea"/>
              <a:cs typeface="+mn-cs"/>
            </a:rPr>
            <a:t>(training employees)</a:t>
          </a:r>
        </a:p>
      </dsp:txBody>
      <dsp:txXfrm>
        <a:off x="1905388" y="3582348"/>
        <a:ext cx="804765" cy="804765"/>
      </dsp:txXfrm>
    </dsp:sp>
    <dsp:sp modelId="{DFCED442-FAD0-419F-823D-3FD85B49CB83}">
      <dsp:nvSpPr>
        <dsp:cNvPr id="0" name=""/>
        <dsp:cNvSpPr/>
      </dsp:nvSpPr>
      <dsp:spPr>
        <a:xfrm rot="12600000">
          <a:off x="1424967" y="3370090"/>
          <a:ext cx="301732" cy="384112"/>
        </a:xfrm>
        <a:prstGeom prst="rightArrow">
          <a:avLst>
            <a:gd name="adj1" fmla="val 60000"/>
            <a:gd name="adj2" fmla="val 50000"/>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solidFill>
              <a:sysClr val="windowText" lastClr="000000">
                <a:hueOff val="0"/>
                <a:satOff val="0"/>
                <a:lumOff val="0"/>
                <a:alphaOff val="0"/>
              </a:sysClr>
            </a:solidFill>
            <a:latin typeface="Calibri" panose="020F0502020204030204"/>
            <a:ea typeface="+mn-ea"/>
            <a:cs typeface="+mn-cs"/>
          </a:endParaRPr>
        </a:p>
      </dsp:txBody>
      <dsp:txXfrm rot="10800000">
        <a:off x="1509423" y="3469542"/>
        <a:ext cx="211212" cy="230468"/>
      </dsp:txXfrm>
    </dsp:sp>
    <dsp:sp modelId="{AB877FF8-AE8A-4D63-8650-36FCADA634F5}">
      <dsp:nvSpPr>
        <dsp:cNvPr id="0" name=""/>
        <dsp:cNvSpPr/>
      </dsp:nvSpPr>
      <dsp:spPr>
        <a:xfrm>
          <a:off x="260049" y="2561967"/>
          <a:ext cx="1138109" cy="1138109"/>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ysClr val="windowText" lastClr="000000">
                  <a:hueOff val="0"/>
                  <a:satOff val="0"/>
                  <a:lumOff val="0"/>
                  <a:alphaOff val="0"/>
                </a:sysClr>
              </a:solidFill>
              <a:latin typeface="Calibri" panose="020F0502020204030204"/>
              <a:ea typeface="+mn-ea"/>
              <a:cs typeface="+mn-cs"/>
            </a:rPr>
            <a:t>Retention</a:t>
          </a:r>
        </a:p>
        <a:p>
          <a:pPr marL="0" lvl="0" indent="0" algn="ctr" defTabSz="488950">
            <a:lnSpc>
              <a:spcPct val="90000"/>
            </a:lnSpc>
            <a:spcBef>
              <a:spcPct val="0"/>
            </a:spcBef>
            <a:spcAft>
              <a:spcPct val="35000"/>
            </a:spcAft>
            <a:buNone/>
          </a:pPr>
          <a:r>
            <a:rPr lang="en-GB" sz="1100" kern="1200" dirty="0">
              <a:solidFill>
                <a:sysClr val="windowText" lastClr="000000">
                  <a:hueOff val="0"/>
                  <a:satOff val="0"/>
                  <a:lumOff val="0"/>
                  <a:alphaOff val="0"/>
                </a:sysClr>
              </a:solidFill>
              <a:latin typeface="Calibri" panose="020F0502020204030204"/>
              <a:ea typeface="+mn-ea"/>
              <a:cs typeface="+mn-cs"/>
            </a:rPr>
            <a:t>(keeping employees)</a:t>
          </a:r>
        </a:p>
      </dsp:txBody>
      <dsp:txXfrm>
        <a:off x="426721" y="2728639"/>
        <a:ext cx="804765" cy="804765"/>
      </dsp:txXfrm>
    </dsp:sp>
    <dsp:sp modelId="{64FA01F8-3C9E-40F8-B25D-EE19A22D1FFF}">
      <dsp:nvSpPr>
        <dsp:cNvPr id="0" name=""/>
        <dsp:cNvSpPr/>
      </dsp:nvSpPr>
      <dsp:spPr>
        <a:xfrm rot="16200000">
          <a:off x="678238" y="2093797"/>
          <a:ext cx="301732" cy="384112"/>
        </a:xfrm>
        <a:prstGeom prst="rightArrow">
          <a:avLst>
            <a:gd name="adj1" fmla="val 60000"/>
            <a:gd name="adj2" fmla="val 50000"/>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solidFill>
              <a:sysClr val="windowText" lastClr="000000">
                <a:hueOff val="0"/>
                <a:satOff val="0"/>
                <a:lumOff val="0"/>
                <a:alphaOff val="0"/>
              </a:sysClr>
            </a:solidFill>
            <a:latin typeface="Calibri" panose="020F0502020204030204"/>
            <a:ea typeface="+mn-ea"/>
            <a:cs typeface="+mn-cs"/>
          </a:endParaRPr>
        </a:p>
      </dsp:txBody>
      <dsp:txXfrm>
        <a:off x="723498" y="2215879"/>
        <a:ext cx="211212" cy="230468"/>
      </dsp:txXfrm>
    </dsp:sp>
    <dsp:sp modelId="{5C316C57-D7D3-47B8-8BDC-0812740CCB21}">
      <dsp:nvSpPr>
        <dsp:cNvPr id="0" name=""/>
        <dsp:cNvSpPr/>
      </dsp:nvSpPr>
      <dsp:spPr>
        <a:xfrm>
          <a:off x="260049" y="854550"/>
          <a:ext cx="1138109" cy="1138109"/>
        </a:xfrm>
        <a:prstGeom prst="ellipse">
          <a:avLst/>
        </a:prstGeom>
        <a:solidFill>
          <a:sysClr val="window" lastClr="FFFFFF">
            <a:hueOff val="0"/>
            <a:satOff val="0"/>
            <a:lumOff val="0"/>
            <a:alphaOff val="0"/>
          </a:sysClr>
        </a:solidFill>
        <a:ln w="12700" cap="flat" cmpd="sng" algn="ctr">
          <a:solidFill>
            <a:sysClr val="windowText" lastClr="000000">
              <a:shade val="80000"/>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ysClr val="windowText" lastClr="000000">
                  <a:hueOff val="0"/>
                  <a:satOff val="0"/>
                  <a:lumOff val="0"/>
                  <a:alphaOff val="0"/>
                </a:sysClr>
              </a:solidFill>
              <a:latin typeface="Calibri" panose="020F0502020204030204"/>
              <a:ea typeface="+mn-ea"/>
              <a:cs typeface="+mn-cs"/>
            </a:rPr>
            <a:t>Separation</a:t>
          </a:r>
        </a:p>
        <a:p>
          <a:pPr marL="0" lvl="0" indent="0" algn="ctr" defTabSz="488950">
            <a:lnSpc>
              <a:spcPct val="90000"/>
            </a:lnSpc>
            <a:spcBef>
              <a:spcPct val="0"/>
            </a:spcBef>
            <a:spcAft>
              <a:spcPct val="35000"/>
            </a:spcAft>
            <a:buNone/>
          </a:pPr>
          <a:r>
            <a:rPr lang="en-GB" sz="1100" kern="1200" dirty="0">
              <a:solidFill>
                <a:sysClr val="windowText" lastClr="000000">
                  <a:hueOff val="0"/>
                  <a:satOff val="0"/>
                  <a:lumOff val="0"/>
                  <a:alphaOff val="0"/>
                </a:sysClr>
              </a:solidFill>
              <a:latin typeface="Calibri" panose="020F0502020204030204"/>
              <a:ea typeface="+mn-ea"/>
              <a:cs typeface="+mn-cs"/>
            </a:rPr>
            <a:t>(losing employees)</a:t>
          </a:r>
        </a:p>
      </dsp:txBody>
      <dsp:txXfrm>
        <a:off x="426721" y="1021222"/>
        <a:ext cx="804765" cy="804765"/>
      </dsp:txXfrm>
    </dsp:sp>
    <dsp:sp modelId="{BA4D604E-7E43-4AA7-96FF-F2EED171140D}">
      <dsp:nvSpPr>
        <dsp:cNvPr id="0" name=""/>
        <dsp:cNvSpPr/>
      </dsp:nvSpPr>
      <dsp:spPr>
        <a:xfrm rot="19800000">
          <a:off x="1410176" y="808964"/>
          <a:ext cx="301732" cy="384112"/>
        </a:xfrm>
        <a:prstGeom prst="rightArrow">
          <a:avLst>
            <a:gd name="adj1" fmla="val 60000"/>
            <a:gd name="adj2" fmla="val 50000"/>
          </a:avLst>
        </a:prstGeom>
        <a:solidFill>
          <a:sysClr val="windowText" lastClr="000000">
            <a:tint val="60000"/>
            <a:hueOff val="0"/>
            <a:satOff val="0"/>
            <a:lumOff val="0"/>
            <a:alphaOff val="0"/>
          </a:sys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solidFill>
              <a:sysClr val="windowText" lastClr="000000">
                <a:hueOff val="0"/>
                <a:satOff val="0"/>
                <a:lumOff val="0"/>
                <a:alphaOff val="0"/>
              </a:sysClr>
            </a:solidFill>
            <a:latin typeface="Calibri" panose="020F0502020204030204"/>
            <a:ea typeface="+mn-ea"/>
            <a:cs typeface="+mn-cs"/>
          </a:endParaRPr>
        </a:p>
      </dsp:txBody>
      <dsp:txXfrm>
        <a:off x="1416240" y="908416"/>
        <a:ext cx="211212" cy="230468"/>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9E0FC43-9FD0-3744-B017-52F84C43A907}" type="datetimeFigureOut">
              <a:rPr lang="en-US" smtClean="0"/>
              <a:t>9/28/2021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B8FBFD-0FD5-584D-9C5D-A875103875A4}" type="slidenum">
              <a:rPr lang="en-US" smtClean="0"/>
              <a:t>‹#›</a:t>
            </a:fld>
            <a:endParaRPr lang="en-US"/>
          </a:p>
        </p:txBody>
      </p:sp>
    </p:spTree>
    <p:extLst>
      <p:ext uri="{BB962C8B-B14F-4D97-AF65-F5344CB8AC3E}">
        <p14:creationId xmlns:p14="http://schemas.microsoft.com/office/powerpoint/2010/main" val="256428675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9B8FBFD-0FD5-584D-9C5D-A875103875A4}" type="slidenum">
              <a:rPr lang="en-US" smtClean="0"/>
              <a:t>1</a:t>
            </a:fld>
            <a:endParaRPr lang="en-US"/>
          </a:p>
        </p:txBody>
      </p:sp>
    </p:spTree>
    <p:extLst>
      <p:ext uri="{BB962C8B-B14F-4D97-AF65-F5344CB8AC3E}">
        <p14:creationId xmlns:p14="http://schemas.microsoft.com/office/powerpoint/2010/main" val="40721707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1193454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1169899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932283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9A14DA1-B682-8B46-B78F-A4509BE189CA}" type="datetimeFigureOut">
              <a:rPr lang="en-US" smtClean="0"/>
              <a:t>9/28/2021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3890012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9A14DA1-B682-8B46-B78F-A4509BE189CA}" type="datetimeFigureOut">
              <a:rPr lang="en-US" smtClean="0"/>
              <a:t>9/28/2021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3547654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9A14DA1-B682-8B46-B78F-A4509BE189CA}" type="datetimeFigureOut">
              <a:rPr lang="en-US" smtClean="0"/>
              <a:t>9/28/2021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776037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A14DA1-B682-8B46-B78F-A4509BE189CA}" type="datetimeFigureOut">
              <a:rPr lang="en-US" smtClean="0"/>
              <a:t>9/28/2021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678830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9A14DA1-B682-8B46-B78F-A4509BE189CA}" type="datetimeFigureOut">
              <a:rPr lang="en-US" smtClean="0"/>
              <a:t>9/28/2021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2583165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9A14DA1-B682-8B46-B78F-A4509BE189CA}" type="datetimeFigureOut">
              <a:rPr lang="en-US" smtClean="0"/>
              <a:t>9/28/2021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113288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2488991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9A14DA1-B682-8B46-B78F-A4509BE189CA}" type="datetimeFigureOut">
              <a:rPr lang="en-US" smtClean="0"/>
              <a:t>9/28/2021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9D0F42E-89DE-254E-8770-872088CBA717}" type="slidenum">
              <a:rPr lang="en-US" smtClean="0"/>
              <a:t>‹#›</a:t>
            </a:fld>
            <a:endParaRPr lang="en-US"/>
          </a:p>
        </p:txBody>
      </p:sp>
    </p:spTree>
    <p:extLst>
      <p:ext uri="{BB962C8B-B14F-4D97-AF65-F5344CB8AC3E}">
        <p14:creationId xmlns:p14="http://schemas.microsoft.com/office/powerpoint/2010/main" val="3053051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A14DA1-B682-8B46-B78F-A4509BE189CA}" type="datetimeFigureOut">
              <a:rPr lang="en-US" smtClean="0"/>
              <a:t>9/28/2021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D0F42E-89DE-254E-8770-872088CBA717}" type="slidenum">
              <a:rPr lang="en-US" smtClean="0"/>
              <a:t>‹#›</a:t>
            </a:fld>
            <a:endParaRPr lang="en-US"/>
          </a:p>
        </p:txBody>
      </p:sp>
    </p:spTree>
    <p:extLst>
      <p:ext uri="{BB962C8B-B14F-4D97-AF65-F5344CB8AC3E}">
        <p14:creationId xmlns:p14="http://schemas.microsoft.com/office/powerpoint/2010/main" val="17084160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cipd.co.uk/knowledge/fundamentals/people/recruitment/induction-factsheet" TargetMode="External"/><Relationship Id="rId2" Type="http://schemas.openxmlformats.org/officeDocument/2006/relationships/image" Target="../media/image2.jpg"/><Relationship Id="rId1" Type="http://schemas.openxmlformats.org/officeDocument/2006/relationships/slideLayout" Target="../slideLayouts/slideLayout7.xml"/><Relationship Id="rId5" Type="http://schemas.openxmlformats.org/officeDocument/2006/relationships/hyperlink" Target="https://hrdailyadvisor.blr.com/2018/07/02/pros-cons-exit-interviews/" TargetMode="External"/><Relationship Id="rId4" Type="http://schemas.openxmlformats.org/officeDocument/2006/relationships/hyperlink" Target="https://www.cipd.co.uk/knowledge/strategy/resourcing/turnover-retention-factsheet"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extBox 4"/>
          <p:cNvSpPr txBox="1"/>
          <p:nvPr/>
        </p:nvSpPr>
        <p:spPr>
          <a:xfrm>
            <a:off x="365761" y="908806"/>
            <a:ext cx="8499566" cy="3447098"/>
          </a:xfrm>
          <a:prstGeom prst="rect">
            <a:avLst/>
          </a:prstGeom>
          <a:noFill/>
        </p:spPr>
        <p:txBody>
          <a:bodyPr wrap="square" rtlCol="0">
            <a:spAutoFit/>
          </a:bodyPr>
          <a:lstStyle/>
          <a:p>
            <a:r>
              <a:rPr lang="en-US" sz="3200" dirty="0">
                <a:solidFill>
                  <a:schemeClr val="bg1"/>
                </a:solidFill>
                <a:latin typeface="Milo OT"/>
                <a:cs typeface="Milo OT"/>
              </a:rPr>
              <a:t>Chapter 4 </a:t>
            </a:r>
          </a:p>
          <a:p>
            <a:r>
              <a:rPr lang="en-US" sz="3200" dirty="0">
                <a:solidFill>
                  <a:schemeClr val="bg1"/>
                </a:solidFill>
                <a:latin typeface="Milo OT"/>
                <a:cs typeface="Milo OT"/>
              </a:rPr>
              <a:t>The Employee Lifecycle and Recruitment Process</a:t>
            </a:r>
          </a:p>
          <a:p>
            <a:endParaRPr lang="en-US" sz="3200" dirty="0">
              <a:solidFill>
                <a:schemeClr val="bg1"/>
              </a:solidFill>
              <a:latin typeface="Milo OT"/>
              <a:cs typeface="Milo OT"/>
            </a:endParaRPr>
          </a:p>
          <a:p>
            <a:r>
              <a:rPr lang="en-US" sz="3200" dirty="0">
                <a:solidFill>
                  <a:schemeClr val="bg1"/>
                </a:solidFill>
                <a:latin typeface="Milo OT"/>
                <a:cs typeface="Milo OT"/>
              </a:rPr>
              <a:t>People Practice</a:t>
            </a:r>
          </a:p>
          <a:p>
            <a:r>
              <a:rPr lang="en-US" dirty="0">
                <a:solidFill>
                  <a:schemeClr val="bg1"/>
                </a:solidFill>
                <a:latin typeface="Milo OT"/>
                <a:cs typeface="Milo OT"/>
              </a:rPr>
              <a:t>A Complete Guide</a:t>
            </a:r>
          </a:p>
          <a:p>
            <a:endParaRPr lang="en-US" dirty="0">
              <a:solidFill>
                <a:schemeClr val="bg1"/>
              </a:solidFill>
              <a:latin typeface="Milo OT"/>
              <a:cs typeface="Milo OT"/>
            </a:endParaRPr>
          </a:p>
          <a:p>
            <a:r>
              <a:rPr lang="en-US" dirty="0">
                <a:solidFill>
                  <a:schemeClr val="bg1"/>
                </a:solidFill>
                <a:latin typeface="Milo OT"/>
                <a:cs typeface="Milo OT"/>
              </a:rPr>
              <a:t>By Karen Waite, Kathy </a:t>
            </a:r>
            <a:r>
              <a:rPr lang="en-US" dirty="0" err="1">
                <a:solidFill>
                  <a:schemeClr val="bg1"/>
                </a:solidFill>
                <a:latin typeface="Milo OT"/>
                <a:cs typeface="Milo OT"/>
              </a:rPr>
              <a:t>Beevers</a:t>
            </a:r>
            <a:r>
              <a:rPr lang="en-US" dirty="0">
                <a:solidFill>
                  <a:schemeClr val="bg1"/>
                </a:solidFill>
                <a:latin typeface="Milo OT"/>
                <a:cs typeface="Milo OT"/>
              </a:rPr>
              <a:t>, Nicky Small, Keith Tomlinson and Shazad Hussain</a:t>
            </a:r>
          </a:p>
          <a:p>
            <a:endParaRPr lang="en-US" sz="3200" dirty="0">
              <a:solidFill>
                <a:schemeClr val="bg1"/>
              </a:solidFill>
              <a:latin typeface="Milo OT"/>
              <a:cs typeface="Milo OT"/>
            </a:endParaRPr>
          </a:p>
        </p:txBody>
      </p:sp>
    </p:spTree>
    <p:extLst>
      <p:ext uri="{BB962C8B-B14F-4D97-AF65-F5344CB8AC3E}">
        <p14:creationId xmlns:p14="http://schemas.microsoft.com/office/powerpoint/2010/main" val="2244224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8" name="TextBox 7">
            <a:extLst>
              <a:ext uri="{FF2B5EF4-FFF2-40B4-BE49-F238E27FC236}">
                <a16:creationId xmlns:a16="http://schemas.microsoft.com/office/drawing/2014/main" id="{7EAE6889-E8A1-4365-BA70-6E440E47E45D}"/>
              </a:ext>
            </a:extLst>
          </p:cNvPr>
          <p:cNvSpPr txBox="1"/>
          <p:nvPr/>
        </p:nvSpPr>
        <p:spPr>
          <a:xfrm>
            <a:off x="645744" y="1222077"/>
            <a:ext cx="8146473" cy="2862322"/>
          </a:xfrm>
          <a:prstGeom prst="rect">
            <a:avLst/>
          </a:prstGeom>
          <a:noFill/>
        </p:spPr>
        <p:txBody>
          <a:bodyPr wrap="square">
            <a:spAutoFit/>
          </a:bodyPr>
          <a:lstStyle/>
          <a:p>
            <a:r>
              <a:rPr lang="en-GB" sz="2000" b="1" dirty="0">
                <a:effectLst/>
                <a:latin typeface="Calibri" panose="020F0502020204030204" pitchFamily="34" charset="0"/>
                <a:ea typeface="Calibri" panose="020F0502020204030204" pitchFamily="34" charset="0"/>
                <a:cs typeface="Times New Roman" panose="02020603050405020304" pitchFamily="18" charset="0"/>
              </a:rPr>
              <a:t>Objectives</a:t>
            </a:r>
          </a:p>
          <a:p>
            <a:r>
              <a:rPr lang="en-GB" sz="20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Assess each stage of the employee lifecycle and your current role within it</a:t>
            </a:r>
          </a:p>
          <a:p>
            <a:pPr marL="342900" lvl="0" indent="-342900">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Explain the stages and different methods within the recruitment process and when it’s appropriate to use them</a:t>
            </a:r>
          </a:p>
          <a:p>
            <a:pPr marL="342900" lvl="0" indent="-342900">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Explain different ways in which you can prepare information for specified roles</a:t>
            </a:r>
          </a:p>
          <a:p>
            <a:pPr marL="342900" lvl="0" indent="-342900">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Assess different material and methods used to attract talented individuals for a range of roles.</a:t>
            </a:r>
          </a:p>
        </p:txBody>
      </p:sp>
    </p:spTree>
    <p:extLst>
      <p:ext uri="{BB962C8B-B14F-4D97-AF65-F5344CB8AC3E}">
        <p14:creationId xmlns:p14="http://schemas.microsoft.com/office/powerpoint/2010/main" val="1899492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Box 4">
            <a:extLst>
              <a:ext uri="{FF2B5EF4-FFF2-40B4-BE49-F238E27FC236}">
                <a16:creationId xmlns:a16="http://schemas.microsoft.com/office/drawing/2014/main" id="{A1E296B8-62D2-4553-8AFA-77FC66131F00}"/>
              </a:ext>
            </a:extLst>
          </p:cNvPr>
          <p:cNvSpPr txBox="1"/>
          <p:nvPr/>
        </p:nvSpPr>
        <p:spPr>
          <a:xfrm>
            <a:off x="814253" y="1336993"/>
            <a:ext cx="7998823" cy="2677656"/>
          </a:xfrm>
          <a:prstGeom prst="rect">
            <a:avLst/>
          </a:prstGeom>
          <a:noFill/>
        </p:spPr>
        <p:txBody>
          <a:bodyPr wrap="square">
            <a:spAutoFit/>
          </a:bodyPr>
          <a:lstStyle/>
          <a:p>
            <a:r>
              <a:rPr lang="en-GB" sz="2800" b="1" dirty="0">
                <a:effectLst/>
                <a:latin typeface="Calibri" panose="020F0502020204030204" pitchFamily="34" charset="0"/>
                <a:ea typeface="Calibri" panose="020F0502020204030204" pitchFamily="34" charset="0"/>
                <a:cs typeface="Times New Roman" panose="02020603050405020304" pitchFamily="18" charset="0"/>
              </a:rPr>
              <a:t>CIPD Profession Map Key Areas </a:t>
            </a:r>
          </a:p>
          <a:p>
            <a:r>
              <a:rPr lang="en-GB" sz="2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People Practice</a:t>
            </a:r>
          </a:p>
          <a:p>
            <a:pPr marL="342900" lvl="0" indent="-342900">
              <a:buFont typeface="Symbol" panose="05050102010706020507" pitchFamily="18" charset="2"/>
              <a:buChar char=""/>
            </a:pPr>
            <a:r>
              <a:rPr lang="en-GB" sz="2800" dirty="0">
                <a:latin typeface="Calibri" panose="020F0502020204030204" pitchFamily="34" charset="0"/>
                <a:ea typeface="Calibri" panose="020F0502020204030204" pitchFamily="34" charset="0"/>
                <a:cs typeface="Times New Roman" panose="02020603050405020304" pitchFamily="18" charset="0"/>
              </a:rPr>
              <a:t>Resourcing</a:t>
            </a:r>
          </a:p>
          <a:p>
            <a:pPr marL="342900" lvl="0" indent="-342900">
              <a:buFont typeface="Symbol" panose="05050102010706020507" pitchFamily="18" charset="2"/>
              <a:buChar char=""/>
            </a:pPr>
            <a:r>
              <a:rPr lang="en-GB" sz="2800" dirty="0">
                <a:effectLst/>
                <a:latin typeface="Calibri" panose="020F0502020204030204" pitchFamily="34" charset="0"/>
                <a:ea typeface="Calibri" panose="020F0502020204030204" pitchFamily="34" charset="0"/>
                <a:cs typeface="Times New Roman" panose="02020603050405020304" pitchFamily="18" charset="0"/>
              </a:rPr>
              <a:t>Employee Experience</a:t>
            </a:r>
          </a:p>
          <a:p>
            <a:pPr marL="342900" lvl="0" indent="-342900">
              <a:buFont typeface="Symbol" panose="05050102010706020507" pitchFamily="18" charset="2"/>
              <a:buChar char=""/>
            </a:pPr>
            <a:r>
              <a:rPr lang="en-GB" sz="2800" dirty="0">
                <a:latin typeface="Calibri" panose="020F0502020204030204" pitchFamily="34" charset="0"/>
                <a:ea typeface="Calibri" panose="020F0502020204030204" pitchFamily="34" charset="0"/>
                <a:cs typeface="Times New Roman" panose="02020603050405020304" pitchFamily="18" charset="0"/>
              </a:rPr>
              <a:t>Learning and Development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9070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graphicFrame>
        <p:nvGraphicFramePr>
          <p:cNvPr id="6" name="Diagram 5">
            <a:extLst>
              <a:ext uri="{FF2B5EF4-FFF2-40B4-BE49-F238E27FC236}">
                <a16:creationId xmlns:a16="http://schemas.microsoft.com/office/drawing/2014/main" id="{8EFAADA6-D18D-4223-8460-B7A430105E78}"/>
              </a:ext>
            </a:extLst>
          </p:cNvPr>
          <p:cNvGraphicFramePr/>
          <p:nvPr>
            <p:extLst>
              <p:ext uri="{D42A27DB-BD31-4B8C-83A1-F6EECF244321}">
                <p14:modId xmlns:p14="http://schemas.microsoft.com/office/powerpoint/2010/main" val="1544563236"/>
              </p:ext>
            </p:extLst>
          </p:nvPr>
        </p:nvGraphicFramePr>
        <p:xfrm>
          <a:off x="2333896" y="936366"/>
          <a:ext cx="4615543" cy="45546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7A58283C-AE47-47CC-B5DB-0165AE23BFF9}"/>
              </a:ext>
            </a:extLst>
          </p:cNvPr>
          <p:cNvSpPr txBox="1"/>
          <p:nvPr/>
        </p:nvSpPr>
        <p:spPr>
          <a:xfrm>
            <a:off x="645744" y="508037"/>
            <a:ext cx="2219776" cy="400110"/>
          </a:xfrm>
          <a:prstGeom prst="rect">
            <a:avLst/>
          </a:prstGeom>
          <a:noFill/>
        </p:spPr>
        <p:txBody>
          <a:bodyPr wrap="square">
            <a:spAutoFit/>
          </a:bodyPr>
          <a:lstStyle/>
          <a:p>
            <a:pPr algn="ctr"/>
            <a:r>
              <a:rPr lang="en-GB" sz="2000" b="1" dirty="0"/>
              <a:t>Employee lifecycle</a:t>
            </a:r>
          </a:p>
        </p:txBody>
      </p:sp>
    </p:spTree>
    <p:extLst>
      <p:ext uri="{BB962C8B-B14F-4D97-AF65-F5344CB8AC3E}">
        <p14:creationId xmlns:p14="http://schemas.microsoft.com/office/powerpoint/2010/main" val="3379512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8" name="TextBox 7">
            <a:extLst>
              <a:ext uri="{FF2B5EF4-FFF2-40B4-BE49-F238E27FC236}">
                <a16:creationId xmlns:a16="http://schemas.microsoft.com/office/drawing/2014/main" id="{B59AA0D3-808D-41C0-AB57-84E6D0E26ABE}"/>
              </a:ext>
            </a:extLst>
          </p:cNvPr>
          <p:cNvSpPr txBox="1"/>
          <p:nvPr/>
        </p:nvSpPr>
        <p:spPr>
          <a:xfrm>
            <a:off x="770435" y="1416184"/>
            <a:ext cx="7265201" cy="1754326"/>
          </a:xfrm>
          <a:prstGeom prst="rect">
            <a:avLst/>
          </a:prstGeom>
          <a:noFill/>
        </p:spPr>
        <p:txBody>
          <a:bodyPr wrap="square">
            <a:spAutoFit/>
          </a:bodyPr>
          <a:lstStyle/>
          <a:p>
            <a:r>
              <a:rPr lang="en-GB" sz="1800" dirty="0"/>
              <a:t>Key Components that help attraction new employees:</a:t>
            </a:r>
          </a:p>
          <a:p>
            <a:endParaRPr lang="en-GB" sz="1800" dirty="0"/>
          </a:p>
          <a:p>
            <a:pPr marL="285750" indent="-285750">
              <a:buFont typeface="Arial" panose="020B0604020202020204" pitchFamily="34" charset="0"/>
              <a:buChar char="•"/>
            </a:pPr>
            <a:r>
              <a:rPr lang="en-GB" sz="1800" dirty="0"/>
              <a:t>Employer Brand</a:t>
            </a:r>
          </a:p>
          <a:p>
            <a:pPr marL="285750" indent="-285750">
              <a:buFont typeface="Arial" panose="020B0604020202020204" pitchFamily="34" charset="0"/>
              <a:buChar char="•"/>
            </a:pPr>
            <a:r>
              <a:rPr lang="en-GB" sz="1800" dirty="0"/>
              <a:t>Employer Culture</a:t>
            </a:r>
          </a:p>
          <a:p>
            <a:pPr marL="285750" indent="-285750">
              <a:buFont typeface="Arial" panose="020B0604020202020204" pitchFamily="34" charset="0"/>
              <a:buChar char="•"/>
            </a:pPr>
            <a:r>
              <a:rPr lang="en-GB" sz="1800" dirty="0"/>
              <a:t>Organisation Vision and Values</a:t>
            </a:r>
          </a:p>
          <a:p>
            <a:pPr marL="285750" indent="-285750">
              <a:buFont typeface="Arial" panose="020B0604020202020204" pitchFamily="34" charset="0"/>
              <a:buChar char="•"/>
            </a:pPr>
            <a:r>
              <a:rPr lang="en-GB" sz="1800" dirty="0"/>
              <a:t>Employee value proposition</a:t>
            </a:r>
          </a:p>
        </p:txBody>
      </p:sp>
      <p:sp>
        <p:nvSpPr>
          <p:cNvPr id="9" name="TextBox 8">
            <a:extLst>
              <a:ext uri="{FF2B5EF4-FFF2-40B4-BE49-F238E27FC236}">
                <a16:creationId xmlns:a16="http://schemas.microsoft.com/office/drawing/2014/main" id="{3B2B0A80-4639-415B-A206-1CAB9C9093C0}"/>
              </a:ext>
            </a:extLst>
          </p:cNvPr>
          <p:cNvSpPr txBox="1"/>
          <p:nvPr/>
        </p:nvSpPr>
        <p:spPr>
          <a:xfrm>
            <a:off x="645744" y="508037"/>
            <a:ext cx="2219776" cy="400110"/>
          </a:xfrm>
          <a:prstGeom prst="rect">
            <a:avLst/>
          </a:prstGeom>
          <a:noFill/>
        </p:spPr>
        <p:txBody>
          <a:bodyPr wrap="square">
            <a:spAutoFit/>
          </a:bodyPr>
          <a:lstStyle/>
          <a:p>
            <a:pPr algn="ctr"/>
            <a:r>
              <a:rPr lang="en-GB" sz="2000" b="1" dirty="0"/>
              <a:t>Stage 1 : Attraction</a:t>
            </a:r>
          </a:p>
        </p:txBody>
      </p:sp>
    </p:spTree>
    <p:extLst>
      <p:ext uri="{BB962C8B-B14F-4D97-AF65-F5344CB8AC3E}">
        <p14:creationId xmlns:p14="http://schemas.microsoft.com/office/powerpoint/2010/main" val="277894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ED1580A4-9367-451E-BDE7-00D018B514D2}"/>
              </a:ext>
            </a:extLst>
          </p:cNvPr>
          <p:cNvSpPr txBox="1"/>
          <p:nvPr/>
        </p:nvSpPr>
        <p:spPr>
          <a:xfrm>
            <a:off x="645743" y="508037"/>
            <a:ext cx="4039467" cy="400110"/>
          </a:xfrm>
          <a:prstGeom prst="rect">
            <a:avLst/>
          </a:prstGeom>
          <a:noFill/>
        </p:spPr>
        <p:txBody>
          <a:bodyPr wrap="square">
            <a:spAutoFit/>
          </a:bodyPr>
          <a:lstStyle/>
          <a:p>
            <a:pPr algn="ctr"/>
            <a:r>
              <a:rPr lang="en-GB" sz="2000" b="1" dirty="0"/>
              <a:t>Stage 2 : Recruitment and Selection</a:t>
            </a:r>
          </a:p>
        </p:txBody>
      </p:sp>
      <p:sp>
        <p:nvSpPr>
          <p:cNvPr id="7" name="TextBox 6">
            <a:extLst>
              <a:ext uri="{FF2B5EF4-FFF2-40B4-BE49-F238E27FC236}">
                <a16:creationId xmlns:a16="http://schemas.microsoft.com/office/drawing/2014/main" id="{9535AB4F-2907-41B7-9CB8-321DDDE6A8F2}"/>
              </a:ext>
            </a:extLst>
          </p:cNvPr>
          <p:cNvSpPr txBox="1"/>
          <p:nvPr/>
        </p:nvSpPr>
        <p:spPr>
          <a:xfrm>
            <a:off x="801189" y="1350729"/>
            <a:ext cx="7541622" cy="3046988"/>
          </a:xfrm>
          <a:prstGeom prst="rect">
            <a:avLst/>
          </a:prstGeom>
          <a:noFill/>
        </p:spPr>
        <p:txBody>
          <a:bodyPr wrap="square">
            <a:spAutoFit/>
          </a:bodyPr>
          <a:lstStyle/>
          <a:p>
            <a:r>
              <a:rPr lang="en-GB" sz="2400" dirty="0"/>
              <a:t>Key Components that help recruiting and selecting new employees: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right people for the right roles at the right time</a:t>
            </a:r>
          </a:p>
          <a:p>
            <a:pPr marL="342900" indent="-342900">
              <a:buFont typeface="Arial" panose="020B0604020202020204" pitchFamily="34" charset="0"/>
              <a:buChar char="•"/>
            </a:pPr>
            <a:r>
              <a:rPr lang="en-GB" sz="2400" dirty="0"/>
              <a:t>Advertising – Internally or Externally</a:t>
            </a:r>
          </a:p>
          <a:p>
            <a:pPr marL="342900" indent="-342900">
              <a:buFont typeface="Arial" panose="020B0604020202020204" pitchFamily="34" charset="0"/>
              <a:buChar char="•"/>
            </a:pPr>
            <a:r>
              <a:rPr lang="en-GB" sz="2400" dirty="0"/>
              <a:t>Deciding which method is most efficient and cost-effective</a:t>
            </a:r>
          </a:p>
          <a:p>
            <a:pPr marL="342900" indent="-342900">
              <a:buFont typeface="Arial" panose="020B0604020202020204" pitchFamily="34" charset="0"/>
              <a:buChar char="•"/>
            </a:pPr>
            <a:r>
              <a:rPr lang="en-GB" sz="2400" dirty="0"/>
              <a:t>Selection processes will differ depending on the role</a:t>
            </a:r>
          </a:p>
        </p:txBody>
      </p:sp>
    </p:spTree>
    <p:extLst>
      <p:ext uri="{BB962C8B-B14F-4D97-AF65-F5344CB8AC3E}">
        <p14:creationId xmlns:p14="http://schemas.microsoft.com/office/powerpoint/2010/main" val="603787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6DA8B30B-639D-439A-9244-DF43D36709A9}"/>
              </a:ext>
            </a:extLst>
          </p:cNvPr>
          <p:cNvSpPr txBox="1"/>
          <p:nvPr/>
        </p:nvSpPr>
        <p:spPr>
          <a:xfrm>
            <a:off x="645743" y="107927"/>
            <a:ext cx="2968313" cy="400110"/>
          </a:xfrm>
          <a:prstGeom prst="rect">
            <a:avLst/>
          </a:prstGeom>
          <a:noFill/>
        </p:spPr>
        <p:txBody>
          <a:bodyPr wrap="square">
            <a:spAutoFit/>
          </a:bodyPr>
          <a:lstStyle/>
          <a:p>
            <a:pPr algn="ctr"/>
            <a:r>
              <a:rPr lang="en-GB" sz="2000" b="1" dirty="0"/>
              <a:t>Stage 3 : Onboarding</a:t>
            </a:r>
          </a:p>
        </p:txBody>
      </p:sp>
      <p:sp>
        <p:nvSpPr>
          <p:cNvPr id="7" name="TextBox 6">
            <a:extLst>
              <a:ext uri="{FF2B5EF4-FFF2-40B4-BE49-F238E27FC236}">
                <a16:creationId xmlns:a16="http://schemas.microsoft.com/office/drawing/2014/main" id="{0CCD1EA9-5241-456A-955D-B528D6853C0C}"/>
              </a:ext>
            </a:extLst>
          </p:cNvPr>
          <p:cNvSpPr txBox="1"/>
          <p:nvPr/>
        </p:nvSpPr>
        <p:spPr>
          <a:xfrm>
            <a:off x="487680" y="508037"/>
            <a:ext cx="8290560" cy="5262979"/>
          </a:xfrm>
          <a:prstGeom prst="rect">
            <a:avLst/>
          </a:prstGeom>
          <a:noFill/>
        </p:spPr>
        <p:txBody>
          <a:bodyPr wrap="square">
            <a:spAutoFit/>
          </a:bodyPr>
          <a:lstStyle/>
          <a:p>
            <a:r>
              <a:rPr lang="en-GB" dirty="0"/>
              <a:t>Key Components that help ensure and effective onboarding experience for new employees:</a:t>
            </a:r>
          </a:p>
          <a:p>
            <a:endParaRPr lang="en-GB" dirty="0"/>
          </a:p>
          <a:p>
            <a:pPr marL="285750" indent="-285750">
              <a:buFont typeface="Arial" panose="020B0604020202020204" pitchFamily="34" charset="0"/>
              <a:buChar char="•"/>
            </a:pPr>
            <a:r>
              <a:rPr lang="en-GB" dirty="0"/>
              <a:t>Impressions before joining, day 1 and first month.</a:t>
            </a:r>
          </a:p>
          <a:p>
            <a:pPr marL="285750" indent="-285750">
              <a:buFont typeface="Arial" panose="020B0604020202020204" pitchFamily="34" charset="0"/>
              <a:buChar char="•"/>
            </a:pPr>
            <a:r>
              <a:rPr lang="en-GB" dirty="0"/>
              <a:t>Joining Instructions</a:t>
            </a:r>
          </a:p>
          <a:p>
            <a:pPr marL="285750" indent="-285750">
              <a:buFont typeface="Arial" panose="020B0604020202020204" pitchFamily="34" charset="0"/>
              <a:buChar char="•"/>
            </a:pPr>
            <a:r>
              <a:rPr lang="en-GB" dirty="0"/>
              <a:t>Local Induction v Corporate Induction</a:t>
            </a:r>
          </a:p>
          <a:p>
            <a:pPr marL="742950" lvl="1" indent="-285750">
              <a:buFont typeface="Wingdings" panose="05000000000000000000" pitchFamily="2" charset="2"/>
              <a:buChar char="ü"/>
            </a:pPr>
            <a:r>
              <a:rPr lang="en-GB" dirty="0"/>
              <a:t>A local induction introduces the new employee to their colleagues, workstation, evacuation procedures, health and safety rules and other matters that help the new employee to perform job.  </a:t>
            </a:r>
          </a:p>
          <a:p>
            <a:pPr marL="742950" lvl="1" indent="-285750">
              <a:buFont typeface="Wingdings" panose="05000000000000000000" pitchFamily="2" charset="2"/>
              <a:buChar char="ü"/>
            </a:pPr>
            <a:r>
              <a:rPr lang="en-GB" dirty="0"/>
              <a:t>A corporate induction introduces the new employee to information about the organisation, its history, purpose, vision, values etc, and helps the new starter to connect with the organisation at an early stage in their employment. </a:t>
            </a:r>
          </a:p>
          <a:p>
            <a:pPr marL="285750" indent="-285750">
              <a:buFont typeface="Arial" panose="020B0604020202020204" pitchFamily="34" charset="0"/>
              <a:buChar char="•"/>
            </a:pPr>
            <a:r>
              <a:rPr lang="en-GB" dirty="0"/>
              <a:t>Local Induction will include:</a:t>
            </a:r>
          </a:p>
          <a:p>
            <a:pPr marL="742950" lvl="1" indent="-285750">
              <a:buFont typeface="Arial" panose="020B0604020202020204" pitchFamily="34" charset="0"/>
              <a:buChar char="•"/>
            </a:pPr>
            <a:r>
              <a:rPr lang="en-GB" dirty="0"/>
              <a:t>Health and Safety</a:t>
            </a:r>
          </a:p>
          <a:p>
            <a:pPr marL="742950" lvl="1" indent="-285750">
              <a:buFont typeface="Arial" panose="020B0604020202020204" pitchFamily="34" charset="0"/>
              <a:buChar char="•"/>
            </a:pPr>
            <a:r>
              <a:rPr lang="en-GB" dirty="0"/>
              <a:t>Company Culture</a:t>
            </a:r>
          </a:p>
          <a:p>
            <a:pPr marL="742950" lvl="1" indent="-285750">
              <a:buFont typeface="Arial" panose="020B0604020202020204" pitchFamily="34" charset="0"/>
              <a:buChar char="•"/>
            </a:pPr>
            <a:r>
              <a:rPr lang="en-GB" dirty="0"/>
              <a:t>Immediate needs: pay, benefits, breaks, facilities etc.</a:t>
            </a:r>
          </a:p>
          <a:p>
            <a:pPr marL="742950" lvl="1" indent="-285750">
              <a:buFont typeface="Arial" panose="020B0604020202020204" pitchFamily="34" charset="0"/>
              <a:buChar char="•"/>
            </a:pPr>
            <a:r>
              <a:rPr lang="en-GB" dirty="0"/>
              <a:t>Tour of Site</a:t>
            </a:r>
          </a:p>
          <a:p>
            <a:pPr marL="285750" indent="-285750">
              <a:buFont typeface="Arial" panose="020B0604020202020204" pitchFamily="34" charset="0"/>
              <a:buChar char="•"/>
            </a:pPr>
            <a:r>
              <a:rPr lang="en-GB" dirty="0"/>
              <a:t>Role of the manager in induction</a:t>
            </a:r>
          </a:p>
        </p:txBody>
      </p:sp>
    </p:spTree>
    <p:extLst>
      <p:ext uri="{BB962C8B-B14F-4D97-AF65-F5344CB8AC3E}">
        <p14:creationId xmlns:p14="http://schemas.microsoft.com/office/powerpoint/2010/main" val="1658643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8" name="TextBox 7">
            <a:extLst>
              <a:ext uri="{FF2B5EF4-FFF2-40B4-BE49-F238E27FC236}">
                <a16:creationId xmlns:a16="http://schemas.microsoft.com/office/drawing/2014/main" id="{99C3879C-B3C9-43C5-8B63-0A9D7744FB4D}"/>
              </a:ext>
            </a:extLst>
          </p:cNvPr>
          <p:cNvSpPr txBox="1"/>
          <p:nvPr/>
        </p:nvSpPr>
        <p:spPr>
          <a:xfrm>
            <a:off x="645743" y="508037"/>
            <a:ext cx="3151193" cy="400110"/>
          </a:xfrm>
          <a:prstGeom prst="rect">
            <a:avLst/>
          </a:prstGeom>
          <a:noFill/>
        </p:spPr>
        <p:txBody>
          <a:bodyPr wrap="square">
            <a:spAutoFit/>
          </a:bodyPr>
          <a:lstStyle/>
          <a:p>
            <a:pPr algn="ctr"/>
            <a:r>
              <a:rPr lang="en-GB" sz="2000" b="1" dirty="0"/>
              <a:t>Stage 4 : Development</a:t>
            </a:r>
          </a:p>
        </p:txBody>
      </p:sp>
      <p:sp>
        <p:nvSpPr>
          <p:cNvPr id="9" name="TextBox 8">
            <a:extLst>
              <a:ext uri="{FF2B5EF4-FFF2-40B4-BE49-F238E27FC236}">
                <a16:creationId xmlns:a16="http://schemas.microsoft.com/office/drawing/2014/main" id="{9B6F6BC6-92FE-4507-9230-88472466338B}"/>
              </a:ext>
            </a:extLst>
          </p:cNvPr>
          <p:cNvSpPr txBox="1"/>
          <p:nvPr/>
        </p:nvSpPr>
        <p:spPr>
          <a:xfrm>
            <a:off x="801189" y="1350729"/>
            <a:ext cx="7541622" cy="3046988"/>
          </a:xfrm>
          <a:prstGeom prst="rect">
            <a:avLst/>
          </a:prstGeom>
          <a:noFill/>
        </p:spPr>
        <p:txBody>
          <a:bodyPr wrap="square">
            <a:spAutoFit/>
          </a:bodyPr>
          <a:lstStyle/>
          <a:p>
            <a:r>
              <a:rPr lang="en-GB" sz="2400" dirty="0"/>
              <a:t>Key benefits of developing employees include: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Increased production</a:t>
            </a:r>
          </a:p>
          <a:p>
            <a:pPr marL="342900" indent="-342900">
              <a:buFont typeface="Arial" panose="020B0604020202020204" pitchFamily="34" charset="0"/>
              <a:buChar char="•"/>
            </a:pPr>
            <a:r>
              <a:rPr lang="en-GB" sz="2400" dirty="0"/>
              <a:t>Increased output</a:t>
            </a:r>
          </a:p>
          <a:p>
            <a:pPr marL="342900" indent="-342900">
              <a:buFont typeface="Arial" panose="020B0604020202020204" pitchFamily="34" charset="0"/>
              <a:buChar char="•"/>
            </a:pPr>
            <a:r>
              <a:rPr lang="en-GB" sz="2400" dirty="0"/>
              <a:t>Ability to deal with changes e.g. technology</a:t>
            </a:r>
          </a:p>
          <a:p>
            <a:pPr marL="342900" indent="-342900">
              <a:buFont typeface="Arial" panose="020B0604020202020204" pitchFamily="34" charset="0"/>
              <a:buChar char="•"/>
            </a:pPr>
            <a:r>
              <a:rPr lang="en-GB" sz="2400" dirty="0"/>
              <a:t>Increased motivation</a:t>
            </a:r>
          </a:p>
          <a:p>
            <a:pPr marL="342900" indent="-342900">
              <a:buFont typeface="Arial" panose="020B0604020202020204" pitchFamily="34" charset="0"/>
              <a:buChar char="•"/>
            </a:pPr>
            <a:r>
              <a:rPr lang="en-GB" sz="2400" dirty="0"/>
              <a:t>Staff retention</a:t>
            </a:r>
          </a:p>
          <a:p>
            <a:pPr marL="342900" indent="-342900">
              <a:buFont typeface="Arial" panose="020B0604020202020204" pitchFamily="34" charset="0"/>
              <a:buChar char="•"/>
            </a:pPr>
            <a:r>
              <a:rPr lang="en-GB" sz="2400" dirty="0"/>
              <a:t>Secure a talent pipeline for the future </a:t>
            </a:r>
          </a:p>
        </p:txBody>
      </p:sp>
    </p:spTree>
    <p:extLst>
      <p:ext uri="{BB962C8B-B14F-4D97-AF65-F5344CB8AC3E}">
        <p14:creationId xmlns:p14="http://schemas.microsoft.com/office/powerpoint/2010/main" val="1729397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922D9C02-4D73-48EE-B6BB-00D7E3DBF2DC}"/>
              </a:ext>
            </a:extLst>
          </p:cNvPr>
          <p:cNvSpPr txBox="1"/>
          <p:nvPr/>
        </p:nvSpPr>
        <p:spPr>
          <a:xfrm>
            <a:off x="472441" y="286577"/>
            <a:ext cx="2219776" cy="400110"/>
          </a:xfrm>
          <a:prstGeom prst="rect">
            <a:avLst/>
          </a:prstGeom>
          <a:noFill/>
        </p:spPr>
        <p:txBody>
          <a:bodyPr wrap="square">
            <a:spAutoFit/>
          </a:bodyPr>
          <a:lstStyle/>
          <a:p>
            <a:pPr algn="ctr"/>
            <a:r>
              <a:rPr lang="en-GB" sz="2000" b="1" dirty="0"/>
              <a:t>Stage 5 : Retention</a:t>
            </a:r>
          </a:p>
        </p:txBody>
      </p:sp>
      <p:graphicFrame>
        <p:nvGraphicFramePr>
          <p:cNvPr id="7" name="Table 8">
            <a:extLst>
              <a:ext uri="{FF2B5EF4-FFF2-40B4-BE49-F238E27FC236}">
                <a16:creationId xmlns:a16="http://schemas.microsoft.com/office/drawing/2014/main" id="{257C800B-C37A-4DBC-8C56-6D20FF901E15}"/>
              </a:ext>
            </a:extLst>
          </p:cNvPr>
          <p:cNvGraphicFramePr>
            <a:graphicFrameLocks noGrp="1"/>
          </p:cNvGraphicFramePr>
          <p:nvPr>
            <p:extLst>
              <p:ext uri="{D42A27DB-BD31-4B8C-83A1-F6EECF244321}">
                <p14:modId xmlns:p14="http://schemas.microsoft.com/office/powerpoint/2010/main" val="1582667703"/>
              </p:ext>
            </p:extLst>
          </p:nvPr>
        </p:nvGraphicFramePr>
        <p:xfrm>
          <a:off x="823828" y="1465160"/>
          <a:ext cx="7606936" cy="3621007"/>
        </p:xfrm>
        <a:graphic>
          <a:graphicData uri="http://schemas.openxmlformats.org/drawingml/2006/table">
            <a:tbl>
              <a:tblPr firstRow="1" bandRow="1">
                <a:tableStyleId>{5C22544A-7EE6-4342-B048-85BDC9FD1C3A}</a:tableStyleId>
              </a:tblPr>
              <a:tblGrid>
                <a:gridCol w="3803468">
                  <a:extLst>
                    <a:ext uri="{9D8B030D-6E8A-4147-A177-3AD203B41FA5}">
                      <a16:colId xmlns:a16="http://schemas.microsoft.com/office/drawing/2014/main" val="3654512989"/>
                    </a:ext>
                  </a:extLst>
                </a:gridCol>
                <a:gridCol w="3803468">
                  <a:extLst>
                    <a:ext uri="{9D8B030D-6E8A-4147-A177-3AD203B41FA5}">
                      <a16:colId xmlns:a16="http://schemas.microsoft.com/office/drawing/2014/main" val="1967334253"/>
                    </a:ext>
                  </a:extLst>
                </a:gridCol>
              </a:tblGrid>
              <a:tr h="475063">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Internal Factors</a:t>
                      </a:r>
                    </a:p>
                    <a:p>
                      <a:endParaRPr lang="en-GB" dirty="0"/>
                    </a:p>
                  </a:txBody>
                  <a:tcPr/>
                </a:tc>
                <a:tc>
                  <a:txBody>
                    <a:bodyPr/>
                    <a:lstStyle/>
                    <a:p>
                      <a:r>
                        <a:rPr lang="en-GB" dirty="0"/>
                        <a:t>External Factors</a:t>
                      </a:r>
                    </a:p>
                  </a:txBody>
                  <a:tcPr/>
                </a:tc>
                <a:extLst>
                  <a:ext uri="{0D108BD9-81ED-4DB2-BD59-A6C34878D82A}">
                    <a16:rowId xmlns:a16="http://schemas.microsoft.com/office/drawing/2014/main" val="1138110337"/>
                  </a:ext>
                </a:extLst>
              </a:tr>
              <a:tr h="2980927">
                <a:tc>
                  <a:txBody>
                    <a:bodyPr/>
                    <a:lstStyle/>
                    <a:p>
                      <a:endParaRPr lang="en-GB" dirty="0"/>
                    </a:p>
                    <a:p>
                      <a:r>
                        <a:rPr lang="en-GB" dirty="0"/>
                        <a:t>•	Pay and remuneration</a:t>
                      </a:r>
                    </a:p>
                    <a:p>
                      <a:r>
                        <a:rPr lang="en-GB" dirty="0"/>
                        <a:t>•	Employee benefits</a:t>
                      </a:r>
                    </a:p>
                    <a:p>
                      <a:r>
                        <a:rPr lang="en-GB" dirty="0"/>
                        <a:t>•	Recognition</a:t>
                      </a:r>
                    </a:p>
                    <a:p>
                      <a:r>
                        <a:rPr lang="en-GB" dirty="0"/>
                        <a:t>•	Work life balance</a:t>
                      </a:r>
                    </a:p>
                    <a:p>
                      <a:r>
                        <a:rPr lang="en-GB" dirty="0"/>
                        <a:t>•	Training and development </a:t>
                      </a:r>
                    </a:p>
                    <a:p>
                      <a:r>
                        <a:rPr lang="en-GB" dirty="0"/>
                        <a:t>•	Line management relationships </a:t>
                      </a:r>
                    </a:p>
                    <a:p>
                      <a:r>
                        <a:rPr lang="en-GB" dirty="0"/>
                        <a:t>•	Organisation performance</a:t>
                      </a:r>
                    </a:p>
                    <a:p>
                      <a:r>
                        <a:rPr lang="en-GB" dirty="0"/>
                        <a:t>•	Changes to job role</a:t>
                      </a:r>
                    </a:p>
                    <a:p>
                      <a:endParaRPr lang="en-GB" dirty="0"/>
                    </a:p>
                  </a:txBody>
                  <a:tcPr/>
                </a:tc>
                <a:tc>
                  <a:txBody>
                    <a:bodyPr/>
                    <a:lstStyle/>
                    <a:p>
                      <a:endParaRPr lang="en-GB" dirty="0"/>
                    </a:p>
                    <a:p>
                      <a:r>
                        <a:rPr lang="en-GB" dirty="0"/>
                        <a:t>•	Economic climate</a:t>
                      </a:r>
                    </a:p>
                    <a:p>
                      <a:r>
                        <a:rPr lang="en-GB" dirty="0"/>
                        <a:t>•	Confidence in the labour market</a:t>
                      </a:r>
                    </a:p>
                    <a:p>
                      <a:r>
                        <a:rPr lang="en-GB" dirty="0"/>
                        <a:t>•	Family or personal matters</a:t>
                      </a:r>
                    </a:p>
                    <a:p>
                      <a:r>
                        <a:rPr lang="en-GB" dirty="0"/>
                        <a:t>•	Health and well being</a:t>
                      </a:r>
                    </a:p>
                    <a:p>
                      <a:r>
                        <a:rPr lang="en-GB" dirty="0"/>
                        <a:t>•	Childcare </a:t>
                      </a:r>
                    </a:p>
                    <a:p>
                      <a:r>
                        <a:rPr lang="en-GB" dirty="0"/>
                        <a:t>•	Market changes in sectors</a:t>
                      </a:r>
                    </a:p>
                    <a:p>
                      <a:endParaRPr lang="en-GB" dirty="0"/>
                    </a:p>
                  </a:txBody>
                  <a:tcPr/>
                </a:tc>
                <a:extLst>
                  <a:ext uri="{0D108BD9-81ED-4DB2-BD59-A6C34878D82A}">
                    <a16:rowId xmlns:a16="http://schemas.microsoft.com/office/drawing/2014/main" val="3227955925"/>
                  </a:ext>
                </a:extLst>
              </a:tr>
            </a:tbl>
          </a:graphicData>
        </a:graphic>
      </p:graphicFrame>
      <p:sp>
        <p:nvSpPr>
          <p:cNvPr id="10" name="TextBox 9">
            <a:extLst>
              <a:ext uri="{FF2B5EF4-FFF2-40B4-BE49-F238E27FC236}">
                <a16:creationId xmlns:a16="http://schemas.microsoft.com/office/drawing/2014/main" id="{A8D3CB6D-8ED1-425A-A2CE-DC6E047F935D}"/>
              </a:ext>
            </a:extLst>
          </p:cNvPr>
          <p:cNvSpPr txBox="1"/>
          <p:nvPr/>
        </p:nvSpPr>
        <p:spPr>
          <a:xfrm>
            <a:off x="823828" y="962074"/>
            <a:ext cx="7371805" cy="461665"/>
          </a:xfrm>
          <a:prstGeom prst="rect">
            <a:avLst/>
          </a:prstGeom>
          <a:noFill/>
        </p:spPr>
        <p:txBody>
          <a:bodyPr wrap="square">
            <a:spAutoFit/>
          </a:bodyPr>
          <a:lstStyle/>
          <a:p>
            <a:r>
              <a:rPr lang="en-GB" sz="2400" dirty="0"/>
              <a:t>Key factors affecting the retention of employees include: </a:t>
            </a:r>
          </a:p>
        </p:txBody>
      </p:sp>
    </p:spTree>
    <p:extLst>
      <p:ext uri="{BB962C8B-B14F-4D97-AF65-F5344CB8AC3E}">
        <p14:creationId xmlns:p14="http://schemas.microsoft.com/office/powerpoint/2010/main" val="320748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12" name="TextBox 11">
            <a:extLst>
              <a:ext uri="{FF2B5EF4-FFF2-40B4-BE49-F238E27FC236}">
                <a16:creationId xmlns:a16="http://schemas.microsoft.com/office/drawing/2014/main" id="{CFA62393-9D81-4E05-A718-676F580B987C}"/>
              </a:ext>
            </a:extLst>
          </p:cNvPr>
          <p:cNvSpPr txBox="1"/>
          <p:nvPr/>
        </p:nvSpPr>
        <p:spPr>
          <a:xfrm>
            <a:off x="645743" y="508037"/>
            <a:ext cx="3125067" cy="400110"/>
          </a:xfrm>
          <a:prstGeom prst="rect">
            <a:avLst/>
          </a:prstGeom>
          <a:noFill/>
        </p:spPr>
        <p:txBody>
          <a:bodyPr wrap="square">
            <a:spAutoFit/>
          </a:bodyPr>
          <a:lstStyle/>
          <a:p>
            <a:pPr algn="ctr"/>
            <a:r>
              <a:rPr lang="en-GB" sz="2000" b="1" dirty="0"/>
              <a:t>Stage 6 : Separation</a:t>
            </a:r>
          </a:p>
        </p:txBody>
      </p:sp>
      <p:sp>
        <p:nvSpPr>
          <p:cNvPr id="13" name="TextBox 12">
            <a:extLst>
              <a:ext uri="{FF2B5EF4-FFF2-40B4-BE49-F238E27FC236}">
                <a16:creationId xmlns:a16="http://schemas.microsoft.com/office/drawing/2014/main" id="{F6EC2840-F2CD-4704-BC72-5833D2C96FCD}"/>
              </a:ext>
            </a:extLst>
          </p:cNvPr>
          <p:cNvSpPr txBox="1"/>
          <p:nvPr/>
        </p:nvSpPr>
        <p:spPr>
          <a:xfrm>
            <a:off x="801189" y="1350729"/>
            <a:ext cx="7541622" cy="461665"/>
          </a:xfrm>
          <a:prstGeom prst="rect">
            <a:avLst/>
          </a:prstGeom>
          <a:noFill/>
        </p:spPr>
        <p:txBody>
          <a:bodyPr wrap="square">
            <a:spAutoFit/>
          </a:bodyPr>
          <a:lstStyle/>
          <a:p>
            <a:r>
              <a:rPr lang="en-GB" sz="2400" dirty="0"/>
              <a:t>Key reasons for an employee leaving: </a:t>
            </a:r>
          </a:p>
        </p:txBody>
      </p:sp>
      <p:graphicFrame>
        <p:nvGraphicFramePr>
          <p:cNvPr id="14" name="Table 8">
            <a:extLst>
              <a:ext uri="{FF2B5EF4-FFF2-40B4-BE49-F238E27FC236}">
                <a16:creationId xmlns:a16="http://schemas.microsoft.com/office/drawing/2014/main" id="{823D9C82-B701-4511-8F6F-BA5C763B9E83}"/>
              </a:ext>
            </a:extLst>
          </p:cNvPr>
          <p:cNvGraphicFramePr>
            <a:graphicFrameLocks noGrp="1"/>
          </p:cNvGraphicFramePr>
          <p:nvPr>
            <p:extLst>
              <p:ext uri="{D42A27DB-BD31-4B8C-83A1-F6EECF244321}">
                <p14:modId xmlns:p14="http://schemas.microsoft.com/office/powerpoint/2010/main" val="226250519"/>
              </p:ext>
            </p:extLst>
          </p:nvPr>
        </p:nvGraphicFramePr>
        <p:xfrm>
          <a:off x="801189" y="1812394"/>
          <a:ext cx="7606936" cy="2237725"/>
        </p:xfrm>
        <a:graphic>
          <a:graphicData uri="http://schemas.openxmlformats.org/drawingml/2006/table">
            <a:tbl>
              <a:tblPr firstRow="1" bandRow="1">
                <a:tableStyleId>{5C22544A-7EE6-4342-B048-85BDC9FD1C3A}</a:tableStyleId>
              </a:tblPr>
              <a:tblGrid>
                <a:gridCol w="3803468">
                  <a:extLst>
                    <a:ext uri="{9D8B030D-6E8A-4147-A177-3AD203B41FA5}">
                      <a16:colId xmlns:a16="http://schemas.microsoft.com/office/drawing/2014/main" val="3654512989"/>
                    </a:ext>
                  </a:extLst>
                </a:gridCol>
                <a:gridCol w="3803468">
                  <a:extLst>
                    <a:ext uri="{9D8B030D-6E8A-4147-A177-3AD203B41FA5}">
                      <a16:colId xmlns:a16="http://schemas.microsoft.com/office/drawing/2014/main" val="1967334253"/>
                    </a:ext>
                  </a:extLst>
                </a:gridCol>
              </a:tblGrid>
              <a:tr h="34305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Voluntary Reasons</a:t>
                      </a:r>
                    </a:p>
                    <a:p>
                      <a:endParaRPr lang="en-GB" dirty="0"/>
                    </a:p>
                  </a:txBody>
                  <a:tcPr/>
                </a:tc>
                <a:tc>
                  <a:txBody>
                    <a:bodyPr/>
                    <a:lstStyle/>
                    <a:p>
                      <a:r>
                        <a:rPr lang="en-GB" dirty="0"/>
                        <a:t>Involuntary Reasons</a:t>
                      </a:r>
                    </a:p>
                  </a:txBody>
                  <a:tcPr/>
                </a:tc>
                <a:extLst>
                  <a:ext uri="{0D108BD9-81ED-4DB2-BD59-A6C34878D82A}">
                    <a16:rowId xmlns:a16="http://schemas.microsoft.com/office/drawing/2014/main" val="1138110337"/>
                  </a:ext>
                </a:extLst>
              </a:tr>
              <a:tr h="1597645">
                <a:tc>
                  <a:txBody>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Resignation</a:t>
                      </a:r>
                    </a:p>
                    <a:p>
                      <a:pPr marL="285750" indent="-285750">
                        <a:buFont typeface="Arial" panose="020B0604020202020204" pitchFamily="34" charset="0"/>
                        <a:buChar char="•"/>
                      </a:pPr>
                      <a:r>
                        <a:rPr lang="en-GB" dirty="0"/>
                        <a:t>Retirement</a:t>
                      </a:r>
                    </a:p>
                    <a:p>
                      <a:pPr marL="285750" indent="-285750">
                        <a:buFont typeface="Arial" panose="020B0604020202020204" pitchFamily="34" charset="0"/>
                        <a:buChar char="•"/>
                      </a:pPr>
                      <a:endParaRPr lang="en-GB" dirty="0"/>
                    </a:p>
                  </a:txBody>
                  <a:tcPr/>
                </a:tc>
                <a:tc>
                  <a:txBody>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Redundancy</a:t>
                      </a:r>
                    </a:p>
                    <a:p>
                      <a:pPr marL="285750" indent="-285750">
                        <a:buFont typeface="Arial" panose="020B0604020202020204" pitchFamily="34" charset="0"/>
                        <a:buChar char="•"/>
                      </a:pPr>
                      <a:r>
                        <a:rPr lang="en-GB" dirty="0"/>
                        <a:t>Dismissal</a:t>
                      </a:r>
                    </a:p>
                    <a:p>
                      <a:pPr marL="285750" indent="-285750">
                        <a:buFont typeface="Arial" panose="020B0604020202020204" pitchFamily="34" charset="0"/>
                        <a:buChar char="•"/>
                      </a:pPr>
                      <a:r>
                        <a:rPr lang="en-GB" dirty="0"/>
                        <a:t>Death in Service</a:t>
                      </a:r>
                    </a:p>
                    <a:p>
                      <a:pPr marL="285750" indent="-285750">
                        <a:buFont typeface="Arial" panose="020B0604020202020204" pitchFamily="34" charset="0"/>
                        <a:buChar char="•"/>
                      </a:pPr>
                      <a:endParaRPr lang="en-GB" dirty="0"/>
                    </a:p>
                  </a:txBody>
                  <a:tcPr/>
                </a:tc>
                <a:extLst>
                  <a:ext uri="{0D108BD9-81ED-4DB2-BD59-A6C34878D82A}">
                    <a16:rowId xmlns:a16="http://schemas.microsoft.com/office/drawing/2014/main" val="3227955925"/>
                  </a:ext>
                </a:extLst>
              </a:tr>
            </a:tbl>
          </a:graphicData>
        </a:graphic>
      </p:graphicFrame>
    </p:spTree>
    <p:extLst>
      <p:ext uri="{BB962C8B-B14F-4D97-AF65-F5344CB8AC3E}">
        <p14:creationId xmlns:p14="http://schemas.microsoft.com/office/powerpoint/2010/main" val="2736375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7" name="TextBox 6">
            <a:extLst>
              <a:ext uri="{FF2B5EF4-FFF2-40B4-BE49-F238E27FC236}">
                <a16:creationId xmlns:a16="http://schemas.microsoft.com/office/drawing/2014/main" id="{80AFFED4-FB33-445C-8161-A7DD1B7BBF49}"/>
              </a:ext>
            </a:extLst>
          </p:cNvPr>
          <p:cNvSpPr txBox="1"/>
          <p:nvPr/>
        </p:nvSpPr>
        <p:spPr>
          <a:xfrm>
            <a:off x="518159" y="1238652"/>
            <a:ext cx="8207829" cy="3046988"/>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Activity 4.1 : </a:t>
            </a:r>
          </a:p>
          <a:p>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How effective is your organisation in each of the six stages of the employee lifecycle? </a:t>
            </a:r>
          </a:p>
          <a:p>
            <a:pPr marL="342900" indent="-342900">
              <a:buFont typeface="Arial" panose="020B0604020202020204" pitchFamily="34" charset="0"/>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Can you identify gaps in employee engagement? </a:t>
            </a:r>
          </a:p>
          <a:p>
            <a:pPr marL="342900" indent="-342900">
              <a:buFont typeface="Arial" panose="020B0604020202020204" pitchFamily="34" charset="0"/>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What can HR do to strengthen the employee lifecycle?</a:t>
            </a:r>
          </a:p>
        </p:txBody>
      </p:sp>
    </p:spTree>
    <p:extLst>
      <p:ext uri="{BB962C8B-B14F-4D97-AF65-F5344CB8AC3E}">
        <p14:creationId xmlns:p14="http://schemas.microsoft.com/office/powerpoint/2010/main" val="1240811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Box 4">
            <a:extLst>
              <a:ext uri="{FF2B5EF4-FFF2-40B4-BE49-F238E27FC236}">
                <a16:creationId xmlns:a16="http://schemas.microsoft.com/office/drawing/2014/main" id="{AFB6B59C-C1D6-4D88-AE8C-1CBC11319D30}"/>
              </a:ext>
            </a:extLst>
          </p:cNvPr>
          <p:cNvSpPr txBox="1"/>
          <p:nvPr/>
        </p:nvSpPr>
        <p:spPr>
          <a:xfrm>
            <a:off x="496389" y="393921"/>
            <a:ext cx="8255725" cy="4893647"/>
          </a:xfrm>
          <a:prstGeom prst="rect">
            <a:avLst/>
          </a:prstGeom>
          <a:noFill/>
        </p:spPr>
        <p:txBody>
          <a:bodyPr wrap="square">
            <a:spAutoFit/>
          </a:bodyPr>
          <a:lstStyle/>
          <a:p>
            <a:r>
              <a:rPr lang="en-GB" sz="2400" dirty="0">
                <a:effectLst/>
                <a:ea typeface="Calibri" panose="020F0502020204030204" pitchFamily="34" charset="0"/>
                <a:cs typeface="Times New Roman" panose="02020603050405020304" pitchFamily="18" charset="0"/>
              </a:rPr>
              <a:t>CASE STUDY QUESTIONS</a:t>
            </a:r>
          </a:p>
          <a:p>
            <a:endParaRPr lang="en-GB" sz="2400" dirty="0">
              <a:effectLst/>
              <a:ea typeface="Calibri" panose="020F0502020204030204" pitchFamily="34" charset="0"/>
              <a:cs typeface="Times New Roman" panose="02020603050405020304" pitchFamily="18" charset="0"/>
            </a:endParaRPr>
          </a:p>
          <a:p>
            <a:r>
              <a:rPr lang="en-GB" sz="2400" dirty="0">
                <a:effectLst/>
                <a:ea typeface="Calibri" panose="020F0502020204030204" pitchFamily="34" charset="0"/>
                <a:cs typeface="Times New Roman" panose="02020603050405020304" pitchFamily="18" charset="0"/>
              </a:rPr>
              <a:t>Q1. How have the various stages of the recruitment and selection activities at Serco cycle been impacted by technological change?</a:t>
            </a:r>
          </a:p>
          <a:p>
            <a:endParaRPr lang="en-GB" sz="2400" dirty="0">
              <a:effectLst/>
              <a:ea typeface="Calibri" panose="020F0502020204030204" pitchFamily="34" charset="0"/>
              <a:cs typeface="Times New Roman" panose="02020603050405020304" pitchFamily="18" charset="0"/>
            </a:endParaRPr>
          </a:p>
          <a:p>
            <a:r>
              <a:rPr lang="en-GB" sz="2400" dirty="0">
                <a:effectLst/>
                <a:ea typeface="Calibri" panose="020F0502020204030204" pitchFamily="34" charset="0"/>
                <a:cs typeface="Times New Roman" panose="02020603050405020304" pitchFamily="18" charset="0"/>
              </a:rPr>
              <a:t>Q2. How might the employee experience be affected with the new process for applying and being assessed for the role? </a:t>
            </a:r>
          </a:p>
          <a:p>
            <a:endParaRPr lang="en-GB" sz="2400" dirty="0">
              <a:effectLst/>
              <a:ea typeface="Calibri" panose="020F0502020204030204" pitchFamily="34" charset="0"/>
              <a:cs typeface="Times New Roman" panose="02020603050405020304" pitchFamily="18" charset="0"/>
            </a:endParaRPr>
          </a:p>
          <a:p>
            <a:r>
              <a:rPr lang="en-GB" sz="2400" dirty="0">
                <a:effectLst/>
                <a:ea typeface="Calibri" panose="020F0502020204030204" pitchFamily="34" charset="0"/>
                <a:cs typeface="Times New Roman" panose="02020603050405020304" pitchFamily="18" charset="0"/>
              </a:rPr>
              <a:t>Q3. What are the advantages and disadvantages for the organisation and the employee of the new recruitment and selection approach undertaken during the COVID-19 pandemic and beyond?</a:t>
            </a:r>
          </a:p>
        </p:txBody>
      </p:sp>
    </p:spTree>
    <p:extLst>
      <p:ext uri="{BB962C8B-B14F-4D97-AF65-F5344CB8AC3E}">
        <p14:creationId xmlns:p14="http://schemas.microsoft.com/office/powerpoint/2010/main" val="4001155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8EC5DC25-63C0-4B1D-B972-5E15833E44E1}"/>
              </a:ext>
            </a:extLst>
          </p:cNvPr>
          <p:cNvSpPr txBox="1"/>
          <p:nvPr/>
        </p:nvSpPr>
        <p:spPr>
          <a:xfrm>
            <a:off x="729343" y="1317229"/>
            <a:ext cx="7685314" cy="2677656"/>
          </a:xfrm>
          <a:prstGeom prst="rect">
            <a:avLst/>
          </a:prstGeom>
          <a:noFill/>
        </p:spPr>
        <p:txBody>
          <a:bodyPr wrap="square">
            <a:spAutoFit/>
          </a:bodyPr>
          <a:lstStyle/>
          <a:p>
            <a:r>
              <a:rPr lang="en-GB" sz="2400" dirty="0">
                <a:effectLst/>
                <a:ea typeface="Calibri" panose="020F0502020204030204" pitchFamily="34" charset="0"/>
                <a:cs typeface="Times New Roman" panose="02020603050405020304" pitchFamily="18" charset="0"/>
              </a:rPr>
              <a:t>Activity </a:t>
            </a:r>
            <a:r>
              <a:rPr lang="en-GB" sz="2400" dirty="0">
                <a:ea typeface="Calibri" panose="020F0502020204030204" pitchFamily="34" charset="0"/>
                <a:cs typeface="Times New Roman" panose="02020603050405020304" pitchFamily="18" charset="0"/>
              </a:rPr>
              <a:t>4.2</a:t>
            </a:r>
            <a:r>
              <a:rPr lang="en-GB" sz="2400" dirty="0">
                <a:effectLst/>
                <a:ea typeface="Calibri" panose="020F0502020204030204" pitchFamily="34" charset="0"/>
                <a:cs typeface="Times New Roman" panose="02020603050405020304" pitchFamily="18" charset="0"/>
              </a:rPr>
              <a:t>: </a:t>
            </a:r>
          </a:p>
          <a:p>
            <a:endParaRPr lang="en-GB" sz="2400" dirty="0">
              <a:effectLst/>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dirty="0">
                <a:effectLst/>
                <a:ea typeface="Calibri" panose="020F0502020204030204" pitchFamily="34" charset="0"/>
                <a:cs typeface="Times New Roman" panose="02020603050405020304" pitchFamily="18" charset="0"/>
              </a:rPr>
              <a:t>What are the advantages and disadvantages of an induction course for new starters? </a:t>
            </a:r>
          </a:p>
          <a:p>
            <a:pPr marL="342900" indent="-342900">
              <a:buFont typeface="Arial" panose="020B0604020202020204" pitchFamily="34" charset="0"/>
              <a:buChar char="•"/>
            </a:pPr>
            <a:endParaRPr lang="en-GB" sz="2400" dirty="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dirty="0">
                <a:effectLst/>
                <a:ea typeface="Calibri" panose="020F0502020204030204" pitchFamily="34" charset="0"/>
                <a:cs typeface="Times New Roman" panose="02020603050405020304" pitchFamily="18" charset="0"/>
              </a:rPr>
              <a:t>To what extent does the cost of delivering an induction outweigh the cost of not providing one? </a:t>
            </a:r>
          </a:p>
        </p:txBody>
      </p:sp>
    </p:spTree>
    <p:extLst>
      <p:ext uri="{BB962C8B-B14F-4D97-AF65-F5344CB8AC3E}">
        <p14:creationId xmlns:p14="http://schemas.microsoft.com/office/powerpoint/2010/main" val="918374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Box 4">
            <a:extLst>
              <a:ext uri="{FF2B5EF4-FFF2-40B4-BE49-F238E27FC236}">
                <a16:creationId xmlns:a16="http://schemas.microsoft.com/office/drawing/2014/main" id="{EAD35A79-4A78-4B6A-8FEB-BCE935C0C277}"/>
              </a:ext>
            </a:extLst>
          </p:cNvPr>
          <p:cNvSpPr txBox="1"/>
          <p:nvPr/>
        </p:nvSpPr>
        <p:spPr>
          <a:xfrm>
            <a:off x="648787" y="1120676"/>
            <a:ext cx="7972697" cy="2308324"/>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cs typeface="Calibri" panose="020F0502020204030204" pitchFamily="34" charset="0"/>
              </a:rPr>
              <a:t>Activity </a:t>
            </a:r>
            <a:r>
              <a:rPr lang="en-GB" sz="2400" dirty="0">
                <a:latin typeface="Calibri" panose="020F0502020204030204" pitchFamily="34" charset="0"/>
                <a:ea typeface="Calibri" panose="020F0502020204030204" pitchFamily="34" charset="0"/>
                <a:cs typeface="Calibri" panose="020F0502020204030204" pitchFamily="34" charset="0"/>
              </a:rPr>
              <a:t>4.3</a:t>
            </a:r>
            <a:r>
              <a:rPr lang="en-GB" sz="2400" dirty="0">
                <a:effectLst/>
                <a:latin typeface="Calibri" panose="020F0502020204030204" pitchFamily="34" charset="0"/>
                <a:ea typeface="Calibri" panose="020F0502020204030204" pitchFamily="34" charset="0"/>
                <a:cs typeface="Calibri" panose="020F0502020204030204" pitchFamily="34" charset="0"/>
              </a:rPr>
              <a:t>:</a:t>
            </a:r>
          </a:p>
          <a:p>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List reasons why employees may leave an organisation. </a:t>
            </a:r>
          </a:p>
          <a:p>
            <a:pPr marL="342900" indent="-342900">
              <a:buFont typeface="Arial" panose="020B0604020202020204" pitchFamily="34" charset="0"/>
              <a:buChar char="•"/>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Now identify strategies that the organisation may choose to reduce the impact.</a:t>
            </a:r>
          </a:p>
        </p:txBody>
      </p:sp>
    </p:spTree>
    <p:extLst>
      <p:ext uri="{BB962C8B-B14F-4D97-AF65-F5344CB8AC3E}">
        <p14:creationId xmlns:p14="http://schemas.microsoft.com/office/powerpoint/2010/main" val="3145652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23EDEF43-7439-41EB-8F61-29AFAA1F37E4}"/>
              </a:ext>
            </a:extLst>
          </p:cNvPr>
          <p:cNvSpPr txBox="1"/>
          <p:nvPr/>
        </p:nvSpPr>
        <p:spPr>
          <a:xfrm>
            <a:off x="844062" y="1363416"/>
            <a:ext cx="7951596" cy="1938992"/>
          </a:xfrm>
          <a:prstGeom prst="rect">
            <a:avLst/>
          </a:prstGeom>
          <a:noFill/>
        </p:spPr>
        <p:txBody>
          <a:bodyPr wrap="square">
            <a:spAutoFit/>
          </a:bodyPr>
          <a:lstStyle/>
          <a:p>
            <a:endParaRPr lang="en-GB" sz="2400" dirty="0"/>
          </a:p>
          <a:p>
            <a:r>
              <a:rPr lang="en-GB" sz="2400" dirty="0"/>
              <a:t>Activity 4.4:</a:t>
            </a:r>
          </a:p>
          <a:p>
            <a:endParaRPr lang="en-GB" sz="2400" dirty="0"/>
          </a:p>
          <a:p>
            <a:pPr marL="342900" indent="-342900">
              <a:buFont typeface="Arial" panose="020B0604020202020204" pitchFamily="34" charset="0"/>
              <a:buChar char="•"/>
            </a:pPr>
            <a:r>
              <a:rPr lang="en-GB" sz="2400" dirty="0"/>
              <a:t>Can you calculate the employee turnover for your organisation for the last 12 months?</a:t>
            </a:r>
          </a:p>
        </p:txBody>
      </p:sp>
    </p:spTree>
    <p:extLst>
      <p:ext uri="{BB962C8B-B14F-4D97-AF65-F5344CB8AC3E}">
        <p14:creationId xmlns:p14="http://schemas.microsoft.com/office/powerpoint/2010/main" val="14338510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Box 4">
            <a:extLst>
              <a:ext uri="{FF2B5EF4-FFF2-40B4-BE49-F238E27FC236}">
                <a16:creationId xmlns:a16="http://schemas.microsoft.com/office/drawing/2014/main" id="{1BF50ECA-0D3D-4F48-8414-837FAE557000}"/>
              </a:ext>
            </a:extLst>
          </p:cNvPr>
          <p:cNvSpPr txBox="1"/>
          <p:nvPr/>
        </p:nvSpPr>
        <p:spPr>
          <a:xfrm>
            <a:off x="174171" y="1443841"/>
            <a:ext cx="8795658" cy="3693319"/>
          </a:xfrm>
          <a:prstGeom prst="rect">
            <a:avLst/>
          </a:prstGeom>
          <a:noFill/>
        </p:spPr>
        <p:txBody>
          <a:bodyPr wrap="square">
            <a:spAutoFit/>
          </a:bodyPr>
          <a:lstStyle/>
          <a:p>
            <a:endParaRPr lang="en-GB" dirty="0"/>
          </a:p>
          <a:p>
            <a:r>
              <a:rPr lang="en-GB" dirty="0"/>
              <a:t>Number of leavers in a period (FTE)				      </a:t>
            </a:r>
          </a:p>
          <a:p>
            <a:r>
              <a:rPr lang="en-GB" dirty="0"/>
              <a:t>__________________________________                       X 100                </a:t>
            </a:r>
          </a:p>
          <a:p>
            <a:r>
              <a:rPr lang="en-GB" dirty="0"/>
              <a:t>Number of employees in the organisation (FTE)		</a:t>
            </a:r>
          </a:p>
          <a:p>
            <a:endParaRPr lang="en-GB" dirty="0"/>
          </a:p>
          <a:p>
            <a:endParaRPr lang="en-GB" dirty="0"/>
          </a:p>
          <a:p>
            <a:r>
              <a:rPr lang="en-GB" dirty="0"/>
              <a:t>If the number of leavers was 53, and the number employed was 1,200, the calculation would be as follows:</a:t>
            </a:r>
          </a:p>
          <a:p>
            <a:endParaRPr lang="en-GB" dirty="0"/>
          </a:p>
          <a:p>
            <a:r>
              <a:rPr lang="en-GB" dirty="0"/>
              <a:t>53    x 100 = 4.42%</a:t>
            </a:r>
          </a:p>
          <a:p>
            <a:r>
              <a:rPr lang="en-GB" dirty="0"/>
              <a:t>______</a:t>
            </a:r>
          </a:p>
          <a:p>
            <a:r>
              <a:rPr lang="en-GB" dirty="0"/>
              <a:t>1200</a:t>
            </a:r>
          </a:p>
          <a:p>
            <a:endParaRPr lang="en-GB" dirty="0"/>
          </a:p>
        </p:txBody>
      </p:sp>
      <p:sp>
        <p:nvSpPr>
          <p:cNvPr id="7" name="TextBox 6">
            <a:extLst>
              <a:ext uri="{FF2B5EF4-FFF2-40B4-BE49-F238E27FC236}">
                <a16:creationId xmlns:a16="http://schemas.microsoft.com/office/drawing/2014/main" id="{AE7DD2F4-8849-43A1-8723-0313EF9BD34A}"/>
              </a:ext>
            </a:extLst>
          </p:cNvPr>
          <p:cNvSpPr txBox="1"/>
          <p:nvPr/>
        </p:nvSpPr>
        <p:spPr>
          <a:xfrm>
            <a:off x="113211" y="393920"/>
            <a:ext cx="8795658" cy="461665"/>
          </a:xfrm>
          <a:prstGeom prst="rect">
            <a:avLst/>
          </a:prstGeom>
          <a:noFill/>
        </p:spPr>
        <p:txBody>
          <a:bodyPr wrap="square">
            <a:spAutoFit/>
          </a:bodyPr>
          <a:lstStyle/>
          <a:p>
            <a:r>
              <a:rPr lang="en-GB" sz="2400" dirty="0"/>
              <a:t>Example : Employee Turnover Calculation</a:t>
            </a:r>
          </a:p>
        </p:txBody>
      </p:sp>
    </p:spTree>
    <p:extLst>
      <p:ext uri="{BB962C8B-B14F-4D97-AF65-F5344CB8AC3E}">
        <p14:creationId xmlns:p14="http://schemas.microsoft.com/office/powerpoint/2010/main" val="10445354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AAAB1E7C-DB2E-41F3-93AC-E1D5508244FE}"/>
              </a:ext>
            </a:extLst>
          </p:cNvPr>
          <p:cNvSpPr txBox="1"/>
          <p:nvPr/>
        </p:nvSpPr>
        <p:spPr>
          <a:xfrm>
            <a:off x="552995" y="253782"/>
            <a:ext cx="8172994" cy="4893647"/>
          </a:xfrm>
          <a:prstGeom prst="rect">
            <a:avLst/>
          </a:prstGeom>
          <a:noFill/>
        </p:spPr>
        <p:txBody>
          <a:bodyPr wrap="square">
            <a:spAutoFit/>
          </a:bodyPr>
          <a:lstStyle/>
          <a:p>
            <a:r>
              <a:rPr lang="en-GB" sz="2400" u="sng" dirty="0">
                <a:effectLst/>
                <a:ea typeface="Calibri" panose="020F0502020204030204" pitchFamily="34" charset="0"/>
                <a:cs typeface="Times New Roman" panose="02020603050405020304" pitchFamily="18" charset="0"/>
              </a:rPr>
              <a:t>Activity </a:t>
            </a:r>
            <a:r>
              <a:rPr lang="en-GB" sz="2400" u="sng" dirty="0">
                <a:ea typeface="Calibri" panose="020F0502020204030204" pitchFamily="34" charset="0"/>
                <a:cs typeface="Times New Roman" panose="02020603050405020304" pitchFamily="18" charset="0"/>
              </a:rPr>
              <a:t>4.5</a:t>
            </a:r>
            <a:r>
              <a:rPr lang="en-GB" sz="2400" u="sng" dirty="0">
                <a:effectLst/>
                <a:ea typeface="Calibri" panose="020F0502020204030204" pitchFamily="34" charset="0"/>
                <a:cs typeface="Times New Roman" panose="02020603050405020304" pitchFamily="18" charset="0"/>
              </a:rPr>
              <a:t>: </a:t>
            </a:r>
          </a:p>
          <a:p>
            <a:endParaRPr lang="en-GB" sz="2400" dirty="0">
              <a:effectLst/>
              <a:ea typeface="Calibri" panose="020F0502020204030204" pitchFamily="34" charset="0"/>
              <a:cs typeface="Times New Roman" panose="02020603050405020304" pitchFamily="18" charset="0"/>
            </a:endParaRPr>
          </a:p>
          <a:p>
            <a:r>
              <a:rPr lang="en-GB" sz="2400" dirty="0">
                <a:effectLst/>
                <a:ea typeface="Calibri" panose="020F0502020204030204" pitchFamily="34" charset="0"/>
                <a:cs typeface="Times New Roman" panose="02020603050405020304" pitchFamily="18" charset="0"/>
              </a:rPr>
              <a:t>Many organisations make both job descriptions and person specifications readily available to job hunters through their websites. </a:t>
            </a:r>
          </a:p>
          <a:p>
            <a:endParaRPr lang="en-GB" sz="2400" dirty="0">
              <a:effectLst/>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2400" dirty="0">
                <a:effectLst/>
                <a:ea typeface="Calibri" panose="020F0502020204030204" pitchFamily="34" charset="0"/>
                <a:cs typeface="Times New Roman" panose="02020603050405020304" pitchFamily="18" charset="0"/>
              </a:rPr>
              <a:t>Find two current job vacancies in two different organisations and locate their job descriptions and person specifications, these may be merged into one document. </a:t>
            </a:r>
          </a:p>
          <a:p>
            <a:pPr marL="342900" lvl="0" indent="-342900">
              <a:buFont typeface="Symbol" panose="05050102010706020507" pitchFamily="18" charset="2"/>
              <a:buChar char=""/>
            </a:pPr>
            <a:endParaRPr lang="en-GB" sz="2400" dirty="0">
              <a:effectLst/>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2400" dirty="0">
                <a:effectLst/>
                <a:ea typeface="Calibri" panose="020F0502020204030204" pitchFamily="34" charset="0"/>
                <a:cs typeface="Times New Roman" panose="02020603050405020304" pitchFamily="18" charset="0"/>
              </a:rPr>
              <a:t>Compare the approaches taken by the two organisations, what similarities and differences can you identify between the two approaches?</a:t>
            </a:r>
            <a:r>
              <a:rPr lang="en-GB" sz="2400" u="sng" dirty="0">
                <a:effectLst/>
                <a:ea typeface="Calibri" panose="020F0502020204030204" pitchFamily="34" charset="0"/>
                <a:cs typeface="Times New Roman" panose="02020603050405020304" pitchFamily="18" charset="0"/>
              </a:rPr>
              <a:t> </a:t>
            </a:r>
            <a:endParaRPr lang="en-GB" sz="24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135971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Box 4">
            <a:extLst>
              <a:ext uri="{FF2B5EF4-FFF2-40B4-BE49-F238E27FC236}">
                <a16:creationId xmlns:a16="http://schemas.microsoft.com/office/drawing/2014/main" id="{21F5A935-DF4E-4AD0-8982-55947296FE98}"/>
              </a:ext>
            </a:extLst>
          </p:cNvPr>
          <p:cNvSpPr txBox="1"/>
          <p:nvPr/>
        </p:nvSpPr>
        <p:spPr>
          <a:xfrm>
            <a:off x="849085" y="864551"/>
            <a:ext cx="7633063" cy="3046988"/>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Activity </a:t>
            </a:r>
            <a:r>
              <a:rPr lang="en-GB" sz="2400" dirty="0">
                <a:latin typeface="Calibri" panose="020F0502020204030204" pitchFamily="34" charset="0"/>
                <a:ea typeface="Calibri" panose="020F0502020204030204" pitchFamily="34" charset="0"/>
                <a:cs typeface="Times New Roman" panose="02020603050405020304" pitchFamily="18" charset="0"/>
              </a:rPr>
              <a:t>4.6</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Undertake some internet research and identify a range of jobs boards.  </a:t>
            </a:r>
          </a:p>
          <a:p>
            <a:pPr marL="342900" indent="-342900">
              <a:buFont typeface="Arial" panose="020B0604020202020204" pitchFamily="34" charset="0"/>
              <a:buChar char="•"/>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Arial" panose="020B0604020202020204" pitchFamily="34" charset="0"/>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Compare and contrast the services of free and premium job boards.</a:t>
            </a:r>
          </a:p>
          <a:p>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68480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E392F5F4-F7B7-426F-8C91-B26C182C6B4C}"/>
              </a:ext>
            </a:extLst>
          </p:cNvPr>
          <p:cNvSpPr txBox="1"/>
          <p:nvPr/>
        </p:nvSpPr>
        <p:spPr>
          <a:xfrm>
            <a:off x="788125" y="1046647"/>
            <a:ext cx="7641771" cy="1938992"/>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Activity </a:t>
            </a:r>
            <a:r>
              <a:rPr lang="en-GB" sz="2400" dirty="0">
                <a:latin typeface="Calibri" panose="020F0502020204030204" pitchFamily="34" charset="0"/>
                <a:ea typeface="Calibri" panose="020F0502020204030204" pitchFamily="34" charset="0"/>
                <a:cs typeface="Times New Roman" panose="02020603050405020304" pitchFamily="18" charset="0"/>
              </a:rPr>
              <a:t>4.7</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Calibri" panose="020F0502020204030204" pitchFamily="34" charset="0"/>
                <a:ea typeface="Calibri" panose="020F0502020204030204" pitchFamily="34" charset="0"/>
                <a:cs typeface="Times New Roman" panose="02020603050405020304" pitchFamily="18" charset="0"/>
              </a:rPr>
              <a:t>Why do you think the number of organisations using Job Centre Plus has decreased in recent years?</a:t>
            </a:r>
          </a:p>
          <a:p>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81030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5" name="TextBox 4">
            <a:extLst>
              <a:ext uri="{FF2B5EF4-FFF2-40B4-BE49-F238E27FC236}">
                <a16:creationId xmlns:a16="http://schemas.microsoft.com/office/drawing/2014/main" id="{209256EF-7FA0-4A6E-93F3-B26E902F0E2B}"/>
              </a:ext>
            </a:extLst>
          </p:cNvPr>
          <p:cNvSpPr txBox="1"/>
          <p:nvPr/>
        </p:nvSpPr>
        <p:spPr>
          <a:xfrm>
            <a:off x="509450" y="465017"/>
            <a:ext cx="8181704" cy="3877985"/>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Summary</a:t>
            </a:r>
          </a:p>
          <a:p>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The employee lifecycle is the overall career journey an employee will undertake within an organisation. These are attraction, recruitment and selection, onboarding, development, retention and separation.</a:t>
            </a:r>
          </a:p>
          <a:p>
            <a:pPr marL="285750" indent="-285750">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The employee lifecycle is very important to an organisation in that without fully understanding each component part and where opportunities exist to improve the stages, this will affect the overall employee experience within the organisation and potentially affect the psychological contract.</a:t>
            </a:r>
          </a:p>
          <a:p>
            <a:pPr marL="285750" indent="-285750">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The people practices and activities will help organisation to optimise its employee lifecycle and employee engagement.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221999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 name="TextBox 2"/>
          <p:cNvSpPr txBox="1"/>
          <p:nvPr/>
        </p:nvSpPr>
        <p:spPr>
          <a:xfrm>
            <a:off x="645744" y="3085949"/>
            <a:ext cx="5800931" cy="738664"/>
          </a:xfrm>
          <a:prstGeom prst="rect">
            <a:avLst/>
          </a:prstGeom>
          <a:noFill/>
        </p:spPr>
        <p:txBody>
          <a:bodyPr wrap="square" rtlCol="0">
            <a:spAutoFit/>
          </a:bodyPr>
          <a:lstStyle/>
          <a:p>
            <a:r>
              <a:rPr lang="en-US" sz="4200" dirty="0">
                <a:solidFill>
                  <a:schemeClr val="bg1"/>
                </a:solidFill>
                <a:latin typeface="Milo OT"/>
                <a:cs typeface="Milo OT"/>
              </a:rPr>
              <a:t>Presentation title</a:t>
            </a:r>
          </a:p>
        </p:txBody>
      </p:sp>
      <p:sp>
        <p:nvSpPr>
          <p:cNvPr id="6" name="TextBox 5">
            <a:extLst>
              <a:ext uri="{FF2B5EF4-FFF2-40B4-BE49-F238E27FC236}">
                <a16:creationId xmlns:a16="http://schemas.microsoft.com/office/drawing/2014/main" id="{06F0E05A-0859-4209-84E1-CEEE799D2011}"/>
              </a:ext>
            </a:extLst>
          </p:cNvPr>
          <p:cNvSpPr txBox="1"/>
          <p:nvPr/>
        </p:nvSpPr>
        <p:spPr>
          <a:xfrm>
            <a:off x="513805" y="603765"/>
            <a:ext cx="8029304" cy="3635932"/>
          </a:xfrm>
          <a:prstGeom prst="rect">
            <a:avLst/>
          </a:prstGeom>
          <a:noFill/>
        </p:spPr>
        <p:txBody>
          <a:bodyPr wrap="square">
            <a:spAutoFit/>
          </a:bodyPr>
          <a:lstStyle/>
          <a:p>
            <a:r>
              <a:rPr lang="en-GB" u="sng" dirty="0">
                <a:effectLst/>
                <a:latin typeface="Calibri" panose="020F0502020204030204" pitchFamily="34" charset="0"/>
                <a:ea typeface="Calibri" panose="020F0502020204030204" pitchFamily="34" charset="0"/>
                <a:cs typeface="Times New Roman" panose="02020603050405020304" pitchFamily="18" charset="0"/>
              </a:rPr>
              <a:t>References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CIPD (2020) Resourcing and talent planning survey 2020, London, Chartered Institute of Personnel and Development</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CIPD Factsheet -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Recruitment: an introduction</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400" dirty="0">
                <a:solidFill>
                  <a:srgbClr val="4472C4"/>
                </a:solidFill>
                <a:effectLst/>
                <a:latin typeface="Calibri" panose="020F0502020204030204" pitchFamily="34" charset="0"/>
                <a:ea typeface="Calibri" panose="020F0502020204030204" pitchFamily="34" charset="0"/>
                <a:cs typeface="Times New Roman" panose="02020603050405020304" pitchFamily="18" charset="0"/>
              </a:rPr>
              <a:t>URL : </a:t>
            </a:r>
            <a:r>
              <a:rPr lang="en-GB" sz="1400" u="sng" dirty="0">
                <a:solidFill>
                  <a:srgbClr val="4472C4"/>
                </a:solidFill>
                <a:effectLst/>
                <a:latin typeface="Calibri" panose="020F0502020204030204" pitchFamily="34" charset="0"/>
                <a:ea typeface="Calibri" panose="020F0502020204030204" pitchFamily="34" charset="0"/>
                <a:cs typeface="Times New Roman" panose="02020603050405020304" pitchFamily="18" charset="0"/>
                <a:hlinkClick r:id="rId3"/>
              </a:rPr>
              <a:t>https://www.cipd.co.uk/knowledge/fundamentals/people/recruitment/induction-factsheet</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CIPD Factsheet –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Turnover and Retention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u="sng" dirty="0">
                <a:solidFill>
                  <a:srgbClr val="4472C4"/>
                </a:solidFill>
                <a:effectLst/>
                <a:latin typeface="Calibri" panose="020F0502020204030204" pitchFamily="34" charset="0"/>
                <a:ea typeface="Calibri" panose="020F0502020204030204" pitchFamily="34" charset="0"/>
                <a:cs typeface="Times New Roman" panose="02020603050405020304" pitchFamily="18" charset="0"/>
              </a:rPr>
              <a:t>URL:</a:t>
            </a:r>
            <a:r>
              <a:rPr lang="en-GB" sz="1400" u="sng" dirty="0">
                <a:solidFill>
                  <a:srgbClr val="4472C4"/>
                </a:solidFill>
                <a:effectLst/>
                <a:latin typeface="Calibri" panose="020F0502020204030204" pitchFamily="34" charset="0"/>
                <a:ea typeface="Calibri" panose="020F0502020204030204" pitchFamily="34" charset="0"/>
                <a:cs typeface="Times New Roman" panose="02020603050405020304" pitchFamily="18" charset="0"/>
                <a:hlinkClick r:id="rId4"/>
              </a:rPr>
              <a:t>https://www.cipd.co.uk/knowledge/strategy/resourcing/turnover-retention-factsheet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400" dirty="0">
                <a:effectLst/>
                <a:latin typeface="Calibri" panose="020F0502020204030204" pitchFamily="34" charset="0"/>
                <a:ea typeface="Calibri" panose="020F0502020204030204" pitchFamily="34" charset="0"/>
                <a:cs typeface="Calibri" panose="020F0502020204030204" pitchFamily="34" charset="0"/>
              </a:rPr>
              <a:t>Miller, B (2018) Pros and Cons of Exit Interviews HR Daily Advisor, 02 July. Available from: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u="sng" dirty="0">
                <a:solidFill>
                  <a:srgbClr val="00B050"/>
                </a:solidFill>
                <a:effectLst/>
                <a:latin typeface="Calibri" panose="020F0502020204030204" pitchFamily="34" charset="0"/>
                <a:ea typeface="Calibri" panose="020F0502020204030204" pitchFamily="34" charset="0"/>
                <a:cs typeface="Calibri" panose="020F0502020204030204" pitchFamily="34" charset="0"/>
                <a:hlinkClick r:id="rId5"/>
              </a:rPr>
              <a:t>https://hrdailyadvisor.blr.com/2018/07/02/pros-cons-exit-interviews/</a:t>
            </a:r>
            <a:r>
              <a:rPr lang="en-GB" sz="1400" u="sng" dirty="0">
                <a:solidFill>
                  <a:srgbClr val="00B050"/>
                </a:solidFill>
                <a:effectLst/>
                <a:latin typeface="Calibri" panose="020F0502020204030204" pitchFamily="34" charset="0"/>
                <a:ea typeface="Calibri" panose="020F0502020204030204" pitchFamily="34" charset="0"/>
                <a:cs typeface="Calibri" panose="020F0502020204030204" pitchFamily="34"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01381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374536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225</TotalTime>
  <Words>1106</Words>
  <Application>Microsoft Office PowerPoint</Application>
  <PresentationFormat>On-screen Show (4:3)</PresentationFormat>
  <Paragraphs>198</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Milo OT</vt:lpstr>
      <vt:lpstr>Symbol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 Oakham</dc:creator>
  <cp:lastModifiedBy>Julie Thomas</cp:lastModifiedBy>
  <cp:revision>14</cp:revision>
  <dcterms:created xsi:type="dcterms:W3CDTF">2014-09-01T14:16:09Z</dcterms:created>
  <dcterms:modified xsi:type="dcterms:W3CDTF">2021-09-28T12:53:57Z</dcterms:modified>
</cp:coreProperties>
</file>