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56" r:id="rId5"/>
    <p:sldId id="257" r:id="rId6"/>
    <p:sldId id="258" r:id="rId7"/>
    <p:sldId id="259" r:id="rId8"/>
    <p:sldId id="278" r:id="rId9"/>
    <p:sldId id="283" r:id="rId10"/>
    <p:sldId id="284" r:id="rId11"/>
    <p:sldId id="279" r:id="rId12"/>
    <p:sldId id="275" r:id="rId13"/>
    <p:sldId id="267" r:id="rId14"/>
    <p:sldId id="281" r:id="rId15"/>
    <p:sldId id="282" r:id="rId16"/>
    <p:sldId id="280"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D2CE62-F95F-499C-A21F-A20B27B52A57}" v="17" dt="2024-03-08T21:54:54.9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718"/>
  </p:normalViewPr>
  <p:slideViewPr>
    <p:cSldViewPr snapToGrid="0">
      <p:cViewPr varScale="1">
        <p:scale>
          <a:sx n="76" d="100"/>
          <a:sy n="76" d="100"/>
        </p:scale>
        <p:origin x="188" y="64"/>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a Joseph" userId="dcb0d9a2-f807-4bef-a05d-525402a926e0" providerId="ADAL" clId="{D4D2CE62-F95F-499C-A21F-A20B27B52A57}"/>
    <pc:docChg chg="undo custSel delSld modSld">
      <pc:chgData name="Christiana Joseph" userId="dcb0d9a2-f807-4bef-a05d-525402a926e0" providerId="ADAL" clId="{D4D2CE62-F95F-499C-A21F-A20B27B52A57}" dt="2024-03-13T16:07:17.010" v="304" actId="20577"/>
      <pc:docMkLst>
        <pc:docMk/>
      </pc:docMkLst>
      <pc:sldChg chg="modSp mod">
        <pc:chgData name="Christiana Joseph" userId="dcb0d9a2-f807-4bef-a05d-525402a926e0" providerId="ADAL" clId="{D4D2CE62-F95F-499C-A21F-A20B27B52A57}" dt="2024-03-13T16:07:17.010" v="304" actId="20577"/>
        <pc:sldMkLst>
          <pc:docMk/>
          <pc:sldMk cId="2259308896" sldId="256"/>
        </pc:sldMkLst>
        <pc:spChg chg="mod">
          <ac:chgData name="Christiana Joseph" userId="dcb0d9a2-f807-4bef-a05d-525402a926e0" providerId="ADAL" clId="{D4D2CE62-F95F-499C-A21F-A20B27B52A57}" dt="2024-03-13T16:07:17.010" v="304" actId="20577"/>
          <ac:spMkLst>
            <pc:docMk/>
            <pc:sldMk cId="2259308896" sldId="256"/>
            <ac:spMk id="3" creationId="{A068D447-28D3-4F5F-B2DC-FD67E9015868}"/>
          </ac:spMkLst>
        </pc:spChg>
      </pc:sldChg>
      <pc:sldChg chg="modSp mod">
        <pc:chgData name="Christiana Joseph" userId="dcb0d9a2-f807-4bef-a05d-525402a926e0" providerId="ADAL" clId="{D4D2CE62-F95F-499C-A21F-A20B27B52A57}" dt="2024-03-09T15:25:36.052" v="291" actId="27636"/>
        <pc:sldMkLst>
          <pc:docMk/>
          <pc:sldMk cId="1325608595" sldId="257"/>
        </pc:sldMkLst>
        <pc:spChg chg="mod">
          <ac:chgData name="Christiana Joseph" userId="dcb0d9a2-f807-4bef-a05d-525402a926e0" providerId="ADAL" clId="{D4D2CE62-F95F-499C-A21F-A20B27B52A57}" dt="2024-03-09T15:25:36.052" v="291" actId="27636"/>
          <ac:spMkLst>
            <pc:docMk/>
            <pc:sldMk cId="1325608595" sldId="257"/>
            <ac:spMk id="3" creationId="{22788C46-D0BC-4307-AE55-7601A139E7CB}"/>
          </ac:spMkLst>
        </pc:spChg>
      </pc:sldChg>
      <pc:sldChg chg="addSp modSp mod">
        <pc:chgData name="Christiana Joseph" userId="dcb0d9a2-f807-4bef-a05d-525402a926e0" providerId="ADAL" clId="{D4D2CE62-F95F-499C-A21F-A20B27B52A57}" dt="2024-03-08T21:45:11.688" v="204" actId="207"/>
        <pc:sldMkLst>
          <pc:docMk/>
          <pc:sldMk cId="3446797337" sldId="259"/>
        </pc:sldMkLst>
        <pc:spChg chg="add mod">
          <ac:chgData name="Christiana Joseph" userId="dcb0d9a2-f807-4bef-a05d-525402a926e0" providerId="ADAL" clId="{D4D2CE62-F95F-499C-A21F-A20B27B52A57}" dt="2024-03-08T21:45:11.688" v="204" actId="207"/>
          <ac:spMkLst>
            <pc:docMk/>
            <pc:sldMk cId="3446797337" sldId="259"/>
            <ac:spMk id="3" creationId="{E5D44D35-CF67-4FD9-8410-D9129F44AF5F}"/>
          </ac:spMkLst>
        </pc:spChg>
      </pc:sldChg>
      <pc:sldChg chg="modSp del mod">
        <pc:chgData name="Christiana Joseph" userId="dcb0d9a2-f807-4bef-a05d-525402a926e0" providerId="ADAL" clId="{D4D2CE62-F95F-499C-A21F-A20B27B52A57}" dt="2024-03-09T15:25:43.902" v="292" actId="2696"/>
        <pc:sldMkLst>
          <pc:docMk/>
          <pc:sldMk cId="2920080427" sldId="277"/>
        </pc:sldMkLst>
        <pc:spChg chg="mod">
          <ac:chgData name="Christiana Joseph" userId="dcb0d9a2-f807-4bef-a05d-525402a926e0" providerId="ADAL" clId="{D4D2CE62-F95F-499C-A21F-A20B27B52A57}" dt="2024-03-08T21:47:20.371" v="214" actId="14100"/>
          <ac:spMkLst>
            <pc:docMk/>
            <pc:sldMk cId="2920080427" sldId="277"/>
            <ac:spMk id="2" creationId="{8460295B-54B9-4937-90E3-BAB9CE69E30B}"/>
          </ac:spMkLst>
        </pc:spChg>
      </pc:sldChg>
      <pc:sldChg chg="addSp modSp mod">
        <pc:chgData name="Christiana Joseph" userId="dcb0d9a2-f807-4bef-a05d-525402a926e0" providerId="ADAL" clId="{D4D2CE62-F95F-499C-A21F-A20B27B52A57}" dt="2024-03-08T21:50:18.329" v="224" actId="27636"/>
        <pc:sldMkLst>
          <pc:docMk/>
          <pc:sldMk cId="2317105742" sldId="278"/>
        </pc:sldMkLst>
        <pc:spChg chg="add mod">
          <ac:chgData name="Christiana Joseph" userId="dcb0d9a2-f807-4bef-a05d-525402a926e0" providerId="ADAL" clId="{D4D2CE62-F95F-499C-A21F-A20B27B52A57}" dt="2024-03-08T21:50:07.707" v="222" actId="255"/>
          <ac:spMkLst>
            <pc:docMk/>
            <pc:sldMk cId="2317105742" sldId="278"/>
            <ac:spMk id="3" creationId="{9FE5B140-76CF-F169-B3C2-26983250E74F}"/>
          </ac:spMkLst>
        </pc:spChg>
        <pc:spChg chg="mod">
          <ac:chgData name="Christiana Joseph" userId="dcb0d9a2-f807-4bef-a05d-525402a926e0" providerId="ADAL" clId="{D4D2CE62-F95F-499C-A21F-A20B27B52A57}" dt="2024-03-08T21:50:18.329" v="224" actId="27636"/>
          <ac:spMkLst>
            <pc:docMk/>
            <pc:sldMk cId="2317105742" sldId="278"/>
            <ac:spMk id="4" creationId="{D51A6D85-3837-435F-A342-5A3F98172B12}"/>
          </ac:spMkLst>
        </pc:spChg>
      </pc:sldChg>
      <pc:sldChg chg="addSp modSp mod">
        <pc:chgData name="Christiana Joseph" userId="dcb0d9a2-f807-4bef-a05d-525402a926e0" providerId="ADAL" clId="{D4D2CE62-F95F-499C-A21F-A20B27B52A57}" dt="2024-03-09T15:28:46.140" v="300" actId="14100"/>
        <pc:sldMkLst>
          <pc:docMk/>
          <pc:sldMk cId="3702166347" sldId="279"/>
        </pc:sldMkLst>
        <pc:spChg chg="add mod">
          <ac:chgData name="Christiana Joseph" userId="dcb0d9a2-f807-4bef-a05d-525402a926e0" providerId="ADAL" clId="{D4D2CE62-F95F-499C-A21F-A20B27B52A57}" dt="2024-03-08T21:57:04.581" v="286" actId="207"/>
          <ac:spMkLst>
            <pc:docMk/>
            <pc:sldMk cId="3702166347" sldId="279"/>
            <ac:spMk id="3" creationId="{B5BD748B-3A9C-CCF8-E8A9-3FE8B0AB5192}"/>
          </ac:spMkLst>
        </pc:spChg>
        <pc:spChg chg="mod">
          <ac:chgData name="Christiana Joseph" userId="dcb0d9a2-f807-4bef-a05d-525402a926e0" providerId="ADAL" clId="{D4D2CE62-F95F-499C-A21F-A20B27B52A57}" dt="2024-03-09T15:28:46.140" v="300" actId="14100"/>
          <ac:spMkLst>
            <pc:docMk/>
            <pc:sldMk cId="3702166347" sldId="279"/>
            <ac:spMk id="4" creationId="{D51A6D85-3837-435F-A342-5A3F98172B12}"/>
          </ac:spMkLst>
        </pc:spChg>
      </pc:sldChg>
      <pc:sldChg chg="modSp mod">
        <pc:chgData name="Christiana Joseph" userId="dcb0d9a2-f807-4bef-a05d-525402a926e0" providerId="ADAL" clId="{D4D2CE62-F95F-499C-A21F-A20B27B52A57}" dt="2024-03-08T21:40:10.930" v="193" actId="20577"/>
        <pc:sldMkLst>
          <pc:docMk/>
          <pc:sldMk cId="1569046860" sldId="280"/>
        </pc:sldMkLst>
        <pc:spChg chg="mod">
          <ac:chgData name="Christiana Joseph" userId="dcb0d9a2-f807-4bef-a05d-525402a926e0" providerId="ADAL" clId="{D4D2CE62-F95F-499C-A21F-A20B27B52A57}" dt="2024-03-08T21:40:10.930" v="193" actId="20577"/>
          <ac:spMkLst>
            <pc:docMk/>
            <pc:sldMk cId="1569046860" sldId="280"/>
            <ac:spMk id="3" creationId="{7B943E7C-A74D-4CB3-844B-51917C88C95F}"/>
          </ac:spMkLst>
        </pc:spChg>
      </pc:sldChg>
      <pc:sldChg chg="modSp mod">
        <pc:chgData name="Christiana Joseph" userId="dcb0d9a2-f807-4bef-a05d-525402a926e0" providerId="ADAL" clId="{D4D2CE62-F95F-499C-A21F-A20B27B52A57}" dt="2024-03-09T15:27:20.232" v="294" actId="20577"/>
        <pc:sldMkLst>
          <pc:docMk/>
          <pc:sldMk cId="872522712" sldId="283"/>
        </pc:sldMkLst>
        <pc:spChg chg="mod">
          <ac:chgData name="Christiana Joseph" userId="dcb0d9a2-f807-4bef-a05d-525402a926e0" providerId="ADAL" clId="{D4D2CE62-F95F-499C-A21F-A20B27B52A57}" dt="2024-03-09T15:27:20.232" v="294" actId="20577"/>
          <ac:spMkLst>
            <pc:docMk/>
            <pc:sldMk cId="872522712" sldId="283"/>
            <ac:spMk id="3" creationId="{0BC806CA-081D-6CB0-80FE-CB6B4B9076F6}"/>
          </ac:spMkLst>
        </pc:spChg>
      </pc:sldChg>
      <pc:sldChg chg="modSp mod">
        <pc:chgData name="Christiana Joseph" userId="dcb0d9a2-f807-4bef-a05d-525402a926e0" providerId="ADAL" clId="{D4D2CE62-F95F-499C-A21F-A20B27B52A57}" dt="2024-03-09T15:28:10.770" v="296" actId="20577"/>
        <pc:sldMkLst>
          <pc:docMk/>
          <pc:sldMk cId="1661650504" sldId="284"/>
        </pc:sldMkLst>
        <pc:spChg chg="mod">
          <ac:chgData name="Christiana Joseph" userId="dcb0d9a2-f807-4bef-a05d-525402a926e0" providerId="ADAL" clId="{D4D2CE62-F95F-499C-A21F-A20B27B52A57}" dt="2024-03-09T15:28:10.770" v="296" actId="20577"/>
          <ac:spMkLst>
            <pc:docMk/>
            <pc:sldMk cId="1661650504" sldId="284"/>
            <ac:spMk id="3" creationId="{0BC806CA-081D-6CB0-80FE-CB6B4B9076F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13/03/2024</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13/03/2024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1329577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8</a:t>
            </a:fld>
            <a:endParaRPr lang="en-GB"/>
          </a:p>
        </p:txBody>
      </p:sp>
    </p:spTree>
    <p:extLst>
      <p:ext uri="{BB962C8B-B14F-4D97-AF65-F5344CB8AC3E}">
        <p14:creationId xmlns:p14="http://schemas.microsoft.com/office/powerpoint/2010/main" val="1901127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9</a:t>
            </a:fld>
            <a:endParaRPr lang="en-GB"/>
          </a:p>
        </p:txBody>
      </p:sp>
    </p:spTree>
    <p:extLst>
      <p:ext uri="{BB962C8B-B14F-4D97-AF65-F5344CB8AC3E}">
        <p14:creationId xmlns:p14="http://schemas.microsoft.com/office/powerpoint/2010/main" val="1700717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10</a:t>
            </a:fld>
            <a:endParaRPr lang="en-GB"/>
          </a:p>
        </p:txBody>
      </p:sp>
    </p:spTree>
    <p:extLst>
      <p:ext uri="{BB962C8B-B14F-4D97-AF65-F5344CB8AC3E}">
        <p14:creationId xmlns:p14="http://schemas.microsoft.com/office/powerpoint/2010/main" val="1935013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11</a:t>
            </a:fld>
            <a:endParaRPr lang="en-GB"/>
          </a:p>
        </p:txBody>
      </p:sp>
    </p:spTree>
    <p:extLst>
      <p:ext uri="{BB962C8B-B14F-4D97-AF65-F5344CB8AC3E}">
        <p14:creationId xmlns:p14="http://schemas.microsoft.com/office/powerpoint/2010/main" val="3414153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12</a:t>
            </a:fld>
            <a:endParaRPr lang="en-GB"/>
          </a:p>
        </p:txBody>
      </p:sp>
    </p:spTree>
    <p:extLst>
      <p:ext uri="{BB962C8B-B14F-4D97-AF65-F5344CB8AC3E}">
        <p14:creationId xmlns:p14="http://schemas.microsoft.com/office/powerpoint/2010/main" val="27398127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13</a:t>
            </a:fld>
            <a:endParaRPr lang="en-GB"/>
          </a:p>
        </p:txBody>
      </p:sp>
    </p:spTree>
    <p:extLst>
      <p:ext uri="{BB962C8B-B14F-4D97-AF65-F5344CB8AC3E}">
        <p14:creationId xmlns:p14="http://schemas.microsoft.com/office/powerpoint/2010/main" val="3951271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our-plan-to-recover-and-reform-nhs-dentistry/faster-simpler-and-fairer-our-plan-to-recover-and-reform-nhs-dentistry" TargetMode="External"/><Relationship Id="rId7" Type="http://schemas.openxmlformats.org/officeDocument/2006/relationships/hyperlink" Target="https://www.nuffieldtrust.org.uk/research/bold-action-or-slow-decay-the-state-of-nhs-dentistry-and-future-policy-actions#:~:text=NHS%20dentistry%20in%20England%20is"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hyperlink" Target="https://www.nhs.uk/nhs-services/dentists/what-dental-services-are-available-on-the-nhs/" TargetMode="External"/><Relationship Id="rId5" Type="http://schemas.openxmlformats.org/officeDocument/2006/relationships/hyperlink" Target="https://www.ncbi.nlm.nih.gov/books/NBK378807/#:~:text=NHS%20dentistry%20began%20in%201948" TargetMode="External"/><Relationship Id="rId4" Type="http://schemas.openxmlformats.org/officeDocument/2006/relationships/hyperlink" Target="https://ukdental4u.co.uk/legal-rules-dentistry-in-the-uk/#:~:text=The%20Dentists%20Act%201984%3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897623"/>
            <a:ext cx="9134188" cy="1015067"/>
          </a:xfrm>
        </p:spPr>
        <p:txBody>
          <a:bodyPr rtlCol="0"/>
          <a:lstStyle/>
          <a:p>
            <a:pPr rtl="0"/>
            <a:r>
              <a:rPr lang="en-GB" sz="3200" dirty="0">
                <a:solidFill>
                  <a:schemeClr val="accent1"/>
                </a:solidFill>
              </a:rPr>
              <a:t>LCHS4003 Introduction to Health and Social Care</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2239862"/>
            <a:ext cx="9500507" cy="2374084"/>
          </a:xfrm>
        </p:spPr>
        <p:txBody>
          <a:bodyPr rtlCol="0"/>
          <a:lstStyle/>
          <a:p>
            <a:pPr rtl="0"/>
            <a:r>
              <a:rPr lang="en-GB" sz="2400" b="1" dirty="0">
                <a:solidFill>
                  <a:schemeClr val="accent1"/>
                </a:solidFill>
              </a:rPr>
              <a:t>Name:  Christiana joseph</a:t>
            </a:r>
          </a:p>
          <a:p>
            <a:pPr rtl="0"/>
            <a:r>
              <a:rPr lang="en-GB" sz="2400" b="1" dirty="0">
                <a:solidFill>
                  <a:schemeClr val="accent1"/>
                </a:solidFill>
              </a:rPr>
              <a:t>Student ID</a:t>
            </a:r>
            <a:r>
              <a:rPr lang="en-GB" sz="2400" b="1">
                <a:solidFill>
                  <a:schemeClr val="accent1"/>
                </a:solidFill>
              </a:rPr>
              <a:t>: 2315420</a:t>
            </a:r>
            <a:endParaRPr lang="en-GB" sz="2400" b="1" dirty="0">
              <a:solidFill>
                <a:schemeClr val="accent1"/>
              </a:solidFill>
            </a:endParaRPr>
          </a:p>
          <a:p>
            <a:pPr rtl="0"/>
            <a:r>
              <a:rPr lang="en-GB" sz="2400" b="1" dirty="0">
                <a:solidFill>
                  <a:schemeClr val="accent1"/>
                </a:solidFill>
              </a:rPr>
              <a:t>Lecturer: Dr Eleni </a:t>
            </a:r>
            <a:r>
              <a:rPr lang="en-GB" sz="2400" b="1" dirty="0" err="1">
                <a:solidFill>
                  <a:schemeClr val="accent1"/>
                </a:solidFill>
              </a:rPr>
              <a:t>Koutsogeorgou</a:t>
            </a:r>
            <a:r>
              <a:rPr lang="en-GB" sz="2400" b="1" dirty="0">
                <a:solidFill>
                  <a:schemeClr val="accent1"/>
                </a:solidFill>
              </a:rPr>
              <a:t>-Andreou</a:t>
            </a:r>
          </a:p>
          <a:p>
            <a:pPr rtl="0"/>
            <a:r>
              <a:rPr lang="en-GB" sz="2400" b="1" dirty="0">
                <a:solidFill>
                  <a:schemeClr val="accent1"/>
                </a:solidFill>
              </a:rPr>
              <a:t>University: University of Wales Trinity Saint David</a:t>
            </a:r>
          </a:p>
          <a:p>
            <a:pPr rtl="0"/>
            <a:r>
              <a:rPr lang="en-GB" sz="2400" b="1" dirty="0">
                <a:solidFill>
                  <a:schemeClr val="accent1"/>
                </a:solidFill>
              </a:rPr>
              <a:t>Campus: London</a:t>
            </a:r>
          </a:p>
          <a:p>
            <a:pPr rtl="0"/>
            <a:endParaRPr lang="en-GB" dirty="0"/>
          </a:p>
        </p:txBody>
      </p:sp>
      <p:pic>
        <p:nvPicPr>
          <p:cNvPr id="5" name="image1.png">
            <a:extLst>
              <a:ext uri="{FF2B5EF4-FFF2-40B4-BE49-F238E27FC236}">
                <a16:creationId xmlns:a16="http://schemas.microsoft.com/office/drawing/2014/main" id="{D17D9AC6-F13E-FC7E-0A67-2FA90F65AFF3}"/>
              </a:ext>
            </a:extLst>
          </p:cNvPr>
          <p:cNvPicPr/>
          <p:nvPr/>
        </p:nvPicPr>
        <p:blipFill>
          <a:blip r:embed="rId3"/>
          <a:srcRect/>
          <a:stretch>
            <a:fillRect/>
          </a:stretch>
        </p:blipFill>
        <p:spPr>
          <a:xfrm>
            <a:off x="0" y="0"/>
            <a:ext cx="2971800" cy="1322705"/>
          </a:xfrm>
          <a:prstGeom prst="rect">
            <a:avLst/>
          </a:prstGeom>
          <a:ln/>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sz="3600" dirty="0"/>
              <a:t>Outline</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fontScale="92500"/>
          </a:bodyPr>
          <a:lstStyle/>
          <a:p>
            <a:pPr rtl="0"/>
            <a:r>
              <a:rPr lang="en-GB" dirty="0"/>
              <a:t>Introduction: Dental Care</a:t>
            </a:r>
          </a:p>
          <a:p>
            <a:pPr rtl="0"/>
            <a:r>
              <a:rPr lang="en-GB" dirty="0"/>
              <a:t>National Health Service (NHS) initiation of dental care services</a:t>
            </a:r>
          </a:p>
          <a:p>
            <a:pPr rtl="0"/>
            <a:r>
              <a:rPr lang="en-GB" dirty="0"/>
              <a:t>Origins and diverse challenges facing dental services</a:t>
            </a:r>
          </a:p>
          <a:p>
            <a:pPr rtl="0"/>
            <a:r>
              <a:rPr lang="en-GB" dirty="0"/>
              <a:t>Services in dental care </a:t>
            </a:r>
          </a:p>
          <a:p>
            <a:pPr rtl="0"/>
            <a:r>
              <a:rPr lang="en-GB" dirty="0"/>
              <a:t>Significant legislation and policies governing dental care</a:t>
            </a:r>
          </a:p>
          <a:p>
            <a:pPr rtl="0"/>
            <a:r>
              <a:rPr lang="en-GB" dirty="0"/>
              <a:t>Conclusion</a:t>
            </a:r>
          </a:p>
          <a:p>
            <a:pPr rtl="0"/>
            <a:r>
              <a:rPr lang="en-GB" dirty="0"/>
              <a:t>References</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rtlCol="0"/>
          <a:lstStyle/>
          <a:p>
            <a:pPr rtl="0"/>
            <a:endParaRPr lang="en-GB" dirty="0"/>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pPr rtl="0"/>
            <a:endParaRPr lang="en-GB"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lstStyle/>
          <a:p>
            <a:pPr rtl="0"/>
            <a:r>
              <a:rPr lang="en-GB" sz="3600" dirty="0"/>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8"/>
            <a:ext cx="9779183" cy="2891956"/>
          </a:xfrm>
        </p:spPr>
        <p:txBody>
          <a:bodyPr vert="horz" lIns="91440" tIns="45720" rIns="91440" bIns="45720" rtlCol="0" anchor="t">
            <a:normAutofit/>
          </a:bodyPr>
          <a:lstStyle/>
          <a:p>
            <a:pPr rtl="0"/>
            <a:r>
              <a:rPr lang="en-GB" dirty="0"/>
              <a:t>People grew up hearing the old saying (The old proverb, dating back to 1866) “an apple a day keeps the doctor/dentist away”. Well now it is evident that dentists and dental service is in high demand, with growing populations and increased dental hygiene issues.</a:t>
            </a:r>
          </a:p>
          <a:p>
            <a:pPr rtl="0"/>
            <a:endParaRPr lang="en-GB" dirty="0"/>
          </a:p>
        </p:txBody>
      </p:sp>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a:off x="381000" y="6356350"/>
            <a:ext cx="2743200" cy="365125"/>
          </a:xfrm>
        </p:spPr>
        <p:txBody>
          <a:bodyPr rtlCol="0"/>
          <a:lstStyle/>
          <a:p>
            <a:pPr rtl="0"/>
            <a:endParaRPr lang="en-GB" dirty="0"/>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rtlCol="0"/>
          <a:lstStyle/>
          <a:p>
            <a:pPr rtl="0"/>
            <a:r>
              <a:rPr lang="en-GB" sz="1200" dirty="0">
                <a:solidFill>
                  <a:schemeClr val="accent1"/>
                </a:solidFill>
              </a:rPr>
              <a:t>LCHS4</a:t>
            </a:r>
            <a:endParaRPr lang="en-GB" dirty="0">
              <a:solidFill>
                <a:schemeClr val="bg1"/>
              </a:solidFill>
            </a:endParaRP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a:t>3</a:t>
            </a:fld>
            <a:endParaRPr lang="en-GB"/>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167494" y="1059400"/>
            <a:ext cx="6245912" cy="2387600"/>
          </a:xfrm>
        </p:spPr>
        <p:txBody>
          <a:bodyPr rtlCol="0"/>
          <a:lstStyle/>
          <a:p>
            <a:pPr rtl="0"/>
            <a:r>
              <a:rPr lang="en-GB" sz="3600" dirty="0"/>
              <a:t>The National Health Service (NHS) initiated dental care services.</a:t>
            </a:r>
            <a:br>
              <a:rPr lang="en-GB" dirty="0"/>
            </a:br>
            <a:endParaRPr lang="en-GB" dirty="0"/>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167494" y="2625754"/>
            <a:ext cx="6245912" cy="3172845"/>
          </a:xfrm>
        </p:spPr>
        <p:txBody>
          <a:bodyPr vert="horz" lIns="91440" tIns="45720" rIns="91440" bIns="45720" rtlCol="0" anchor="t">
            <a:normAutofit fontScale="55000" lnSpcReduction="20000"/>
          </a:bodyPr>
          <a:lstStyle/>
          <a:p>
            <a:pPr rtl="0"/>
            <a:r>
              <a:rPr lang="en-GB" sz="3600" dirty="0"/>
              <a:t>NHS dentistry began in 1948.</a:t>
            </a:r>
          </a:p>
          <a:p>
            <a:pPr rtl="0"/>
            <a:endParaRPr lang="en-GB" sz="3600" dirty="0"/>
          </a:p>
          <a:p>
            <a:pPr rtl="0"/>
            <a:r>
              <a:rPr lang="en-GB" sz="3600" dirty="0"/>
              <a:t>The National Health Service Act (1946)37 had three key principles: </a:t>
            </a:r>
          </a:p>
          <a:p>
            <a:pPr rtl="0"/>
            <a:endParaRPr lang="en-GB" sz="3600" dirty="0"/>
          </a:p>
          <a:p>
            <a:pPr marL="514350" indent="-514350" rtl="0">
              <a:buFont typeface="+mj-lt"/>
              <a:buAutoNum type="arabicPeriod"/>
            </a:pPr>
            <a:r>
              <a:rPr lang="en-GB" sz="3600" dirty="0"/>
              <a:t>No one would ever have to fear not getting care they needed because they could not afford it.</a:t>
            </a:r>
          </a:p>
          <a:p>
            <a:pPr marL="514350" indent="-514350" rtl="0">
              <a:buFont typeface="+mj-lt"/>
              <a:buAutoNum type="arabicPeriod"/>
            </a:pPr>
            <a:r>
              <a:rPr lang="en-GB" sz="3600" dirty="0"/>
              <a:t>Care would be free at the point of deliver</a:t>
            </a:r>
          </a:p>
          <a:p>
            <a:pPr marL="514350" indent="-514350" rtl="0">
              <a:buFont typeface="+mj-lt"/>
              <a:buAutoNum type="arabicPeriod"/>
            </a:pPr>
            <a:r>
              <a:rPr lang="en-GB" sz="3600" dirty="0"/>
              <a:t>Care would be based on clinical need.</a:t>
            </a:r>
          </a:p>
          <a:p>
            <a:pPr rtl="0"/>
            <a:endParaRPr lang="en-GB" dirty="0"/>
          </a:p>
        </p:txBody>
      </p:sp>
      <p:pic>
        <p:nvPicPr>
          <p:cNvPr id="6" name="Picture 5">
            <a:extLst>
              <a:ext uri="{FF2B5EF4-FFF2-40B4-BE49-F238E27FC236}">
                <a16:creationId xmlns:a16="http://schemas.microsoft.com/office/drawing/2014/main" id="{7EE4E3E0-1F05-EF57-4221-874E10B745CA}"/>
              </a:ext>
            </a:extLst>
          </p:cNvPr>
          <p:cNvPicPr>
            <a:picLocks noChangeAspect="1"/>
          </p:cNvPicPr>
          <p:nvPr/>
        </p:nvPicPr>
        <p:blipFill>
          <a:blip r:embed="rId3"/>
          <a:stretch>
            <a:fillRect/>
          </a:stretch>
        </p:blipFill>
        <p:spPr>
          <a:xfrm>
            <a:off x="7987862" y="1059400"/>
            <a:ext cx="4204138" cy="3975056"/>
          </a:xfrm>
          <a:prstGeom prst="rect">
            <a:avLst/>
          </a:prstGeom>
        </p:spPr>
      </p:pic>
      <p:sp>
        <p:nvSpPr>
          <p:cNvPr id="7" name="TextBox 6">
            <a:extLst>
              <a:ext uri="{FF2B5EF4-FFF2-40B4-BE49-F238E27FC236}">
                <a16:creationId xmlns:a16="http://schemas.microsoft.com/office/drawing/2014/main" id="{8F4E16CE-A510-4B8F-8CB4-59C68DB90F19}"/>
              </a:ext>
            </a:extLst>
          </p:cNvPr>
          <p:cNvSpPr txBox="1"/>
          <p:nvPr/>
        </p:nvSpPr>
        <p:spPr>
          <a:xfrm>
            <a:off x="8162489" y="5612235"/>
            <a:ext cx="2340528" cy="369332"/>
          </a:xfrm>
          <a:prstGeom prst="rect">
            <a:avLst/>
          </a:prstGeom>
          <a:noFill/>
        </p:spPr>
        <p:txBody>
          <a:bodyPr wrap="square" rtlCol="0">
            <a:spAutoFit/>
          </a:bodyPr>
          <a:lstStyle/>
          <a:p>
            <a:r>
              <a:rPr lang="en-GB" dirty="0"/>
              <a:t>(NHS dentistry,1948)</a:t>
            </a:r>
          </a:p>
        </p:txBody>
      </p:sp>
      <p:sp>
        <p:nvSpPr>
          <p:cNvPr id="3" name="TextBox 2">
            <a:extLst>
              <a:ext uri="{FF2B5EF4-FFF2-40B4-BE49-F238E27FC236}">
                <a16:creationId xmlns:a16="http://schemas.microsoft.com/office/drawing/2014/main" id="{E5D44D35-CF67-4FD9-8410-D9129F44AF5F}"/>
              </a:ext>
            </a:extLst>
          </p:cNvPr>
          <p:cNvSpPr txBox="1"/>
          <p:nvPr/>
        </p:nvSpPr>
        <p:spPr>
          <a:xfrm>
            <a:off x="520117" y="5612235"/>
            <a:ext cx="6644081" cy="276999"/>
          </a:xfrm>
          <a:prstGeom prst="rect">
            <a:avLst/>
          </a:prstGeom>
          <a:noFill/>
        </p:spPr>
        <p:txBody>
          <a:bodyPr wrap="square" rtlCol="0">
            <a:spAutoFit/>
          </a:bodyPr>
          <a:lstStyle/>
          <a:p>
            <a:r>
              <a:rPr lang="en-GB" sz="1200" dirty="0">
                <a:solidFill>
                  <a:schemeClr val="bg1"/>
                </a:solidFill>
              </a:rPr>
              <a:t>(Brocklehurst, P., Birch, S., McDonald, R., Hill, H., O’Malley, L., Macey, R. and Tickle, M. 2016).</a:t>
            </a: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167494" y="570451"/>
            <a:ext cx="5963148" cy="2231473"/>
          </a:xfrm>
        </p:spPr>
        <p:txBody>
          <a:bodyPr rtlCol="0"/>
          <a:lstStyle/>
          <a:p>
            <a:pPr rtl="0"/>
            <a:r>
              <a:rPr lang="en-GB" sz="3200" dirty="0"/>
              <a:t>Origins and diverse challenges facing dental services</a:t>
            </a:r>
            <a:br>
              <a:rPr lang="en-GB" sz="2000" dirty="0"/>
            </a:br>
            <a:br>
              <a:rPr lang="en-GB" sz="2000" dirty="0"/>
            </a:br>
            <a:r>
              <a:rPr lang="en-GB" sz="2000" dirty="0"/>
              <a:t>  </a:t>
            </a:r>
            <a:br>
              <a:rPr lang="en-GB" dirty="0"/>
            </a:br>
            <a:endParaRPr lang="en-GB" dirty="0"/>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167494" y="2441196"/>
            <a:ext cx="6245912" cy="2759977"/>
          </a:xfrm>
        </p:spPr>
        <p:txBody>
          <a:bodyPr vert="horz" lIns="91440" tIns="45720" rIns="91440" bIns="45720" rtlCol="0" anchor="t">
            <a:normAutofit lnSpcReduction="10000"/>
          </a:bodyPr>
          <a:lstStyle/>
          <a:p>
            <a:pPr marL="457200" indent="-457200" rtl="0">
              <a:buFont typeface="Arial" panose="020B0604020202020204" pitchFamily="34" charset="0"/>
              <a:buChar char="•"/>
            </a:pPr>
            <a:r>
              <a:rPr lang="en-GB" sz="2400" dirty="0"/>
              <a:t>When the NHS was established in July 1948 dental treatment was free. Demand on the service was enormous, and still is today.</a:t>
            </a:r>
          </a:p>
          <a:p>
            <a:pPr rtl="0"/>
            <a:endParaRPr lang="en-GB" sz="2400" dirty="0"/>
          </a:p>
          <a:p>
            <a:pPr marL="457200" indent="-457200" rtl="0">
              <a:buFont typeface="Arial" panose="020B0604020202020204" pitchFamily="34" charset="0"/>
              <a:buChar char="•"/>
            </a:pPr>
            <a:r>
              <a:rPr lang="en-GB" sz="2400" dirty="0"/>
              <a:t>Some worsening challenges are shortage of dentists, funding and growing inequalities in oral health.</a:t>
            </a:r>
          </a:p>
          <a:p>
            <a:pPr rtl="0"/>
            <a:endParaRPr lang="en-GB" dirty="0"/>
          </a:p>
        </p:txBody>
      </p:sp>
      <p:sp>
        <p:nvSpPr>
          <p:cNvPr id="3" name="TextBox 2">
            <a:extLst>
              <a:ext uri="{FF2B5EF4-FFF2-40B4-BE49-F238E27FC236}">
                <a16:creationId xmlns:a16="http://schemas.microsoft.com/office/drawing/2014/main" id="{9FE5B140-76CF-F169-B3C2-26983250E74F}"/>
              </a:ext>
            </a:extLst>
          </p:cNvPr>
          <p:cNvSpPr txBox="1"/>
          <p:nvPr/>
        </p:nvSpPr>
        <p:spPr>
          <a:xfrm>
            <a:off x="67113" y="5645791"/>
            <a:ext cx="6878972" cy="276999"/>
          </a:xfrm>
          <a:prstGeom prst="rect">
            <a:avLst/>
          </a:prstGeom>
          <a:noFill/>
        </p:spPr>
        <p:txBody>
          <a:bodyPr wrap="square" rtlCol="0">
            <a:spAutoFit/>
          </a:bodyPr>
          <a:lstStyle/>
          <a:p>
            <a:r>
              <a:rPr lang="en-GB" sz="1200" dirty="0">
                <a:solidFill>
                  <a:schemeClr val="bg1"/>
                </a:solidFill>
              </a:rPr>
              <a:t>(Brocklehurst, P., Birch, S., McDonald, R., Hill, H., O’Malley, L., Macey, R. and Tickle, M. 2016).</a:t>
            </a:r>
          </a:p>
        </p:txBody>
      </p:sp>
    </p:spTree>
    <p:extLst>
      <p:ext uri="{BB962C8B-B14F-4D97-AF65-F5344CB8AC3E}">
        <p14:creationId xmlns:p14="http://schemas.microsoft.com/office/powerpoint/2010/main" val="2317105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33637-142F-B125-C542-0D4CC71B3B79}"/>
              </a:ext>
            </a:extLst>
          </p:cNvPr>
          <p:cNvSpPr>
            <a:spLocks noGrp="1"/>
          </p:cNvSpPr>
          <p:nvPr>
            <p:ph type="ctrTitle"/>
          </p:nvPr>
        </p:nvSpPr>
        <p:spPr>
          <a:xfrm>
            <a:off x="1167494" y="453006"/>
            <a:ext cx="6245912" cy="1375794"/>
          </a:xfrm>
        </p:spPr>
        <p:txBody>
          <a:bodyPr/>
          <a:lstStyle/>
          <a:p>
            <a:r>
              <a:rPr lang="en-GB" sz="3600" dirty="0"/>
              <a:t>Services in dental care </a:t>
            </a:r>
            <a:br>
              <a:rPr lang="en-GB" dirty="0"/>
            </a:br>
            <a:endParaRPr lang="en-GB" dirty="0"/>
          </a:p>
        </p:txBody>
      </p:sp>
      <p:sp>
        <p:nvSpPr>
          <p:cNvPr id="3" name="Subtitle 2">
            <a:extLst>
              <a:ext uri="{FF2B5EF4-FFF2-40B4-BE49-F238E27FC236}">
                <a16:creationId xmlns:a16="http://schemas.microsoft.com/office/drawing/2014/main" id="{0BC806CA-081D-6CB0-80FE-CB6B4B9076F6}"/>
              </a:ext>
            </a:extLst>
          </p:cNvPr>
          <p:cNvSpPr>
            <a:spLocks noGrp="1"/>
          </p:cNvSpPr>
          <p:nvPr>
            <p:ph type="subTitle" idx="1"/>
          </p:nvPr>
        </p:nvSpPr>
        <p:spPr>
          <a:xfrm>
            <a:off x="1167494" y="1442906"/>
            <a:ext cx="6245912" cy="4194495"/>
          </a:xfrm>
        </p:spPr>
        <p:txBody>
          <a:bodyPr/>
          <a:lstStyle/>
          <a:p>
            <a:r>
              <a:rPr lang="en-GB" sz="2000" dirty="0"/>
              <a:t>Crowns and Bridges: Dental caps to cover damaged teeth, and bridges to replace missing teeth.</a:t>
            </a:r>
          </a:p>
          <a:p>
            <a:endParaRPr lang="en-GB" sz="2000" dirty="0"/>
          </a:p>
          <a:p>
            <a:r>
              <a:rPr lang="en-GB" sz="2000" dirty="0"/>
              <a:t>Dentures: Removable false teeth used to replace missing teeth and surrounding tissues.</a:t>
            </a:r>
          </a:p>
          <a:p>
            <a:endParaRPr lang="en-GB" sz="2000" dirty="0"/>
          </a:p>
          <a:p>
            <a:r>
              <a:rPr lang="en-GB" sz="2000" dirty="0"/>
              <a:t>Orthodontics: Correcting misaligned teeth and jaws using braces or aligners.</a:t>
            </a:r>
          </a:p>
          <a:p>
            <a:endParaRPr lang="en-GB" sz="1100" dirty="0"/>
          </a:p>
          <a:p>
            <a:endParaRPr lang="en-GB" dirty="0"/>
          </a:p>
          <a:p>
            <a:r>
              <a:rPr lang="en-GB" sz="1400" dirty="0"/>
              <a:t>(NHS dental services.2020)</a:t>
            </a:r>
          </a:p>
        </p:txBody>
      </p:sp>
      <p:pic>
        <p:nvPicPr>
          <p:cNvPr id="5" name="Picture 4" descr="Young woman putting on braces">
            <a:extLst>
              <a:ext uri="{FF2B5EF4-FFF2-40B4-BE49-F238E27FC236}">
                <a16:creationId xmlns:a16="http://schemas.microsoft.com/office/drawing/2014/main" id="{9F9875B8-E835-042E-F51C-6BDECA4179BC}"/>
              </a:ext>
            </a:extLst>
          </p:cNvPr>
          <p:cNvPicPr>
            <a:picLocks noChangeAspect="1"/>
          </p:cNvPicPr>
          <p:nvPr/>
        </p:nvPicPr>
        <p:blipFill>
          <a:blip r:embed="rId2"/>
          <a:stretch>
            <a:fillRect/>
          </a:stretch>
        </p:blipFill>
        <p:spPr>
          <a:xfrm>
            <a:off x="8078598" y="1828799"/>
            <a:ext cx="3159143" cy="3162651"/>
          </a:xfrm>
          <a:prstGeom prst="rect">
            <a:avLst/>
          </a:prstGeom>
        </p:spPr>
      </p:pic>
    </p:spTree>
    <p:extLst>
      <p:ext uri="{BB962C8B-B14F-4D97-AF65-F5344CB8AC3E}">
        <p14:creationId xmlns:p14="http://schemas.microsoft.com/office/powerpoint/2010/main" val="872522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33637-142F-B125-C542-0D4CC71B3B79}"/>
              </a:ext>
            </a:extLst>
          </p:cNvPr>
          <p:cNvSpPr>
            <a:spLocks noGrp="1"/>
          </p:cNvSpPr>
          <p:nvPr>
            <p:ph type="ctrTitle"/>
          </p:nvPr>
        </p:nvSpPr>
        <p:spPr>
          <a:xfrm>
            <a:off x="1167494" y="453006"/>
            <a:ext cx="6245912" cy="1375794"/>
          </a:xfrm>
        </p:spPr>
        <p:txBody>
          <a:bodyPr/>
          <a:lstStyle/>
          <a:p>
            <a:r>
              <a:rPr lang="en-GB" sz="3600" dirty="0"/>
              <a:t>Services in dental care </a:t>
            </a:r>
            <a:br>
              <a:rPr lang="en-GB" dirty="0"/>
            </a:br>
            <a:endParaRPr lang="en-GB" dirty="0"/>
          </a:p>
        </p:txBody>
      </p:sp>
      <p:sp>
        <p:nvSpPr>
          <p:cNvPr id="3" name="Subtitle 2">
            <a:extLst>
              <a:ext uri="{FF2B5EF4-FFF2-40B4-BE49-F238E27FC236}">
                <a16:creationId xmlns:a16="http://schemas.microsoft.com/office/drawing/2014/main" id="{0BC806CA-081D-6CB0-80FE-CB6B4B9076F6}"/>
              </a:ext>
            </a:extLst>
          </p:cNvPr>
          <p:cNvSpPr>
            <a:spLocks noGrp="1"/>
          </p:cNvSpPr>
          <p:nvPr>
            <p:ph type="subTitle" idx="1"/>
          </p:nvPr>
        </p:nvSpPr>
        <p:spPr>
          <a:xfrm>
            <a:off x="1167494" y="1442906"/>
            <a:ext cx="6245912" cy="4194495"/>
          </a:xfrm>
        </p:spPr>
        <p:txBody>
          <a:bodyPr/>
          <a:lstStyle/>
          <a:p>
            <a:endParaRPr lang="en-GB" sz="1100" dirty="0"/>
          </a:p>
          <a:p>
            <a:r>
              <a:rPr lang="en-GB" sz="2000" dirty="0"/>
              <a:t>Root Canal Treatment: Removing infected tissue from inside the tooth to save it from extraction.</a:t>
            </a:r>
          </a:p>
          <a:p>
            <a:endParaRPr lang="en-GB" sz="2000" dirty="0"/>
          </a:p>
          <a:p>
            <a:r>
              <a:rPr lang="en-GB" sz="2000" dirty="0"/>
              <a:t>Scale and Polish: Removing plaque and tartar buildup, then polishing the teeth for a clean surface.</a:t>
            </a:r>
          </a:p>
          <a:p>
            <a:endParaRPr lang="en-GB" sz="2000" dirty="0"/>
          </a:p>
          <a:p>
            <a:r>
              <a:rPr lang="en-GB" sz="2000" dirty="0"/>
              <a:t>Wisdom Teeth: Third molars that often require extraction due to impaction or other issues.</a:t>
            </a:r>
          </a:p>
          <a:p>
            <a:endParaRPr lang="en-GB" sz="2000" dirty="0"/>
          </a:p>
          <a:p>
            <a:r>
              <a:rPr lang="en-GB" sz="1600" dirty="0"/>
              <a:t>(NHS dental services.2020)</a:t>
            </a:r>
          </a:p>
          <a:p>
            <a:endParaRPr lang="en-GB" dirty="0"/>
          </a:p>
        </p:txBody>
      </p:sp>
      <p:pic>
        <p:nvPicPr>
          <p:cNvPr id="7" name="Picture 6" descr="Tooth and a dental mirror">
            <a:extLst>
              <a:ext uri="{FF2B5EF4-FFF2-40B4-BE49-F238E27FC236}">
                <a16:creationId xmlns:a16="http://schemas.microsoft.com/office/drawing/2014/main" id="{36EA48B9-8154-0162-3573-BFFC78A736EB}"/>
              </a:ext>
            </a:extLst>
          </p:cNvPr>
          <p:cNvPicPr>
            <a:picLocks noChangeAspect="1"/>
          </p:cNvPicPr>
          <p:nvPr/>
        </p:nvPicPr>
        <p:blipFill>
          <a:blip r:embed="rId2"/>
          <a:stretch>
            <a:fillRect/>
          </a:stretch>
        </p:blipFill>
        <p:spPr>
          <a:xfrm>
            <a:off x="8162488" y="1694576"/>
            <a:ext cx="3077012" cy="3347207"/>
          </a:xfrm>
          <a:prstGeom prst="rect">
            <a:avLst/>
          </a:prstGeom>
        </p:spPr>
      </p:pic>
    </p:spTree>
    <p:extLst>
      <p:ext uri="{BB962C8B-B14F-4D97-AF65-F5344CB8AC3E}">
        <p14:creationId xmlns:p14="http://schemas.microsoft.com/office/powerpoint/2010/main" val="1661650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167494" y="645952"/>
            <a:ext cx="6245912" cy="2801048"/>
          </a:xfrm>
        </p:spPr>
        <p:txBody>
          <a:bodyPr rtlCol="0"/>
          <a:lstStyle/>
          <a:p>
            <a:pPr rtl="0"/>
            <a:r>
              <a:rPr lang="en-GB" sz="3600" dirty="0"/>
              <a:t>Significant legislation and policies governing dental care</a:t>
            </a:r>
            <a:br>
              <a:rPr lang="en-GB" sz="3600" dirty="0"/>
            </a:br>
            <a:br>
              <a:rPr lang="en-GB" sz="3600" dirty="0"/>
            </a:br>
            <a:br>
              <a:rPr lang="en-GB" sz="2000" dirty="0"/>
            </a:br>
            <a:r>
              <a:rPr lang="en-GB" sz="2000" dirty="0"/>
              <a:t>  </a:t>
            </a:r>
            <a:br>
              <a:rPr lang="en-GB" dirty="0"/>
            </a:br>
            <a:endParaRPr lang="en-GB" dirty="0"/>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167494" y="2265028"/>
            <a:ext cx="6245912" cy="2709644"/>
          </a:xfrm>
        </p:spPr>
        <p:txBody>
          <a:bodyPr vert="horz" lIns="91440" tIns="45720" rIns="91440" bIns="45720" rtlCol="0" anchor="t">
            <a:normAutofit/>
          </a:bodyPr>
          <a:lstStyle/>
          <a:p>
            <a:pPr marL="457200" indent="-457200" rtl="0">
              <a:buFont typeface="Arial" panose="020B0604020202020204" pitchFamily="34" charset="0"/>
              <a:buChar char="•"/>
            </a:pPr>
            <a:r>
              <a:rPr lang="en-GB" sz="2200" dirty="0"/>
              <a:t>NHS England is responsible for commissioning high quality primary care services as well as all dental services including specialist, community and out of hours dental services for all of England. </a:t>
            </a:r>
          </a:p>
          <a:p>
            <a:pPr rtl="0"/>
            <a:endParaRPr lang="en-GB" dirty="0"/>
          </a:p>
        </p:txBody>
      </p:sp>
      <p:sp>
        <p:nvSpPr>
          <p:cNvPr id="3" name="TextBox 2">
            <a:extLst>
              <a:ext uri="{FF2B5EF4-FFF2-40B4-BE49-F238E27FC236}">
                <a16:creationId xmlns:a16="http://schemas.microsoft.com/office/drawing/2014/main" id="{B5BD748B-3A9C-CCF8-E8A9-3FE8B0AB5192}"/>
              </a:ext>
            </a:extLst>
          </p:cNvPr>
          <p:cNvSpPr txBox="1"/>
          <p:nvPr/>
        </p:nvSpPr>
        <p:spPr>
          <a:xfrm>
            <a:off x="687897" y="5729681"/>
            <a:ext cx="2541864" cy="369332"/>
          </a:xfrm>
          <a:prstGeom prst="rect">
            <a:avLst/>
          </a:prstGeom>
          <a:noFill/>
        </p:spPr>
        <p:txBody>
          <a:bodyPr wrap="square" rtlCol="0">
            <a:spAutoFit/>
          </a:bodyPr>
          <a:lstStyle/>
          <a:p>
            <a:r>
              <a:rPr lang="en-GB" sz="1800" dirty="0">
                <a:solidFill>
                  <a:schemeClr val="bg1"/>
                </a:solidFill>
              </a:rPr>
              <a:t>(UK Dental </a:t>
            </a:r>
            <a:r>
              <a:rPr lang="en-GB" dirty="0">
                <a:solidFill>
                  <a:schemeClr val="bg1"/>
                </a:solidFill>
              </a:rPr>
              <a:t>4 u .2023).</a:t>
            </a:r>
          </a:p>
        </p:txBody>
      </p:sp>
    </p:spTree>
    <p:extLst>
      <p:ext uri="{BB962C8B-B14F-4D97-AF65-F5344CB8AC3E}">
        <p14:creationId xmlns:p14="http://schemas.microsoft.com/office/powerpoint/2010/main" val="3702166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461395"/>
            <a:ext cx="6220278" cy="2004968"/>
          </a:xfrm>
        </p:spPr>
        <p:txBody>
          <a:bodyPr rtlCol="0"/>
          <a:lstStyle/>
          <a:p>
            <a:pPr rtl="0"/>
            <a:r>
              <a:rPr lang="en-GB" sz="2800" dirty="0"/>
              <a:t>The Dentists Act 1984 have been modified over the years. Some changes include:</a:t>
            </a:r>
            <a:br>
              <a:rPr lang="en-GB" dirty="0"/>
            </a:br>
            <a:endParaRPr lang="en-GB" dirty="0"/>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2114026"/>
            <a:ext cx="6220277" cy="3735231"/>
          </a:xfrm>
        </p:spPr>
        <p:txBody>
          <a:bodyPr rtlCol="0">
            <a:normAutofit/>
          </a:bodyPr>
          <a:lstStyle/>
          <a:p>
            <a:pPr marL="457200" indent="-457200" rtl="0">
              <a:buFont typeface="Arial" panose="020B0604020202020204" pitchFamily="34" charset="0"/>
              <a:buChar char="•"/>
            </a:pPr>
            <a:r>
              <a:rPr lang="en-GB" dirty="0"/>
              <a:t>The National Health Service (Dental Charges) (Amendment) Regulations 1990 &amp; 1992</a:t>
            </a:r>
          </a:p>
          <a:p>
            <a:pPr marL="457200" indent="-457200" rtl="0">
              <a:buFont typeface="Arial" panose="020B0604020202020204" pitchFamily="34" charset="0"/>
              <a:buChar char="•"/>
            </a:pPr>
            <a:r>
              <a:rPr lang="en-GB" dirty="0"/>
              <a:t>The Dentists Act 1984 (Amendment) Order 2003</a:t>
            </a:r>
          </a:p>
          <a:p>
            <a:pPr marL="457200" indent="-457200" rtl="0">
              <a:buFont typeface="Arial" panose="020B0604020202020204" pitchFamily="34" charset="0"/>
              <a:buChar char="•"/>
            </a:pPr>
            <a:r>
              <a:rPr lang="en-GB" dirty="0"/>
              <a:t>The Dentists Act 1984 (Amendment) Regulations 2018</a:t>
            </a:r>
          </a:p>
        </p:txBody>
      </p:sp>
    </p:spTree>
    <p:extLst>
      <p:ext uri="{BB962C8B-B14F-4D97-AF65-F5344CB8AC3E}">
        <p14:creationId xmlns:p14="http://schemas.microsoft.com/office/powerpoint/2010/main" val="926184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rtlCol="0"/>
          <a:lstStyle/>
          <a:p>
            <a:pPr rtl="0"/>
            <a:r>
              <a:rPr lang="en-GB" sz="3600" dirty="0"/>
              <a:t>Conclusion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3" y="2298583"/>
            <a:ext cx="5748314" cy="3791068"/>
          </a:xfrm>
        </p:spPr>
        <p:txBody>
          <a:bodyPr vert="horz" lIns="91440" tIns="45720" rIns="91440" bIns="45720" rtlCol="0" anchor="t">
            <a:normAutofit fontScale="85000" lnSpcReduction="20000"/>
          </a:bodyPr>
          <a:lstStyle/>
          <a:p>
            <a:pPr rtl="0"/>
            <a:r>
              <a:rPr lang="en-GB" dirty="0"/>
              <a:t>From the moment NHS initiated dental services, there has been a steady growth in the need for this service. Along the journey, there have been many regulatory amendments, additions to the list of dental services and price adjustments, the NHS still face certain challenges in this industry. Dentists are still in high demand and so is their service. Despite the challenges faced, there have been much progress.</a:t>
            </a:r>
          </a:p>
          <a:p>
            <a:pPr rtl="0"/>
            <a:endParaRPr lang="en-GB" dirty="0"/>
          </a:p>
        </p:txBody>
      </p:sp>
      <p:sp>
        <p:nvSpPr>
          <p:cNvPr id="4" name="Date Placeholder 3">
            <a:extLst>
              <a:ext uri="{FF2B5EF4-FFF2-40B4-BE49-F238E27FC236}">
                <a16:creationId xmlns:a16="http://schemas.microsoft.com/office/drawing/2014/main" id="{3A738329-E174-7440-8FD5-179A15324C63}"/>
              </a:ext>
            </a:extLst>
          </p:cNvPr>
          <p:cNvSpPr>
            <a:spLocks noGrp="1"/>
          </p:cNvSpPr>
          <p:nvPr>
            <p:ph type="dt" sz="half" idx="10"/>
          </p:nvPr>
        </p:nvSpPr>
        <p:spPr>
          <a:xfrm>
            <a:off x="381000" y="6356350"/>
            <a:ext cx="2743200" cy="365125"/>
          </a:xfrm>
        </p:spPr>
        <p:txBody>
          <a:bodyPr rtlCol="0"/>
          <a:lstStyle/>
          <a:p>
            <a:pPr rtl="0"/>
            <a:endParaRPr lang="en-GB" dirty="0"/>
          </a:p>
        </p:txBody>
      </p:sp>
      <p:sp>
        <p:nvSpPr>
          <p:cNvPr id="5" name="Footer Placeholder 4">
            <a:extLst>
              <a:ext uri="{FF2B5EF4-FFF2-40B4-BE49-F238E27FC236}">
                <a16:creationId xmlns:a16="http://schemas.microsoft.com/office/drawing/2014/main" id="{03FD8152-D9C3-204A-9444-45CD4F180EB4}"/>
              </a:ext>
            </a:extLst>
          </p:cNvPr>
          <p:cNvSpPr>
            <a:spLocks noGrp="1"/>
          </p:cNvSpPr>
          <p:nvPr>
            <p:ph type="ftr" sz="quarter" idx="11"/>
          </p:nvPr>
        </p:nvSpPr>
        <p:spPr>
          <a:xfrm>
            <a:off x="4038600" y="6356350"/>
            <a:ext cx="4114800" cy="365125"/>
          </a:xfrm>
        </p:spPr>
        <p:txBody>
          <a:bodyPr rtlCol="0"/>
          <a:lstStyle/>
          <a:p>
            <a:pPr rtl="0"/>
            <a:endParaRPr lang="en-GB" dirty="0"/>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10</a:t>
            </a:fld>
            <a:endParaRPr lang="en-GB"/>
          </a:p>
        </p:txBody>
      </p:sp>
      <p:pic>
        <p:nvPicPr>
          <p:cNvPr id="9" name="Picture 8">
            <a:extLst>
              <a:ext uri="{FF2B5EF4-FFF2-40B4-BE49-F238E27FC236}">
                <a16:creationId xmlns:a16="http://schemas.microsoft.com/office/drawing/2014/main" id="{AA4DE04E-6B4D-3979-E56C-58BBF1E607A2}"/>
              </a:ext>
            </a:extLst>
          </p:cNvPr>
          <p:cNvPicPr>
            <a:picLocks noChangeAspect="1"/>
          </p:cNvPicPr>
          <p:nvPr/>
        </p:nvPicPr>
        <p:blipFill>
          <a:blip r:embed="rId3"/>
          <a:stretch>
            <a:fillRect/>
          </a:stretch>
        </p:blipFill>
        <p:spPr>
          <a:xfrm>
            <a:off x="6915807" y="2298583"/>
            <a:ext cx="5349765" cy="4559418"/>
          </a:xfrm>
          <a:prstGeom prst="rect">
            <a:avLst/>
          </a:prstGeom>
        </p:spPr>
      </p:pic>
    </p:spTree>
    <p:extLst>
      <p:ext uri="{BB962C8B-B14F-4D97-AF65-F5344CB8AC3E}">
        <p14:creationId xmlns:p14="http://schemas.microsoft.com/office/powerpoint/2010/main" val="445070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rtlCol="0"/>
          <a:lstStyle/>
          <a:p>
            <a:pPr rtl="0"/>
            <a:r>
              <a:rPr lang="en-GB" dirty="0"/>
              <a:t>Any Question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pPr rtl="0"/>
            <a:endParaRPr lang="en-GB" dirty="0"/>
          </a:p>
        </p:txBody>
      </p:sp>
      <p:sp>
        <p:nvSpPr>
          <p:cNvPr id="4" name="Date Placeholder 3">
            <a:extLst>
              <a:ext uri="{FF2B5EF4-FFF2-40B4-BE49-F238E27FC236}">
                <a16:creationId xmlns:a16="http://schemas.microsoft.com/office/drawing/2014/main" id="{3A738329-E174-7440-8FD5-179A15324C63}"/>
              </a:ext>
            </a:extLst>
          </p:cNvPr>
          <p:cNvSpPr>
            <a:spLocks noGrp="1"/>
          </p:cNvSpPr>
          <p:nvPr>
            <p:ph type="dt" sz="half" idx="10"/>
          </p:nvPr>
        </p:nvSpPr>
        <p:spPr>
          <a:xfrm>
            <a:off x="381000" y="6356350"/>
            <a:ext cx="2743200" cy="365125"/>
          </a:xfrm>
        </p:spPr>
        <p:txBody>
          <a:bodyPr rtlCol="0"/>
          <a:lstStyle/>
          <a:p>
            <a:pPr rtl="0"/>
            <a:endParaRPr lang="en-GB" dirty="0"/>
          </a:p>
        </p:txBody>
      </p:sp>
      <p:sp>
        <p:nvSpPr>
          <p:cNvPr id="5" name="Footer Placeholder 4">
            <a:extLst>
              <a:ext uri="{FF2B5EF4-FFF2-40B4-BE49-F238E27FC236}">
                <a16:creationId xmlns:a16="http://schemas.microsoft.com/office/drawing/2014/main" id="{03FD8152-D9C3-204A-9444-45CD4F180EB4}"/>
              </a:ext>
            </a:extLst>
          </p:cNvPr>
          <p:cNvSpPr>
            <a:spLocks noGrp="1"/>
          </p:cNvSpPr>
          <p:nvPr>
            <p:ph type="ftr" sz="quarter" idx="11"/>
          </p:nvPr>
        </p:nvSpPr>
        <p:spPr>
          <a:xfrm>
            <a:off x="4038600" y="6356350"/>
            <a:ext cx="4114800" cy="365125"/>
          </a:xfrm>
        </p:spPr>
        <p:txBody>
          <a:bodyPr rtlCol="0"/>
          <a:lstStyle/>
          <a:p>
            <a:pPr rtl="0"/>
            <a:endParaRPr lang="en-GB" dirty="0"/>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11</a:t>
            </a:fld>
            <a:endParaRPr lang="en-GB"/>
          </a:p>
        </p:txBody>
      </p:sp>
    </p:spTree>
    <p:extLst>
      <p:ext uri="{BB962C8B-B14F-4D97-AF65-F5344CB8AC3E}">
        <p14:creationId xmlns:p14="http://schemas.microsoft.com/office/powerpoint/2010/main" val="3024127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122363"/>
            <a:ext cx="6220278" cy="2387600"/>
          </a:xfrm>
        </p:spPr>
        <p:txBody>
          <a:bodyPr rtlCol="0"/>
          <a:lstStyle/>
          <a:p>
            <a:pPr rtl="0"/>
            <a:r>
              <a:rPr lang="en-GB"/>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3602038"/>
            <a:ext cx="6220277" cy="2247219"/>
          </a:xfrm>
        </p:spPr>
        <p:txBody>
          <a:bodyPr rtlCol="0">
            <a:normAutofit/>
          </a:bodyPr>
          <a:lstStyle/>
          <a:p>
            <a:pPr rtl="0"/>
            <a:endParaRPr lang="en-GB" dirty="0"/>
          </a:p>
        </p:txBody>
      </p:sp>
    </p:spTree>
    <p:extLst>
      <p:ext uri="{BB962C8B-B14F-4D97-AF65-F5344CB8AC3E}">
        <p14:creationId xmlns:p14="http://schemas.microsoft.com/office/powerpoint/2010/main" val="2935287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rtlCol="0"/>
          <a:lstStyle/>
          <a:p>
            <a:pPr rtl="0"/>
            <a:r>
              <a:rPr lang="en-GB" dirty="0"/>
              <a:t>References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2281805"/>
            <a:ext cx="9779183" cy="3807845"/>
          </a:xfrm>
        </p:spPr>
        <p:txBody>
          <a:bodyPr vert="horz" lIns="91440" tIns="45720" rIns="91440" bIns="45720" rtlCol="0" anchor="t">
            <a:normAutofit fontScale="92500" lnSpcReduction="20000"/>
          </a:bodyPr>
          <a:lstStyle/>
          <a:p>
            <a:pPr rtl="0"/>
            <a:r>
              <a:rPr lang="en-GB" sz="1500" dirty="0"/>
              <a:t>Atkins, V. (n.d.). Faster, simpler and fairer: our plan to recover and reform NHS dentistry. [online] GOV.UK. Available at: </a:t>
            </a:r>
            <a:r>
              <a:rPr lang="en-GB" sz="1500" dirty="0">
                <a:hlinkClick r:id="rId3">
                  <a:extLst>
                    <a:ext uri="{A12FA001-AC4F-418D-AE19-62706E023703}">
                      <ahyp:hlinkClr xmlns:ahyp="http://schemas.microsoft.com/office/drawing/2018/hyperlinkcolor" val="tx"/>
                    </a:ext>
                  </a:extLst>
                </a:hlinkClick>
              </a:rPr>
              <a:t>https://www.gov.uk</a:t>
            </a:r>
            <a:r>
              <a:rPr lang="en-GB" sz="1500" dirty="0"/>
              <a:t> (Accessed date 28</a:t>
            </a:r>
            <a:r>
              <a:rPr lang="en-GB" sz="1500" baseline="30000" dirty="0"/>
              <a:t>th</a:t>
            </a:r>
            <a:r>
              <a:rPr lang="en-GB" sz="1500" dirty="0"/>
              <a:t> Feb 2024).</a:t>
            </a:r>
          </a:p>
          <a:p>
            <a:r>
              <a:rPr lang="en-GB" sz="1500" dirty="0"/>
              <a:t>audit@ukd4u (2023). Legal Rules - Dentistry in the UK. [online] UKDENTAL4U. Available at: </a:t>
            </a:r>
            <a:r>
              <a:rPr lang="en-GB" sz="1500" dirty="0">
                <a:hlinkClick r:id="rId4">
                  <a:extLst>
                    <a:ext uri="{A12FA001-AC4F-418D-AE19-62706E023703}">
                      <ahyp:hlinkClr xmlns:ahyp="http://schemas.microsoft.com/office/drawing/2018/hyperlinkcolor" val="tx"/>
                    </a:ext>
                  </a:extLst>
                </a:hlinkClick>
              </a:rPr>
              <a:t>https://ukdental4u.co.uk</a:t>
            </a:r>
            <a:r>
              <a:rPr lang="en-GB" sz="1500" dirty="0"/>
              <a:t> (Accessed 28</a:t>
            </a:r>
            <a:r>
              <a:rPr lang="en-GB" sz="1500" baseline="30000" dirty="0"/>
              <a:t>th</a:t>
            </a:r>
            <a:r>
              <a:rPr lang="en-GB" sz="1500" dirty="0"/>
              <a:t> Feb 2024). </a:t>
            </a:r>
          </a:p>
          <a:p>
            <a:r>
              <a:rPr lang="en-GB" sz="1500" dirty="0"/>
              <a:t>Brocklehurst, P., Birch, S., McDonald, R., Hill, H., O’Malley, L., Macey, R. and Tickle, M. (2016). Organisation of NHS dentistry in primary care. [online] www.ncbi.nlm.nih.gov. Available at: </a:t>
            </a:r>
            <a:r>
              <a:rPr lang="en-GB" sz="1500" dirty="0">
                <a:hlinkClick r:id="rId5">
                  <a:extLst>
                    <a:ext uri="{A12FA001-AC4F-418D-AE19-62706E023703}">
                      <ahyp:hlinkClr xmlns:ahyp="http://schemas.microsoft.com/office/drawing/2018/hyperlinkcolor" val="tx"/>
                    </a:ext>
                  </a:extLst>
                </a:hlinkClick>
              </a:rPr>
              <a:t>https://www.ncbi.nlm.nih.gov</a:t>
            </a:r>
            <a:r>
              <a:rPr lang="en-GB" sz="1500" dirty="0"/>
              <a:t>. (Accessed 28</a:t>
            </a:r>
            <a:r>
              <a:rPr lang="en-GB" sz="1500" baseline="30000" dirty="0"/>
              <a:t>th</a:t>
            </a:r>
            <a:r>
              <a:rPr lang="en-GB" sz="1500" dirty="0"/>
              <a:t> Feb 2024).</a:t>
            </a:r>
          </a:p>
          <a:p>
            <a:r>
              <a:rPr lang="en-GB" sz="1500" dirty="0"/>
              <a:t>NHS (2020). What dental services are available on the NHS? [online] nhs.uk. Available at: </a:t>
            </a:r>
            <a:r>
              <a:rPr lang="en-GB" sz="1500" dirty="0">
                <a:hlinkClick r:id="rId6">
                  <a:extLst>
                    <a:ext uri="{A12FA001-AC4F-418D-AE19-62706E023703}">
                      <ahyp:hlinkClr xmlns:ahyp="http://schemas.microsoft.com/office/drawing/2018/hyperlinkcolor" val="tx"/>
                    </a:ext>
                  </a:extLst>
                </a:hlinkClick>
              </a:rPr>
              <a:t>https://www.nhs.uk</a:t>
            </a:r>
            <a:r>
              <a:rPr lang="en-GB" sz="1500" dirty="0"/>
              <a:t> (Accessed 08</a:t>
            </a:r>
            <a:r>
              <a:rPr lang="en-GB" sz="1500" baseline="30000" dirty="0"/>
              <a:t>th</a:t>
            </a:r>
            <a:r>
              <a:rPr lang="en-GB" sz="1500" dirty="0"/>
              <a:t> March 2024).</a:t>
            </a:r>
          </a:p>
          <a:p>
            <a:r>
              <a:rPr lang="en-GB" sz="1500" dirty="0"/>
              <a:t>Nuffield Foundation (1993). Education and Training of Personnel Auxiliary to Dentistry.</a:t>
            </a:r>
          </a:p>
          <a:p>
            <a:pPr rtl="0"/>
            <a:r>
              <a:rPr lang="en-GB" sz="1500" dirty="0"/>
              <a:t>W, W., E, F. and N, E. (2023). Bold action or slow decay? The state of NHS dentistry and future policy actions. [online] Nuffield Trust. Available at: </a:t>
            </a:r>
            <a:r>
              <a:rPr lang="en-GB" sz="1500" dirty="0">
                <a:hlinkClick r:id="rId7">
                  <a:extLst>
                    <a:ext uri="{A12FA001-AC4F-418D-AE19-62706E023703}">
                      <ahyp:hlinkClr xmlns:ahyp="http://schemas.microsoft.com/office/drawing/2018/hyperlinkcolor" val="tx"/>
                    </a:ext>
                  </a:extLst>
                </a:hlinkClick>
              </a:rPr>
              <a:t>https://www.nuffieldtrust.org.uk</a:t>
            </a:r>
            <a:r>
              <a:rPr lang="en-GB" sz="1500" dirty="0"/>
              <a:t>. (Accessed 28</a:t>
            </a:r>
            <a:r>
              <a:rPr lang="en-GB" sz="1500" baseline="30000" dirty="0"/>
              <a:t>th</a:t>
            </a:r>
            <a:r>
              <a:rPr lang="en-GB" sz="1500" dirty="0"/>
              <a:t> Feb 2024).</a:t>
            </a:r>
          </a:p>
          <a:p>
            <a:pPr rtl="0"/>
            <a:endParaRPr lang="en-GB" sz="1500" dirty="0"/>
          </a:p>
          <a:p>
            <a:pPr rtl="0"/>
            <a:endParaRPr lang="en-GB" sz="1500" dirty="0"/>
          </a:p>
          <a:p>
            <a:pPr rtl="0"/>
            <a:endParaRPr lang="en-GB" dirty="0"/>
          </a:p>
        </p:txBody>
      </p:sp>
      <p:sp>
        <p:nvSpPr>
          <p:cNvPr id="4" name="Date Placeholder 3">
            <a:extLst>
              <a:ext uri="{FF2B5EF4-FFF2-40B4-BE49-F238E27FC236}">
                <a16:creationId xmlns:a16="http://schemas.microsoft.com/office/drawing/2014/main" id="{3A738329-E174-7440-8FD5-179A15324C63}"/>
              </a:ext>
            </a:extLst>
          </p:cNvPr>
          <p:cNvSpPr>
            <a:spLocks noGrp="1"/>
          </p:cNvSpPr>
          <p:nvPr>
            <p:ph type="dt" sz="half" idx="10"/>
          </p:nvPr>
        </p:nvSpPr>
        <p:spPr>
          <a:xfrm>
            <a:off x="381000" y="6356350"/>
            <a:ext cx="2743200" cy="365125"/>
          </a:xfrm>
        </p:spPr>
        <p:txBody>
          <a:bodyPr rtlCol="0"/>
          <a:lstStyle/>
          <a:p>
            <a:pPr rtl="0"/>
            <a:endParaRPr lang="en-GB" dirty="0"/>
          </a:p>
        </p:txBody>
      </p:sp>
      <p:sp>
        <p:nvSpPr>
          <p:cNvPr id="5" name="Footer Placeholder 4">
            <a:extLst>
              <a:ext uri="{FF2B5EF4-FFF2-40B4-BE49-F238E27FC236}">
                <a16:creationId xmlns:a16="http://schemas.microsoft.com/office/drawing/2014/main" id="{03FD8152-D9C3-204A-9444-45CD4F180EB4}"/>
              </a:ext>
            </a:extLst>
          </p:cNvPr>
          <p:cNvSpPr>
            <a:spLocks noGrp="1"/>
          </p:cNvSpPr>
          <p:nvPr>
            <p:ph type="ftr" sz="quarter" idx="11"/>
          </p:nvPr>
        </p:nvSpPr>
        <p:spPr>
          <a:xfrm>
            <a:off x="4038600" y="6356350"/>
            <a:ext cx="4114800" cy="365125"/>
          </a:xfrm>
        </p:spPr>
        <p:txBody>
          <a:bodyPr rtlCol="0"/>
          <a:lstStyle/>
          <a:p>
            <a:pPr rtl="0"/>
            <a:endParaRPr lang="en-GB" dirty="0"/>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13</a:t>
            </a:fld>
            <a:endParaRPr lang="en-GB"/>
          </a:p>
        </p:txBody>
      </p:sp>
    </p:spTree>
    <p:extLst>
      <p:ext uri="{BB962C8B-B14F-4D97-AF65-F5344CB8AC3E}">
        <p14:creationId xmlns:p14="http://schemas.microsoft.com/office/powerpoint/2010/main" val="1569046860"/>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{8218189B-4386-4466-AF6B-B6BC1A141281}tf45331398_win32</Template>
  <TotalTime>1349</TotalTime>
  <Words>894</Words>
  <Application>Microsoft Office PowerPoint</Application>
  <PresentationFormat>Widescreen</PresentationFormat>
  <Paragraphs>85</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Tenorite</vt:lpstr>
      <vt:lpstr>Office Theme</vt:lpstr>
      <vt:lpstr>LCHS4003 Introduction to Health and Social Care</vt:lpstr>
      <vt:lpstr>Outline</vt:lpstr>
      <vt:lpstr>Introduction</vt:lpstr>
      <vt:lpstr>The National Health Service (NHS) initiated dental care services. </vt:lpstr>
      <vt:lpstr>Origins and diverse challenges facing dental services     </vt:lpstr>
      <vt:lpstr>Services in dental care  </vt:lpstr>
      <vt:lpstr>Services in dental care  </vt:lpstr>
      <vt:lpstr>Significant legislation and policies governing dental care      </vt:lpstr>
      <vt:lpstr>The Dentists Act 1984 have been modified over the years. Some changes include: </vt:lpstr>
      <vt:lpstr>Conclusion </vt:lpstr>
      <vt:lpstr>Any Question </vt:lpstr>
      <vt:lpstr>Thank you</vt:lpstr>
      <vt:lpstr>References </vt:lpstr>
    </vt:vector>
  </TitlesOfParts>
  <Company>Churchill Services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LCHS4003 Introduction to Health and Social Care</dc:title>
  <dc:creator>Christiana Joseph</dc:creator>
  <cp:lastModifiedBy>Christiana Joseph</cp:lastModifiedBy>
  <cp:revision>4</cp:revision>
  <dcterms:created xsi:type="dcterms:W3CDTF">2024-02-18T14:30:23Z</dcterms:created>
  <dcterms:modified xsi:type="dcterms:W3CDTF">2024-03-13T16:07:23Z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