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Default Extension="jpeg" ContentType="image/jpeg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4266" r:id="rId1"/>
  </p:sldMasterIdLst>
  <p:notesMasterIdLst>
    <p:notesMasterId r:id="rId32"/>
  </p:notesMasterIdLst>
  <p:sldIdLst>
    <p:sldId id="270" r:id="rId2"/>
    <p:sldId id="258" r:id="rId3"/>
    <p:sldId id="262" r:id="rId4"/>
    <p:sldId id="268" r:id="rId5"/>
    <p:sldId id="272" r:id="rId6"/>
    <p:sldId id="271" r:id="rId7"/>
    <p:sldId id="261" r:id="rId8"/>
    <p:sldId id="273" r:id="rId9"/>
    <p:sldId id="266" r:id="rId10"/>
    <p:sldId id="267" r:id="rId11"/>
    <p:sldId id="263" r:id="rId12"/>
    <p:sldId id="274" r:id="rId13"/>
    <p:sldId id="275" r:id="rId14"/>
    <p:sldId id="276" r:id="rId15"/>
    <p:sldId id="265" r:id="rId16"/>
    <p:sldId id="279" r:id="rId17"/>
    <p:sldId id="278" r:id="rId18"/>
    <p:sldId id="280" r:id="rId19"/>
    <p:sldId id="281" r:id="rId20"/>
    <p:sldId id="277" r:id="rId21"/>
    <p:sldId id="264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2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2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D871C-2EE3-2447-BBA3-6120FD7CBACE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B8140-23F7-2D4C-A9C7-86F13A382E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03727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</a:t>
            </a:r>
            <a:r>
              <a:rPr lang="en-GB" baseline="0" dirty="0" smtClean="0"/>
              <a:t> the most of any possibility </a:t>
            </a:r>
          </a:p>
          <a:p>
            <a:r>
              <a:rPr lang="en-GB" baseline="0" dirty="0" smtClean="0"/>
              <a:t>Intensity of fieldwork – family relations – Don </a:t>
            </a:r>
            <a:r>
              <a:rPr lang="en-GB" baseline="0" dirty="0" err="1" smtClean="0"/>
              <a:t>Pepe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4B8140-23F7-2D4C-A9C7-86F13A382E6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 eaLnBrk="1" latinLnBrk="0" hangingPunct="1"/>
            <a:fld id="{8C592886-E571-45D5-8B56-343DC94F8FA6}" type="slidenum">
              <a:rPr kumimoji="0" lang="en-US" smtClean="0"/>
              <a:pPr algn="r" eaLnBrk="1" latinLnBrk="0" hangingPunct="1"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7/1/14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56B8A4-1B93-7E4D-A0E7-ABD1FC42AD6B}" type="datetimeFigureOut">
              <a:rPr lang="en-GB" smtClean="0"/>
              <a:pPr/>
              <a:t>7/1/14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D8AE94F-30B4-3247-BC2E-0F7A24F9893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67" r:id="rId1"/>
    <p:sldLayoutId id="2147484268" r:id="rId2"/>
    <p:sldLayoutId id="2147484269" r:id="rId3"/>
    <p:sldLayoutId id="2147484270" r:id="rId4"/>
    <p:sldLayoutId id="2147484271" r:id="rId5"/>
    <p:sldLayoutId id="2147484272" r:id="rId6"/>
    <p:sldLayoutId id="2147484273" r:id="rId7"/>
    <p:sldLayoutId id="2147484274" r:id="rId8"/>
    <p:sldLayoutId id="2147484275" r:id="rId9"/>
    <p:sldLayoutId id="2147484276" r:id="rId10"/>
    <p:sldLayoutId id="2147484277" r:id="rId11"/>
    <p:sldLayoutId id="2147484278" r:id="rId12"/>
    <p:sldLayoutId id="2147484279" r:id="rId13"/>
    <p:sldLayoutId id="2147484280" r:id="rId14"/>
    <p:sldLayoutId id="214748428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4" Type="http://schemas.openxmlformats.org/officeDocument/2006/relationships/image" Target="../media/image15.jpeg"/><Relationship Id="rId5" Type="http://schemas.openxmlformats.org/officeDocument/2006/relationships/image" Target="../media/image16.jpeg"/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eg"/><Relationship Id="rId3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8"/>
            <a:ext cx="8915400" cy="1243511"/>
          </a:xfrm>
        </p:spPr>
        <p:txBody>
          <a:bodyPr>
            <a:normAutofit/>
          </a:bodyPr>
          <a:lstStyle/>
          <a:p>
            <a:r>
              <a:rPr lang="en-GB" dirty="0" smtClean="0"/>
              <a:t>Qualitative Fieldwork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400829"/>
            <a:ext cx="8001000" cy="3457171"/>
          </a:xfrm>
        </p:spPr>
        <p:txBody>
          <a:bodyPr>
            <a:normAutofit/>
          </a:bodyPr>
          <a:lstStyle/>
          <a:p>
            <a:pPr algn="r"/>
            <a:endParaRPr lang="en-GB" sz="2800" b="1" dirty="0" smtClean="0"/>
          </a:p>
          <a:p>
            <a:pPr algn="r"/>
            <a:endParaRPr lang="en-GB" sz="2800" b="1" dirty="0" smtClean="0"/>
          </a:p>
          <a:p>
            <a:pPr algn="r"/>
            <a:r>
              <a:rPr lang="en-GB" sz="2800" b="1" dirty="0" smtClean="0"/>
              <a:t>Dr Emma-Jayne Abbots</a:t>
            </a:r>
          </a:p>
          <a:p>
            <a:pPr algn="r"/>
            <a:r>
              <a:rPr lang="en-GB" sz="2800" b="1" dirty="0" smtClean="0"/>
              <a:t>School of AHA</a:t>
            </a:r>
            <a:endParaRPr lang="en-GB" sz="2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NV0002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8685" y="434975"/>
            <a:ext cx="8529638" cy="6423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illage and house from balcony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7322" y="581720"/>
            <a:ext cx="7991475" cy="5903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Fieldwork in an Urban Setting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21" y="2290008"/>
            <a:ext cx="4511007" cy="3383255"/>
          </a:xfrm>
          <a:prstGeom prst="rect">
            <a:avLst/>
          </a:prstGeom>
        </p:spPr>
      </p:pic>
      <p:pic>
        <p:nvPicPr>
          <p:cNvPr id="66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157" y="3925730"/>
            <a:ext cx="3909827" cy="293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656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14424" y="2166593"/>
            <a:ext cx="2948184" cy="221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666750"/>
            <a:ext cx="8913813" cy="914400"/>
          </a:xfrm>
        </p:spPr>
        <p:txBody>
          <a:bodyPr/>
          <a:lstStyle/>
          <a:p>
            <a:r>
              <a:rPr lang="en-GB" dirty="0" smtClean="0"/>
              <a:t>The ‘Field’ is Changing…..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54" y="4526056"/>
            <a:ext cx="3657600" cy="2222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983" y="1859056"/>
            <a:ext cx="3225800" cy="2514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813" y="4373656"/>
            <a:ext cx="3429000" cy="2374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9046" y="3344956"/>
            <a:ext cx="3429000" cy="2362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81348" y="1859056"/>
            <a:ext cx="2943363" cy="231513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11654"/>
          </a:xfrm>
        </p:spPr>
        <p:txBody>
          <a:bodyPr>
            <a:normAutofit/>
          </a:bodyPr>
          <a:lstStyle/>
          <a:p>
            <a:r>
              <a:rPr lang="en-GB" dirty="0" smtClean="0"/>
              <a:t>Remember: The ‘Field’ Can Take Many Different Forms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you define your field</a:t>
            </a:r>
          </a:p>
          <a:p>
            <a:pPr lvl="1"/>
            <a:r>
              <a:rPr lang="en-GB" dirty="0" smtClean="0"/>
              <a:t>Place-based</a:t>
            </a:r>
          </a:p>
          <a:p>
            <a:pPr lvl="1"/>
            <a:r>
              <a:rPr lang="en-GB" dirty="0" smtClean="0"/>
              <a:t>Community </a:t>
            </a:r>
          </a:p>
          <a:p>
            <a:pPr lvl="1"/>
            <a:r>
              <a:rPr lang="en-GB" dirty="0" smtClean="0"/>
              <a:t>People – gender, ethnicity, age etc </a:t>
            </a:r>
          </a:p>
          <a:p>
            <a:pPr lvl="1"/>
            <a:r>
              <a:rPr lang="en-GB" dirty="0" smtClean="0"/>
              <a:t>Objects </a:t>
            </a:r>
          </a:p>
          <a:p>
            <a:pPr lvl="1"/>
            <a:r>
              <a:rPr lang="en-GB" dirty="0" smtClean="0"/>
              <a:t>Material and/or Virtual</a:t>
            </a:r>
          </a:p>
          <a:p>
            <a:pPr lvl="1"/>
            <a:r>
              <a:rPr lang="en-GB" dirty="0" smtClean="0"/>
              <a:t>Real or imagined</a:t>
            </a:r>
          </a:p>
          <a:p>
            <a:r>
              <a:rPr lang="en-GB" dirty="0" smtClean="0"/>
              <a:t>Where are the boundaries? </a:t>
            </a:r>
          </a:p>
          <a:p>
            <a:pPr lvl="1"/>
            <a:r>
              <a:rPr lang="en-GB" dirty="0" smtClean="0"/>
              <a:t>Are they fixed and stable? </a:t>
            </a:r>
          </a:p>
          <a:p>
            <a:pPr lvl="1"/>
            <a:r>
              <a:rPr lang="en-GB" dirty="0" smtClean="0"/>
              <a:t>Or in a constant state of flux?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66655"/>
            <a:ext cx="8913813" cy="9722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Getting Access and Gatekeepers</a:t>
            </a:r>
            <a:endParaRPr lang="en-GB" dirty="0"/>
          </a:p>
        </p:txBody>
      </p:sp>
      <p:pic>
        <p:nvPicPr>
          <p:cNvPr id="3" name="Picture 2" descr="house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3027" y="1905284"/>
            <a:ext cx="7704138" cy="4692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in the Field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94536"/>
            <a:ext cx="7610476" cy="397179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Nuances and subtleties </a:t>
            </a:r>
          </a:p>
          <a:p>
            <a:r>
              <a:rPr lang="en-GB" dirty="0" smtClean="0"/>
              <a:t>Participant Observation  </a:t>
            </a:r>
          </a:p>
          <a:p>
            <a:pPr lvl="1"/>
            <a:r>
              <a:rPr lang="en-GB" dirty="0" smtClean="0"/>
              <a:t>Hanging Out </a:t>
            </a:r>
          </a:p>
          <a:p>
            <a:pPr lvl="1"/>
            <a:r>
              <a:rPr lang="en-GB" dirty="0" smtClean="0"/>
              <a:t>Deep Immersion </a:t>
            </a:r>
          </a:p>
          <a:p>
            <a:r>
              <a:rPr lang="en-GB" dirty="0" smtClean="0"/>
              <a:t>Questionnaires and surveys etc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Sample size and who you are speaking to</a:t>
            </a:r>
          </a:p>
          <a:p>
            <a:r>
              <a:rPr lang="en-GB" dirty="0" smtClean="0"/>
              <a:t>Participant-led methods</a:t>
            </a:r>
          </a:p>
          <a:p>
            <a:r>
              <a:rPr lang="en-GB" dirty="0" smtClean="0"/>
              <a:t>RECORD EVERYTHING!</a:t>
            </a:r>
          </a:p>
          <a:p>
            <a:pPr lvl="1"/>
            <a:r>
              <a:rPr lang="en-GB" dirty="0" smtClean="0"/>
              <a:t>However mundane </a:t>
            </a:r>
          </a:p>
          <a:p>
            <a:pPr lvl="1"/>
            <a:r>
              <a:rPr lang="en-GB" dirty="0" smtClean="0"/>
              <a:t>The detail is important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Informal and Planned Activities</a:t>
            </a:r>
            <a:endParaRPr lang="en-GB" dirty="0"/>
          </a:p>
        </p:txBody>
      </p:sp>
      <p:pic>
        <p:nvPicPr>
          <p:cNvPr id="4" name="Content Placeholder 3" descr="748359_00_024.jpg"/>
          <p:cNvPicPr>
            <a:picLocks noGrp="1" noChangeAspect="1"/>
          </p:cNvPicPr>
          <p:nvPr>
            <p:ph idx="1"/>
          </p:nvPr>
        </p:nvPicPr>
        <p:blipFill>
          <a:blip r:embed="rId2"/>
          <a:srcRect l="-20759" r="-20759"/>
          <a:stretch>
            <a:fillRect/>
          </a:stretch>
        </p:blipFill>
        <p:spPr>
          <a:xfrm>
            <a:off x="3350192" y="2282686"/>
            <a:ext cx="6828912" cy="3441134"/>
          </a:xfrm>
        </p:spPr>
      </p:pic>
      <p:pic>
        <p:nvPicPr>
          <p:cNvPr id="6" name="Picture 5" descr="CNV0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82686"/>
            <a:ext cx="4318733" cy="28936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NV0001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891" y="239835"/>
            <a:ext cx="6074109" cy="3717146"/>
          </a:xfrm>
          <a:prstGeom prst="rect">
            <a:avLst/>
          </a:prstGeom>
        </p:spPr>
      </p:pic>
      <p:pic>
        <p:nvPicPr>
          <p:cNvPr id="5" name="Picture 4" descr="CNV0001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0514" y="3507946"/>
            <a:ext cx="4973486" cy="2952055"/>
          </a:xfrm>
          <a:prstGeom prst="rect">
            <a:avLst/>
          </a:prstGeom>
        </p:spPr>
      </p:pic>
      <p:pic>
        <p:nvPicPr>
          <p:cNvPr id="6" name="Picture 5" descr="CNV00009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96822"/>
            <a:ext cx="4955574" cy="33203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48360_13_0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" y="321338"/>
            <a:ext cx="9144000" cy="6242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Fieldwork is ‘messy’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People researching, and living and working alongside each other</a:t>
            </a:r>
          </a:p>
          <a:p>
            <a:r>
              <a:rPr lang="en-GB" sz="2400" dirty="0" smtClean="0"/>
              <a:t>Relations break and form </a:t>
            </a:r>
          </a:p>
          <a:p>
            <a:r>
              <a:rPr lang="en-GB" sz="2400" dirty="0" smtClean="0"/>
              <a:t>Subjective and biased </a:t>
            </a:r>
          </a:p>
          <a:p>
            <a:r>
              <a:rPr lang="en-GB" sz="2400" dirty="0" smtClean="0"/>
              <a:t>Raises moral and ethical issues</a:t>
            </a:r>
          </a:p>
          <a:p>
            <a:r>
              <a:rPr lang="en-GB" sz="2400" dirty="0" smtClean="0"/>
              <a:t>It’s personal! </a:t>
            </a:r>
            <a:endParaRPr lang="en-GB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8902"/>
            <a:ext cx="8913813" cy="1139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Separation of the Self: </a:t>
            </a:r>
            <a:br>
              <a:rPr lang="en-GB" dirty="0" smtClean="0"/>
            </a:br>
            <a:r>
              <a:rPr lang="en-GB" dirty="0" smtClean="0"/>
              <a:t>As Researcher and Friend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955" y="2319500"/>
            <a:ext cx="4572001" cy="383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0819" y="2319499"/>
            <a:ext cx="3604081" cy="383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Involves a Power Dynamic </a:t>
            </a:r>
            <a:endParaRPr lang="en-GB" dirty="0"/>
          </a:p>
        </p:txBody>
      </p:sp>
      <p:pic>
        <p:nvPicPr>
          <p:cNvPr id="4" name="Picture 3" descr="theogrundlagen-107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7034" y="2038256"/>
            <a:ext cx="5768543" cy="4444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Although sometimes this can be reversed!</a:t>
            </a:r>
            <a:endParaRPr lang="en-GB" dirty="0"/>
          </a:p>
        </p:txBody>
      </p:sp>
      <p:pic>
        <p:nvPicPr>
          <p:cNvPr id="6" name="Content Placeholder 5" descr="748363_23_002.jpg"/>
          <p:cNvPicPr>
            <a:picLocks noGrp="1" noChangeAspect="1"/>
          </p:cNvPicPr>
          <p:nvPr>
            <p:ph idx="1"/>
          </p:nvPr>
        </p:nvPicPr>
        <p:blipFill>
          <a:blip r:embed="rId2"/>
          <a:srcRect l="-20759" r="-20759"/>
          <a:stretch>
            <a:fillRect/>
          </a:stretch>
        </p:blipFill>
        <p:spPr>
          <a:xfrm>
            <a:off x="-981260" y="2479965"/>
            <a:ext cx="7610476" cy="3670767"/>
          </a:xfrm>
        </p:spPr>
      </p:pic>
      <p:pic>
        <p:nvPicPr>
          <p:cNvPr id="7" name="Picture 6" descr="6152000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2291" y="2038256"/>
            <a:ext cx="454977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9144000" cy="850106"/>
          </a:xfrm>
        </p:spPr>
        <p:txBody>
          <a:bodyPr/>
          <a:lstStyle/>
          <a:p>
            <a:r>
              <a:rPr lang="en-GB" dirty="0" smtClean="0"/>
              <a:t>Reflexivity in Field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00600"/>
          </a:xfrm>
        </p:spPr>
        <p:txBody>
          <a:bodyPr>
            <a:normAutofit/>
          </a:bodyPr>
          <a:lstStyle/>
          <a:p>
            <a:r>
              <a:rPr lang="en-GB" dirty="0" smtClean="0"/>
              <a:t>Reflexivity is the conscious self-examination of the fieldworker’s interpretive presuppositions</a:t>
            </a:r>
          </a:p>
          <a:p>
            <a:r>
              <a:rPr lang="en-GB" dirty="0" smtClean="0"/>
              <a:t>This enriches fieldwork by encouraging researchers to pay much closer attention to the processes through which they acquire, share and transmit knowledge</a:t>
            </a:r>
          </a:p>
          <a:p>
            <a:r>
              <a:rPr lang="en-GB" dirty="0" smtClean="0"/>
              <a:t>It implies a conscious reflection on:</a:t>
            </a:r>
          </a:p>
          <a:p>
            <a:pPr lvl="1"/>
            <a:r>
              <a:rPr lang="en-GB" sz="2000" dirty="0" smtClean="0"/>
              <a:t>the interpretive nature of fieldwork, </a:t>
            </a:r>
          </a:p>
          <a:p>
            <a:pPr lvl="1"/>
            <a:r>
              <a:rPr lang="en-GB" sz="2000" dirty="0" smtClean="0"/>
              <a:t>the construction of ethnographic authority</a:t>
            </a:r>
          </a:p>
          <a:p>
            <a:pPr lvl="1"/>
            <a:r>
              <a:rPr lang="en-GB" sz="2000" dirty="0" smtClean="0"/>
              <a:t>the interdependence of ethnographer and informant </a:t>
            </a:r>
          </a:p>
          <a:p>
            <a:pPr lvl="1"/>
            <a:r>
              <a:rPr lang="en-GB" sz="2000" dirty="0" smtClean="0"/>
              <a:t>and the involvement of the ethnographer’s self in fieldwork (</a:t>
            </a:r>
            <a:r>
              <a:rPr lang="en-GB" sz="2000" dirty="0" err="1" smtClean="0"/>
              <a:t>Robbens</a:t>
            </a:r>
            <a:r>
              <a:rPr lang="en-GB" sz="2000" dirty="0" smtClean="0"/>
              <a:t> 2012: 514)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9234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Critiques of self-reflexivity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595563"/>
            <a:ext cx="4150360" cy="368141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400" dirty="0" smtClean="0"/>
              <a:t>it’s </a:t>
            </a:r>
            <a:r>
              <a:rPr lang="en-GB" sz="2400" dirty="0"/>
              <a:t>‘feigning radicalism’ and ‘naval gazing’</a:t>
            </a:r>
            <a:r>
              <a:rPr lang="en-GB" sz="2400" dirty="0" smtClean="0"/>
              <a:t> (</a:t>
            </a:r>
            <a:r>
              <a:rPr lang="en-GB" sz="2400" dirty="0" err="1" smtClean="0"/>
              <a:t>Jarvie</a:t>
            </a:r>
            <a:r>
              <a:rPr lang="en-GB" sz="2400" dirty="0" smtClean="0"/>
              <a:t> 1988:428)</a:t>
            </a:r>
          </a:p>
          <a:p>
            <a:pPr lvl="0"/>
            <a:r>
              <a:rPr lang="en-GB" sz="2400" dirty="0" smtClean="0"/>
              <a:t>as </a:t>
            </a:r>
            <a:r>
              <a:rPr lang="en-GB" sz="2400" dirty="0"/>
              <a:t>‘banal egotism’</a:t>
            </a:r>
            <a:r>
              <a:rPr lang="en-GB" sz="2400" dirty="0" smtClean="0"/>
              <a:t> (</a:t>
            </a:r>
            <a:r>
              <a:rPr lang="en-GB" sz="2400" dirty="0" err="1" smtClean="0"/>
              <a:t>Probyn</a:t>
            </a:r>
            <a:r>
              <a:rPr lang="en-GB" sz="2400" dirty="0"/>
              <a:t>, </a:t>
            </a:r>
            <a:r>
              <a:rPr lang="en-GB" sz="2400" dirty="0" smtClean="0"/>
              <a:t>1993:72)</a:t>
            </a:r>
          </a:p>
          <a:p>
            <a:pPr lvl="0"/>
            <a:r>
              <a:rPr lang="en-GB" sz="2400" dirty="0" smtClean="0"/>
              <a:t>‘</a:t>
            </a:r>
            <a:r>
              <a:rPr lang="en-GB" sz="2400" dirty="0"/>
              <a:t>indulgences’ which lead to a ‘self-reflexive cul-de-sac’ (</a:t>
            </a:r>
            <a:r>
              <a:rPr lang="en-GB" sz="2400" dirty="0" err="1"/>
              <a:t>Moores</a:t>
            </a:r>
            <a:r>
              <a:rPr lang="en-GB" sz="2400" dirty="0"/>
              <a:t> 1993:4)</a:t>
            </a:r>
            <a:r>
              <a:rPr lang="en-GB" sz="2400" dirty="0" smtClean="0"/>
              <a:t> </a:t>
            </a:r>
          </a:p>
          <a:p>
            <a:pPr lvl="0"/>
            <a:r>
              <a:rPr lang="en-GB" sz="2400" dirty="0" smtClean="0"/>
              <a:t>that </a:t>
            </a:r>
            <a:r>
              <a:rPr lang="en-GB" sz="2400" dirty="0"/>
              <a:t>merely ‘subsume[s] the other into the project of the self’</a:t>
            </a:r>
            <a:r>
              <a:rPr lang="en-GB" sz="2400" dirty="0" smtClean="0"/>
              <a:t> (</a:t>
            </a:r>
            <a:r>
              <a:rPr lang="en-GB" sz="2400" dirty="0" err="1" smtClean="0"/>
              <a:t>Kulick</a:t>
            </a:r>
            <a:r>
              <a:rPr lang="en-GB" sz="2400" dirty="0" smtClean="0"/>
              <a:t> 1995: 15</a:t>
            </a:r>
            <a:r>
              <a:rPr lang="en-GB" sz="2400" dirty="0"/>
              <a:t>-16)  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1" y="2438400"/>
            <a:ext cx="40386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05323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981200"/>
            <a:ext cx="7391400" cy="487680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609600"/>
            <a:ext cx="8913813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Recognition that our research is partial, interpretative and subjective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0"/>
            <a:ext cx="8229600" cy="914400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Ethics in the Field </a:t>
            </a:r>
            <a:br>
              <a:rPr lang="en-GB" dirty="0" smtClean="0"/>
            </a:br>
            <a:r>
              <a:rPr lang="en-GB" dirty="0" smtClean="0"/>
              <a:t>Need </a:t>
            </a:r>
            <a:r>
              <a:rPr lang="en-GB" dirty="0"/>
              <a:t>to think </a:t>
            </a:r>
            <a:r>
              <a:rPr lang="en-GB" dirty="0" smtClean="0"/>
              <a:t>about…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267200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 smtClean="0"/>
              <a:t>Informed consent</a:t>
            </a:r>
          </a:p>
          <a:p>
            <a:r>
              <a:rPr lang="en-GB" sz="2600" dirty="0" smtClean="0"/>
              <a:t>The consequences of your research on your participants</a:t>
            </a:r>
          </a:p>
          <a:p>
            <a:r>
              <a:rPr lang="en-GB" sz="2600" dirty="0" smtClean="0"/>
              <a:t>How your research </a:t>
            </a:r>
            <a:r>
              <a:rPr lang="en-GB" sz="2600" dirty="0"/>
              <a:t>might potentially harm </a:t>
            </a:r>
            <a:r>
              <a:rPr lang="en-GB" sz="2600" dirty="0" smtClean="0"/>
              <a:t>participants</a:t>
            </a:r>
          </a:p>
          <a:p>
            <a:r>
              <a:rPr lang="en-GB" sz="2600" dirty="0" smtClean="0"/>
              <a:t>How </a:t>
            </a:r>
            <a:r>
              <a:rPr lang="en-GB" sz="2600" dirty="0"/>
              <a:t>you’ll handle </a:t>
            </a:r>
            <a:r>
              <a:rPr lang="en-GB" sz="2600" dirty="0" smtClean="0"/>
              <a:t>instances </a:t>
            </a:r>
            <a:r>
              <a:rPr lang="en-GB" sz="2600" dirty="0"/>
              <a:t>of</a:t>
            </a:r>
            <a:r>
              <a:rPr lang="en-GB" sz="2600" dirty="0" smtClean="0"/>
              <a:t> conflict and/or abuse</a:t>
            </a:r>
          </a:p>
          <a:p>
            <a:r>
              <a:rPr lang="en-GB" sz="2600" dirty="0"/>
              <a:t>Is it a </a:t>
            </a:r>
            <a:r>
              <a:rPr lang="en-GB" sz="2600" dirty="0" smtClean="0"/>
              <a:t>vulnerable population</a:t>
            </a:r>
            <a:r>
              <a:rPr lang="en-GB" sz="2600" dirty="0"/>
              <a:t>?</a:t>
            </a:r>
          </a:p>
          <a:p>
            <a:r>
              <a:rPr lang="en-GB" sz="2600" dirty="0" smtClean="0"/>
              <a:t>Confidentiality </a:t>
            </a:r>
            <a:r>
              <a:rPr lang="en-GB" sz="2600" dirty="0"/>
              <a:t>and anonymity</a:t>
            </a:r>
            <a:endParaRPr lang="en-GB" sz="2600" dirty="0" smtClean="0"/>
          </a:p>
          <a:p>
            <a:r>
              <a:rPr lang="en-GB" sz="2600" dirty="0" smtClean="0"/>
              <a:t>How </a:t>
            </a:r>
            <a:r>
              <a:rPr lang="en-GB" sz="2600" dirty="0"/>
              <a:t>you’ll handle your </a:t>
            </a:r>
            <a:r>
              <a:rPr lang="en-GB" sz="2600" dirty="0" smtClean="0"/>
              <a:t>data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67233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0451"/>
            <a:ext cx="8913813" cy="1177805"/>
          </a:xfrm>
        </p:spPr>
        <p:txBody>
          <a:bodyPr>
            <a:normAutofit/>
          </a:bodyPr>
          <a:lstStyle/>
          <a:p>
            <a:r>
              <a:rPr lang="en-GB" dirty="0" smtClean="0"/>
              <a:t>Broader Ethical Questions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2610" y="2294536"/>
            <a:ext cx="4151150" cy="398243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But also how you will handle the power dynamics and your own subject position</a:t>
            </a:r>
          </a:p>
          <a:p>
            <a:r>
              <a:rPr lang="en-GB" dirty="0" smtClean="0"/>
              <a:t>Deal with moral dilemmas</a:t>
            </a:r>
          </a:p>
          <a:p>
            <a:r>
              <a:rPr lang="en-GB" dirty="0" smtClean="0"/>
              <a:t>Deal with tensions in the field</a:t>
            </a:r>
          </a:p>
          <a:p>
            <a:pPr lvl="1"/>
            <a:r>
              <a:rPr lang="en-GB" dirty="0" smtClean="0"/>
              <a:t>Caught in local political relations </a:t>
            </a:r>
          </a:p>
          <a:p>
            <a:r>
              <a:rPr lang="en-GB" dirty="0" smtClean="0"/>
              <a:t>Deal with cultural appropriation</a:t>
            </a:r>
          </a:p>
          <a:p>
            <a:pPr lvl="1"/>
            <a:r>
              <a:rPr lang="en-GB" dirty="0" smtClean="0"/>
              <a:t>The acquisition of objects </a:t>
            </a:r>
          </a:p>
          <a:p>
            <a:pPr lvl="1"/>
            <a:r>
              <a:rPr lang="en-GB" dirty="0" smtClean="0"/>
              <a:t>The acquisition of knowledge </a:t>
            </a:r>
          </a:p>
          <a:p>
            <a:pPr lvl="2"/>
            <a:r>
              <a:rPr lang="en-GB" dirty="0" smtClean="0"/>
              <a:t>Whose knowledge?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347" y="2595563"/>
            <a:ext cx="3996466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Tensions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Tensions between ‘newly-wealthy’ peasantry &amp; the professional middle-classes</a:t>
            </a:r>
          </a:p>
          <a:p>
            <a:r>
              <a:rPr lang="en-GB" dirty="0" smtClean="0"/>
              <a:t>“You’re talking to the wrong people”</a:t>
            </a:r>
          </a:p>
          <a:p>
            <a:r>
              <a:rPr lang="en-GB" dirty="0" smtClean="0"/>
              <a:t>Presented at every opportunity </a:t>
            </a:r>
          </a:p>
          <a:p>
            <a:pPr lvl="1"/>
            <a:r>
              <a:rPr lang="en-GB" dirty="0" smtClean="0"/>
              <a:t>School sports days, fiestas, trips to the </a:t>
            </a:r>
            <a:r>
              <a:rPr lang="en-GB" dirty="0" err="1" smtClean="0"/>
              <a:t>Oriente</a:t>
            </a:r>
            <a:endParaRPr lang="en-GB" dirty="0" smtClean="0"/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7465" y="2595562"/>
            <a:ext cx="3816324" cy="3495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Participant-Led Methods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706" y="2481995"/>
            <a:ext cx="6985391" cy="382285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3990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Participant Authored Audiovisual Stories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PAAS are a form of storytelling</a:t>
            </a:r>
          </a:p>
          <a:p>
            <a:r>
              <a:rPr lang="en-GB" dirty="0" smtClean="0"/>
              <a:t>Storytelling is a primary form of making meaning, sense, and creating an identity.</a:t>
            </a:r>
          </a:p>
          <a:p>
            <a:r>
              <a:rPr lang="en-GB" dirty="0" smtClean="0"/>
              <a:t>Following Fisher, 'all forms of human communication need to be seen fundamentally as </a:t>
            </a:r>
            <a:r>
              <a:rPr lang="en-GB" i="1" dirty="0" smtClean="0"/>
              <a:t>stories' (</a:t>
            </a:r>
            <a:r>
              <a:rPr lang="en-GB" dirty="0" smtClean="0"/>
              <a:t>in </a:t>
            </a:r>
            <a:r>
              <a:rPr lang="en-GB" dirty="0" err="1" smtClean="0"/>
              <a:t>Ramella</a:t>
            </a:r>
            <a:r>
              <a:rPr lang="en-GB" dirty="0" smtClean="0"/>
              <a:t> &amp; Olmos 2005: 3)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Documenting their lives through the camera</a:t>
            </a:r>
          </a:p>
          <a:p>
            <a:r>
              <a:rPr lang="en-GB" sz="2000" dirty="0" smtClean="0"/>
              <a:t>Used commonly with children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600" y="4417095"/>
            <a:ext cx="3289300" cy="2152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2595563"/>
            <a:ext cx="3566160" cy="39736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Photo-Elicitation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In conjunction with interviews </a:t>
            </a:r>
          </a:p>
          <a:p>
            <a:r>
              <a:rPr lang="en-GB" dirty="0" smtClean="0"/>
              <a:t>Participants take their own photos and/or are shown others </a:t>
            </a:r>
          </a:p>
          <a:p>
            <a:pPr lvl="0"/>
            <a:r>
              <a:rPr lang="en-GB" dirty="0" smtClean="0"/>
              <a:t>Douglas (1998) asked black university students at a white majority school to photograph their world;</a:t>
            </a:r>
          </a:p>
          <a:p>
            <a:pPr lvl="1"/>
            <a:r>
              <a:rPr lang="en-GB" dirty="0" smtClean="0"/>
              <a:t>they were then  interviewed using photos to elicit conversation</a:t>
            </a:r>
          </a:p>
          <a:p>
            <a:pPr lvl="1"/>
            <a:r>
              <a:rPr lang="en-GB" dirty="0" smtClean="0"/>
              <a:t>This promoted deeper levels of reflective thinking than interviews alone would</a:t>
            </a:r>
          </a:p>
          <a:p>
            <a:r>
              <a:rPr lang="en-GB" dirty="0" smtClean="0"/>
              <a:t>The photos prompt deeper discussion and interviews are  conducted in the participants’ frame of reference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Mapping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36306" y="2595563"/>
            <a:ext cx="3607899" cy="3681412"/>
          </a:xfrm>
        </p:spPr>
        <p:txBody>
          <a:bodyPr/>
          <a:lstStyle/>
          <a:p>
            <a:r>
              <a:rPr lang="en-GB" dirty="0" smtClean="0"/>
              <a:t>Understandings of space </a:t>
            </a:r>
          </a:p>
          <a:p>
            <a:r>
              <a:rPr lang="en-GB" dirty="0" smtClean="0"/>
              <a:t>Timelines </a:t>
            </a:r>
          </a:p>
          <a:p>
            <a:pPr lvl="1"/>
            <a:r>
              <a:rPr lang="en-GB" dirty="0" smtClean="0"/>
              <a:t>Journeys in space and time</a:t>
            </a:r>
          </a:p>
          <a:p>
            <a:r>
              <a:rPr lang="en-GB" dirty="0" smtClean="0"/>
              <a:t>Group items/issues</a:t>
            </a:r>
          </a:p>
          <a:p>
            <a:r>
              <a:rPr lang="en-GB" dirty="0" smtClean="0"/>
              <a:t>Visual and Auditory</a:t>
            </a:r>
          </a:p>
          <a:p>
            <a:r>
              <a:rPr lang="en-GB" dirty="0" smtClean="0"/>
              <a:t>Material and Virtual Spaces</a:t>
            </a:r>
          </a:p>
          <a:p>
            <a:r>
              <a:rPr lang="en-GB" dirty="0" smtClean="0"/>
              <a:t>Short and Long Term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7228" y="2595563"/>
            <a:ext cx="3996466" cy="33401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257" y="3289812"/>
            <a:ext cx="4009032" cy="30221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460" y="552137"/>
            <a:ext cx="3396039" cy="22998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6626" y="990010"/>
            <a:ext cx="3332300" cy="532198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135" y="2309253"/>
            <a:ext cx="7874000" cy="4085312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Drawing 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173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Not an answer to all fieldwork problems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Remains partial </a:t>
            </a:r>
          </a:p>
          <a:p>
            <a:r>
              <a:rPr lang="en-GB" dirty="0" smtClean="0"/>
              <a:t>Ethical questions regarding the ownership, production and dissemination of images and knowledge remain</a:t>
            </a:r>
          </a:p>
          <a:p>
            <a:r>
              <a:rPr lang="en-GB" dirty="0" smtClean="0"/>
              <a:t>While data of this kind is often produced in a 'natural context’</a:t>
            </a:r>
          </a:p>
          <a:p>
            <a:pPr lvl="1"/>
            <a:r>
              <a:rPr lang="en-GB" dirty="0" smtClean="0"/>
              <a:t>This can be ritualized (see Bourdieu 1990 regarding home photography)</a:t>
            </a:r>
          </a:p>
          <a:p>
            <a:pPr lvl="1"/>
            <a:r>
              <a:rPr lang="en-GB" dirty="0" smtClean="0"/>
              <a:t>They aren’t really ‘natural’</a:t>
            </a:r>
          </a:p>
          <a:p>
            <a:pPr lvl="2"/>
            <a:r>
              <a:rPr lang="en-GB" dirty="0" smtClean="0"/>
              <a:t>Take a look at some </a:t>
            </a:r>
            <a:r>
              <a:rPr lang="en-GB" dirty="0" err="1" smtClean="0"/>
              <a:t>facebook</a:t>
            </a:r>
            <a:r>
              <a:rPr lang="en-GB" dirty="0" smtClean="0"/>
              <a:t> profile pictures, for example.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most of all…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Fieldwork is an enriching experience</a:t>
            </a:r>
          </a:p>
          <a:p>
            <a:pPr lvl="1"/>
            <a:r>
              <a:rPr lang="en-GB" dirty="0" smtClean="0"/>
              <a:t>Professionally and personally </a:t>
            </a:r>
          </a:p>
          <a:p>
            <a:r>
              <a:rPr lang="en-GB" dirty="0" smtClean="0"/>
              <a:t>Record everything</a:t>
            </a:r>
          </a:p>
          <a:p>
            <a:pPr lvl="1"/>
            <a:r>
              <a:rPr lang="en-GB" dirty="0" smtClean="0"/>
              <a:t>What surprises you initially may not do in a week or two </a:t>
            </a:r>
          </a:p>
          <a:p>
            <a:pPr lvl="1"/>
            <a:r>
              <a:rPr lang="en-GB" dirty="0" smtClean="0"/>
              <a:t>You will forget details</a:t>
            </a:r>
          </a:p>
          <a:p>
            <a:r>
              <a:rPr lang="en-GB" dirty="0" smtClean="0"/>
              <a:t>Consider your own subject position and what ethical fieldwork means to you </a:t>
            </a:r>
          </a:p>
          <a:p>
            <a:r>
              <a:rPr lang="en-GB" dirty="0" smtClean="0"/>
              <a:t>Be aware of the ethics and power dynamics of fieldwork</a:t>
            </a:r>
          </a:p>
          <a:p>
            <a:r>
              <a:rPr lang="en-GB" dirty="0" smtClean="0"/>
              <a:t>And enjoy it!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34534998"/>
      </p:ext>
    </p:extLst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160</TotalTime>
  <Words>790</Words>
  <Application>Microsoft Macintosh PowerPoint</Application>
  <PresentationFormat>On-screen Show (4:3)</PresentationFormat>
  <Paragraphs>120</Paragraphs>
  <Slides>30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Perspective</vt:lpstr>
      <vt:lpstr>Qualitative Fieldwork</vt:lpstr>
      <vt:lpstr>Slide 2</vt:lpstr>
      <vt:lpstr>Slide 3</vt:lpstr>
      <vt:lpstr>Fieldwork in an Urban Setting</vt:lpstr>
      <vt:lpstr>The ‘Field’ is Changing…..</vt:lpstr>
      <vt:lpstr>Remember: The ‘Field’ Can Take Many Different Forms</vt:lpstr>
      <vt:lpstr>Getting Access and Gatekeepers</vt:lpstr>
      <vt:lpstr>Methods in the Field</vt:lpstr>
      <vt:lpstr>Informal and Planned Activities</vt:lpstr>
      <vt:lpstr>Slide 10</vt:lpstr>
      <vt:lpstr>Slide 11</vt:lpstr>
      <vt:lpstr>Fieldwork is ‘messy’</vt:lpstr>
      <vt:lpstr>Separation of the Self:  As Researcher and Friend</vt:lpstr>
      <vt:lpstr>Involves a Power Dynamic </vt:lpstr>
      <vt:lpstr>Although sometimes this can be reversed!</vt:lpstr>
      <vt:lpstr>Reflexivity in Field</vt:lpstr>
      <vt:lpstr>Critiques of self-reflexivity</vt:lpstr>
      <vt:lpstr>Recognition that our research is partial, interpretative and subjective</vt:lpstr>
      <vt:lpstr> Ethics in the Field  Need to think about…  </vt:lpstr>
      <vt:lpstr>Broader Ethical Questions</vt:lpstr>
      <vt:lpstr>Local Tensions </vt:lpstr>
      <vt:lpstr>Participant-Led Methods</vt:lpstr>
      <vt:lpstr>Participant Authored Audiovisual Stories</vt:lpstr>
      <vt:lpstr>Photography</vt:lpstr>
      <vt:lpstr>Photo-Elicitation </vt:lpstr>
      <vt:lpstr>Mapping</vt:lpstr>
      <vt:lpstr>Slide 27</vt:lpstr>
      <vt:lpstr>Drawing </vt:lpstr>
      <vt:lpstr>Not an answer to all fieldwork problems </vt:lpstr>
      <vt:lpstr>But most of all…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Fieldwork Experience</dc:title>
  <dc:creator>Emma-Jayne Abbots</dc:creator>
  <cp:lastModifiedBy>Emma-Jayne Abbots</cp:lastModifiedBy>
  <cp:revision>20</cp:revision>
  <dcterms:created xsi:type="dcterms:W3CDTF">2014-07-01T12:42:18Z</dcterms:created>
  <dcterms:modified xsi:type="dcterms:W3CDTF">2014-07-01T12:46:37Z</dcterms:modified>
</cp:coreProperties>
</file>