
<file path=[Content_Types].xml><?xml version="1.0" encoding="utf-8"?>
<Types xmlns="http://schemas.openxmlformats.org/package/2006/content-types">
  <Default Extension="jpeg" ContentType="image/jpeg"/>
  <Default Extension="mp3" ContentType="audio/mpeg"/>
  <Default Extension="png" ContentType="image/png"/>
  <Default Extension="rels" ContentType="application/vnd.openxmlformats-package.relationships+xml"/>
  <Default Extension="wav" ContentType="audio/x-wav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Relationship Id="rId4" Type="http://schemas.openxmlformats.org/officeDocument/2006/relationships/custom-properties" Target="docProps/custom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6" r:id="rId4"/>
  </p:sldMasterIdLst>
  <p:sldIdLst>
    <p:sldId id="256" r:id="rId5"/>
    <p:sldId id="258" r:id="rId6"/>
    <p:sldId id="260" r:id="rId7"/>
    <p:sldId id="264" r:id="rId8"/>
    <p:sldId id="262" r:id="rId9"/>
    <p:sldId id="261" r:id="rId10"/>
    <p:sldId id="263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0539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678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 /><Relationship Id="rId13" Type="http://schemas.openxmlformats.org/officeDocument/2006/relationships/viewProps" Target="viewProps.xml" /><Relationship Id="rId3" Type="http://schemas.openxmlformats.org/officeDocument/2006/relationships/customXml" Target="../customXml/item3.xml" /><Relationship Id="rId7" Type="http://schemas.openxmlformats.org/officeDocument/2006/relationships/slide" Target="slides/slide3.xml" /><Relationship Id="rId12" Type="http://schemas.openxmlformats.org/officeDocument/2006/relationships/presProps" Target="presProps.xml" /><Relationship Id="rId2" Type="http://schemas.openxmlformats.org/officeDocument/2006/relationships/customXml" Target="../customXml/item2.xml" /><Relationship Id="rId1" Type="http://schemas.openxmlformats.org/officeDocument/2006/relationships/customXml" Target="../customXml/item1.xml" /><Relationship Id="rId6" Type="http://schemas.openxmlformats.org/officeDocument/2006/relationships/slide" Target="slides/slide2.xml" /><Relationship Id="rId11" Type="http://schemas.openxmlformats.org/officeDocument/2006/relationships/slide" Target="slides/slide7.xml" /><Relationship Id="rId5" Type="http://schemas.openxmlformats.org/officeDocument/2006/relationships/slide" Target="slides/slide1.xml" /><Relationship Id="rId15" Type="http://schemas.openxmlformats.org/officeDocument/2006/relationships/tableStyles" Target="tableStyles.xml" /><Relationship Id="rId10" Type="http://schemas.openxmlformats.org/officeDocument/2006/relationships/slide" Target="slides/slide6.xml" /><Relationship Id="rId4" Type="http://schemas.openxmlformats.org/officeDocument/2006/relationships/slideMaster" Target="slideMasters/slideMaster1.xml" /><Relationship Id="rId9" Type="http://schemas.openxmlformats.org/officeDocument/2006/relationships/slide" Target="slides/slide5.xml" /><Relationship Id="rId14" Type="http://schemas.openxmlformats.org/officeDocument/2006/relationships/theme" Target="theme/theme1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C0F28B-45E3-4585-87E3-73838692A7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200" y="668049"/>
            <a:ext cx="7626795" cy="2841914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F755B0-E17A-4B52-A99D-C35BB18BB2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200" y="3602038"/>
            <a:ext cx="7626795" cy="2501728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390C28-805B-4DA6-A10E-651C0FD017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10/10/2021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5EBBA9-C52F-4628-AE0D-DCD1772F91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5BAC57-F8E1-4B54-A111-CB53B32031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030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EA2C84-1247-4534-81D1-136C3E1EBB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48D490-CEA6-4844-A537-F749658D37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DAEFC9-887F-4E73-9938-6032D52864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10/10/2021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FCF0CF-134A-404E-A177-9FAAA039F8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A1B0DC-2D2C-408B-A577-904A2385C0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95668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B55431-EF88-4771-9699-27EF70A551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50"/>
            <a:ext cx="7673389" cy="3816588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AF57C3-A928-4093-B3FC-ECC2194AE9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4589463"/>
            <a:ext cx="7673389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BFD625-A893-46D3-A518-9E969CB4FE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10/10/2021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CAD37A-B380-4B65-9FB9-3FB914120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E773B6-CD13-4451-9BF3-C4102BA5E8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22090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1FBD0A-9F7B-4EBB-9982-B55F5F9806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88CFF0B8-0BA9-4DD9-B7B2-0655DC8419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77B910E-9B87-4291-987B-6883212CBA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1151383" y="2767655"/>
            <a:ext cx="1040617" cy="2833045"/>
            <a:chOff x="11151383" y="2767655"/>
            <a:chExt cx="1040617" cy="2833045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05596CF7-55B3-409D-A36C-F5BE9D625628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92245D23-45D8-474C-8A38-633E99962676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18A8D14-28CA-4095-B2FA-E48B3150AD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</p:grpSp>
      <p:sp>
        <p:nvSpPr>
          <p:cNvPr id="13" name="Texture">
            <a:extLst>
              <a:ext uri="{FF2B5EF4-FFF2-40B4-BE49-F238E27FC236}">
                <a16:creationId xmlns:a16="http://schemas.microsoft.com/office/drawing/2014/main" id="{1D1F176A-19F1-4537-800D-210F29EC1A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A04C26-6125-4D95-9FC0-50DEB9419E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10451534" cy="159174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35401A-13E5-4CED-864F-06D6EECCBCA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2341329"/>
            <a:ext cx="5562600" cy="38356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513523-8F78-4766-91D7-03E329B683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341329"/>
            <a:ext cx="4736534" cy="38356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5B757F-BAD2-4343-BD57-FC02D0BE19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10/10/2021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30EF3C-A61E-4F43-9C8F-BC9A6455C6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19D947-1DC8-4CE9-A031-6EEB776BD0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27211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5BFA9BB-A51E-4D09-8602-5AD9010463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3" name="Color Fill">
            <a:extLst>
              <a:ext uri="{FF2B5EF4-FFF2-40B4-BE49-F238E27FC236}">
                <a16:creationId xmlns:a16="http://schemas.microsoft.com/office/drawing/2014/main" id="{A60257A1-779B-4048-BC0D-1EA579B5B1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38F4B5D0-AA24-4702-9C01-FC1A03E7B6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1151383" y="2767655"/>
            <a:ext cx="1040617" cy="2833045"/>
            <a:chOff x="11151383" y="2767655"/>
            <a:chExt cx="1040617" cy="2833045"/>
          </a:xfrm>
        </p:grpSpPr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29CBF9BD-1EB2-4122-98FE-F2B5DF8771C9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C41FF89-01DF-4236-AA4D-243CB8A464B3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FD03BB88-350D-4DE0-BB34-870F643568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</p:grpSp>
      <p:sp>
        <p:nvSpPr>
          <p:cNvPr id="15" name="Texture">
            <a:extLst>
              <a:ext uri="{FF2B5EF4-FFF2-40B4-BE49-F238E27FC236}">
                <a16:creationId xmlns:a16="http://schemas.microsoft.com/office/drawing/2014/main" id="{4A8025C0-8995-4863-A847-7ED1F8CCE8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162335-6445-435C-A1C6-9F090B9650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10450629" cy="132556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074B3D-418F-464D-91E7-993D0B4801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086" y="2182814"/>
            <a:ext cx="502151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904709-9362-4AB5-9AA2-32F51BF06A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086" y="3115949"/>
            <a:ext cx="5021512" cy="3073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B083836-1CF5-406F-B0CB-643F37066CE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90597" y="2182814"/>
            <a:ext cx="501723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64A8670-0F33-4222-AAC9-96A21C47C33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90597" y="3115949"/>
            <a:ext cx="5017232" cy="3073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A1E6970-4A96-4519-9C0E-11E245D563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10/10/2021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FEE249-70F5-4359-B699-23D68A5037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02AE510-A38C-45EE-B061-CB02E4E3D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16023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7A9D1A-F943-4838-BA2F-6DF4F2EC9F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7685037" cy="136381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6FEE401-3424-4696-A6FC-BBEE79379F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10/10/2021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E9D767-A30A-4508-B510-99AB91737A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0979DC-F3D5-43AB-8A0F-9C8A14E0CE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2834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3DCDA0B-9BEE-4B57-8F97-96D5645D06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10/10/2021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282AF2-09A1-4A1C-AEB6-577962B714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4D99D9-82B1-496C-ABBC-4FF0C375DC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10541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7D9AFA4-EB8E-4091-A5E2-1B9D163A07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F25018FE-FB44-4E2E-A181-B3476F3E85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6C7CD4B-70DE-49E2-A336-B6F43F58F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B4B8BFC9-6F67-47CB-BAE4-45260FBAF397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6" name="Graphic 9">
              <a:extLst>
                <a:ext uri="{FF2B5EF4-FFF2-40B4-BE49-F238E27FC236}">
                  <a16:creationId xmlns:a16="http://schemas.microsoft.com/office/drawing/2014/main" id="{40F836E5-3C5B-4DE7-B09A-AE00DEE730A9}"/>
                </a:ext>
              </a:extLst>
            </p:cNvPr>
            <p:cNvSpPr/>
            <p:nvPr/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68E1B8E4-080E-4F43-B33F-59DD21B6B658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07639D4-740A-4B71-8393-99CA375EB4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  <p:sp>
          <p:nvSpPr>
            <p:cNvPr id="19" name="Graphic 9">
              <a:extLst>
                <a:ext uri="{FF2B5EF4-FFF2-40B4-BE49-F238E27FC236}">
                  <a16:creationId xmlns:a16="http://schemas.microsoft.com/office/drawing/2014/main" id="{AE7E56E5-1F6A-442B-B5E0-ED19F815D2E2}"/>
                </a:ext>
              </a:extLst>
            </p:cNvPr>
            <p:cNvSpPr/>
            <p:nvPr/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0" name="Graphic 9">
              <a:extLst>
                <a:ext uri="{FF2B5EF4-FFF2-40B4-BE49-F238E27FC236}">
                  <a16:creationId xmlns:a16="http://schemas.microsoft.com/office/drawing/2014/main" id="{3774E986-8FE2-4670-A4C0-96E213269BD7}"/>
                </a:ext>
              </a:extLst>
            </p:cNvPr>
            <p:cNvSpPr/>
            <p:nvPr/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</p:grpSp>
      <p:sp>
        <p:nvSpPr>
          <p:cNvPr id="13" name="Texture">
            <a:extLst>
              <a:ext uri="{FF2B5EF4-FFF2-40B4-BE49-F238E27FC236}">
                <a16:creationId xmlns:a16="http://schemas.microsoft.com/office/drawing/2014/main" id="{3A5846DF-A106-4887-BE2C-DCD89DAA65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67E81C-AA51-44A0-B21C-757B2F3B90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4314825" cy="1957828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A0438A-298D-4466-B55D-F466C345C3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668049"/>
            <a:ext cx="4875212" cy="523125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143104-0579-4974-88D2-61DF1A30D3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2749024"/>
            <a:ext cx="4314825" cy="3119964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A32755-0632-47CB-AA69-7EFB212FA1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10/10/2021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ED0B4F-5B59-4064-A88B-E9938A40FF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512E7F-93B8-4E93-BCB3-ADE74FC150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02734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F3C1870-4E69-4DE7-BF2F-DE8A7881C6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7439AB1C-A8A1-4745-9625-B18FE9160B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1ADDC4D-D9AA-48F8-BD10-2D20F14607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C1136312-3085-4615-A743-4EE531585B11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6" name="Graphic 9">
              <a:extLst>
                <a:ext uri="{FF2B5EF4-FFF2-40B4-BE49-F238E27FC236}">
                  <a16:creationId xmlns:a16="http://schemas.microsoft.com/office/drawing/2014/main" id="{29539FE4-376B-4187-A80A-C98EBA23DA30}"/>
                </a:ext>
              </a:extLst>
            </p:cNvPr>
            <p:cNvSpPr/>
            <p:nvPr/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11DC5D7-2276-4A57-8783-A0EFB00416E9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7D5B578-4971-4ADC-97D8-B9CEF52AA7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  <p:sp>
          <p:nvSpPr>
            <p:cNvPr id="19" name="Graphic 9">
              <a:extLst>
                <a:ext uri="{FF2B5EF4-FFF2-40B4-BE49-F238E27FC236}">
                  <a16:creationId xmlns:a16="http://schemas.microsoft.com/office/drawing/2014/main" id="{2D968E77-E43D-4870-93BC-CBF1947336B3}"/>
                </a:ext>
              </a:extLst>
            </p:cNvPr>
            <p:cNvSpPr/>
            <p:nvPr/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0" name="Graphic 9">
              <a:extLst>
                <a:ext uri="{FF2B5EF4-FFF2-40B4-BE49-F238E27FC236}">
                  <a16:creationId xmlns:a16="http://schemas.microsoft.com/office/drawing/2014/main" id="{1221D41A-E71E-4587-A876-F8778E7C03E1}"/>
                </a:ext>
              </a:extLst>
            </p:cNvPr>
            <p:cNvSpPr/>
            <p:nvPr/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</p:grpSp>
      <p:sp>
        <p:nvSpPr>
          <p:cNvPr id="13" name="Texture">
            <a:extLst>
              <a:ext uri="{FF2B5EF4-FFF2-40B4-BE49-F238E27FC236}">
                <a16:creationId xmlns:a16="http://schemas.microsoft.com/office/drawing/2014/main" id="{50457195-385D-490A-91AB-30B969C619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06FF6D-24FA-4E04-90ED-7DBE228B2A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4314825" cy="2235711"/>
          </a:xfrm>
        </p:spPr>
        <p:txBody>
          <a:bodyPr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432D78B-0E21-420F-9DFF-6131CB0F7E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668049"/>
            <a:ext cx="4958436" cy="523125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8AC2A57-1064-4391-B96B-4D04305E0B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2941222"/>
            <a:ext cx="4314825" cy="2927765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D04EB0-850A-4256-8D12-E01A201A4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10/10/2021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9CF4AF-C757-4552-AB8A-3B89C37464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62A368-F12B-4B5E-82F0-A6AEE6AF2C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79021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4A5B40-C529-41A6-8D06-07AF9430A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BB5A354-E2A8-4A91-9D7A-36D9E0915CC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5D3944-2E3D-42BC-B83D-7630699D48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10/10/2021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FC57FA-204E-4A7A-BAE2-DF17BB0FFB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BDA36D-49FF-495A-8E25-4CCC98E390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47192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544ECD05-4E94-4A60-8FDA-700BF100B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8" name="Color Fill">
            <a:extLst>
              <a:ext uri="{FF2B5EF4-FFF2-40B4-BE49-F238E27FC236}">
                <a16:creationId xmlns:a16="http://schemas.microsoft.com/office/drawing/2014/main" id="{8BCB0EB2-4067-418C-9465-9D4C71240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04E37999-41E7-446D-8C53-B904C3CE87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438A90E8-87F8-4150-B5EB-E19C8A01AFB9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0" name="Graphic 9">
              <a:extLst>
                <a:ext uri="{FF2B5EF4-FFF2-40B4-BE49-F238E27FC236}">
                  <a16:creationId xmlns:a16="http://schemas.microsoft.com/office/drawing/2014/main" id="{724DCA1C-A8E8-4F90-8FAE-85B1426C108A}"/>
                </a:ext>
              </a:extLst>
            </p:cNvPr>
            <p:cNvSpPr/>
            <p:nvPr/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158D6291-6756-44E3-9FCE-0B2ECA5EE664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C37CA96E-9DD9-4172-B63B-50DF43B576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  <p:sp>
          <p:nvSpPr>
            <p:cNvPr id="13" name="Graphic 9">
              <a:extLst>
                <a:ext uri="{FF2B5EF4-FFF2-40B4-BE49-F238E27FC236}">
                  <a16:creationId xmlns:a16="http://schemas.microsoft.com/office/drawing/2014/main" id="{B335AFFE-BF3D-491C-8255-692B9DAC6775}"/>
                </a:ext>
              </a:extLst>
            </p:cNvPr>
            <p:cNvSpPr/>
            <p:nvPr/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4" name="Graphic 9">
              <a:extLst>
                <a:ext uri="{FF2B5EF4-FFF2-40B4-BE49-F238E27FC236}">
                  <a16:creationId xmlns:a16="http://schemas.microsoft.com/office/drawing/2014/main" id="{AA052AAF-7A7C-4EDB-AE2C-FCA3A756C4E5}"/>
                </a:ext>
              </a:extLst>
            </p:cNvPr>
            <p:cNvSpPr/>
            <p:nvPr/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</p:grpSp>
      <p:sp>
        <p:nvSpPr>
          <p:cNvPr id="20" name="Texture">
            <a:extLst>
              <a:ext uri="{FF2B5EF4-FFF2-40B4-BE49-F238E27FC236}">
                <a16:creationId xmlns:a16="http://schemas.microsoft.com/office/drawing/2014/main" id="{31F99E9D-6528-47AC-B178-7032D0E17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834DD302-622D-4E42-BD6F-FAAA98B3728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306311" y="668049"/>
            <a:ext cx="2628900" cy="550891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70D9F5-C907-405F-BE11-571C61745E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57200" y="668049"/>
            <a:ext cx="6689098" cy="550891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CFD860-3FBD-4FE7-A9FD-1D4A4D10AA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10/10/2021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0A367B-81B3-4BD3-9C95-18EC0710A2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7D8E54-346D-4D66-BF99-96DA43F80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0751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image" Target="../media/image1.jpeg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F358BAA-9C8A-4E17-BAD8-32FD6FFEA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0" name="Color Fill">
            <a:extLst>
              <a:ext uri="{FF2B5EF4-FFF2-40B4-BE49-F238E27FC236}">
                <a16:creationId xmlns:a16="http://schemas.microsoft.com/office/drawing/2014/main" id="{4D6F41A4-BEE3-4935-9371-4ADEA67A2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726F010-956A-40BC-8A1F-8002DC72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8351566" y="0"/>
            <a:ext cx="3840434" cy="6858000"/>
            <a:chOff x="8351565" y="0"/>
            <a:chExt cx="3840434" cy="6858000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D386E468-0048-46C4-ADDD-FBE7A6AE9F31}"/>
                </a:ext>
              </a:extLst>
            </p:cNvPr>
            <p:cNvSpPr/>
            <p:nvPr/>
          </p:nvSpPr>
          <p:spPr>
            <a:xfrm>
              <a:off x="11260165" y="519204"/>
              <a:ext cx="474635" cy="474635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5B35ED4-0C31-4C8C-A45E-6A3EDEAB2867}"/>
                </a:ext>
              </a:extLst>
            </p:cNvPr>
            <p:cNvSpPr/>
            <p:nvPr/>
          </p:nvSpPr>
          <p:spPr>
            <a:xfrm>
              <a:off x="8385871" y="0"/>
              <a:ext cx="2955657" cy="679194"/>
            </a:xfrm>
            <a:custGeom>
              <a:avLst/>
              <a:gdLst>
                <a:gd name="connsiteX0" fmla="*/ 0 w 2955657"/>
                <a:gd name="connsiteY0" fmla="*/ 0 h 679194"/>
                <a:gd name="connsiteX1" fmla="*/ 2955657 w 2955657"/>
                <a:gd name="connsiteY1" fmla="*/ 0 h 679194"/>
                <a:gd name="connsiteX2" fmla="*/ 2892839 w 2955657"/>
                <a:gd name="connsiteY2" fmla="*/ 84007 h 679194"/>
                <a:gd name="connsiteX3" fmla="*/ 1630760 w 2955657"/>
                <a:gd name="connsiteY3" fmla="*/ 679194 h 679194"/>
                <a:gd name="connsiteX4" fmla="*/ 0 w 2955657"/>
                <a:gd name="connsiteY4" fmla="*/ 679194 h 679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55657" h="679194">
                  <a:moveTo>
                    <a:pt x="0" y="0"/>
                  </a:moveTo>
                  <a:lnTo>
                    <a:pt x="2955657" y="0"/>
                  </a:lnTo>
                  <a:lnTo>
                    <a:pt x="2892839" y="84007"/>
                  </a:lnTo>
                  <a:cubicBezTo>
                    <a:pt x="2592855" y="447504"/>
                    <a:pt x="2138868" y="679194"/>
                    <a:pt x="1630760" y="679194"/>
                  </a:cubicBezTo>
                  <a:lnTo>
                    <a:pt x="0" y="67919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40A1EF3-FA93-48F4-9F82-BC0C79635750}"/>
                </a:ext>
              </a:extLst>
            </p:cNvPr>
            <p:cNvSpPr/>
            <p:nvPr/>
          </p:nvSpPr>
          <p:spPr>
            <a:xfrm>
              <a:off x="8351565" y="4121414"/>
              <a:ext cx="3266317" cy="2736586"/>
            </a:xfrm>
            <a:custGeom>
              <a:avLst/>
              <a:gdLst>
                <a:gd name="connsiteX0" fmla="*/ 1635557 w 3266317"/>
                <a:gd name="connsiteY0" fmla="*/ 0 h 2736586"/>
                <a:gd name="connsiteX1" fmla="*/ 3266317 w 3266317"/>
                <a:gd name="connsiteY1" fmla="*/ 0 h 2736586"/>
                <a:gd name="connsiteX2" fmla="*/ 3266317 w 3266317"/>
                <a:gd name="connsiteY2" fmla="*/ 1630760 h 2736586"/>
                <a:gd name="connsiteX3" fmla="*/ 2892838 w 3266317"/>
                <a:gd name="connsiteY3" fmla="*/ 2671131 h 2736586"/>
                <a:gd name="connsiteX4" fmla="*/ 2833348 w 3266317"/>
                <a:gd name="connsiteY4" fmla="*/ 2736586 h 2736586"/>
                <a:gd name="connsiteX5" fmla="*/ 0 w 3266317"/>
                <a:gd name="connsiteY5" fmla="*/ 2736586 h 2736586"/>
                <a:gd name="connsiteX6" fmla="*/ 0 w 3266317"/>
                <a:gd name="connsiteY6" fmla="*/ 1635558 h 2736586"/>
                <a:gd name="connsiteX7" fmla="*/ 1635557 w 3266317"/>
                <a:gd name="connsiteY7" fmla="*/ 0 h 2736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66317" h="2736586">
                  <a:moveTo>
                    <a:pt x="1635557" y="0"/>
                  </a:moveTo>
                  <a:lnTo>
                    <a:pt x="3266317" y="0"/>
                  </a:lnTo>
                  <a:lnTo>
                    <a:pt x="3266317" y="1630760"/>
                  </a:lnTo>
                  <a:cubicBezTo>
                    <a:pt x="3266317" y="2025955"/>
                    <a:pt x="3126159" y="2388411"/>
                    <a:pt x="2892838" y="2671131"/>
                  </a:cubicBezTo>
                  <a:lnTo>
                    <a:pt x="2833348" y="2736586"/>
                  </a:lnTo>
                  <a:lnTo>
                    <a:pt x="0" y="2736586"/>
                  </a:lnTo>
                  <a:lnTo>
                    <a:pt x="0" y="1635558"/>
                  </a:lnTo>
                  <a:cubicBezTo>
                    <a:pt x="0" y="732255"/>
                    <a:pt x="732254" y="0"/>
                    <a:pt x="1635557" y="0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985F09D-6969-44D0-B04F-4EDE0FEDAF63}"/>
                </a:ext>
              </a:extLst>
            </p:cNvPr>
            <p:cNvSpPr/>
            <p:nvPr/>
          </p:nvSpPr>
          <p:spPr>
            <a:xfrm>
              <a:off x="11755674" y="3386384"/>
              <a:ext cx="436325" cy="1309674"/>
            </a:xfrm>
            <a:custGeom>
              <a:avLst/>
              <a:gdLst>
                <a:gd name="connsiteX0" fmla="*/ 470325 w 477612"/>
                <a:gd name="connsiteY0" fmla="*/ 0 h 1433600"/>
                <a:gd name="connsiteX1" fmla="*/ 475607 w 477612"/>
                <a:gd name="connsiteY1" fmla="*/ 3701 h 1433600"/>
                <a:gd name="connsiteX2" fmla="*/ 477612 w 477612"/>
                <a:gd name="connsiteY2" fmla="*/ 5160 h 1433600"/>
                <a:gd name="connsiteX3" fmla="*/ 477612 w 477612"/>
                <a:gd name="connsiteY3" fmla="*/ 1428441 h 1433600"/>
                <a:gd name="connsiteX4" fmla="*/ 475607 w 477612"/>
                <a:gd name="connsiteY4" fmla="*/ 1429900 h 1433600"/>
                <a:gd name="connsiteX5" fmla="*/ 470325 w 477612"/>
                <a:gd name="connsiteY5" fmla="*/ 1433600 h 1433600"/>
                <a:gd name="connsiteX6" fmla="*/ 0 w 477612"/>
                <a:gd name="connsiteY6" fmla="*/ 716800 h 1433600"/>
                <a:gd name="connsiteX7" fmla="*/ 470325 w 477612"/>
                <a:gd name="connsiteY7" fmla="*/ 0 h 143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7612" h="1433600">
                  <a:moveTo>
                    <a:pt x="470325" y="0"/>
                  </a:moveTo>
                  <a:cubicBezTo>
                    <a:pt x="470325" y="0"/>
                    <a:pt x="472162" y="1254"/>
                    <a:pt x="475607" y="3701"/>
                  </a:cubicBezTo>
                  <a:lnTo>
                    <a:pt x="477612" y="5160"/>
                  </a:lnTo>
                  <a:lnTo>
                    <a:pt x="477612" y="1428441"/>
                  </a:lnTo>
                  <a:lnTo>
                    <a:pt x="475607" y="1429900"/>
                  </a:lnTo>
                  <a:cubicBezTo>
                    <a:pt x="472162" y="1432347"/>
                    <a:pt x="470325" y="1433600"/>
                    <a:pt x="470325" y="1433600"/>
                  </a:cubicBezTo>
                  <a:cubicBezTo>
                    <a:pt x="470325" y="1433600"/>
                    <a:pt x="0" y="1112672"/>
                    <a:pt x="0" y="716800"/>
                  </a:cubicBezTo>
                  <a:cubicBezTo>
                    <a:pt x="0" y="320929"/>
                    <a:pt x="470325" y="0"/>
                    <a:pt x="470325" y="0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20000"/>
                  <a:lumOff val="80000"/>
                </a:schemeClr>
              </a:fgClr>
              <a:bgClr>
                <a:schemeClr val="accent4">
                  <a:lumMod val="60000"/>
                  <a:lumOff val="40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18" name="Graphic 9">
              <a:extLst>
                <a:ext uri="{FF2B5EF4-FFF2-40B4-BE49-F238E27FC236}">
                  <a16:creationId xmlns:a16="http://schemas.microsoft.com/office/drawing/2014/main" id="{003913A0-A3C0-4ED8-8920-318068FBC46F}"/>
                </a:ext>
              </a:extLst>
            </p:cNvPr>
            <p:cNvSpPr/>
            <p:nvPr/>
          </p:nvSpPr>
          <p:spPr>
            <a:xfrm>
              <a:off x="8385870" y="791588"/>
              <a:ext cx="3232012" cy="3232012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</p:grpSp>
      <p:sp>
        <p:nvSpPr>
          <p:cNvPr id="12" name="Texture">
            <a:extLst>
              <a:ext uri="{FF2B5EF4-FFF2-40B4-BE49-F238E27FC236}">
                <a16:creationId xmlns:a16="http://schemas.microsoft.com/office/drawing/2014/main" id="{7FE1D329-7CB2-4DF5-B0C0-36DD19EBC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13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3083B5-1505-44FE-894D-AA1AB6D60F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7685037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3F3930-F8C8-43B1-BC1A-6264F4ACB2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2096713"/>
            <a:ext cx="7685037" cy="4080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F4F2F7-3ECA-43D7-BFF3-FBB407AEAB4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1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08048B-57AF-4F53-BC84-8E0A1033FBEC}" type="datetimeFigureOut">
              <a:rPr lang="en-US" smtClean="0"/>
              <a:pPr/>
              <a:t>10/10/2021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3A193F-0B61-43DD-8E45-EFEAC43E382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155448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1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625961-D3A8-4945-AEE4-EE1952DBDC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54512" y="6355080"/>
            <a:ext cx="795528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11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8A8A1B-4E1E-43EF-8A39-7D4A3879B94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531664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75" r:id="rId6"/>
    <p:sldLayoutId id="2147483780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 /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 /><Relationship Id="rId1" Type="http://schemas.openxmlformats.org/officeDocument/2006/relationships/slideLayout" Target="../slideLayouts/slideLayout1.xml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 /><Relationship Id="rId2" Type="http://schemas.openxmlformats.org/officeDocument/2006/relationships/audio" Target="../media/media1.mp3" /><Relationship Id="rId1" Type="http://schemas.microsoft.com/office/2007/relationships/media" Target="../media/media1.mp3" /><Relationship Id="rId5" Type="http://schemas.openxmlformats.org/officeDocument/2006/relationships/image" Target="../media/image7.png" /><Relationship Id="rId4" Type="http://schemas.openxmlformats.org/officeDocument/2006/relationships/audio" Target="../media/audio1.wav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0" name="Background Fill">
            <a:extLst>
              <a:ext uri="{FF2B5EF4-FFF2-40B4-BE49-F238E27FC236}">
                <a16:creationId xmlns:a16="http://schemas.microsoft.com/office/drawing/2014/main" id="{A7971386-B2B0-4A38-8D3B-8CF23AAA6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72" name="Color Fill">
            <a:extLst>
              <a:ext uri="{FF2B5EF4-FFF2-40B4-BE49-F238E27FC236}">
                <a16:creationId xmlns:a16="http://schemas.microsoft.com/office/drawing/2014/main" id="{96AE4BD0-E2D6-4FE1-9295-59E338A453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74" name="Texture">
            <a:extLst>
              <a:ext uri="{FF2B5EF4-FFF2-40B4-BE49-F238E27FC236}">
                <a16:creationId xmlns:a16="http://schemas.microsoft.com/office/drawing/2014/main" id="{0D29D77D-2D4E-4868-960B-BEDA724F5C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047" y="-1"/>
            <a:ext cx="12195048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4B8C79-513D-4CF1-8101-F79679D7054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200" y="676656"/>
            <a:ext cx="3277432" cy="3063240"/>
          </a:xfrm>
        </p:spPr>
        <p:txBody>
          <a:bodyPr>
            <a:normAutofit/>
          </a:bodyPr>
          <a:lstStyle/>
          <a:p>
            <a:r>
              <a:rPr lang="en-GB" sz="5000" dirty="0"/>
              <a:t>The principles designs of PowerPoint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9AD979-0C1F-4F44-938D-A97C65167B7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200" y="3840481"/>
            <a:ext cx="3277432" cy="2347272"/>
          </a:xfrm>
        </p:spPr>
        <p:txBody>
          <a:bodyPr>
            <a:normAutofit/>
          </a:bodyPr>
          <a:lstStyle/>
          <a:p>
            <a:r>
              <a:rPr lang="en-GB" dirty="0"/>
              <a:t>University of Wales – Trinity Saint David</a:t>
            </a:r>
          </a:p>
          <a:p>
            <a:endParaRPr lang="en-GB" dirty="0"/>
          </a:p>
          <a:p>
            <a:r>
              <a:rPr lang="en-GB" dirty="0"/>
              <a:t>Teacher : Abdi  </a:t>
            </a:r>
            <a:r>
              <a:rPr lang="en-GB" dirty="0" err="1"/>
              <a:t>Rahmen</a:t>
            </a:r>
            <a:r>
              <a:rPr lang="en-GB" dirty="0"/>
              <a:t>.</a:t>
            </a:r>
          </a:p>
        </p:txBody>
      </p:sp>
      <p:pic>
        <p:nvPicPr>
          <p:cNvPr id="16" name="Picture 3" descr="Connected wire-frame lines and dots">
            <a:extLst>
              <a:ext uri="{FF2B5EF4-FFF2-40B4-BE49-F238E27FC236}">
                <a16:creationId xmlns:a16="http://schemas.microsoft.com/office/drawing/2014/main" id="{619D2C1F-4375-4A9C-94B6-EDBEEDBC3B5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925" r="9923" b="-1"/>
          <a:stretch/>
        </p:blipFill>
        <p:spPr>
          <a:xfrm>
            <a:off x="3957208" y="10"/>
            <a:ext cx="8234792" cy="6857990"/>
          </a:xfrm>
          <a:custGeom>
            <a:avLst/>
            <a:gdLst/>
            <a:ahLst/>
            <a:cxnLst/>
            <a:rect l="l" t="t" r="r" b="b"/>
            <a:pathLst>
              <a:path w="8234792" h="6821666">
                <a:moveTo>
                  <a:pt x="2322410" y="0"/>
                </a:moveTo>
                <a:lnTo>
                  <a:pt x="8234792" y="0"/>
                </a:lnTo>
                <a:lnTo>
                  <a:pt x="8234792" y="4503719"/>
                </a:lnTo>
                <a:lnTo>
                  <a:pt x="8215888" y="4629599"/>
                </a:lnTo>
                <a:cubicBezTo>
                  <a:pt x="8049795" y="5454493"/>
                  <a:pt x="7647096" y="6191792"/>
                  <a:pt x="7082996" y="6765066"/>
                </a:cubicBezTo>
                <a:lnTo>
                  <a:pt x="7021717" y="6821666"/>
                </a:lnTo>
                <a:lnTo>
                  <a:pt x="0" y="6821666"/>
                </a:lnTo>
                <a:lnTo>
                  <a:pt x="0" y="3790727"/>
                </a:lnTo>
                <a:cubicBezTo>
                  <a:pt x="0" y="2186928"/>
                  <a:pt x="879517" y="791919"/>
                  <a:pt x="2175128" y="76659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580833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7EA6D9-47A9-4C11-A61F-72C235C614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952" y="321414"/>
            <a:ext cx="7685037" cy="646775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Kokila" panose="020B0502040204020203" pitchFamily="34" charset="0"/>
                <a:cs typeface="Kokila" panose="020B0502040204020203" pitchFamily="34" charset="0"/>
              </a:rPr>
              <a:t>* </a:t>
            </a:r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One message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3B7967B-FF42-4AD2-B242-2D5D2158B2FF}"/>
              </a:ext>
            </a:extLst>
          </p:cNvPr>
          <p:cNvSpPr txBox="1"/>
          <p:nvPr/>
        </p:nvSpPr>
        <p:spPr>
          <a:xfrm>
            <a:off x="424823" y="968189"/>
            <a:ext cx="6165909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 message - is the ability to help the reader viewing the project, </a:t>
            </a:r>
            <a:endParaRPr lang="ro-RO" dirty="0"/>
          </a:p>
          <a:p>
            <a:endParaRPr lang="ro-RO" dirty="0"/>
          </a:p>
          <a:p>
            <a:r>
              <a:rPr lang="en-GB" dirty="0"/>
              <a:t>to be focused on only one message, </a:t>
            </a:r>
            <a:endParaRPr lang="ro-RO" dirty="0"/>
          </a:p>
          <a:p>
            <a:r>
              <a:rPr lang="en-GB" dirty="0"/>
              <a:t>which helps to understand coherently what is being said in the presentation and not to create confusion. </a:t>
            </a:r>
            <a:endParaRPr lang="ro-RO" dirty="0"/>
          </a:p>
          <a:p>
            <a:endParaRPr lang="ro-RO" dirty="0"/>
          </a:p>
          <a:p>
            <a:r>
              <a:rPr lang="en-GB" dirty="0"/>
              <a:t>If the reader sees several topics in a single slide, </a:t>
            </a:r>
            <a:endParaRPr lang="ro-RO" dirty="0"/>
          </a:p>
          <a:p>
            <a:r>
              <a:rPr lang="en-GB" dirty="0"/>
              <a:t>it leads to disorientation and does not help to properly understand the topic being discussed.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                                                </a:t>
            </a:r>
          </a:p>
        </p:txBody>
      </p:sp>
      <p:pic>
        <p:nvPicPr>
          <p:cNvPr id="3" name="Imagine 3">
            <a:extLst>
              <a:ext uri="{FF2B5EF4-FFF2-40B4-BE49-F238E27FC236}">
                <a16:creationId xmlns:a16="http://schemas.microsoft.com/office/drawing/2014/main" id="{1B393639-57C2-A045-A865-1E33D0A7897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88176" y="2865346"/>
            <a:ext cx="2542814" cy="3121936"/>
          </a:xfrm>
          <a:prstGeom prst="rect">
            <a:avLst/>
          </a:prstGeom>
        </p:spPr>
      </p:pic>
      <p:sp>
        <p:nvSpPr>
          <p:cNvPr id="7" name="CasetăText 6">
            <a:extLst>
              <a:ext uri="{FF2B5EF4-FFF2-40B4-BE49-F238E27FC236}">
                <a16:creationId xmlns:a16="http://schemas.microsoft.com/office/drawing/2014/main" id="{CF54DC10-0525-4B41-A369-9C614AF82613}"/>
              </a:ext>
            </a:extLst>
          </p:cNvPr>
          <p:cNvSpPr txBox="1"/>
          <p:nvPr/>
        </p:nvSpPr>
        <p:spPr>
          <a:xfrm>
            <a:off x="5468470" y="5987282"/>
            <a:ext cx="63644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Tx/>
              <a:buChar char="-"/>
            </a:pPr>
            <a:r>
              <a:rPr lang="ro-RO"/>
              <a:t>Valentin Antonio Neagu</a:t>
            </a:r>
          </a:p>
          <a:p>
            <a:pPr algn="l"/>
            <a:r>
              <a:rPr lang="ro-RO"/>
              <a:t>                 2109312</a:t>
            </a:r>
          </a:p>
        </p:txBody>
      </p:sp>
    </p:spTree>
    <p:extLst>
      <p:ext uri="{BB962C8B-B14F-4D97-AF65-F5344CB8AC3E}">
        <p14:creationId xmlns:p14="http://schemas.microsoft.com/office/powerpoint/2010/main" val="384493915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7F6613-2FF3-0F45-A150-32E3B0F3A8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44815" y="936005"/>
            <a:ext cx="7646936" cy="322551"/>
          </a:xfrm>
        </p:spPr>
        <p:txBody>
          <a:bodyPr>
            <a:noAutofit/>
          </a:bodyPr>
          <a:lstStyle/>
          <a:p>
            <a:r>
              <a:rPr lang="en-US" sz="2400" dirty="0"/>
              <a:t>*Contrast</a:t>
            </a:r>
            <a:r>
              <a:rPr lang="en-US" sz="2000" dirty="0"/>
              <a:t>*</a:t>
            </a:r>
            <a:endParaRPr lang="en-US" sz="1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B108ABA-CCF1-464E-BBE2-F1429BD2FBA1}"/>
              </a:ext>
            </a:extLst>
          </p:cNvPr>
          <p:cNvSpPr txBox="1"/>
          <p:nvPr/>
        </p:nvSpPr>
        <p:spPr>
          <a:xfrm>
            <a:off x="6038384" y="5726686"/>
            <a:ext cx="25241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M</a:t>
            </a:r>
            <a:r>
              <a:rPr lang="en-GB" sz="2400"/>
              <a:t>st</a:t>
            </a:r>
            <a:r>
              <a:rPr lang="en-GB"/>
              <a:t> Masuda Begum</a:t>
            </a:r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F29D0A4F-B14C-3F4A-9A49-F5689EDF78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7952" y="3816470"/>
            <a:ext cx="2122378" cy="179938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316861F-CAB6-DF43-9577-801C80924678}"/>
              </a:ext>
            </a:extLst>
          </p:cNvPr>
          <p:cNvSpPr txBox="1"/>
          <p:nvPr/>
        </p:nvSpPr>
        <p:spPr>
          <a:xfrm flipV="1">
            <a:off x="9436099" y="8028141"/>
            <a:ext cx="1174397" cy="9134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algn="l" rtl="0" eaLnBrk="1" fontAlgn="t" latinLnBrk="0" hangingPunct="1">
              <a:spcBef>
                <a:spcPts val="0"/>
              </a:spcBef>
              <a:spcAft>
                <a:spcPts val="0"/>
              </a:spcAft>
            </a:pPr>
            <a:endParaRPr lang="en-GB" sz="1800" b="0" i="0" u="none" strike="noStrike">
              <a:effectLst/>
              <a:latin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1BE2452-53A9-4236-B7A5-C89FEB531891}"/>
              </a:ext>
            </a:extLst>
          </p:cNvPr>
          <p:cNvSpPr txBox="1"/>
          <p:nvPr/>
        </p:nvSpPr>
        <p:spPr>
          <a:xfrm>
            <a:off x="6423016" y="6113725"/>
            <a:ext cx="17548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2109967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101CE20-3311-0542-A3BF-D69A2EF1537A}"/>
              </a:ext>
            </a:extLst>
          </p:cNvPr>
          <p:cNvSpPr txBox="1"/>
          <p:nvPr/>
        </p:nvSpPr>
        <p:spPr>
          <a:xfrm>
            <a:off x="3047691" y="3248045"/>
            <a:ext cx="609538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algn="l" rtl="0" eaLnBrk="1" fontAlgn="t" latinLnBrk="0" hangingPunct="1">
              <a:spcBef>
                <a:spcPts val="0"/>
              </a:spcBef>
              <a:spcAft>
                <a:spcPts val="0"/>
              </a:spcAft>
            </a:pPr>
            <a:endParaRPr lang="en-GB" sz="1800" b="0" i="0" u="none" strike="noStrike">
              <a:effectLst/>
              <a:latin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5ACDA41-708C-2C45-976C-7AA163A02840}"/>
              </a:ext>
            </a:extLst>
          </p:cNvPr>
          <p:cNvSpPr txBox="1"/>
          <p:nvPr/>
        </p:nvSpPr>
        <p:spPr>
          <a:xfrm>
            <a:off x="3047691" y="3248045"/>
            <a:ext cx="609538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algn="l" rtl="0" eaLnBrk="1" fontAlgn="t" latinLnBrk="0" hangingPunct="1">
              <a:spcBef>
                <a:spcPts val="0"/>
              </a:spcBef>
              <a:spcAft>
                <a:spcPts val="0"/>
              </a:spcAft>
            </a:pPr>
            <a:endParaRPr lang="en-GB" sz="1800" b="0" i="0" u="none" strike="noStrike">
              <a:effectLst/>
              <a:latin typeface="Arial" panose="020B06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48C9320-04A7-154D-90FC-89D2D46A513B}"/>
              </a:ext>
            </a:extLst>
          </p:cNvPr>
          <p:cNvSpPr txBox="1"/>
          <p:nvPr/>
        </p:nvSpPr>
        <p:spPr>
          <a:xfrm>
            <a:off x="3047691" y="3248045"/>
            <a:ext cx="609538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algn="l" rtl="0" eaLnBrk="1" fontAlgn="t" latinLnBrk="0" hangingPunct="1">
              <a:spcBef>
                <a:spcPts val="0"/>
              </a:spcBef>
              <a:spcAft>
                <a:spcPts val="0"/>
              </a:spcAft>
            </a:pPr>
            <a:endParaRPr lang="en-GB" sz="1800" b="0" i="0" u="none" strike="noStrike">
              <a:effectLst/>
              <a:latin typeface="Arial" panose="020B060402020202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9833C5A-5B5A-BA40-887A-9D88B6D6FC9E}"/>
              </a:ext>
            </a:extLst>
          </p:cNvPr>
          <p:cNvSpPr txBox="1"/>
          <p:nvPr/>
        </p:nvSpPr>
        <p:spPr>
          <a:xfrm>
            <a:off x="3047691" y="3248045"/>
            <a:ext cx="609538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algn="l" rtl="0" eaLnBrk="1" fontAlgn="t" latinLnBrk="0" hangingPunct="1">
              <a:spcBef>
                <a:spcPts val="0"/>
              </a:spcBef>
              <a:spcAft>
                <a:spcPts val="0"/>
              </a:spcAft>
            </a:pPr>
            <a:endParaRPr lang="en-GB" sz="1800" b="0" i="0" u="none" strike="noStrike">
              <a:effectLst/>
              <a:latin typeface="Arial" panose="020B0604020202020204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E307F5C-5A23-C442-B540-F7B5B21F7B97}"/>
              </a:ext>
            </a:extLst>
          </p:cNvPr>
          <p:cNvSpPr txBox="1"/>
          <p:nvPr/>
        </p:nvSpPr>
        <p:spPr>
          <a:xfrm>
            <a:off x="3048689" y="3244522"/>
            <a:ext cx="609737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algn="l" rtl="0" eaLnBrk="1" fontAlgn="t" latinLnBrk="0" hangingPunct="1">
              <a:spcBef>
                <a:spcPts val="0"/>
              </a:spcBef>
              <a:spcAft>
                <a:spcPts val="0"/>
              </a:spcAft>
            </a:pPr>
            <a:endParaRPr lang="en-GB" sz="1800" b="0" i="0" u="none" strike="noStrike">
              <a:effectLst/>
              <a:latin typeface="Arial" panose="020B0604020202020204" pitchFamily="34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69B9A3D3-2643-B04D-B3D2-222A9FDABC78}"/>
              </a:ext>
            </a:extLst>
          </p:cNvPr>
          <p:cNvSpPr txBox="1"/>
          <p:nvPr/>
        </p:nvSpPr>
        <p:spPr>
          <a:xfrm>
            <a:off x="3048689" y="3244522"/>
            <a:ext cx="609737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algn="l" rtl="0" eaLnBrk="1" fontAlgn="t" latinLnBrk="0" hangingPunct="1">
              <a:spcBef>
                <a:spcPts val="0"/>
              </a:spcBef>
              <a:spcAft>
                <a:spcPts val="0"/>
              </a:spcAft>
            </a:pPr>
            <a:endParaRPr lang="en-GB" sz="1800" b="0" i="0" u="none" strike="noStrike">
              <a:effectLst/>
              <a:latin typeface="Arial" panose="020B0604020202020204" pitchFamily="34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28E21AE-9C2B-B140-893C-F602944FD575}"/>
              </a:ext>
            </a:extLst>
          </p:cNvPr>
          <p:cNvSpPr txBox="1"/>
          <p:nvPr/>
        </p:nvSpPr>
        <p:spPr>
          <a:xfrm>
            <a:off x="3048689" y="3244522"/>
            <a:ext cx="609737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algn="l" rtl="0" eaLnBrk="1" fontAlgn="t" latinLnBrk="0" hangingPunct="1">
              <a:spcBef>
                <a:spcPts val="0"/>
              </a:spcBef>
              <a:spcAft>
                <a:spcPts val="0"/>
              </a:spcAft>
            </a:pPr>
            <a:endParaRPr lang="en-GB" sz="1800" b="0" i="0" u="none" strike="noStrike">
              <a:effectLst/>
              <a:latin typeface="Arial" panose="020B0604020202020204" pitchFamily="34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8065BE61-11A3-4E4F-B19A-4409B78ECD1C}"/>
              </a:ext>
            </a:extLst>
          </p:cNvPr>
          <p:cNvSpPr txBox="1"/>
          <p:nvPr/>
        </p:nvSpPr>
        <p:spPr>
          <a:xfrm>
            <a:off x="3048689" y="3244522"/>
            <a:ext cx="609737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algn="l" rtl="0" eaLnBrk="1" fontAlgn="t" latinLnBrk="0" hangingPunct="1">
              <a:spcBef>
                <a:spcPts val="0"/>
              </a:spcBef>
              <a:spcAft>
                <a:spcPts val="0"/>
              </a:spcAft>
            </a:pPr>
            <a:endParaRPr lang="en-GB" sz="1800" b="0" i="0" u="none" strike="noStrike">
              <a:effectLst/>
              <a:latin typeface="Arial" panose="020B0604020202020204" pitchFamily="34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3AC39583-510B-044A-BA31-311DE73F6DAA}"/>
              </a:ext>
            </a:extLst>
          </p:cNvPr>
          <p:cNvSpPr txBox="1"/>
          <p:nvPr/>
        </p:nvSpPr>
        <p:spPr>
          <a:xfrm>
            <a:off x="3048689" y="3244522"/>
            <a:ext cx="609737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algn="l" rtl="0" eaLnBrk="1" fontAlgn="t" latinLnBrk="0" hangingPunct="1">
              <a:spcBef>
                <a:spcPts val="0"/>
              </a:spcBef>
              <a:spcAft>
                <a:spcPts val="0"/>
              </a:spcAft>
            </a:pPr>
            <a:endParaRPr lang="en-GB" sz="1800" b="0" i="0" u="none" strike="noStrike">
              <a:effectLst/>
              <a:latin typeface="Arial" panose="020B0604020202020204" pitchFamily="34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C1FE91ED-85A9-B24E-AD1E-44FB34FA24A8}"/>
              </a:ext>
            </a:extLst>
          </p:cNvPr>
          <p:cNvSpPr txBox="1"/>
          <p:nvPr/>
        </p:nvSpPr>
        <p:spPr>
          <a:xfrm>
            <a:off x="3048689" y="3244522"/>
            <a:ext cx="609737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algn="l" rtl="0" eaLnBrk="1" fontAlgn="t" latinLnBrk="0" hangingPunct="1">
              <a:spcBef>
                <a:spcPts val="0"/>
              </a:spcBef>
              <a:spcAft>
                <a:spcPts val="0"/>
              </a:spcAft>
            </a:pPr>
            <a:endParaRPr lang="en-GB" sz="1800" b="0" i="0" u="none" strike="noStrike">
              <a:effectLst/>
              <a:latin typeface="Arial" panose="020B0604020202020204" pitchFamily="34" charset="0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05B36D79-84E9-8345-BBDC-F5E7D41C0DB1}"/>
              </a:ext>
            </a:extLst>
          </p:cNvPr>
          <p:cNvSpPr txBox="1"/>
          <p:nvPr/>
        </p:nvSpPr>
        <p:spPr>
          <a:xfrm>
            <a:off x="3048689" y="3244522"/>
            <a:ext cx="609737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algn="l" rtl="0" eaLnBrk="1" fontAlgn="t" latinLnBrk="0" hangingPunct="1">
              <a:spcBef>
                <a:spcPts val="0"/>
              </a:spcBef>
              <a:spcAft>
                <a:spcPts val="0"/>
              </a:spcAft>
            </a:pPr>
            <a:endParaRPr lang="en-GB" sz="1800" b="0" i="0" u="none" strike="noStrike">
              <a:effectLst/>
              <a:latin typeface="Arial" panose="020B0604020202020204" pitchFamily="34" charset="0"/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ECAC2385-5B0A-5940-B097-57D9AB02D0E8}"/>
              </a:ext>
            </a:extLst>
          </p:cNvPr>
          <p:cNvSpPr txBox="1"/>
          <p:nvPr/>
        </p:nvSpPr>
        <p:spPr>
          <a:xfrm>
            <a:off x="3048689" y="3244522"/>
            <a:ext cx="609737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algn="l" rtl="0" eaLnBrk="1" fontAlgn="t" latinLnBrk="0" hangingPunct="1">
              <a:spcBef>
                <a:spcPts val="0"/>
              </a:spcBef>
              <a:spcAft>
                <a:spcPts val="0"/>
              </a:spcAft>
            </a:pPr>
            <a:endParaRPr lang="en-GB" sz="1800" b="0" i="0" u="none" strike="noStrike">
              <a:effectLst/>
              <a:latin typeface="Arial" panose="020B0604020202020204" pitchFamily="34" charset="0"/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B6F85FA9-E718-614E-8FAD-BECC48779A82}"/>
              </a:ext>
            </a:extLst>
          </p:cNvPr>
          <p:cNvSpPr txBox="1"/>
          <p:nvPr/>
        </p:nvSpPr>
        <p:spPr>
          <a:xfrm>
            <a:off x="3049799" y="3242984"/>
            <a:ext cx="609959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algn="l" rtl="0" eaLnBrk="1" fontAlgn="t" latinLnBrk="0" hangingPunct="1">
              <a:spcBef>
                <a:spcPts val="0"/>
              </a:spcBef>
              <a:spcAft>
                <a:spcPts val="0"/>
              </a:spcAft>
            </a:pPr>
            <a:endParaRPr lang="en-GB" sz="1800" b="0" i="0" u="none" strike="noStrike">
              <a:effectLst/>
              <a:latin typeface="Arial" panose="020B0604020202020204" pitchFamily="34" charset="0"/>
            </a:endParaRP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EA4696B1-BCA7-2844-9575-5E78891E7345}"/>
              </a:ext>
            </a:extLst>
          </p:cNvPr>
          <p:cNvSpPr txBox="1"/>
          <p:nvPr/>
        </p:nvSpPr>
        <p:spPr>
          <a:xfrm>
            <a:off x="3049799" y="3242984"/>
            <a:ext cx="609959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algn="l" rtl="0" eaLnBrk="1" fontAlgn="t" latinLnBrk="0" hangingPunct="1">
              <a:spcBef>
                <a:spcPts val="0"/>
              </a:spcBef>
              <a:spcAft>
                <a:spcPts val="0"/>
              </a:spcAft>
            </a:pPr>
            <a:endParaRPr lang="en-GB" sz="1800" b="0" i="0" u="none" strike="noStrike">
              <a:effectLst/>
              <a:latin typeface="Arial" panose="020B0604020202020204" pitchFamily="34" charset="0"/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8F4D98DC-4FB4-0649-AD31-DAC42293E211}"/>
              </a:ext>
            </a:extLst>
          </p:cNvPr>
          <p:cNvSpPr txBox="1"/>
          <p:nvPr/>
        </p:nvSpPr>
        <p:spPr>
          <a:xfrm>
            <a:off x="3049799" y="3242984"/>
            <a:ext cx="609959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algn="l" rtl="0" eaLnBrk="1" fontAlgn="t" latinLnBrk="0" hangingPunct="1">
              <a:spcBef>
                <a:spcPts val="0"/>
              </a:spcBef>
              <a:spcAft>
                <a:spcPts val="0"/>
              </a:spcAft>
            </a:pPr>
            <a:endParaRPr lang="en-GB" sz="1800" b="0" i="0" u="none" strike="noStrike">
              <a:effectLst/>
              <a:latin typeface="Arial" panose="020B0604020202020204" pitchFamily="34" charset="0"/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C0B46788-753C-1249-99E5-ED20A852E4FC}"/>
              </a:ext>
            </a:extLst>
          </p:cNvPr>
          <p:cNvSpPr txBox="1"/>
          <p:nvPr/>
        </p:nvSpPr>
        <p:spPr>
          <a:xfrm>
            <a:off x="3049799" y="3242984"/>
            <a:ext cx="609959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algn="l" rtl="0" eaLnBrk="1" fontAlgn="t" latinLnBrk="0" hangingPunct="1">
              <a:spcBef>
                <a:spcPts val="0"/>
              </a:spcBef>
              <a:spcAft>
                <a:spcPts val="0"/>
              </a:spcAft>
            </a:pPr>
            <a:endParaRPr lang="en-GB" sz="1800" b="0" i="0" u="none" strike="noStrike">
              <a:effectLst/>
              <a:latin typeface="Arial" panose="020B0604020202020204" pitchFamily="34" charset="0"/>
            </a:endParaRP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559A3096-192E-8A4B-A0C3-F72F2FF5D72F}"/>
              </a:ext>
            </a:extLst>
          </p:cNvPr>
          <p:cNvSpPr txBox="1"/>
          <p:nvPr/>
        </p:nvSpPr>
        <p:spPr>
          <a:xfrm>
            <a:off x="3049799" y="3242984"/>
            <a:ext cx="609959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algn="l" rtl="0" eaLnBrk="1" fontAlgn="t" latinLnBrk="0" hangingPunct="1">
              <a:spcBef>
                <a:spcPts val="0"/>
              </a:spcBef>
              <a:spcAft>
                <a:spcPts val="0"/>
              </a:spcAft>
            </a:pPr>
            <a:endParaRPr lang="en-GB" sz="1800" b="0" i="0" u="none" strike="noStrike">
              <a:effectLst/>
              <a:latin typeface="Arial" panose="020B0604020202020204" pitchFamily="34" charset="0"/>
            </a:endParaRP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8433B88E-41C0-504F-9BD6-9CD84A7F4B9D}"/>
              </a:ext>
            </a:extLst>
          </p:cNvPr>
          <p:cNvSpPr txBox="1"/>
          <p:nvPr/>
        </p:nvSpPr>
        <p:spPr>
          <a:xfrm>
            <a:off x="3049799" y="3242984"/>
            <a:ext cx="609959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algn="l" rtl="0" eaLnBrk="1" fontAlgn="t" latinLnBrk="0" hangingPunct="1">
              <a:spcBef>
                <a:spcPts val="0"/>
              </a:spcBef>
              <a:spcAft>
                <a:spcPts val="0"/>
              </a:spcAft>
            </a:pPr>
            <a:endParaRPr lang="en-GB" sz="1800" b="0" i="0" u="none" strike="noStrike">
              <a:effectLst/>
              <a:latin typeface="Arial" panose="020B0604020202020204" pitchFamily="34" charset="0"/>
            </a:endParaRP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4C62835A-3018-2E4A-8428-168149B436E9}"/>
              </a:ext>
            </a:extLst>
          </p:cNvPr>
          <p:cNvSpPr txBox="1"/>
          <p:nvPr/>
        </p:nvSpPr>
        <p:spPr>
          <a:xfrm>
            <a:off x="3049799" y="3242984"/>
            <a:ext cx="609959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algn="l" rtl="0" eaLnBrk="1" fontAlgn="t" latinLnBrk="0" hangingPunct="1">
              <a:spcBef>
                <a:spcPts val="0"/>
              </a:spcBef>
              <a:spcAft>
                <a:spcPts val="0"/>
              </a:spcAft>
            </a:pPr>
            <a:endParaRPr lang="en-GB" sz="1800" b="0" i="0" u="none" strike="noStrike">
              <a:effectLst/>
              <a:latin typeface="Arial" panose="020B0604020202020204" pitchFamily="34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E8A6369F-588B-614D-8CAD-13608D2FC950}"/>
              </a:ext>
            </a:extLst>
          </p:cNvPr>
          <p:cNvSpPr txBox="1"/>
          <p:nvPr/>
        </p:nvSpPr>
        <p:spPr>
          <a:xfrm>
            <a:off x="3049799" y="3242984"/>
            <a:ext cx="609959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algn="l" rtl="0" eaLnBrk="1" fontAlgn="t" latinLnBrk="0" hangingPunct="1">
              <a:spcBef>
                <a:spcPts val="0"/>
              </a:spcBef>
              <a:spcAft>
                <a:spcPts val="0"/>
              </a:spcAft>
            </a:pPr>
            <a:endParaRPr lang="en-GB" sz="1800" b="0" i="0" u="none" strike="noStrike">
              <a:effectLst/>
              <a:latin typeface="Arial" panose="020B0604020202020204" pitchFamily="34" charset="0"/>
            </a:endParaRP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5EE195B3-6D5D-4648-A735-7650FDA67897}"/>
              </a:ext>
            </a:extLst>
          </p:cNvPr>
          <p:cNvSpPr txBox="1"/>
          <p:nvPr/>
        </p:nvSpPr>
        <p:spPr>
          <a:xfrm>
            <a:off x="3049799" y="3242984"/>
            <a:ext cx="609959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algn="l" rtl="0" eaLnBrk="1" fontAlgn="t" latinLnBrk="0" hangingPunct="1">
              <a:spcBef>
                <a:spcPts val="0"/>
              </a:spcBef>
              <a:spcAft>
                <a:spcPts val="0"/>
              </a:spcAft>
            </a:pPr>
            <a:endParaRPr lang="en-GB" sz="1800" b="0" i="0" u="none" strike="noStrike">
              <a:effectLst/>
              <a:latin typeface="Arial" panose="020B0604020202020204" pitchFamily="34" charset="0"/>
            </a:endParaRP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51D38D5D-EAD6-0549-AF2D-B056E92F8DC6}"/>
              </a:ext>
            </a:extLst>
          </p:cNvPr>
          <p:cNvSpPr txBox="1"/>
          <p:nvPr/>
        </p:nvSpPr>
        <p:spPr>
          <a:xfrm>
            <a:off x="3049799" y="3242984"/>
            <a:ext cx="609959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algn="l" rtl="0" eaLnBrk="1" fontAlgn="t" latinLnBrk="0" hangingPunct="1">
              <a:spcBef>
                <a:spcPts val="0"/>
              </a:spcBef>
              <a:spcAft>
                <a:spcPts val="0"/>
              </a:spcAft>
            </a:pPr>
            <a:endParaRPr lang="en-GB" sz="1800" b="0" i="0" u="none" strike="noStrike">
              <a:effectLst/>
              <a:latin typeface="Arial" panose="020B0604020202020204" pitchFamily="34" charset="0"/>
            </a:endParaRP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EF688E9E-15D8-BD4E-A288-B3C0B06D0DD9}"/>
              </a:ext>
            </a:extLst>
          </p:cNvPr>
          <p:cNvSpPr txBox="1"/>
          <p:nvPr/>
        </p:nvSpPr>
        <p:spPr>
          <a:xfrm flipV="1">
            <a:off x="5180981" y="1306224"/>
            <a:ext cx="3317298" cy="12120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  <p:sp>
        <p:nvSpPr>
          <p:cNvPr id="33" name="CasetăText 32">
            <a:extLst>
              <a:ext uri="{FF2B5EF4-FFF2-40B4-BE49-F238E27FC236}">
                <a16:creationId xmlns:a16="http://schemas.microsoft.com/office/drawing/2014/main" id="{5D8EA7CB-41EA-0348-9BDF-F6900FDA57C1}"/>
              </a:ext>
            </a:extLst>
          </p:cNvPr>
          <p:cNvSpPr txBox="1"/>
          <p:nvPr/>
        </p:nvSpPr>
        <p:spPr>
          <a:xfrm>
            <a:off x="254981" y="1995147"/>
            <a:ext cx="6096000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o-RO"/>
              <a:t>If there isn’t enough contrast between</a:t>
            </a:r>
          </a:p>
          <a:p>
            <a:r>
              <a:rPr lang="ro-RO"/>
              <a:t>  your text and the background or enough</a:t>
            </a:r>
          </a:p>
          <a:p>
            <a:r>
              <a:rPr lang="ro-RO"/>
              <a:t>  color contrast between lines on a graph.</a:t>
            </a:r>
          </a:p>
          <a:p>
            <a:endParaRPr lang="ro-RO"/>
          </a:p>
          <a:p>
            <a:r>
              <a:rPr lang="ro-RO"/>
              <a:t> Your audience is going to have trouble </a:t>
            </a:r>
          </a:p>
          <a:p>
            <a:r>
              <a:rPr lang="ro-RO"/>
              <a:t> reading and understanding your content.</a:t>
            </a:r>
          </a:p>
        </p:txBody>
      </p:sp>
      <p:sp>
        <p:nvSpPr>
          <p:cNvPr id="35" name="CasetăText 34">
            <a:extLst>
              <a:ext uri="{FF2B5EF4-FFF2-40B4-BE49-F238E27FC236}">
                <a16:creationId xmlns:a16="http://schemas.microsoft.com/office/drawing/2014/main" id="{CF8A4721-CDA2-B342-92F3-04F292CD65D7}"/>
              </a:ext>
            </a:extLst>
          </p:cNvPr>
          <p:cNvSpPr txBox="1"/>
          <p:nvPr/>
        </p:nvSpPr>
        <p:spPr>
          <a:xfrm>
            <a:off x="254981" y="3875324"/>
            <a:ext cx="60960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o-RO"/>
              <a:t>The principle of contrast is dependent upon </a:t>
            </a:r>
          </a:p>
          <a:p>
            <a:r>
              <a:rPr lang="ro-RO"/>
              <a:t>the surrounding elements being noticeably </a:t>
            </a:r>
          </a:p>
          <a:p>
            <a:r>
              <a:rPr lang="ro-RO"/>
              <a:t>different from the focal point.</a:t>
            </a:r>
          </a:p>
        </p:txBody>
      </p:sp>
    </p:spTree>
    <p:extLst>
      <p:ext uri="{BB962C8B-B14F-4D97-AF65-F5344CB8AC3E}">
        <p14:creationId xmlns:p14="http://schemas.microsoft.com/office/powerpoint/2010/main" val="295427283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0A9354-7665-4B12-A46A-71B7510D1F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* Size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D10593-6535-44E0-8ADE-E68CDB8075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Why is large font size important in presentation?</a:t>
            </a:r>
          </a:p>
          <a:p>
            <a:r>
              <a:rPr lang="en-GB" dirty="0"/>
              <a:t>The font you choose must be readable to your audience</a:t>
            </a:r>
            <a:r>
              <a:rPr lang="en-GB"/>
              <a:t>. ...</a:t>
            </a:r>
            <a:endParaRPr lang="ro-RO"/>
          </a:p>
          <a:p>
            <a:r>
              <a:rPr lang="en-GB"/>
              <a:t> </a:t>
            </a:r>
            <a:r>
              <a:rPr lang="en-GB" dirty="0"/>
              <a:t>After you've chosen a font, you should keep it larger than 18 </a:t>
            </a:r>
            <a:r>
              <a:rPr lang="en-GB"/>
              <a:t>points.</a:t>
            </a:r>
            <a:endParaRPr lang="ro-RO"/>
          </a:p>
          <a:p>
            <a:r>
              <a:rPr lang="en-GB"/>
              <a:t> </a:t>
            </a:r>
            <a:r>
              <a:rPr lang="en-GB" dirty="0"/>
              <a:t>Some experts even suggest never going below 30 points</a:t>
            </a:r>
            <a:r>
              <a:rPr lang="en-GB"/>
              <a:t>. </a:t>
            </a:r>
            <a:endParaRPr lang="ro-RO"/>
          </a:p>
          <a:p>
            <a:r>
              <a:rPr lang="en-GB"/>
              <a:t>Using </a:t>
            </a:r>
            <a:r>
              <a:rPr lang="en-GB" dirty="0"/>
              <a:t>large point sizes encourages you to create a concise presentation that augments, not over shadows, your talking </a:t>
            </a:r>
            <a:r>
              <a:rPr lang="en-GB"/>
              <a:t>points.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6343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AA6E2F49-DA71-DE44-AFFE-5E3B53E0F1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2047" y="-300139"/>
            <a:ext cx="7685037" cy="1325563"/>
          </a:xfrm>
        </p:spPr>
        <p:txBody>
          <a:bodyPr/>
          <a:lstStyle/>
          <a:p>
            <a:r>
              <a:rPr lang="ro-RO" dirty="0"/>
              <a:t>SENTENCES</a:t>
            </a: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D217D5BB-7218-ED4A-AA9D-F6205BBAD8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2047" y="1025424"/>
            <a:ext cx="7685037" cy="40802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ro-RO" sz="2400" dirty="0"/>
              <a:t>It's not necessary to use big sentences. </a:t>
            </a:r>
          </a:p>
          <a:p>
            <a:pPr marL="0" indent="0">
              <a:buNone/>
            </a:pPr>
            <a:r>
              <a:rPr lang="ro-RO" sz="2400" dirty="0"/>
              <a:t>The use of big sentences can be difficult to understand and people might get bored reading them. </a:t>
            </a:r>
          </a:p>
          <a:p>
            <a:pPr marL="0" indent="0">
              <a:buNone/>
            </a:pPr>
            <a:r>
              <a:rPr lang="ro-RO" sz="2400" dirty="0"/>
              <a:t>You can use key words and pictures because they make the information easier to remember. </a:t>
            </a:r>
          </a:p>
          <a:p>
            <a:pPr marL="0" indent="0">
              <a:buNone/>
            </a:pPr>
            <a:r>
              <a:rPr lang="ro-RO" sz="2400" dirty="0"/>
              <a:t>The information must be conveyed in short and simple sentences. </a:t>
            </a:r>
          </a:p>
          <a:p>
            <a:pPr marL="0" indent="0">
              <a:buNone/>
            </a:pPr>
            <a:r>
              <a:rPr lang="ro-RO" sz="2400" dirty="0"/>
              <a:t>Using photographs can also help you </a:t>
            </a:r>
          </a:p>
          <a:p>
            <a:pPr marL="0" indent="0">
              <a:buNone/>
            </a:pPr>
            <a:r>
              <a:rPr lang="ro-RO" sz="2400" dirty="0"/>
              <a:t>ilustrate what you trying to say.</a:t>
            </a:r>
          </a:p>
        </p:txBody>
      </p:sp>
      <p:sp>
        <p:nvSpPr>
          <p:cNvPr id="4" name="CasetăText 3">
            <a:extLst>
              <a:ext uri="{FF2B5EF4-FFF2-40B4-BE49-F238E27FC236}">
                <a16:creationId xmlns:a16="http://schemas.microsoft.com/office/drawing/2014/main" id="{7F29061A-3521-5044-AF44-B5D3164843CE}"/>
              </a:ext>
            </a:extLst>
          </p:cNvPr>
          <p:cNvSpPr txBox="1"/>
          <p:nvPr/>
        </p:nvSpPr>
        <p:spPr>
          <a:xfrm>
            <a:off x="5175623" y="2366682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ro-RO"/>
          </a:p>
        </p:txBody>
      </p:sp>
      <p:sp>
        <p:nvSpPr>
          <p:cNvPr id="5" name="CasetăText 4">
            <a:extLst>
              <a:ext uri="{FF2B5EF4-FFF2-40B4-BE49-F238E27FC236}">
                <a16:creationId xmlns:a16="http://schemas.microsoft.com/office/drawing/2014/main" id="{0B4E6AB1-8C29-FF47-A9C2-60DB713FC801}"/>
              </a:ext>
            </a:extLst>
          </p:cNvPr>
          <p:cNvSpPr txBox="1"/>
          <p:nvPr/>
        </p:nvSpPr>
        <p:spPr>
          <a:xfrm>
            <a:off x="6358963" y="6108071"/>
            <a:ext cx="45660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ro-RO"/>
              <a:t>Ionut Gugoi</a:t>
            </a:r>
          </a:p>
          <a:p>
            <a:pPr algn="l"/>
            <a:r>
              <a:rPr lang="ro-RO"/>
              <a:t>2113008</a:t>
            </a:r>
          </a:p>
        </p:txBody>
      </p:sp>
      <p:pic>
        <p:nvPicPr>
          <p:cNvPr id="6" name="Imagine 6">
            <a:extLst>
              <a:ext uri="{FF2B5EF4-FFF2-40B4-BE49-F238E27FC236}">
                <a16:creationId xmlns:a16="http://schemas.microsoft.com/office/drawing/2014/main" id="{921B90D5-D233-7540-9A9A-22A2603ADE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33038" y="3854857"/>
            <a:ext cx="2066661" cy="22532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967164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win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asetăText 4">
            <a:extLst>
              <a:ext uri="{FF2B5EF4-FFF2-40B4-BE49-F238E27FC236}">
                <a16:creationId xmlns:a16="http://schemas.microsoft.com/office/drawing/2014/main" id="{EF9BAFAB-4803-1944-86B5-367CA8E707F5}"/>
              </a:ext>
            </a:extLst>
          </p:cNvPr>
          <p:cNvSpPr txBox="1"/>
          <p:nvPr/>
        </p:nvSpPr>
        <p:spPr>
          <a:xfrm>
            <a:off x="102215" y="1522910"/>
            <a:ext cx="6484886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o-RO">
                <a:effectLst/>
              </a:rPr>
              <a:t>                                                      </a:t>
            </a:r>
          </a:p>
          <a:p>
            <a:r>
              <a:rPr lang="ro-RO"/>
              <a:t>-In </a:t>
            </a:r>
            <a:r>
              <a:rPr lang="ro-RO" dirty="0"/>
              <a:t>order t</a:t>
            </a:r>
            <a:r>
              <a:rPr lang="ro-RO" dirty="0">
                <a:effectLst/>
              </a:rPr>
              <a:t>o be able to please everyone </a:t>
            </a:r>
            <a:r>
              <a:rPr lang="ro-RO" dirty="0"/>
              <a:t>you </a:t>
            </a:r>
            <a:r>
              <a:rPr lang="ro-RO" dirty="0">
                <a:effectLst/>
              </a:rPr>
              <a:t>must not visually disturb the first </a:t>
            </a:r>
            <a:r>
              <a:rPr lang="ro-RO">
                <a:effectLst/>
              </a:rPr>
              <a:t>impact </a:t>
            </a:r>
          </a:p>
          <a:p>
            <a:r>
              <a:rPr lang="ro-RO">
                <a:effectLst/>
              </a:rPr>
              <a:t>- </a:t>
            </a:r>
            <a:r>
              <a:rPr lang="ro-RO" dirty="0">
                <a:effectLst/>
              </a:rPr>
              <a:t>If the background of the works is white or a very bright image from the start we lose focus on the message we want </a:t>
            </a:r>
            <a:r>
              <a:rPr lang="ro-RO" dirty="0"/>
              <a:t>to sent </a:t>
            </a:r>
            <a:br>
              <a:rPr lang="ro-RO"/>
            </a:br>
            <a:r>
              <a:rPr lang="ro-RO"/>
              <a:t>-</a:t>
            </a:r>
            <a:r>
              <a:rPr lang="ro-RO">
                <a:effectLst/>
              </a:rPr>
              <a:t> </a:t>
            </a:r>
            <a:r>
              <a:rPr lang="ro-RO" dirty="0">
                <a:effectLst/>
              </a:rPr>
              <a:t>We opted for darker colors to highlight the written text.</a:t>
            </a:r>
          </a:p>
          <a:p>
            <a:endParaRPr lang="ro-RO" dirty="0"/>
          </a:p>
        </p:txBody>
      </p:sp>
      <p:pic>
        <p:nvPicPr>
          <p:cNvPr id="6" name="Imagine 6">
            <a:extLst>
              <a:ext uri="{FF2B5EF4-FFF2-40B4-BE49-F238E27FC236}">
                <a16:creationId xmlns:a16="http://schemas.microsoft.com/office/drawing/2014/main" id="{B84B7C47-5C4E-DD49-AF14-AAB797FD95E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2103" y="3584109"/>
            <a:ext cx="2081107" cy="2134690"/>
          </a:xfrm>
          <a:prstGeom prst="rect">
            <a:avLst/>
          </a:prstGeom>
        </p:spPr>
      </p:pic>
      <p:sp>
        <p:nvSpPr>
          <p:cNvPr id="7" name="CasetăText 6">
            <a:extLst>
              <a:ext uri="{FF2B5EF4-FFF2-40B4-BE49-F238E27FC236}">
                <a16:creationId xmlns:a16="http://schemas.microsoft.com/office/drawing/2014/main" id="{B6F81D1B-C116-A144-AFF8-2A40883F2B32}"/>
              </a:ext>
            </a:extLst>
          </p:cNvPr>
          <p:cNvSpPr txBox="1"/>
          <p:nvPr/>
        </p:nvSpPr>
        <p:spPr>
          <a:xfrm>
            <a:off x="5892520" y="5825565"/>
            <a:ext cx="398137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ro-RO"/>
              <a:t>- Mirabela Mutcu </a:t>
            </a:r>
          </a:p>
          <a:p>
            <a:pPr algn="l"/>
            <a:r>
              <a:rPr lang="ro-RO"/>
              <a:t>      2108200</a:t>
            </a:r>
          </a:p>
        </p:txBody>
      </p:sp>
      <p:sp>
        <p:nvSpPr>
          <p:cNvPr id="9" name="CasetăText 8">
            <a:extLst>
              <a:ext uri="{FF2B5EF4-FFF2-40B4-BE49-F238E27FC236}">
                <a16:creationId xmlns:a16="http://schemas.microsoft.com/office/drawing/2014/main" id="{F0E79824-5315-FF4A-BB29-21E72E073AB2}"/>
              </a:ext>
            </a:extLst>
          </p:cNvPr>
          <p:cNvSpPr txBox="1"/>
          <p:nvPr/>
        </p:nvSpPr>
        <p:spPr>
          <a:xfrm>
            <a:off x="3319929" y="91437"/>
            <a:ext cx="36038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ro-RO" sz="2000" dirty="0"/>
              <a:t>Dark </a:t>
            </a:r>
          </a:p>
        </p:txBody>
      </p:sp>
      <p:sp>
        <p:nvSpPr>
          <p:cNvPr id="11" name="Subtitlu 10">
            <a:extLst>
              <a:ext uri="{FF2B5EF4-FFF2-40B4-BE49-F238E27FC236}">
                <a16:creationId xmlns:a16="http://schemas.microsoft.com/office/drawing/2014/main" id="{A62DF193-B861-D049-A3E4-DAC7E44A574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3590" y="3455753"/>
            <a:ext cx="2165263" cy="2922367"/>
          </a:xfrm>
        </p:spPr>
        <p:txBody>
          <a:bodyPr/>
          <a:lstStyle/>
          <a:p>
            <a:r>
              <a:rPr lang="ro-RO" b="1" i="1" u="sng">
                <a:solidFill>
                  <a:schemeClr val="bg1"/>
                </a:solidFill>
              </a:rPr>
              <a:t> </a:t>
            </a:r>
            <a:r>
              <a:rPr lang="ro-RO" b="1">
                <a:solidFill>
                  <a:schemeClr val="bg1"/>
                </a:solidFill>
              </a:rPr>
              <a:t>       </a:t>
            </a:r>
            <a:endParaRPr lang="ro-RO" b="1" i="1" u="sng">
              <a:solidFill>
                <a:schemeClr val="bg1"/>
              </a:solidFill>
            </a:endParaRPr>
          </a:p>
        </p:txBody>
      </p:sp>
      <p:sp>
        <p:nvSpPr>
          <p:cNvPr id="13" name="Subtitlu 10">
            <a:extLst>
              <a:ext uri="{FF2B5EF4-FFF2-40B4-BE49-F238E27FC236}">
                <a16:creationId xmlns:a16="http://schemas.microsoft.com/office/drawing/2014/main" id="{118778F6-3E39-9A4B-9F8D-E38434C7A5C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56737" y="3584108"/>
            <a:ext cx="2351741" cy="2685209"/>
          </a:xfrm>
        </p:spPr>
        <p:txBody>
          <a:bodyPr/>
          <a:lstStyle/>
          <a:p>
            <a:r>
              <a:rPr lang="ro-RO"/>
              <a:t>       </a:t>
            </a:r>
          </a:p>
        </p:txBody>
      </p:sp>
      <p:sp>
        <p:nvSpPr>
          <p:cNvPr id="21" name="CasetăText 20">
            <a:extLst>
              <a:ext uri="{FF2B5EF4-FFF2-40B4-BE49-F238E27FC236}">
                <a16:creationId xmlns:a16="http://schemas.microsoft.com/office/drawing/2014/main" id="{20BFF52C-524D-184A-8C28-650CE86D665C}"/>
              </a:ext>
            </a:extLst>
          </p:cNvPr>
          <p:cNvSpPr txBox="1"/>
          <p:nvPr/>
        </p:nvSpPr>
        <p:spPr>
          <a:xfrm>
            <a:off x="358589" y="3688105"/>
            <a:ext cx="47632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ro-RO" sz="2400"/>
              <a:t>Ex:1                            Ex:2</a:t>
            </a:r>
          </a:p>
        </p:txBody>
      </p:sp>
      <p:sp>
        <p:nvSpPr>
          <p:cNvPr id="24" name="CasetăText 23">
            <a:extLst>
              <a:ext uri="{FF2B5EF4-FFF2-40B4-BE49-F238E27FC236}">
                <a16:creationId xmlns:a16="http://schemas.microsoft.com/office/drawing/2014/main" id="{128F6FE7-EC46-F948-B9CC-E098A13B4672}"/>
              </a:ext>
            </a:extLst>
          </p:cNvPr>
          <p:cNvSpPr txBox="1"/>
          <p:nvPr/>
        </p:nvSpPr>
        <p:spPr>
          <a:xfrm>
            <a:off x="358589" y="4202228"/>
            <a:ext cx="4329025" cy="23642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ro-RO"/>
          </a:p>
        </p:txBody>
      </p:sp>
      <p:sp>
        <p:nvSpPr>
          <p:cNvPr id="26" name="Dreptunghi 25">
            <a:extLst>
              <a:ext uri="{FF2B5EF4-FFF2-40B4-BE49-F238E27FC236}">
                <a16:creationId xmlns:a16="http://schemas.microsoft.com/office/drawing/2014/main" id="{BF1F164D-79A5-B64F-9E15-7897FC21AA8E}"/>
              </a:ext>
            </a:extLst>
          </p:cNvPr>
          <p:cNvSpPr/>
          <p:nvPr/>
        </p:nvSpPr>
        <p:spPr>
          <a:xfrm>
            <a:off x="246223" y="4175474"/>
            <a:ext cx="4534954" cy="235775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o-RO"/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9025CDA9-7ED8-D843-AE6F-BDC7E96C8562}"/>
              </a:ext>
            </a:extLst>
          </p:cNvPr>
          <p:cNvSpPr/>
          <p:nvPr/>
        </p:nvSpPr>
        <p:spPr>
          <a:xfrm>
            <a:off x="388228" y="4461208"/>
            <a:ext cx="1828800" cy="18288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o-RO"/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96180EF4-D83F-3D48-8C86-8817891431ED}"/>
              </a:ext>
            </a:extLst>
          </p:cNvPr>
          <p:cNvSpPr/>
          <p:nvPr/>
        </p:nvSpPr>
        <p:spPr>
          <a:xfrm>
            <a:off x="2687230" y="4469968"/>
            <a:ext cx="1828800" cy="1828800"/>
          </a:xfrm>
          <a:prstGeom prst="ellipse">
            <a:avLst/>
          </a:prstGeom>
          <a:solidFill>
            <a:srgbClr val="30539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o-RO"/>
              <a:t>Good day </a:t>
            </a:r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89A108C7-C046-2242-9451-CAC7673111B9}"/>
              </a:ext>
            </a:extLst>
          </p:cNvPr>
          <p:cNvSpPr/>
          <p:nvPr/>
        </p:nvSpPr>
        <p:spPr>
          <a:xfrm>
            <a:off x="396628" y="4443074"/>
            <a:ext cx="1828800" cy="1882588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o-RO">
                <a:solidFill>
                  <a:schemeClr val="bg1"/>
                </a:solidFill>
              </a:rPr>
              <a:t>Good day </a:t>
            </a:r>
          </a:p>
        </p:txBody>
      </p:sp>
      <p:sp>
        <p:nvSpPr>
          <p:cNvPr id="3" name="CasetăText 2">
            <a:extLst>
              <a:ext uri="{FF2B5EF4-FFF2-40B4-BE49-F238E27FC236}">
                <a16:creationId xmlns:a16="http://schemas.microsoft.com/office/drawing/2014/main" id="{ECAB93D2-FF78-0F4C-B78C-75D9622BE643}"/>
              </a:ext>
            </a:extLst>
          </p:cNvPr>
          <p:cNvSpPr txBox="1"/>
          <p:nvPr/>
        </p:nvSpPr>
        <p:spPr>
          <a:xfrm flipV="1">
            <a:off x="4129740" y="1733176"/>
            <a:ext cx="5169647" cy="8785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ro-RO"/>
          </a:p>
        </p:txBody>
      </p:sp>
      <p:sp>
        <p:nvSpPr>
          <p:cNvPr id="16" name="CasetăText 15">
            <a:extLst>
              <a:ext uri="{FF2B5EF4-FFF2-40B4-BE49-F238E27FC236}">
                <a16:creationId xmlns:a16="http://schemas.microsoft.com/office/drawing/2014/main" id="{812F73F1-716B-0E40-A9AE-F7144846934E}"/>
              </a:ext>
            </a:extLst>
          </p:cNvPr>
          <p:cNvSpPr txBox="1"/>
          <p:nvPr/>
        </p:nvSpPr>
        <p:spPr>
          <a:xfrm>
            <a:off x="102215" y="902468"/>
            <a:ext cx="60960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o-RO"/>
              <a:t>-Talking about background colors blue is considered to be the most effective one since it makes you feel confident and secure </a:t>
            </a:r>
          </a:p>
          <a:p>
            <a:r>
              <a:rPr lang="ro-RO"/>
              <a:t>-This color is universal and can be used in any presentation</a:t>
            </a:r>
          </a:p>
        </p:txBody>
      </p:sp>
    </p:spTree>
    <p:extLst>
      <p:ext uri="{BB962C8B-B14F-4D97-AF65-F5344CB8AC3E}">
        <p14:creationId xmlns:p14="http://schemas.microsoft.com/office/powerpoint/2010/main" val="177583848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9" grpId="0"/>
      <p:bldP spid="28" grpId="0" animBg="1"/>
      <p:bldP spid="2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E8F683-CDF8-4FD8-9AC0-D149C9A07E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100" dirty="0"/>
              <a:t>Source of Inspiration : Death by PowerPoint TED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AF64AA-7032-4279-AA62-34A68F5689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416310"/>
            <a:ext cx="7685037" cy="408025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- Link : https://youtu.be/Iwpi1Lm6dFo</a:t>
            </a:r>
          </a:p>
        </p:txBody>
      </p:sp>
      <p:pic>
        <p:nvPicPr>
          <p:cNvPr id="4" name="OnlyMP3.net - Applause sound effect-qGubQZ9ZRHk-192k-1633406066888">
            <a:hlinkClick r:id="" action="ppaction://media"/>
            <a:extLst>
              <a:ext uri="{FF2B5EF4-FFF2-40B4-BE49-F238E27FC236}">
                <a16:creationId xmlns:a16="http://schemas.microsoft.com/office/drawing/2014/main" id="{3929C030-3DBE-4813-98C9-F533202834A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 flipV="1">
            <a:off x="11637438" y="6496560"/>
            <a:ext cx="194724" cy="1947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861902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TropicVTI">
  <a:themeElements>
    <a:clrScheme name="Tropic">
      <a:dk1>
        <a:srgbClr val="000000"/>
      </a:dk1>
      <a:lt1>
        <a:sysClr val="window" lastClr="FFFFFF"/>
      </a:lt1>
      <a:dk2>
        <a:srgbClr val="09392F"/>
      </a:dk2>
      <a:lt2>
        <a:srgbClr val="ECF0F0"/>
      </a:lt2>
      <a:accent1>
        <a:srgbClr val="1EBE9B"/>
      </a:accent1>
      <a:accent2>
        <a:srgbClr val="FD7C7C"/>
      </a:accent2>
      <a:accent3>
        <a:srgbClr val="7DA8B5"/>
      </a:accent3>
      <a:accent4>
        <a:srgbClr val="168E74"/>
      </a:accent4>
      <a:accent5>
        <a:srgbClr val="FB7365"/>
      </a:accent5>
      <a:accent6>
        <a:srgbClr val="D39B17"/>
      </a:accent6>
      <a:hlink>
        <a:srgbClr val="EF08F7"/>
      </a:hlink>
      <a:folHlink>
        <a:srgbClr val="8477FE"/>
      </a:folHlink>
    </a:clrScheme>
    <a:fontScheme name="Tropic">
      <a:majorFont>
        <a:latin typeface="Gill Sans Nova"/>
        <a:ea typeface=""/>
        <a:cs typeface=""/>
      </a:majorFont>
      <a:minorFont>
        <a:latin typeface="Gill Sans Nov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ropicVTI" id="{DE8751F2-0439-4D1D-A674-AFC241C9701D}" vid="{C41D9140-98E0-4A26-97C4-97FDCB8D6E04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 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 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 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91B451D30E41240A96500EC6D397FB6" ma:contentTypeVersion="4" ma:contentTypeDescription="Create a new document." ma:contentTypeScope="" ma:versionID="fe20b7efdbaab09c74013926fe1d6310">
  <xsd:schema xmlns:xsd="http://www.w3.org/2001/XMLSchema" xmlns:xs="http://www.w3.org/2001/XMLSchema" xmlns:p="http://schemas.microsoft.com/office/2006/metadata/properties" xmlns:ns3="be49ff73-cec0-4379-9da8-63ff3cc411bb" targetNamespace="http://schemas.microsoft.com/office/2006/metadata/properties" ma:root="true" ma:fieldsID="88d392c79c05f0eecaa93bc11aebfa1f" ns3:_="">
    <xsd:import namespace="be49ff73-cec0-4379-9da8-63ff3cc411b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e49ff73-cec0-4379-9da8-63ff3cc411b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EE132D9D-F310-47A6-843A-1525A423F913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84C7A21-AFAC-47E9-99AF-FD1D0F28358F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be49ff73-cec0-4379-9da8-63ff3cc411bb"/>
  </ds:schemaRefs>
</ds:datastoreItem>
</file>

<file path=customXml/itemProps3.xml><?xml version="1.0" encoding="utf-8"?>
<ds:datastoreItem xmlns:ds="http://schemas.openxmlformats.org/officeDocument/2006/customXml" ds:itemID="{BCC943AA-2A0E-4083-B542-C9F14C992D3E}">
  <ds:schemaRefs>
    <ds:schemaRef ds:uri="http://schemas.microsoft.com/office/2006/metadata/properties"/>
    <ds:schemaRef ds:uri="http://www.w3.org/2000/xmln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469</Words>
  <Application>Microsoft Office PowerPoint</Application>
  <PresentationFormat>Ecran lat</PresentationFormat>
  <Paragraphs>51</Paragraphs>
  <Slides>7</Slides>
  <Notes>0</Notes>
  <HiddenSlides>0</HiddenSlides>
  <MMClips>1</MMClip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7</vt:i4>
      </vt:variant>
    </vt:vector>
  </HeadingPairs>
  <TitlesOfParts>
    <vt:vector size="8" baseType="lpstr">
      <vt:lpstr>TropicVTI</vt:lpstr>
      <vt:lpstr>The principles designs of PowerPoint</vt:lpstr>
      <vt:lpstr>* One message</vt:lpstr>
      <vt:lpstr>*Contrast*</vt:lpstr>
      <vt:lpstr>* Size </vt:lpstr>
      <vt:lpstr>SENTENCES</vt:lpstr>
      <vt:lpstr>Prezentare PowerPoint</vt:lpstr>
      <vt:lpstr>Source of Inspiration : Death by PowerPoint TED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principles designs of PowerPoint</dc:title>
  <dc:creator>Valentin Antonio</dc:creator>
  <cp:lastModifiedBy>Mirabela Mutcu</cp:lastModifiedBy>
  <cp:revision>15</cp:revision>
  <dcterms:created xsi:type="dcterms:W3CDTF">2021-10-06T18:33:11Z</dcterms:created>
  <dcterms:modified xsi:type="dcterms:W3CDTF">2021-10-10T19:31:30Z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0x010100891B451D30E41240A96500EC6D397FB6</vt:lpwstr>
  </property>
</Properties>
</file>