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Default Extension="emf" ContentType="image/x-emf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s/slide16.xml" ContentType="application/vnd.openxmlformats-officedocument.presentationml.slide+xml"/>
  <Override PartName="/ppt/slides/slide21.xml" ContentType="application/vnd.openxmlformats-officedocument.presentationml.slide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s/slide19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s/slide17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48" r:id="rId1"/>
  </p:sldMasterIdLst>
  <p:notesMasterIdLst>
    <p:notesMasterId r:id="rId24"/>
  </p:notesMasterIdLst>
  <p:sldIdLst>
    <p:sldId id="279" r:id="rId2"/>
    <p:sldId id="258" r:id="rId3"/>
    <p:sldId id="261" r:id="rId4"/>
    <p:sldId id="257" r:id="rId5"/>
    <p:sldId id="278" r:id="rId6"/>
    <p:sldId id="266" r:id="rId7"/>
    <p:sldId id="277" r:id="rId8"/>
    <p:sldId id="262" r:id="rId9"/>
    <p:sldId id="263" r:id="rId10"/>
    <p:sldId id="276" r:id="rId11"/>
    <p:sldId id="268" r:id="rId12"/>
    <p:sldId id="274" r:id="rId13"/>
    <p:sldId id="264" r:id="rId14"/>
    <p:sldId id="265" r:id="rId15"/>
    <p:sldId id="260" r:id="rId16"/>
    <p:sldId id="269" r:id="rId17"/>
    <p:sldId id="270" r:id="rId18"/>
    <p:sldId id="271" r:id="rId19"/>
    <p:sldId id="272" r:id="rId20"/>
    <p:sldId id="273" r:id="rId21"/>
    <p:sldId id="259" r:id="rId22"/>
    <p:sldId id="26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mc="http://schemas.openxmlformats.org/markup-compatibility/2006" xmlns:mv="urn:schemas-microsoft-com:mac:vml"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lrMru>
    <a:srgbClr val="FF0080"/>
  </p:clrMru>
  <p:extLst>
    <p:ext uri="{E76CE94A-603C-4142-B9EB-6D1370010A27}">
      <p14:discardImageEditData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  <p:ext uri="{FD5EFAAD-0ECE-453E-9831-46B23BE46B34}">
      <p15:chartTrackingRefBased xmlns:mc="http://schemas.openxmlformats.org/markup-compatibility/2006" xmlns:mv="urn:schemas-microsoft-com:mac:vml"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-112" y="-48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notesMaster" Target="notesMasters/notesMaster1.xml"/><Relationship Id="rId25" Type="http://schemas.openxmlformats.org/officeDocument/2006/relationships/printerSettings" Target="printerSettings/printerSettings1.bin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F6D9DF-8F7A-E744-B55F-550C23EEE44F}" type="datetimeFigureOut">
              <a:rPr lang="en-US" smtClean="0"/>
              <a:pPr/>
              <a:t>9/27/18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DC9BC9-0EF2-FA48-8428-0E9BF8D6E23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yw’ch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dealltwriaeth</a:t>
            </a:r>
            <a:r>
              <a:rPr lang="en-GB" baseline="0" dirty="0" smtClean="0"/>
              <a:t> am ‘Foundation/Sylfaen’: </a:t>
            </a:r>
            <a:r>
              <a:rPr lang="en-GB" baseline="0" dirty="0" err="1" smtClean="0"/>
              <a:t>Trafodwch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Foundation/</a:t>
            </a:r>
            <a:r>
              <a:rPr lang="en-GB" baseline="0" dirty="0" smtClean="0"/>
              <a:t> Sylfaen:</a:t>
            </a:r>
          </a:p>
          <a:p>
            <a:r>
              <a:rPr lang="en-GB" baseline="0" dirty="0" smtClean="0"/>
              <a:t>Understanding acquired in the academy, in preparation (</a:t>
            </a:r>
            <a:r>
              <a:rPr lang="en-GB" baseline="0" dirty="0" err="1" smtClean="0"/>
              <a:t>sef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gyda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Brifysgol</a:t>
            </a:r>
            <a:r>
              <a:rPr lang="en-GB" baseline="0" dirty="0" smtClean="0"/>
              <a:t>). </a:t>
            </a:r>
            <a:r>
              <a:rPr lang="en-GB" baseline="0" dirty="0" err="1" smtClean="0"/>
              <a:t>Dyma’r</a:t>
            </a:r>
            <a:r>
              <a:rPr lang="en-GB" baseline="0" dirty="0" smtClean="0"/>
              <a:t> </a:t>
            </a:r>
          </a:p>
          <a:p>
            <a:pPr marL="285750" indent="-285750">
              <a:buAutoNum type="romanLcParenR"/>
            </a:pPr>
            <a:r>
              <a:rPr lang="en-GB" baseline="0" dirty="0" smtClean="0"/>
              <a:t>knowledge/ </a:t>
            </a:r>
            <a:r>
              <a:rPr lang="en-GB" baseline="0" dirty="0" err="1" smtClean="0"/>
              <a:t>gwybodaeth</a:t>
            </a:r>
            <a:r>
              <a:rPr lang="en-GB" baseline="0" dirty="0" smtClean="0"/>
              <a:t> </a:t>
            </a:r>
          </a:p>
          <a:p>
            <a:pPr marL="285750" indent="-285750">
              <a:buAutoNum type="romanLcParenR"/>
            </a:pPr>
            <a:r>
              <a:rPr lang="en-GB" baseline="0" dirty="0" smtClean="0"/>
              <a:t>beliefs/ </a:t>
            </a:r>
            <a:r>
              <a:rPr lang="en-GB" baseline="0" dirty="0" err="1" smtClean="0"/>
              <a:t>credoau</a:t>
            </a:r>
            <a:r>
              <a:rPr lang="en-GB" baseline="0" dirty="0" smtClean="0"/>
              <a:t> (</a:t>
            </a:r>
            <a:r>
              <a:rPr lang="en-GB" baseline="0" dirty="0" err="1" smtClean="0"/>
              <a:t>pedagogeg</a:t>
            </a:r>
            <a:r>
              <a:rPr lang="en-GB" baseline="0" dirty="0" smtClean="0"/>
              <a:t>)</a:t>
            </a:r>
          </a:p>
          <a:p>
            <a:pPr marL="285750" indent="-285750">
              <a:buAutoNum type="romanLcParenR"/>
            </a:pPr>
            <a:endParaRPr lang="en-GB" baseline="0" dirty="0" smtClean="0"/>
          </a:p>
          <a:p>
            <a:pPr marL="0" indent="0">
              <a:buNone/>
            </a:pPr>
            <a:r>
              <a:rPr lang="en-GB" baseline="0" dirty="0" smtClean="0"/>
              <a:t>Beth </a:t>
            </a:r>
            <a:r>
              <a:rPr lang="en-GB" baseline="0" dirty="0" err="1" smtClean="0"/>
              <a:t>yw’ch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dealltwriaeth</a:t>
            </a:r>
            <a:r>
              <a:rPr lang="en-GB" baseline="0" dirty="0" smtClean="0"/>
              <a:t> am ‘</a:t>
            </a:r>
            <a:r>
              <a:rPr lang="en-GB" baseline="0" dirty="0" err="1" smtClean="0"/>
              <a:t>Drawnewid</a:t>
            </a:r>
            <a:r>
              <a:rPr lang="en-GB" baseline="0" dirty="0" smtClean="0"/>
              <a:t>’: </a:t>
            </a:r>
            <a:r>
              <a:rPr lang="en-GB" baseline="0" dirty="0" err="1" smtClean="0"/>
              <a:t>Trafodwch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.</a:t>
            </a:r>
          </a:p>
          <a:p>
            <a:pPr marL="0" indent="0">
              <a:buNone/>
            </a:pPr>
            <a:r>
              <a:rPr lang="en-GB" baseline="0" dirty="0" err="1" smtClean="0"/>
              <a:t>Dyma</a:t>
            </a:r>
            <a:r>
              <a:rPr lang="en-GB" baseline="0" dirty="0" smtClean="0"/>
              <a:t> ‘knowledge in action’ – ‘</a:t>
            </a:r>
            <a:r>
              <a:rPr lang="en-GB" baseline="0" dirty="0" err="1" smtClean="0"/>
              <a:t>gwybodaeth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waith</a:t>
            </a:r>
            <a:r>
              <a:rPr lang="en-GB" baseline="0" dirty="0" smtClean="0"/>
              <a:t>’ </a:t>
            </a:r>
            <a:r>
              <a:rPr lang="en-GB" baseline="0" dirty="0" err="1" smtClean="0"/>
              <a:t>h.y</a:t>
            </a:r>
            <a:r>
              <a:rPr lang="en-GB" baseline="0" dirty="0" smtClean="0"/>
              <a:t>. y </a:t>
            </a:r>
            <a:r>
              <a:rPr lang="en-GB" baseline="0" dirty="0" err="1" smtClean="0"/>
              <a:t>cynllunio</a:t>
            </a:r>
            <a:r>
              <a:rPr lang="en-GB" baseline="0" dirty="0" smtClean="0"/>
              <a:t> (planning to teach) </a:t>
            </a:r>
            <a:r>
              <a:rPr lang="en-GB" baseline="0" dirty="0" err="1" smtClean="0"/>
              <a:t>a’r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addysgu</a:t>
            </a:r>
            <a:r>
              <a:rPr lang="en-GB" baseline="0" dirty="0" smtClean="0"/>
              <a:t> (the act of teaching itself). </a:t>
            </a:r>
          </a:p>
          <a:p>
            <a:pPr marL="0" indent="0">
              <a:buNone/>
            </a:pPr>
            <a:r>
              <a:rPr lang="en-GB" baseline="0" dirty="0" err="1" smtClean="0"/>
              <a:t>Paragraff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pwysig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</a:t>
            </a:r>
            <a:r>
              <a:rPr lang="en-GB" baseline="0" dirty="0" smtClean="0"/>
              <a:t>: Of particular importance is the trainees’ choice and use of examples presented to pupils (</a:t>
            </a:r>
            <a:r>
              <a:rPr lang="en-GB" baseline="0" dirty="0" err="1" smtClean="0"/>
              <a:t>athro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yw’r</a:t>
            </a:r>
            <a:r>
              <a:rPr lang="en-GB" baseline="0" dirty="0" smtClean="0"/>
              <a:t> model </a:t>
            </a:r>
            <a:r>
              <a:rPr lang="en-GB" baseline="0" dirty="0" err="1" smtClean="0"/>
              <a:t>iaith</a:t>
            </a:r>
            <a:r>
              <a:rPr lang="en-GB" baseline="0" dirty="0" smtClean="0"/>
              <a:t>) to assist their concept formation (Math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bennaf</a:t>
            </a:r>
            <a:r>
              <a:rPr lang="en-GB" baseline="0" dirty="0" smtClean="0"/>
              <a:t>); language acquisition (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benodol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ni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cofier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golofn</a:t>
            </a:r>
            <a:r>
              <a:rPr lang="en-GB" baseline="0" dirty="0" smtClean="0"/>
              <a:t> ‘</a:t>
            </a:r>
            <a:r>
              <a:rPr lang="en-GB" baseline="0" dirty="0" err="1" smtClean="0"/>
              <a:t>Geirfa</a:t>
            </a:r>
            <a:r>
              <a:rPr lang="en-GB" baseline="0" dirty="0" smtClean="0"/>
              <a:t>’  </a:t>
            </a:r>
            <a:r>
              <a:rPr lang="en-GB" baseline="0" dirty="0" err="1" smtClean="0"/>
              <a:t>h.y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patrymau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brawddegau</a:t>
            </a:r>
            <a:r>
              <a:rPr lang="en-GB" baseline="0" dirty="0" smtClean="0"/>
              <a:t>) and to demonstrate procedures (gall </a:t>
            </a:r>
            <a:r>
              <a:rPr lang="en-GB" baseline="0" dirty="0" err="1" smtClean="0"/>
              <a:t>hyn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olygu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stumie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nghyd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destun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magu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iaith</a:t>
            </a:r>
            <a:r>
              <a:rPr lang="en-GB" baseline="0" dirty="0" smtClean="0"/>
              <a:t>/ </a:t>
            </a:r>
            <a:r>
              <a:rPr lang="en-GB" baseline="0" dirty="0" err="1" smtClean="0"/>
              <a:t>sgiliau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llafaredd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cynnar</a:t>
            </a:r>
            <a:r>
              <a:rPr lang="en-GB" baseline="0" dirty="0" smtClean="0"/>
              <a:t>).</a:t>
            </a:r>
          </a:p>
          <a:p>
            <a:pPr marL="0" indent="0">
              <a:buNone/>
            </a:pPr>
            <a:endParaRPr lang="en-GB" baseline="0" dirty="0" smtClean="0"/>
          </a:p>
          <a:p>
            <a:pPr marL="0" indent="0">
              <a:buNone/>
            </a:pPr>
            <a:r>
              <a:rPr lang="en-GB" baseline="0" dirty="0" smtClean="0"/>
              <a:t>Beth </a:t>
            </a:r>
            <a:r>
              <a:rPr lang="en-GB" baseline="0" dirty="0" err="1" smtClean="0"/>
              <a:t>yw’ch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dealltwriaeth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dimensiwn</a:t>
            </a:r>
            <a:r>
              <a:rPr lang="en-GB" baseline="0" dirty="0" smtClean="0"/>
              <a:t> ‘</a:t>
            </a:r>
            <a:r>
              <a:rPr lang="en-GB" baseline="0" dirty="0" err="1" smtClean="0"/>
              <a:t>Cysylltu</a:t>
            </a:r>
            <a:r>
              <a:rPr lang="en-GB" baseline="0" dirty="0" smtClean="0"/>
              <a:t>’: </a:t>
            </a:r>
            <a:r>
              <a:rPr lang="en-GB" baseline="0" dirty="0" err="1" smtClean="0"/>
              <a:t>Trafodwch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</a:t>
            </a:r>
            <a:r>
              <a:rPr lang="en-GB" baseline="0" dirty="0" err="1" smtClean="0">
                <a:latin typeface="Cambria"/>
              </a:rPr>
              <a:t>ŵp</a:t>
            </a:r>
            <a:r>
              <a:rPr lang="en-GB" baseline="0" dirty="0" smtClean="0">
                <a:latin typeface="Cambria"/>
              </a:rPr>
              <a:t>.</a:t>
            </a:r>
          </a:p>
          <a:p>
            <a:pPr marL="0" indent="0">
              <a:buNone/>
            </a:pPr>
            <a:r>
              <a:rPr lang="en-GB" baseline="0" dirty="0" smtClean="0">
                <a:latin typeface="Cambria"/>
              </a:rPr>
              <a:t>O ran </a:t>
            </a:r>
            <a:r>
              <a:rPr lang="en-GB" baseline="0" dirty="0" err="1" smtClean="0">
                <a:latin typeface="Cambria"/>
              </a:rPr>
              <a:t>iaith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mae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cysylltiad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amlwg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rhwng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dysgu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darllen</a:t>
            </a:r>
            <a:r>
              <a:rPr lang="en-GB" baseline="0" dirty="0" smtClean="0">
                <a:latin typeface="Cambria"/>
              </a:rPr>
              <a:t> a </a:t>
            </a:r>
            <a:r>
              <a:rPr lang="en-GB" baseline="0" dirty="0" err="1" smtClean="0">
                <a:latin typeface="Cambria"/>
              </a:rPr>
              <a:t>sillafu</a:t>
            </a:r>
            <a:r>
              <a:rPr lang="en-GB" baseline="0" dirty="0" smtClean="0">
                <a:latin typeface="Cambria"/>
              </a:rPr>
              <a:t> (</a:t>
            </a:r>
            <a:r>
              <a:rPr lang="en-GB" baseline="0" dirty="0" err="1" smtClean="0">
                <a:latin typeface="Cambria"/>
              </a:rPr>
              <a:t>uno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seinaiu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ar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gyfer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darllen</a:t>
            </a:r>
            <a:r>
              <a:rPr lang="en-GB" baseline="0" dirty="0" smtClean="0">
                <a:latin typeface="Cambria"/>
              </a:rPr>
              <a:t>/ </a:t>
            </a:r>
            <a:r>
              <a:rPr lang="en-GB" baseline="0" dirty="0" err="1" smtClean="0">
                <a:latin typeface="Cambria"/>
              </a:rPr>
              <a:t>datgymalu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seiniau</a:t>
            </a:r>
            <a:r>
              <a:rPr lang="en-GB" baseline="0" dirty="0" smtClean="0">
                <a:latin typeface="Cambria"/>
              </a:rPr>
              <a:t> o </a:t>
            </a:r>
            <a:r>
              <a:rPr lang="en-GB" baseline="0" dirty="0" err="1" smtClean="0">
                <a:latin typeface="Cambria"/>
              </a:rPr>
              <a:t>fewn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gair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ar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gyfer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sillafu</a:t>
            </a:r>
            <a:r>
              <a:rPr lang="en-GB" baseline="0" dirty="0" smtClean="0">
                <a:latin typeface="Cambria"/>
              </a:rPr>
              <a:t>). Allen </a:t>
            </a:r>
            <a:r>
              <a:rPr lang="en-GB" baseline="0" dirty="0" err="1" smtClean="0">
                <a:latin typeface="Cambria"/>
              </a:rPr>
              <a:t>ni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ystyried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yr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elfen</a:t>
            </a:r>
            <a:r>
              <a:rPr lang="en-GB" baseline="0" dirty="0" smtClean="0">
                <a:latin typeface="Cambria"/>
              </a:rPr>
              <a:t> ‘</a:t>
            </a:r>
            <a:r>
              <a:rPr lang="en-GB" baseline="0" dirty="0" err="1" smtClean="0">
                <a:latin typeface="Cambria"/>
              </a:rPr>
              <a:t>homophonus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diamporphs</a:t>
            </a:r>
            <a:r>
              <a:rPr lang="en-GB" baseline="0" dirty="0" smtClean="0">
                <a:latin typeface="Cambria"/>
              </a:rPr>
              <a:t>’ fan </a:t>
            </a:r>
            <a:r>
              <a:rPr lang="en-GB" baseline="0" dirty="0" err="1" smtClean="0">
                <a:latin typeface="Cambria"/>
              </a:rPr>
              <a:t>hyn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h.y</a:t>
            </a:r>
            <a:r>
              <a:rPr lang="en-GB" baseline="0" dirty="0" smtClean="0">
                <a:latin typeface="Cambria"/>
              </a:rPr>
              <a:t>. y </a:t>
            </a:r>
            <a:r>
              <a:rPr lang="en-GB" baseline="0" dirty="0" err="1" smtClean="0">
                <a:latin typeface="Cambria"/>
              </a:rPr>
              <a:t>cysylltiad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rhwng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geiriau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fel</a:t>
            </a:r>
            <a:r>
              <a:rPr lang="en-GB" baseline="0" dirty="0" smtClean="0">
                <a:latin typeface="Cambria"/>
              </a:rPr>
              <a:t> car </a:t>
            </a:r>
            <a:r>
              <a:rPr lang="en-GB" baseline="0" dirty="0" err="1" smtClean="0">
                <a:latin typeface="Cambria"/>
              </a:rPr>
              <a:t>yn</a:t>
            </a:r>
            <a:r>
              <a:rPr lang="en-GB" baseline="0" dirty="0" smtClean="0">
                <a:latin typeface="Cambria"/>
              </a:rPr>
              <a:t> y </a:t>
            </a:r>
            <a:r>
              <a:rPr lang="en-GB" baseline="0" dirty="0" err="1" smtClean="0">
                <a:latin typeface="Cambria"/>
              </a:rPr>
              <a:t>ddwy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iaith</a:t>
            </a:r>
            <a:r>
              <a:rPr lang="en-GB" baseline="0" dirty="0" smtClean="0">
                <a:latin typeface="Cambria"/>
              </a:rPr>
              <a:t> a </a:t>
            </a:r>
            <a:r>
              <a:rPr lang="en-GB" baseline="0" dirty="0" err="1" smtClean="0">
                <a:latin typeface="Cambria"/>
              </a:rPr>
              <a:t>sut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fyddwn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ni’n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cynllunio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ar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gyfer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hyn</a:t>
            </a:r>
            <a:r>
              <a:rPr lang="en-GB" baseline="0" dirty="0" smtClean="0">
                <a:latin typeface="Cambria"/>
              </a:rPr>
              <a:t>. </a:t>
            </a:r>
            <a:r>
              <a:rPr lang="en-GB" baseline="0" dirty="0" err="1" smtClean="0">
                <a:latin typeface="Cambria"/>
              </a:rPr>
              <a:t>Allwch</a:t>
            </a:r>
            <a:r>
              <a:rPr lang="en-GB" baseline="0" dirty="0" smtClean="0">
                <a:latin typeface="Cambria"/>
              </a:rPr>
              <a:t> chi </a:t>
            </a:r>
            <a:r>
              <a:rPr lang="en-GB" baseline="0" dirty="0" err="1" smtClean="0">
                <a:latin typeface="Cambria"/>
              </a:rPr>
              <a:t>feddwl</a:t>
            </a:r>
            <a:r>
              <a:rPr lang="en-GB" baseline="0" dirty="0" smtClean="0">
                <a:latin typeface="Cambria"/>
              </a:rPr>
              <a:t> am </a:t>
            </a:r>
            <a:r>
              <a:rPr lang="en-GB" baseline="0" dirty="0" err="1" smtClean="0">
                <a:latin typeface="Cambria"/>
              </a:rPr>
              <a:t>gysylltu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ychwanegol</a:t>
            </a:r>
            <a:r>
              <a:rPr lang="en-GB" baseline="0" dirty="0" smtClean="0">
                <a:latin typeface="Cambria"/>
              </a:rPr>
              <a:t>?</a:t>
            </a:r>
          </a:p>
          <a:p>
            <a:pPr marL="0" indent="0">
              <a:buNone/>
            </a:pPr>
            <a:endParaRPr lang="en-GB" baseline="0" dirty="0" smtClean="0">
              <a:latin typeface="Cambria"/>
            </a:endParaRPr>
          </a:p>
          <a:p>
            <a:pPr marL="0" indent="0">
              <a:buNone/>
            </a:pPr>
            <a:r>
              <a:rPr lang="en-GB" baseline="0" dirty="0" smtClean="0">
                <a:latin typeface="Cambria"/>
              </a:rPr>
              <a:t>Beth </a:t>
            </a:r>
            <a:r>
              <a:rPr lang="en-GB" baseline="0" dirty="0" err="1" smtClean="0">
                <a:latin typeface="Cambria"/>
              </a:rPr>
              <a:t>yw’ch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dealltwriaeth</a:t>
            </a:r>
            <a:r>
              <a:rPr lang="en-GB" baseline="0" dirty="0" smtClean="0">
                <a:latin typeface="Cambria"/>
              </a:rPr>
              <a:t> am ‘</a:t>
            </a:r>
            <a:r>
              <a:rPr lang="en-GB" baseline="0" dirty="0" err="1" smtClean="0">
                <a:latin typeface="Cambria"/>
              </a:rPr>
              <a:t>Cynllun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wrth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gefn</a:t>
            </a:r>
            <a:r>
              <a:rPr lang="en-GB" baseline="0" dirty="0" smtClean="0">
                <a:latin typeface="Cambria"/>
              </a:rPr>
              <a:t>’: </a:t>
            </a:r>
            <a:r>
              <a:rPr lang="en-GB" baseline="0" dirty="0" err="1" smtClean="0">
                <a:latin typeface="Cambria"/>
              </a:rPr>
              <a:t>Trafodwch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fel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grwp</a:t>
            </a:r>
            <a:r>
              <a:rPr lang="en-GB" baseline="0" dirty="0" smtClean="0">
                <a:latin typeface="Cambria"/>
              </a:rPr>
              <a:t>.</a:t>
            </a:r>
          </a:p>
          <a:p>
            <a:pPr marL="0" indent="0">
              <a:buNone/>
            </a:pPr>
            <a:r>
              <a:rPr lang="en-GB" baseline="0" dirty="0" err="1" smtClean="0">
                <a:latin typeface="Cambria"/>
              </a:rPr>
              <a:t>Nodwedd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arbennig</a:t>
            </a:r>
            <a:r>
              <a:rPr lang="en-GB" baseline="0" dirty="0" smtClean="0">
                <a:latin typeface="Cambria"/>
              </a:rPr>
              <a:t> o ‘think on one’s feet’. </a:t>
            </a:r>
            <a:r>
              <a:rPr lang="en-GB" baseline="0" dirty="0" err="1" smtClean="0">
                <a:latin typeface="Cambria"/>
              </a:rPr>
              <a:t>Ymateb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syniadau’r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dysgwyr</a:t>
            </a:r>
            <a:r>
              <a:rPr lang="en-GB" baseline="0" dirty="0" smtClean="0">
                <a:latin typeface="Cambria"/>
              </a:rPr>
              <a:t>/ </a:t>
            </a:r>
            <a:r>
              <a:rPr lang="en-GB" baseline="0" dirty="0" err="1" smtClean="0">
                <a:latin typeface="Cambria"/>
              </a:rPr>
              <a:t>gwyro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o’r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cynllun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gwreiddiol</a:t>
            </a:r>
            <a:endParaRPr lang="en-GB" baseline="0" dirty="0" smtClean="0">
              <a:latin typeface="Cambria"/>
            </a:endParaRPr>
          </a:p>
          <a:p>
            <a:pPr marL="0" indent="0">
              <a:buNone/>
            </a:pPr>
            <a:endParaRPr lang="en-GB" baseline="0" dirty="0" smtClean="0">
              <a:latin typeface="Cambria"/>
            </a:endParaRPr>
          </a:p>
          <a:p>
            <a:pPr marL="0" indent="0">
              <a:buNone/>
            </a:pPr>
            <a:r>
              <a:rPr lang="en-GB" baseline="0" dirty="0" err="1" smtClean="0">
                <a:latin typeface="Cambria"/>
              </a:rPr>
              <a:t>Dewch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ni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nawr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ga’l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troi</a:t>
            </a:r>
            <a:r>
              <a:rPr lang="en-GB" baseline="0" dirty="0" smtClean="0">
                <a:latin typeface="Cambria"/>
              </a:rPr>
              <a:t> at y </a:t>
            </a:r>
            <a:r>
              <a:rPr lang="en-GB" baseline="0" dirty="0" err="1" smtClean="0">
                <a:latin typeface="Cambria"/>
              </a:rPr>
              <a:t>llyfryn</a:t>
            </a:r>
            <a:r>
              <a:rPr lang="en-GB" baseline="0" dirty="0" smtClean="0">
                <a:latin typeface="Cambria"/>
              </a:rPr>
              <a:t> ‘</a:t>
            </a:r>
            <a:r>
              <a:rPr lang="en-GB" baseline="0" dirty="0" err="1" smtClean="0">
                <a:latin typeface="Cambria"/>
              </a:rPr>
              <a:t>Canllaw</a:t>
            </a:r>
            <a:r>
              <a:rPr lang="en-GB" baseline="0" dirty="0" smtClean="0">
                <a:latin typeface="Cambria"/>
              </a:rPr>
              <a:t>’ ac </a:t>
            </a:r>
            <a:r>
              <a:rPr lang="en-GB" baseline="0" dirty="0" err="1" smtClean="0">
                <a:latin typeface="Cambria"/>
              </a:rPr>
              <a:t>yna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fe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wnewn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ni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briodi’r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ddau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gyda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enghreifftiau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posib</a:t>
            </a:r>
            <a:r>
              <a:rPr lang="en-GB" baseline="0" dirty="0" smtClean="0">
                <a:latin typeface="Cambria"/>
              </a:rPr>
              <a:t>. </a:t>
            </a:r>
            <a:r>
              <a:rPr lang="en-GB" baseline="0" dirty="0" err="1" smtClean="0">
                <a:latin typeface="Cambria"/>
              </a:rPr>
              <a:t>Gwnaf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ofyn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yn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garedig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Nerys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i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ystyried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gynnig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cyfnod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tebyg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yn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Mathemateg</a:t>
            </a:r>
            <a:r>
              <a:rPr lang="en-GB" baseline="0" dirty="0" smtClean="0">
                <a:latin typeface="Cambria"/>
              </a:rPr>
              <a:t> </a:t>
            </a:r>
            <a:r>
              <a:rPr lang="en-GB" baseline="0" dirty="0" err="1" smtClean="0">
                <a:latin typeface="Cambria"/>
              </a:rPr>
              <a:t>i</a:t>
            </a:r>
            <a:r>
              <a:rPr lang="en-GB" baseline="0" dirty="0" smtClean="0">
                <a:latin typeface="Cambria"/>
              </a:rPr>
              <a:t> chi </a:t>
            </a:r>
            <a:r>
              <a:rPr lang="en-GB" baseline="0" dirty="0" err="1" smtClean="0">
                <a:latin typeface="Cambria"/>
              </a:rPr>
              <a:t>hefyd</a:t>
            </a:r>
            <a:r>
              <a:rPr lang="en-GB" baseline="0" dirty="0" smtClean="0">
                <a:latin typeface="Cambria"/>
              </a:rPr>
              <a:t>.</a:t>
            </a:r>
            <a:endParaRPr lang="en-GB" baseline="0" dirty="0" smtClean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90DB-7A17-4244-9936-707B534CB58B}" type="slidenum">
              <a:rPr lang="cy-GB" smtClean="0"/>
              <a:pPr/>
              <a:t>16</a:t>
            </a:fld>
            <a:endParaRPr lang="cy-GB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42941882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6BC4C-BA97-41BE-89BB-0668F7A4A599}" type="datetimeFigureOut">
              <a:rPr lang="en-GB" smtClean="0"/>
              <a:pPr/>
              <a:t>9/27/18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2CC2-6954-4DAA-B1E0-9DD73CCEAA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84811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6BC4C-BA97-41BE-89BB-0668F7A4A599}" type="datetimeFigureOut">
              <a:rPr lang="en-GB" smtClean="0"/>
              <a:pPr/>
              <a:t>9/27/18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2CC2-6954-4DAA-B1E0-9DD73CCEAA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95039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6BC4C-BA97-41BE-89BB-0668F7A4A599}" type="datetimeFigureOut">
              <a:rPr lang="en-GB" smtClean="0"/>
              <a:pPr/>
              <a:t>9/27/18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2CC2-6954-4DAA-B1E0-9DD73CCEAA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09249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6BC4C-BA97-41BE-89BB-0668F7A4A599}" type="datetimeFigureOut">
              <a:rPr lang="en-GB" smtClean="0"/>
              <a:pPr/>
              <a:t>9/27/18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2CC2-6954-4DAA-B1E0-9DD73CCEAA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831262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6BC4C-BA97-41BE-89BB-0668F7A4A599}" type="datetimeFigureOut">
              <a:rPr lang="en-GB" smtClean="0"/>
              <a:pPr/>
              <a:t>9/27/18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2CC2-6954-4DAA-B1E0-9DD73CCEAA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569256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6BC4C-BA97-41BE-89BB-0668F7A4A599}" type="datetimeFigureOut">
              <a:rPr lang="en-GB" smtClean="0"/>
              <a:pPr/>
              <a:t>9/27/18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2CC2-6954-4DAA-B1E0-9DD73CCEAA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121383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6BC4C-BA97-41BE-89BB-0668F7A4A599}" type="datetimeFigureOut">
              <a:rPr lang="en-GB" smtClean="0"/>
              <a:pPr/>
              <a:t>9/27/18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2CC2-6954-4DAA-B1E0-9DD73CCEAA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768270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6BC4C-BA97-41BE-89BB-0668F7A4A599}" type="datetimeFigureOut">
              <a:rPr lang="en-GB" smtClean="0"/>
              <a:pPr/>
              <a:t>9/27/18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2CC2-6954-4DAA-B1E0-9DD73CCEAA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013242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6BC4C-BA97-41BE-89BB-0668F7A4A599}" type="datetimeFigureOut">
              <a:rPr lang="en-GB" smtClean="0"/>
              <a:pPr/>
              <a:t>9/27/18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2CC2-6954-4DAA-B1E0-9DD73CCEAA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664295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6BC4C-BA97-41BE-89BB-0668F7A4A599}" type="datetimeFigureOut">
              <a:rPr lang="en-GB" smtClean="0"/>
              <a:pPr/>
              <a:t>9/27/18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2CC2-6954-4DAA-B1E0-9DD73CCEAA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850730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6BC4C-BA97-41BE-89BB-0668F7A4A599}" type="datetimeFigureOut">
              <a:rPr lang="en-GB" smtClean="0"/>
              <a:pPr/>
              <a:t>9/27/18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2CC2-6954-4DAA-B1E0-9DD73CCEAA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14967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26BC4C-BA97-41BE-89BB-0668F7A4A599}" type="datetimeFigureOut">
              <a:rPr lang="en-GB" smtClean="0"/>
              <a:pPr/>
              <a:t>9/27/18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A2CC2-6954-4DAA-B1E0-9DD73CCEAA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868444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hyperlink" Target="https://cwricwlwmigymru.llyw.cymru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hyperlink" Target="https://cwricwlwmigymru.llyw.cymru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emf"/><Relationship Id="rId3" Type="http://schemas.openxmlformats.org/officeDocument/2006/relationships/image" Target="../media/image6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2" Type="http://schemas.openxmlformats.org/officeDocument/2006/relationships/hyperlink" Target="http://learning.gov.wales/resources/browse-all/revised-areas-of-learning-and-programmes-of-study-introductory-video/?skip=1&amp;lang=cy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11" Type="http://schemas.openxmlformats.org/officeDocument/2006/relationships/image" Target="../media/image21.png"/><Relationship Id="rId12" Type="http://schemas.openxmlformats.org/officeDocument/2006/relationships/image" Target="../media/image22.png"/><Relationship Id="rId13" Type="http://schemas.openxmlformats.org/officeDocument/2006/relationships/image" Target="../media/image23.png"/><Relationship Id="rId14" Type="http://schemas.openxmlformats.org/officeDocument/2006/relationships/image" Target="../media/image24.png"/><Relationship Id="rId15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6" Type="http://schemas.openxmlformats.org/officeDocument/2006/relationships/image" Target="../media/image16.png"/><Relationship Id="rId7" Type="http://schemas.openxmlformats.org/officeDocument/2006/relationships/image" Target="../media/image17.pn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4" Type="http://schemas.openxmlformats.org/officeDocument/2006/relationships/hyperlink" Target="http://www.knowledgequartet.org/introduction/" TargetMode="Externa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vimeo.com/70316063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tretch>
            <a:fillRect/>
          </a:stretch>
        </p:blipFill>
        <p:spPr>
          <a:xfrm>
            <a:off x="1491049" y="1308788"/>
            <a:ext cx="7678834" cy="134379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92195" y="3130379"/>
            <a:ext cx="85426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 smtClean="0"/>
              <a:t>M6X2149C</a:t>
            </a:r>
            <a:endParaRPr lang="en-GB" sz="6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554921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4147" y="591315"/>
            <a:ext cx="7930892" cy="56509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591727024"/>
      </p:ext>
    </p:extLst>
  </p:cSld>
  <p:clrMapOvr>
    <a:masterClrMapping/>
  </p:clrMapOvr>
  <mc:AlternateContent>
    <mc:Choice xmlns:mv="urn:schemas-microsoft-com:mac:vml" xmlns:mc="http://schemas.openxmlformats.org/markup-compatibility/2006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1191491" y="452582"/>
            <a:ext cx="9245600" cy="4655127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2686718" y="1376218"/>
            <a:ext cx="64243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1. </a:t>
            </a:r>
            <a:r>
              <a:rPr lang="en-GB" sz="2400" dirty="0" err="1" smtClean="0">
                <a:solidFill>
                  <a:schemeClr val="bg1"/>
                </a:solidFill>
              </a:rPr>
              <a:t>Gwiriwch</a:t>
            </a:r>
            <a:r>
              <a:rPr lang="en-GB" sz="2400" dirty="0" smtClean="0">
                <a:solidFill>
                  <a:schemeClr val="bg1"/>
                </a:solidFill>
              </a:rPr>
              <a:t> eich </a:t>
            </a:r>
            <a:r>
              <a:rPr lang="en-GB" sz="2400" dirty="0" err="1" smtClean="0">
                <a:solidFill>
                  <a:schemeClr val="bg1"/>
                </a:solidFill>
              </a:rPr>
              <a:t>atebion</a:t>
            </a:r>
            <a:r>
              <a:rPr lang="en-GB" sz="2400" dirty="0" smtClean="0">
                <a:solidFill>
                  <a:schemeClr val="bg1"/>
                </a:solidFill>
              </a:rPr>
              <a:t> gyda </a:t>
            </a:r>
            <a:r>
              <a:rPr lang="en-GB" sz="2400" dirty="0" err="1" smtClean="0">
                <a:solidFill>
                  <a:schemeClr val="bg1"/>
                </a:solidFill>
              </a:rPr>
              <a:t>phartner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2. Pa </a:t>
            </a:r>
            <a:r>
              <a:rPr lang="en-GB" sz="2400" dirty="0" err="1" smtClean="0">
                <a:solidFill>
                  <a:schemeClr val="bg1"/>
                </a:solidFill>
              </a:rPr>
              <a:t>strategaethau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wnaethoch</a:t>
            </a:r>
            <a:r>
              <a:rPr lang="en-GB" sz="2400" dirty="0" smtClean="0">
                <a:solidFill>
                  <a:schemeClr val="bg1"/>
                </a:solidFill>
              </a:rPr>
              <a:t> chi </a:t>
            </a:r>
            <a:r>
              <a:rPr lang="en-GB" sz="2400" dirty="0" err="1" smtClean="0">
                <a:solidFill>
                  <a:schemeClr val="bg1"/>
                </a:solidFill>
              </a:rPr>
              <a:t>eu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defnyddio</a:t>
            </a:r>
            <a:r>
              <a:rPr lang="en-GB" sz="2400" dirty="0" smtClean="0">
                <a:solidFill>
                  <a:schemeClr val="bg1"/>
                </a:solidFill>
              </a:rPr>
              <a:t>?</a:t>
            </a:r>
          </a:p>
          <a:p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3. </a:t>
            </a:r>
            <a:r>
              <a:rPr lang="en-GB" sz="2400" dirty="0" err="1" smtClean="0">
                <a:solidFill>
                  <a:schemeClr val="bg1"/>
                </a:solidFill>
              </a:rPr>
              <a:t>Edrychwch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ar</a:t>
            </a:r>
            <a:r>
              <a:rPr lang="en-GB" sz="2400" dirty="0" smtClean="0">
                <a:solidFill>
                  <a:schemeClr val="bg1"/>
                </a:solidFill>
              </a:rPr>
              <a:t> wahanol </a:t>
            </a:r>
            <a:r>
              <a:rPr lang="en-GB" sz="2400" dirty="0" err="1" smtClean="0">
                <a:solidFill>
                  <a:schemeClr val="bg1"/>
                </a:solidFill>
              </a:rPr>
              <a:t>resi</a:t>
            </a:r>
            <a:r>
              <a:rPr lang="en-GB" sz="2400" dirty="0" smtClean="0">
                <a:solidFill>
                  <a:schemeClr val="bg1"/>
                </a:solidFill>
              </a:rPr>
              <a:t> a </a:t>
            </a:r>
            <a:r>
              <a:rPr lang="en-GB" sz="2400" dirty="0" err="1" smtClean="0">
                <a:solidFill>
                  <a:schemeClr val="bg1"/>
                </a:solidFill>
              </a:rPr>
              <a:t>cholofnau</a:t>
            </a:r>
            <a:r>
              <a:rPr lang="en-GB" sz="2400" dirty="0" smtClean="0">
                <a:solidFill>
                  <a:schemeClr val="bg1"/>
                </a:solidFill>
              </a:rPr>
              <a:t>.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    Pa </a:t>
            </a:r>
            <a:r>
              <a:rPr lang="en-GB" sz="2400" dirty="0" err="1" smtClean="0">
                <a:solidFill>
                  <a:schemeClr val="bg1"/>
                </a:solidFill>
              </a:rPr>
              <a:t>batrymau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sy’n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err="1" smtClean="0">
                <a:solidFill>
                  <a:schemeClr val="bg1"/>
                </a:solidFill>
              </a:rPr>
              <a:t>ymddangos</a:t>
            </a:r>
            <a:r>
              <a:rPr lang="en-GB" sz="2400" dirty="0" smtClean="0">
                <a:solidFill>
                  <a:schemeClr val="bg1"/>
                </a:solidFill>
              </a:rPr>
              <a:t>?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162400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3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757" y="1367249"/>
            <a:ext cx="4633362" cy="490160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054443" y="701930"/>
            <a:ext cx="90533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Shulman (1987): </a:t>
            </a:r>
            <a:r>
              <a:rPr lang="en-GB" sz="2400" dirty="0" err="1" smtClean="0"/>
              <a:t>erthygl</a:t>
            </a:r>
            <a:r>
              <a:rPr lang="en-GB" sz="2400" dirty="0" smtClean="0"/>
              <a:t> </a:t>
            </a:r>
            <a:r>
              <a:rPr lang="en-GB" sz="2400" dirty="0" err="1" smtClean="0"/>
              <a:t>arloesol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‘</a:t>
            </a:r>
            <a:r>
              <a:rPr lang="en-GB" sz="2400" dirty="0" err="1" smtClean="0"/>
              <a:t>wybodaeth</a:t>
            </a:r>
            <a:r>
              <a:rPr lang="en-GB" sz="2400" dirty="0" smtClean="0"/>
              <a:t> </a:t>
            </a:r>
            <a:r>
              <a:rPr lang="en-GB" sz="2400" dirty="0" err="1" smtClean="0"/>
              <a:t>pwnc</a:t>
            </a:r>
            <a:r>
              <a:rPr lang="en-GB" sz="2400" dirty="0" smtClean="0"/>
              <a:t>’ </a:t>
            </a:r>
            <a:r>
              <a:rPr lang="en-GB" sz="2400" dirty="0" err="1" smtClean="0"/>
              <a:t>athrawon</a:t>
            </a:r>
            <a:r>
              <a:rPr lang="en-GB" sz="2400" dirty="0" smtClean="0"/>
              <a:t/>
            </a:r>
            <a:br>
              <a:rPr lang="en-GB" sz="2400" dirty="0" smtClean="0"/>
            </a:br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0455" y="1687861"/>
            <a:ext cx="3633531" cy="3548180"/>
          </a:xfrm>
          <a:prstGeom prst="rect">
            <a:avLst/>
          </a:prstGeom>
        </p:spPr>
      </p:pic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851167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Tasg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Defnyddiwch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geiriau</a:t>
            </a:r>
            <a:r>
              <a:rPr lang="en-US" dirty="0" smtClean="0"/>
              <a:t> </a:t>
            </a:r>
            <a:r>
              <a:rPr lang="en-US" dirty="0" err="1" smtClean="0"/>
              <a:t>isod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ysgrifennu</a:t>
            </a:r>
            <a:r>
              <a:rPr lang="en-US" dirty="0" smtClean="0"/>
              <a:t> </a:t>
            </a:r>
            <a:r>
              <a:rPr lang="en-US" dirty="0" err="1" smtClean="0"/>
              <a:t>brawddeg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ddisgrifio’r</a:t>
            </a:r>
            <a:r>
              <a:rPr lang="en-US" dirty="0" smtClean="0"/>
              <a:t> hyn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digwydd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ran </a:t>
            </a:r>
            <a:r>
              <a:rPr lang="en-US" dirty="0" err="1" smtClean="0"/>
              <a:t>y</a:t>
            </a:r>
            <a:r>
              <a:rPr lang="en-US" dirty="0" smtClean="0"/>
              <a:t> cwricwlwm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Nghymru</a:t>
            </a:r>
            <a:r>
              <a:rPr lang="en-US" dirty="0" smtClean="0"/>
              <a:t>:</a:t>
            </a:r>
          </a:p>
          <a:p>
            <a:endParaRPr lang="en-US" dirty="0" smtClean="0"/>
          </a:p>
          <a:p>
            <a:pPr marL="514350" indent="-514350">
              <a:buAutoNum type="alphaLcParenR"/>
            </a:pPr>
            <a:r>
              <a:rPr lang="en-US" dirty="0" smtClean="0"/>
              <a:t>Y cwricwlwm </a:t>
            </a:r>
            <a:r>
              <a:rPr lang="en-US" dirty="0" err="1" smtClean="0"/>
              <a:t>ar</a:t>
            </a:r>
            <a:r>
              <a:rPr lang="en-US" dirty="0" smtClean="0"/>
              <a:t> hyn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bryd</a:t>
            </a:r>
            <a:endParaRPr lang="en-US" dirty="0" smtClean="0"/>
          </a:p>
          <a:p>
            <a:pPr marL="514350" indent="-514350">
              <a:buAutoNum type="alphaLcParenR"/>
            </a:pPr>
            <a:r>
              <a:rPr lang="en-US" dirty="0" smtClean="0"/>
              <a:t>Y cwricwlwm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dyfodol</a:t>
            </a:r>
            <a:endParaRPr lang="en-US" dirty="0" smtClean="0"/>
          </a:p>
          <a:p>
            <a:pPr marL="514350" indent="-514350">
              <a:buAutoNum type="alphaLcParenR"/>
            </a:pPr>
            <a:endParaRPr lang="en-US" dirty="0" smtClean="0"/>
          </a:p>
          <a:p>
            <a:pPr marL="514350" indent="-514350">
              <a:buNone/>
            </a:pPr>
            <a:r>
              <a:rPr lang="en-US" dirty="0" smtClean="0"/>
              <a:t>	</a:t>
            </a:r>
            <a:r>
              <a:rPr lang="en-US" dirty="0" err="1" smtClean="0"/>
              <a:t>Statudol</a:t>
            </a:r>
            <a:r>
              <a:rPr lang="en-US" dirty="0" smtClean="0"/>
              <a:t> / </a:t>
            </a:r>
            <a:r>
              <a:rPr lang="en-US" dirty="0" err="1" smtClean="0"/>
              <a:t>llythrennedd</a:t>
            </a:r>
            <a:r>
              <a:rPr lang="en-US" dirty="0" smtClean="0"/>
              <a:t> / </a:t>
            </a:r>
            <a:r>
              <a:rPr lang="en-US" dirty="0" err="1" smtClean="0"/>
              <a:t>rhifedd</a:t>
            </a:r>
            <a:r>
              <a:rPr lang="en-US" dirty="0" smtClean="0"/>
              <a:t> / </a:t>
            </a:r>
            <a:r>
              <a:rPr lang="en-US" dirty="0" err="1" smtClean="0"/>
              <a:t>cymhwysedd</a:t>
            </a:r>
            <a:r>
              <a:rPr lang="en-US" dirty="0" smtClean="0"/>
              <a:t> </a:t>
            </a:r>
            <a:r>
              <a:rPr lang="en-US" dirty="0" err="1" smtClean="0"/>
              <a:t>digidol</a:t>
            </a:r>
            <a:r>
              <a:rPr lang="en-US" dirty="0" smtClean="0"/>
              <a:t> / CA2 / CS / </a:t>
            </a:r>
            <a:r>
              <a:rPr lang="en-US" dirty="0" err="1" smtClean="0"/>
              <a:t>meysydd</a:t>
            </a:r>
            <a:r>
              <a:rPr lang="en-US" dirty="0" smtClean="0"/>
              <a:t> dysgu / </a:t>
            </a:r>
            <a:r>
              <a:rPr lang="en-US" dirty="0" err="1" smtClean="0"/>
              <a:t>pynciau</a:t>
            </a:r>
            <a:r>
              <a:rPr lang="en-US" dirty="0" smtClean="0"/>
              <a:t> / </a:t>
            </a:r>
            <a:r>
              <a:rPr lang="en-US" dirty="0" err="1" smtClean="0"/>
              <a:t>ysgolion</a:t>
            </a:r>
            <a:r>
              <a:rPr lang="en-US" dirty="0" smtClean="0"/>
              <a:t> </a:t>
            </a:r>
            <a:r>
              <a:rPr lang="en-US" dirty="0" err="1" smtClean="0"/>
              <a:t>arloesol</a:t>
            </a:r>
            <a:r>
              <a:rPr lang="en-US" dirty="0" smtClean="0"/>
              <a:t> / </a:t>
            </a:r>
            <a:r>
              <a:rPr lang="en-US" dirty="0" err="1" smtClean="0"/>
              <a:t>meysydd</a:t>
            </a:r>
            <a:r>
              <a:rPr lang="en-US" dirty="0" smtClean="0"/>
              <a:t> dysgu a </a:t>
            </a:r>
            <a:r>
              <a:rPr lang="en-US" dirty="0" err="1" smtClean="0"/>
              <a:t>phrofiad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Gwybodaeth</a:t>
            </a:r>
            <a:r>
              <a:rPr lang="en-US" dirty="0" smtClean="0"/>
              <a:t> </a:t>
            </a:r>
            <a:r>
              <a:rPr lang="en-US" dirty="0" err="1" smtClean="0"/>
              <a:t>Gwricwlaidd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800" dirty="0" err="1" smtClean="0">
                <a:solidFill>
                  <a:schemeClr val="accent4"/>
                </a:solidFill>
              </a:rPr>
              <a:t>Presennol</a:t>
            </a:r>
            <a:endParaRPr lang="en-US" sz="2800" dirty="0">
              <a:solidFill>
                <a:schemeClr val="accent4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2371076"/>
          </a:xfrm>
        </p:spPr>
        <p:txBody>
          <a:bodyPr/>
          <a:lstStyle/>
          <a:p>
            <a:r>
              <a:rPr lang="en-US" dirty="0" err="1" smtClean="0">
                <a:solidFill>
                  <a:schemeClr val="accent4"/>
                </a:solidFill>
              </a:rPr>
              <a:t>Cyfnod</a:t>
            </a:r>
            <a:r>
              <a:rPr lang="en-US" dirty="0" smtClean="0">
                <a:solidFill>
                  <a:schemeClr val="accent4"/>
                </a:solidFill>
              </a:rPr>
              <a:t> </a:t>
            </a:r>
            <a:r>
              <a:rPr lang="en-US" dirty="0" err="1" smtClean="0">
                <a:solidFill>
                  <a:schemeClr val="accent4"/>
                </a:solidFill>
              </a:rPr>
              <a:t>Sylfaen</a:t>
            </a:r>
            <a:endParaRPr lang="en-US" dirty="0" smtClean="0">
              <a:solidFill>
                <a:schemeClr val="accent4"/>
              </a:solidFill>
            </a:endParaRPr>
          </a:p>
          <a:p>
            <a:pPr lvl="1"/>
            <a:r>
              <a:rPr lang="en-US" dirty="0" err="1" smtClean="0">
                <a:solidFill>
                  <a:schemeClr val="accent4"/>
                </a:solidFill>
              </a:rPr>
              <a:t>Meysydd</a:t>
            </a:r>
            <a:r>
              <a:rPr lang="en-US" dirty="0" smtClean="0">
                <a:solidFill>
                  <a:schemeClr val="accent4"/>
                </a:solidFill>
              </a:rPr>
              <a:t> dysgu</a:t>
            </a:r>
          </a:p>
          <a:p>
            <a:r>
              <a:rPr lang="en-US" dirty="0" err="1" smtClean="0">
                <a:solidFill>
                  <a:schemeClr val="accent4"/>
                </a:solidFill>
              </a:rPr>
              <a:t>Cyfnod</a:t>
            </a:r>
            <a:r>
              <a:rPr lang="en-US" dirty="0" smtClean="0">
                <a:solidFill>
                  <a:schemeClr val="accent4"/>
                </a:solidFill>
              </a:rPr>
              <a:t> </a:t>
            </a:r>
            <a:r>
              <a:rPr lang="en-US" dirty="0" err="1" smtClean="0">
                <a:solidFill>
                  <a:schemeClr val="accent4"/>
                </a:solidFill>
              </a:rPr>
              <a:t>Allweddol</a:t>
            </a:r>
            <a:r>
              <a:rPr lang="en-US" dirty="0" smtClean="0">
                <a:solidFill>
                  <a:schemeClr val="accent4"/>
                </a:solidFill>
              </a:rPr>
              <a:t> 2</a:t>
            </a:r>
          </a:p>
          <a:p>
            <a:pPr lvl="1"/>
            <a:r>
              <a:rPr lang="en-US" dirty="0" err="1" smtClean="0">
                <a:solidFill>
                  <a:schemeClr val="accent4"/>
                </a:solidFill>
              </a:rPr>
              <a:t>Pynciau</a:t>
            </a:r>
            <a:endParaRPr lang="en-US" dirty="0" smtClean="0">
              <a:solidFill>
                <a:schemeClr val="accent4"/>
              </a:solidFill>
            </a:endParaRPr>
          </a:p>
          <a:p>
            <a:endParaRPr lang="en-US" dirty="0" smtClean="0"/>
          </a:p>
          <a:p>
            <a:pPr lvl="1">
              <a:buNone/>
            </a:pPr>
            <a:endParaRPr lang="en-US" dirty="0" smtClean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2800" dirty="0" err="1" smtClean="0">
                <a:solidFill>
                  <a:srgbClr val="474B78"/>
                </a:solidFill>
              </a:rPr>
              <a:t>Dyfodol</a:t>
            </a:r>
            <a:endParaRPr lang="en-US" sz="2800" dirty="0">
              <a:solidFill>
                <a:srgbClr val="474B78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2385675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>
                <a:solidFill>
                  <a:srgbClr val="474B78"/>
                </a:solidFill>
              </a:rPr>
              <a:t>Meysydd</a:t>
            </a:r>
            <a:r>
              <a:rPr lang="en-US" dirty="0" smtClean="0">
                <a:solidFill>
                  <a:srgbClr val="474B78"/>
                </a:solidFill>
              </a:rPr>
              <a:t> </a:t>
            </a:r>
            <a:r>
              <a:rPr lang="en-US" dirty="0" smtClean="0">
                <a:solidFill>
                  <a:schemeClr val="accent5"/>
                </a:solidFill>
              </a:rPr>
              <a:t>Dysgu a </a:t>
            </a:r>
            <a:r>
              <a:rPr lang="en-US" dirty="0" err="1" smtClean="0">
                <a:solidFill>
                  <a:schemeClr val="accent5"/>
                </a:solidFill>
              </a:rPr>
              <a:t>Phrofiad</a:t>
            </a:r>
            <a:endParaRPr lang="en-US" dirty="0" smtClean="0">
              <a:solidFill>
                <a:schemeClr val="accent5"/>
              </a:solidFill>
            </a:endParaRPr>
          </a:p>
          <a:p>
            <a:pPr lvl="1"/>
            <a:r>
              <a:rPr lang="en-US" dirty="0" smtClean="0">
                <a:solidFill>
                  <a:schemeClr val="accent5"/>
                </a:solidFill>
              </a:rPr>
              <a:t>Mathemateg a </a:t>
            </a:r>
            <a:r>
              <a:rPr lang="en-US" dirty="0" err="1" smtClean="0">
                <a:solidFill>
                  <a:schemeClr val="accent5"/>
                </a:solidFill>
              </a:rPr>
              <a:t>Rhifedd</a:t>
            </a:r>
            <a:endParaRPr lang="en-US" dirty="0" smtClean="0">
              <a:solidFill>
                <a:schemeClr val="accent5"/>
              </a:solidFill>
            </a:endParaRPr>
          </a:p>
          <a:p>
            <a:pPr lvl="1"/>
            <a:r>
              <a:rPr lang="en-US" dirty="0" smtClean="0">
                <a:solidFill>
                  <a:schemeClr val="accent5"/>
                </a:solidFill>
              </a:rPr>
              <a:t>Iaith, </a:t>
            </a:r>
            <a:r>
              <a:rPr lang="en-US" dirty="0" err="1" smtClean="0">
                <a:solidFill>
                  <a:schemeClr val="accent5"/>
                </a:solidFill>
              </a:rPr>
              <a:t>Llythrennedd</a:t>
            </a:r>
            <a:r>
              <a:rPr lang="en-US" dirty="0" smtClean="0">
                <a:solidFill>
                  <a:schemeClr val="accent5"/>
                </a:solidFill>
              </a:rPr>
              <a:t> a </a:t>
            </a:r>
            <a:r>
              <a:rPr lang="en-US" dirty="0" err="1" smtClean="0">
                <a:solidFill>
                  <a:schemeClr val="accent5"/>
                </a:solidFill>
              </a:rPr>
              <a:t>Chyfathrebu</a:t>
            </a:r>
            <a:endParaRPr lang="en-US" dirty="0" smtClean="0">
              <a:solidFill>
                <a:schemeClr val="accent5"/>
              </a:solidFill>
            </a:endParaRPr>
          </a:p>
          <a:p>
            <a:pPr lvl="1"/>
            <a:r>
              <a:rPr lang="en-US" dirty="0" err="1" smtClean="0">
                <a:solidFill>
                  <a:schemeClr val="accent5"/>
                </a:solidFill>
              </a:rPr>
              <a:t>Dyniaethau</a:t>
            </a:r>
            <a:endParaRPr lang="en-US" dirty="0" smtClean="0">
              <a:solidFill>
                <a:schemeClr val="accent5"/>
              </a:solidFill>
            </a:endParaRPr>
          </a:p>
          <a:p>
            <a:pPr lvl="1"/>
            <a:r>
              <a:rPr lang="en-US" dirty="0" err="1" smtClean="0">
                <a:solidFill>
                  <a:schemeClr val="accent5"/>
                </a:solidFill>
              </a:rPr>
              <a:t>Celfyddydau</a:t>
            </a:r>
            <a:r>
              <a:rPr lang="en-US" dirty="0" smtClean="0">
                <a:solidFill>
                  <a:schemeClr val="accent5"/>
                </a:solidFill>
              </a:rPr>
              <a:t> </a:t>
            </a:r>
            <a:r>
              <a:rPr lang="en-US" dirty="0" err="1" smtClean="0">
                <a:solidFill>
                  <a:schemeClr val="accent5"/>
                </a:solidFill>
              </a:rPr>
              <a:t>Mynegiannol</a:t>
            </a:r>
            <a:endParaRPr lang="en-US" dirty="0" smtClean="0">
              <a:solidFill>
                <a:schemeClr val="accent5"/>
              </a:solidFill>
            </a:endParaRPr>
          </a:p>
          <a:p>
            <a:pPr lvl="1"/>
            <a:r>
              <a:rPr lang="en-US" dirty="0" err="1" smtClean="0">
                <a:solidFill>
                  <a:schemeClr val="accent5"/>
                </a:solidFill>
              </a:rPr>
              <a:t>Iechyd</a:t>
            </a:r>
            <a:r>
              <a:rPr lang="en-US" dirty="0" smtClean="0">
                <a:solidFill>
                  <a:schemeClr val="accent5"/>
                </a:solidFill>
              </a:rPr>
              <a:t> a </a:t>
            </a:r>
            <a:r>
              <a:rPr lang="en-US" dirty="0" err="1" smtClean="0">
                <a:solidFill>
                  <a:schemeClr val="accent5"/>
                </a:solidFill>
              </a:rPr>
              <a:t>Lles</a:t>
            </a:r>
            <a:endParaRPr lang="en-US" dirty="0" smtClean="0">
              <a:solidFill>
                <a:schemeClr val="accent5"/>
              </a:solidFill>
            </a:endParaRPr>
          </a:p>
          <a:p>
            <a:pPr lvl="1"/>
            <a:r>
              <a:rPr lang="en-US" dirty="0" err="1" smtClean="0">
                <a:solidFill>
                  <a:schemeClr val="accent5"/>
                </a:solidFill>
              </a:rPr>
              <a:t>Gwyddoniaeth</a:t>
            </a:r>
            <a:r>
              <a:rPr lang="en-US" dirty="0" smtClean="0">
                <a:solidFill>
                  <a:schemeClr val="accent5"/>
                </a:solidFill>
              </a:rPr>
              <a:t> &amp; </a:t>
            </a:r>
            <a:r>
              <a:rPr lang="en-US" dirty="0" err="1" smtClean="0">
                <a:solidFill>
                  <a:schemeClr val="accent5"/>
                </a:solidFill>
              </a:rPr>
              <a:t>Thechnoleg</a:t>
            </a:r>
            <a:endParaRPr lang="en-US" dirty="0">
              <a:solidFill>
                <a:schemeClr val="accent5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274678" y="4803156"/>
            <a:ext cx="421848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Ysgolion</a:t>
            </a:r>
            <a:r>
              <a:rPr lang="en-US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arloesol</a:t>
            </a:r>
            <a:r>
              <a:rPr lang="en-US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(pioneer schools)</a:t>
            </a:r>
          </a:p>
          <a:p>
            <a:endParaRPr lang="en-US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en-US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en-US" dirty="0" smtClean="0">
                <a:solidFill>
                  <a:schemeClr val="accent5"/>
                </a:solidFill>
                <a:hlinkClick r:id="rId2"/>
              </a:rPr>
              <a:t>https://cwricwlwmigymru.llyw.cymru</a:t>
            </a:r>
            <a:endParaRPr lang="en-US" dirty="0" smtClean="0">
              <a:solidFill>
                <a:schemeClr val="accent5"/>
              </a:solidFill>
            </a:endParaRPr>
          </a:p>
          <a:p>
            <a:endParaRPr lang="en-US" dirty="0">
              <a:solidFill>
                <a:schemeClr val="accent5"/>
              </a:solidFill>
            </a:endParaRPr>
          </a:p>
        </p:txBody>
      </p:sp>
      <p:sp>
        <p:nvSpPr>
          <p:cNvPr id="9" name="Right Arrow 8"/>
          <p:cNvSpPr/>
          <p:nvPr/>
        </p:nvSpPr>
        <p:spPr>
          <a:xfrm>
            <a:off x="6220160" y="4981716"/>
            <a:ext cx="1384067" cy="195362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 w="19050" cap="flat" cmpd="sng" algn="ctr">
            <a:solidFill>
              <a:schemeClr val="accent4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2700000">
              <a:srgbClr val="000000">
                <a:alpha val="43000"/>
              </a:srgbClr>
            </a:outerShdw>
            <a:reflection stA="50000" endPos="75000" dist="12700" dir="5400000" sy="-100000" algn="bl" rotWithShape="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878BB8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597766" y="2876053"/>
            <a:ext cx="4452032" cy="200009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build="p"/>
      <p:bldP spid="6" grpId="0" build="p"/>
      <p:bldP spid="7" grpId="0" build="p"/>
      <p:bldP spid="8" grpId="0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Gwybodaeth</a:t>
            </a:r>
            <a:r>
              <a:rPr lang="en-US" dirty="0" smtClean="0"/>
              <a:t> </a:t>
            </a:r>
            <a:r>
              <a:rPr lang="en-US" dirty="0" err="1" smtClean="0"/>
              <a:t>Gwricwlaidd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800" dirty="0" err="1" smtClean="0">
                <a:solidFill>
                  <a:schemeClr val="accent4"/>
                </a:solidFill>
              </a:rPr>
              <a:t>Presennol</a:t>
            </a:r>
            <a:endParaRPr lang="en-US" sz="2800" dirty="0">
              <a:solidFill>
                <a:schemeClr val="accent4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2371076"/>
          </a:xfrm>
        </p:spPr>
        <p:txBody>
          <a:bodyPr/>
          <a:lstStyle/>
          <a:p>
            <a:r>
              <a:rPr lang="en-US" dirty="0" err="1" smtClean="0">
                <a:solidFill>
                  <a:schemeClr val="accent4"/>
                </a:solidFill>
              </a:rPr>
              <a:t>Cyfnod</a:t>
            </a:r>
            <a:r>
              <a:rPr lang="en-US" dirty="0" smtClean="0">
                <a:solidFill>
                  <a:schemeClr val="accent4"/>
                </a:solidFill>
              </a:rPr>
              <a:t> </a:t>
            </a:r>
            <a:r>
              <a:rPr lang="en-US" dirty="0" err="1" smtClean="0">
                <a:solidFill>
                  <a:schemeClr val="accent4"/>
                </a:solidFill>
              </a:rPr>
              <a:t>Sylfaen</a:t>
            </a:r>
            <a:endParaRPr lang="en-US" dirty="0" smtClean="0">
              <a:solidFill>
                <a:schemeClr val="accent4"/>
              </a:solidFill>
            </a:endParaRPr>
          </a:p>
          <a:p>
            <a:pPr lvl="1"/>
            <a:r>
              <a:rPr lang="en-US" dirty="0" err="1" smtClean="0">
                <a:solidFill>
                  <a:schemeClr val="accent4"/>
                </a:solidFill>
              </a:rPr>
              <a:t>Meysydd</a:t>
            </a:r>
            <a:r>
              <a:rPr lang="en-US" dirty="0" smtClean="0">
                <a:solidFill>
                  <a:schemeClr val="accent4"/>
                </a:solidFill>
              </a:rPr>
              <a:t> dysgu</a:t>
            </a:r>
          </a:p>
          <a:p>
            <a:r>
              <a:rPr lang="en-US" dirty="0" err="1" smtClean="0">
                <a:solidFill>
                  <a:schemeClr val="accent4"/>
                </a:solidFill>
              </a:rPr>
              <a:t>Cyfnod</a:t>
            </a:r>
            <a:r>
              <a:rPr lang="en-US" dirty="0" smtClean="0">
                <a:solidFill>
                  <a:schemeClr val="accent4"/>
                </a:solidFill>
              </a:rPr>
              <a:t> </a:t>
            </a:r>
            <a:r>
              <a:rPr lang="en-US" dirty="0" err="1" smtClean="0">
                <a:solidFill>
                  <a:schemeClr val="accent4"/>
                </a:solidFill>
              </a:rPr>
              <a:t>Allweddol</a:t>
            </a:r>
            <a:r>
              <a:rPr lang="en-US" dirty="0" smtClean="0">
                <a:solidFill>
                  <a:schemeClr val="accent4"/>
                </a:solidFill>
              </a:rPr>
              <a:t> 2</a:t>
            </a:r>
          </a:p>
          <a:p>
            <a:pPr lvl="1"/>
            <a:r>
              <a:rPr lang="en-US" dirty="0" err="1" smtClean="0">
                <a:solidFill>
                  <a:schemeClr val="accent4"/>
                </a:solidFill>
              </a:rPr>
              <a:t>Pynciau</a:t>
            </a:r>
            <a:endParaRPr lang="en-US" dirty="0" smtClean="0">
              <a:solidFill>
                <a:schemeClr val="accent4"/>
              </a:solidFill>
            </a:endParaRPr>
          </a:p>
          <a:p>
            <a:endParaRPr lang="en-US" dirty="0" smtClean="0"/>
          </a:p>
          <a:p>
            <a:pPr lvl="1">
              <a:buNone/>
            </a:pPr>
            <a:endParaRPr lang="en-US" dirty="0" smtClean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2800" dirty="0" err="1" smtClean="0">
                <a:solidFill>
                  <a:srgbClr val="474B78"/>
                </a:solidFill>
              </a:rPr>
              <a:t>Dyfodol</a:t>
            </a:r>
            <a:endParaRPr lang="en-US" sz="2800" dirty="0">
              <a:solidFill>
                <a:srgbClr val="474B78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2385675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>
                <a:solidFill>
                  <a:srgbClr val="474B78"/>
                </a:solidFill>
              </a:rPr>
              <a:t>Meysydd</a:t>
            </a:r>
            <a:r>
              <a:rPr lang="en-US" dirty="0" smtClean="0">
                <a:solidFill>
                  <a:srgbClr val="474B78"/>
                </a:solidFill>
              </a:rPr>
              <a:t> </a:t>
            </a:r>
            <a:r>
              <a:rPr lang="en-US" dirty="0" smtClean="0">
                <a:solidFill>
                  <a:schemeClr val="accent5"/>
                </a:solidFill>
              </a:rPr>
              <a:t>Dysgu a </a:t>
            </a:r>
            <a:r>
              <a:rPr lang="en-US" dirty="0" err="1" smtClean="0">
                <a:solidFill>
                  <a:schemeClr val="accent5"/>
                </a:solidFill>
              </a:rPr>
              <a:t>Phrofiad</a:t>
            </a:r>
            <a:endParaRPr lang="en-US" dirty="0" smtClean="0">
              <a:solidFill>
                <a:schemeClr val="accent5"/>
              </a:solidFill>
            </a:endParaRPr>
          </a:p>
          <a:p>
            <a:pPr lvl="1"/>
            <a:r>
              <a:rPr lang="en-US" dirty="0" smtClean="0">
                <a:solidFill>
                  <a:schemeClr val="accent5"/>
                </a:solidFill>
              </a:rPr>
              <a:t>Mathemateg a </a:t>
            </a:r>
            <a:r>
              <a:rPr lang="en-US" dirty="0" err="1" smtClean="0">
                <a:solidFill>
                  <a:schemeClr val="accent5"/>
                </a:solidFill>
              </a:rPr>
              <a:t>Rhifedd</a:t>
            </a:r>
            <a:endParaRPr lang="en-US" dirty="0" smtClean="0">
              <a:solidFill>
                <a:schemeClr val="accent5"/>
              </a:solidFill>
            </a:endParaRPr>
          </a:p>
          <a:p>
            <a:pPr lvl="1"/>
            <a:r>
              <a:rPr lang="en-US" dirty="0" smtClean="0">
                <a:solidFill>
                  <a:schemeClr val="accent5"/>
                </a:solidFill>
              </a:rPr>
              <a:t>Iaith, </a:t>
            </a:r>
            <a:r>
              <a:rPr lang="en-US" dirty="0" err="1" smtClean="0">
                <a:solidFill>
                  <a:schemeClr val="accent5"/>
                </a:solidFill>
              </a:rPr>
              <a:t>Llythrennedd</a:t>
            </a:r>
            <a:r>
              <a:rPr lang="en-US" dirty="0" smtClean="0">
                <a:solidFill>
                  <a:schemeClr val="accent5"/>
                </a:solidFill>
              </a:rPr>
              <a:t> a </a:t>
            </a:r>
            <a:r>
              <a:rPr lang="en-US" dirty="0" err="1" smtClean="0">
                <a:solidFill>
                  <a:schemeClr val="accent5"/>
                </a:solidFill>
              </a:rPr>
              <a:t>Chyfathrebu</a:t>
            </a:r>
            <a:endParaRPr lang="en-US" dirty="0" smtClean="0">
              <a:solidFill>
                <a:schemeClr val="accent5"/>
              </a:solidFill>
            </a:endParaRPr>
          </a:p>
          <a:p>
            <a:pPr lvl="1"/>
            <a:r>
              <a:rPr lang="en-US" dirty="0" err="1" smtClean="0">
                <a:solidFill>
                  <a:schemeClr val="accent5"/>
                </a:solidFill>
              </a:rPr>
              <a:t>Dyniaethau</a:t>
            </a:r>
            <a:endParaRPr lang="en-US" dirty="0" smtClean="0">
              <a:solidFill>
                <a:schemeClr val="accent5"/>
              </a:solidFill>
            </a:endParaRPr>
          </a:p>
          <a:p>
            <a:pPr lvl="1"/>
            <a:r>
              <a:rPr lang="en-US" dirty="0" err="1" smtClean="0">
                <a:solidFill>
                  <a:schemeClr val="accent5"/>
                </a:solidFill>
              </a:rPr>
              <a:t>Celfyddydau</a:t>
            </a:r>
            <a:r>
              <a:rPr lang="en-US" dirty="0" smtClean="0">
                <a:solidFill>
                  <a:schemeClr val="accent5"/>
                </a:solidFill>
              </a:rPr>
              <a:t> </a:t>
            </a:r>
            <a:r>
              <a:rPr lang="en-US" dirty="0" err="1" smtClean="0">
                <a:solidFill>
                  <a:schemeClr val="accent5"/>
                </a:solidFill>
              </a:rPr>
              <a:t>Mynegiannol</a:t>
            </a:r>
            <a:endParaRPr lang="en-US" dirty="0" smtClean="0">
              <a:solidFill>
                <a:schemeClr val="accent5"/>
              </a:solidFill>
            </a:endParaRPr>
          </a:p>
          <a:p>
            <a:pPr lvl="1"/>
            <a:r>
              <a:rPr lang="en-US" dirty="0" err="1" smtClean="0">
                <a:solidFill>
                  <a:schemeClr val="accent5"/>
                </a:solidFill>
              </a:rPr>
              <a:t>Iechyd</a:t>
            </a:r>
            <a:r>
              <a:rPr lang="en-US" dirty="0" smtClean="0">
                <a:solidFill>
                  <a:schemeClr val="accent5"/>
                </a:solidFill>
              </a:rPr>
              <a:t> a </a:t>
            </a:r>
            <a:r>
              <a:rPr lang="en-US" dirty="0" err="1" smtClean="0">
                <a:solidFill>
                  <a:schemeClr val="accent5"/>
                </a:solidFill>
              </a:rPr>
              <a:t>Lles</a:t>
            </a:r>
            <a:endParaRPr lang="en-US" dirty="0" smtClean="0">
              <a:solidFill>
                <a:schemeClr val="accent5"/>
              </a:solidFill>
            </a:endParaRPr>
          </a:p>
          <a:p>
            <a:pPr lvl="1"/>
            <a:r>
              <a:rPr lang="en-US" dirty="0" err="1" smtClean="0">
                <a:solidFill>
                  <a:schemeClr val="accent5"/>
                </a:solidFill>
              </a:rPr>
              <a:t>Gwyddoniaeth</a:t>
            </a:r>
            <a:r>
              <a:rPr lang="en-US" dirty="0" smtClean="0">
                <a:solidFill>
                  <a:schemeClr val="accent5"/>
                </a:solidFill>
              </a:rPr>
              <a:t> &amp; </a:t>
            </a:r>
            <a:r>
              <a:rPr lang="en-US" dirty="0" err="1" smtClean="0">
                <a:solidFill>
                  <a:schemeClr val="accent5"/>
                </a:solidFill>
              </a:rPr>
              <a:t>Thechnoleg</a:t>
            </a:r>
            <a:endParaRPr lang="en-US" dirty="0">
              <a:solidFill>
                <a:schemeClr val="accent5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274678" y="4803156"/>
            <a:ext cx="421848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Ysgolion</a:t>
            </a:r>
            <a:r>
              <a:rPr lang="en-US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arloesol</a:t>
            </a:r>
            <a:r>
              <a:rPr lang="en-US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(pioneer schools)</a:t>
            </a:r>
          </a:p>
          <a:p>
            <a:endParaRPr lang="en-US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en-US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en-US" dirty="0" smtClean="0">
                <a:solidFill>
                  <a:schemeClr val="accent5"/>
                </a:solidFill>
                <a:hlinkClick r:id="rId2"/>
              </a:rPr>
              <a:t>https://cwricwlwmigymru.llyw.cymru</a:t>
            </a:r>
            <a:endParaRPr lang="en-US" dirty="0" smtClean="0">
              <a:solidFill>
                <a:schemeClr val="accent5"/>
              </a:solidFill>
            </a:endParaRPr>
          </a:p>
          <a:p>
            <a:endParaRPr lang="en-US" dirty="0">
              <a:solidFill>
                <a:schemeClr val="accent5"/>
              </a:solidFill>
            </a:endParaRPr>
          </a:p>
        </p:txBody>
      </p:sp>
      <p:sp>
        <p:nvSpPr>
          <p:cNvPr id="9" name="Right Arrow 8"/>
          <p:cNvSpPr/>
          <p:nvPr/>
        </p:nvSpPr>
        <p:spPr>
          <a:xfrm>
            <a:off x="6220160" y="4981716"/>
            <a:ext cx="1384067" cy="195362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 w="19050" cap="flat" cmpd="sng" algn="ctr">
            <a:solidFill>
              <a:schemeClr val="accent4"/>
            </a:solidFill>
            <a:prstDash val="solid"/>
            <a:miter lim="800000"/>
            <a:headEnd type="none" w="med" len="med"/>
            <a:tailEnd type="none" w="med" len="med"/>
          </a:ln>
          <a:effectLst>
            <a:outerShdw blurRad="50800" dist="38100" dir="2700000">
              <a:srgbClr val="000000">
                <a:alpha val="43000"/>
              </a:srgbClr>
            </a:outerShdw>
            <a:reflection stA="50000" endPos="75000" dist="12700" dir="5400000" sy="-100000" algn="bl" rotWithShape="0"/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878BB8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8833" y="3234334"/>
            <a:ext cx="7341643" cy="285648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353" y="115202"/>
            <a:ext cx="6694588" cy="3008274"/>
          </a:xfrm>
          <a:prstGeom prst="rect">
            <a:avLst/>
          </a:prstGeom>
        </p:spPr>
      </p:pic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69834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598141" y="683740"/>
            <a:ext cx="9457038" cy="470380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796746" y="1894703"/>
            <a:ext cx="705982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2"/>
                </a:solidFill>
              </a:rPr>
              <a:t>Beth </a:t>
            </a:r>
            <a:r>
              <a:rPr lang="en-GB" dirty="0" err="1" smtClean="0">
                <a:solidFill>
                  <a:schemeClr val="bg2"/>
                </a:solidFill>
              </a:rPr>
              <a:t>sy’n</a:t>
            </a:r>
            <a:r>
              <a:rPr lang="en-GB" dirty="0" smtClean="0">
                <a:solidFill>
                  <a:schemeClr val="bg2"/>
                </a:solidFill>
              </a:rPr>
              <a:t> </a:t>
            </a:r>
            <a:r>
              <a:rPr lang="en-GB" dirty="0" err="1" smtClean="0">
                <a:solidFill>
                  <a:schemeClr val="bg2"/>
                </a:solidFill>
              </a:rPr>
              <a:t>debyg</a:t>
            </a:r>
            <a:r>
              <a:rPr lang="en-GB" dirty="0" smtClean="0">
                <a:solidFill>
                  <a:schemeClr val="bg2"/>
                </a:solidFill>
              </a:rPr>
              <a:t> a </a:t>
            </a:r>
            <a:r>
              <a:rPr lang="en-GB" dirty="0" err="1" smtClean="0">
                <a:solidFill>
                  <a:schemeClr val="bg2"/>
                </a:solidFill>
              </a:rPr>
              <a:t>beth</a:t>
            </a:r>
            <a:r>
              <a:rPr lang="en-GB" dirty="0" smtClean="0">
                <a:solidFill>
                  <a:schemeClr val="bg2"/>
                </a:solidFill>
              </a:rPr>
              <a:t> </a:t>
            </a:r>
            <a:r>
              <a:rPr lang="en-GB" dirty="0" err="1" smtClean="0">
                <a:solidFill>
                  <a:schemeClr val="bg2"/>
                </a:solidFill>
              </a:rPr>
              <a:t>sy’n</a:t>
            </a:r>
            <a:r>
              <a:rPr lang="en-GB" dirty="0" smtClean="0">
                <a:solidFill>
                  <a:schemeClr val="bg2"/>
                </a:solidFill>
              </a:rPr>
              <a:t> </a:t>
            </a:r>
            <a:r>
              <a:rPr lang="en-GB" dirty="0" err="1" smtClean="0">
                <a:solidFill>
                  <a:schemeClr val="bg2"/>
                </a:solidFill>
              </a:rPr>
              <a:t>wahanol</a:t>
            </a:r>
            <a:r>
              <a:rPr lang="en-GB" dirty="0" smtClean="0">
                <a:solidFill>
                  <a:schemeClr val="bg2"/>
                </a:solidFill>
              </a:rPr>
              <a:t> </a:t>
            </a:r>
            <a:r>
              <a:rPr lang="en-GB" dirty="0" err="1" smtClean="0">
                <a:solidFill>
                  <a:schemeClr val="bg2"/>
                </a:solidFill>
              </a:rPr>
              <a:t>rhwng</a:t>
            </a:r>
            <a:r>
              <a:rPr lang="en-GB" dirty="0" smtClean="0">
                <a:solidFill>
                  <a:schemeClr val="bg2"/>
                </a:solidFill>
              </a:rPr>
              <a:t> y </a:t>
            </a:r>
            <a:r>
              <a:rPr lang="en-GB" dirty="0" err="1" smtClean="0">
                <a:solidFill>
                  <a:schemeClr val="bg2"/>
                </a:solidFill>
              </a:rPr>
              <a:t>llinynnau</a:t>
            </a:r>
            <a:r>
              <a:rPr lang="en-GB" dirty="0" smtClean="0">
                <a:solidFill>
                  <a:schemeClr val="bg2"/>
                </a:solidFill>
              </a:rPr>
              <a:t> </a:t>
            </a:r>
            <a:r>
              <a:rPr lang="en-GB" dirty="0" err="1" smtClean="0">
                <a:solidFill>
                  <a:schemeClr val="bg2"/>
                </a:solidFill>
              </a:rPr>
              <a:t>ar</a:t>
            </a:r>
            <a:r>
              <a:rPr lang="en-GB" dirty="0" smtClean="0">
                <a:solidFill>
                  <a:schemeClr val="bg2"/>
                </a:solidFill>
              </a:rPr>
              <a:t> </a:t>
            </a:r>
            <a:r>
              <a:rPr lang="en-GB" dirty="0" err="1" smtClean="0">
                <a:solidFill>
                  <a:schemeClr val="bg2"/>
                </a:solidFill>
              </a:rPr>
              <a:t>gyfer</a:t>
            </a:r>
            <a:r>
              <a:rPr lang="en-GB" dirty="0" smtClean="0">
                <a:solidFill>
                  <a:schemeClr val="bg2"/>
                </a:solidFill>
              </a:rPr>
              <a:t> y </a:t>
            </a:r>
            <a:r>
              <a:rPr lang="en-GB" dirty="0" err="1" smtClean="0">
                <a:solidFill>
                  <a:schemeClr val="bg2"/>
                </a:solidFill>
              </a:rPr>
              <a:t>Cyfnod</a:t>
            </a:r>
            <a:r>
              <a:rPr lang="en-GB" dirty="0" smtClean="0">
                <a:solidFill>
                  <a:schemeClr val="bg2"/>
                </a:solidFill>
              </a:rPr>
              <a:t> </a:t>
            </a:r>
            <a:r>
              <a:rPr lang="en-GB" dirty="0" err="1" smtClean="0">
                <a:solidFill>
                  <a:schemeClr val="bg2"/>
                </a:solidFill>
              </a:rPr>
              <a:t>Sylfaen</a:t>
            </a:r>
            <a:r>
              <a:rPr lang="en-GB" dirty="0" smtClean="0">
                <a:solidFill>
                  <a:schemeClr val="bg2"/>
                </a:solidFill>
              </a:rPr>
              <a:t> a </a:t>
            </a:r>
            <a:r>
              <a:rPr lang="en-GB" dirty="0" err="1" smtClean="0">
                <a:solidFill>
                  <a:schemeClr val="bg2"/>
                </a:solidFill>
              </a:rPr>
              <a:t>Chyfnod</a:t>
            </a:r>
            <a:r>
              <a:rPr lang="en-GB" dirty="0" smtClean="0">
                <a:solidFill>
                  <a:schemeClr val="bg2"/>
                </a:solidFill>
              </a:rPr>
              <a:t> </a:t>
            </a:r>
            <a:r>
              <a:rPr lang="en-GB" dirty="0" err="1" smtClean="0">
                <a:solidFill>
                  <a:schemeClr val="bg2"/>
                </a:solidFill>
              </a:rPr>
              <a:t>Allweddol</a:t>
            </a:r>
            <a:r>
              <a:rPr lang="en-GB" dirty="0" smtClean="0">
                <a:solidFill>
                  <a:schemeClr val="bg2"/>
                </a:solidFill>
              </a:rPr>
              <a:t> 2? </a:t>
            </a:r>
            <a:endParaRPr lang="en-GB" dirty="0">
              <a:solidFill>
                <a:schemeClr val="bg2"/>
              </a:solidFill>
            </a:endParaRPr>
          </a:p>
          <a:p>
            <a:pPr lvl="0"/>
            <a:endParaRPr lang="en-US" dirty="0" smtClean="0">
              <a:solidFill>
                <a:schemeClr val="bg2"/>
              </a:solidFill>
            </a:endParaRPr>
          </a:p>
          <a:p>
            <a:pPr lvl="0"/>
            <a:r>
              <a:rPr lang="en-US" dirty="0" smtClean="0">
                <a:solidFill>
                  <a:schemeClr val="bg2"/>
                </a:solidFill>
              </a:rPr>
              <a:t>Beth </a:t>
            </a:r>
            <a:r>
              <a:rPr lang="en-US" dirty="0" err="1" smtClean="0">
                <a:solidFill>
                  <a:schemeClr val="bg2"/>
                </a:solidFill>
              </a:rPr>
              <a:t>sy’n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 err="1" smtClean="0">
                <a:solidFill>
                  <a:schemeClr val="bg2"/>
                </a:solidFill>
              </a:rPr>
              <a:t>wahanol</a:t>
            </a:r>
            <a:r>
              <a:rPr lang="en-US" dirty="0" smtClean="0">
                <a:solidFill>
                  <a:schemeClr val="bg2"/>
                </a:solidFill>
              </a:rPr>
              <a:t> am y </a:t>
            </a:r>
            <a:r>
              <a:rPr lang="en-US" dirty="0" err="1" smtClean="0">
                <a:solidFill>
                  <a:schemeClr val="bg2"/>
                </a:solidFill>
              </a:rPr>
              <a:t>llinyn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 err="1" smtClean="0">
                <a:solidFill>
                  <a:schemeClr val="bg2"/>
                </a:solidFill>
              </a:rPr>
              <a:t>datblygu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 err="1" smtClean="0">
                <a:solidFill>
                  <a:schemeClr val="bg2"/>
                </a:solidFill>
              </a:rPr>
              <a:t>ymresymu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 err="1" smtClean="0">
                <a:solidFill>
                  <a:schemeClr val="bg2"/>
                </a:solidFill>
              </a:rPr>
              <a:t>rhifyddol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 err="1" smtClean="0">
                <a:solidFill>
                  <a:schemeClr val="bg2"/>
                </a:solidFill>
              </a:rPr>
              <a:t>o’i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 err="1" smtClean="0">
                <a:solidFill>
                  <a:schemeClr val="bg2"/>
                </a:solidFill>
              </a:rPr>
              <a:t>gymharu</a:t>
            </a:r>
            <a:r>
              <a:rPr lang="en-US" dirty="0" smtClean="0">
                <a:solidFill>
                  <a:schemeClr val="bg2"/>
                </a:solidFill>
              </a:rPr>
              <a:t> â </a:t>
            </a:r>
            <a:r>
              <a:rPr lang="en-US" dirty="0" err="1" smtClean="0">
                <a:solidFill>
                  <a:schemeClr val="bg2"/>
                </a:solidFill>
              </a:rPr>
              <a:t>llinynnau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 err="1" smtClean="0">
                <a:solidFill>
                  <a:schemeClr val="bg2"/>
                </a:solidFill>
              </a:rPr>
              <a:t>eraill</a:t>
            </a:r>
            <a:r>
              <a:rPr lang="en-US" dirty="0" smtClean="0">
                <a:solidFill>
                  <a:schemeClr val="bg2"/>
                </a:solidFill>
              </a:rPr>
              <a:t>? </a:t>
            </a:r>
          </a:p>
          <a:p>
            <a:pPr lvl="0"/>
            <a:endParaRPr lang="en-US" dirty="0">
              <a:solidFill>
                <a:schemeClr val="bg2"/>
              </a:solidFill>
            </a:endParaRPr>
          </a:p>
          <a:p>
            <a:pPr lvl="0"/>
            <a:r>
              <a:rPr lang="en-US" dirty="0" smtClean="0">
                <a:solidFill>
                  <a:schemeClr val="bg2"/>
                </a:solidFill>
              </a:rPr>
              <a:t>Pam </a:t>
            </a:r>
            <a:r>
              <a:rPr lang="en-US" dirty="0" err="1" smtClean="0">
                <a:solidFill>
                  <a:schemeClr val="bg2"/>
                </a:solidFill>
              </a:rPr>
              <a:t>mae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 err="1" smtClean="0">
                <a:solidFill>
                  <a:schemeClr val="bg2"/>
                </a:solidFill>
              </a:rPr>
              <a:t>rhai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 err="1" smtClean="0">
                <a:solidFill>
                  <a:schemeClr val="bg2"/>
                </a:solidFill>
              </a:rPr>
              <a:t>datganiadau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 err="1" smtClean="0">
                <a:solidFill>
                  <a:schemeClr val="bg2"/>
                </a:solidFill>
              </a:rPr>
              <a:t>mewn</a:t>
            </a:r>
            <a:r>
              <a:rPr lang="en-US" dirty="0" smtClean="0">
                <a:solidFill>
                  <a:schemeClr val="bg2"/>
                </a:solidFill>
              </a:rPr>
              <a:t> print bras </a:t>
            </a:r>
            <a:r>
              <a:rPr lang="en-US" dirty="0" err="1" smtClean="0">
                <a:solidFill>
                  <a:schemeClr val="bg2"/>
                </a:solidFill>
              </a:rPr>
              <a:t>tra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 err="1" smtClean="0">
                <a:solidFill>
                  <a:schemeClr val="bg2"/>
                </a:solidFill>
              </a:rPr>
              <a:t>nad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 err="1" smtClean="0">
                <a:solidFill>
                  <a:schemeClr val="bg2"/>
                </a:solidFill>
              </a:rPr>
              <a:t>yw</a:t>
            </a:r>
            <a:r>
              <a:rPr lang="en-US" dirty="0" smtClean="0">
                <a:solidFill>
                  <a:schemeClr val="bg2"/>
                </a:solidFill>
              </a:rPr>
              <a:t> </a:t>
            </a:r>
            <a:r>
              <a:rPr lang="en-US" dirty="0" err="1" smtClean="0">
                <a:solidFill>
                  <a:schemeClr val="bg2"/>
                </a:solidFill>
              </a:rPr>
              <a:t>eraill</a:t>
            </a:r>
            <a:r>
              <a:rPr lang="en-US" dirty="0" smtClean="0">
                <a:solidFill>
                  <a:schemeClr val="bg2"/>
                </a:solidFill>
              </a:rPr>
              <a:t>? </a:t>
            </a:r>
            <a:endParaRPr lang="en-GB" dirty="0">
              <a:solidFill>
                <a:schemeClr val="bg2"/>
              </a:solidFill>
            </a:endParaRPr>
          </a:p>
          <a:p>
            <a:endParaRPr lang="en-GB" dirty="0" smtClean="0"/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961234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5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22" dirty="0" smtClean="0">
                <a:hlinkClick r:id="rId2"/>
              </a:rPr>
              <a:t>http://learning.gov.wales/resources/browse-all/revised-areas-of-learning-and-programmes-of-study-introductory-video/?skip=1&amp;lang=cy</a:t>
            </a:r>
            <a:r>
              <a:rPr lang="en-GB" sz="2222" dirty="0" smtClean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MD - </a:t>
            </a:r>
            <a:r>
              <a:rPr lang="en-US" dirty="0" err="1" smtClean="0"/>
              <a:t>Meysydd</a:t>
            </a:r>
            <a:r>
              <a:rPr lang="en-US" dirty="0" smtClean="0"/>
              <a:t> Dysgu</a:t>
            </a:r>
          </a:p>
          <a:p>
            <a:r>
              <a:rPr lang="en-US" dirty="0" err="1" smtClean="0"/>
              <a:t>RhA</a:t>
            </a:r>
            <a:r>
              <a:rPr lang="en-US" dirty="0" smtClean="0"/>
              <a:t> – </a:t>
            </a:r>
            <a:r>
              <a:rPr lang="en-US" dirty="0" err="1" smtClean="0"/>
              <a:t>Rhaglen(ni</a:t>
            </a:r>
            <a:r>
              <a:rPr lang="en-US" dirty="0" smtClean="0"/>
              <a:t>) </a:t>
            </a:r>
            <a:r>
              <a:rPr lang="en-US" dirty="0" err="1" smtClean="0"/>
              <a:t>Astudio</a:t>
            </a:r>
            <a:endParaRPr lang="en-US" dirty="0" smtClean="0"/>
          </a:p>
          <a:p>
            <a:r>
              <a:rPr lang="en-US" dirty="0" err="1" smtClean="0"/>
              <a:t>FfLlRh</a:t>
            </a:r>
            <a:endParaRPr lang="en-US" dirty="0" smtClean="0"/>
          </a:p>
          <a:p>
            <a:r>
              <a:rPr lang="en-US" dirty="0" smtClean="0"/>
              <a:t>ADD –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Drywydd</a:t>
            </a:r>
            <a:r>
              <a:rPr lang="en-US" dirty="0" smtClean="0"/>
              <a:t> Dysgu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err="1" smtClean="0"/>
              <a:t>AoL</a:t>
            </a:r>
            <a:r>
              <a:rPr lang="en-US" dirty="0" smtClean="0"/>
              <a:t> – Areas of Learning</a:t>
            </a:r>
          </a:p>
          <a:p>
            <a:r>
              <a:rPr lang="en-US" dirty="0" smtClean="0"/>
              <a:t>POS – Programme of Study</a:t>
            </a:r>
          </a:p>
          <a:p>
            <a:r>
              <a:rPr lang="en-US" dirty="0" smtClean="0"/>
              <a:t>LNF</a:t>
            </a:r>
          </a:p>
          <a:p>
            <a:r>
              <a:rPr lang="en-US" dirty="0" smtClean="0"/>
              <a:t>RFL – Routes for Learning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563" y="1451748"/>
            <a:ext cx="4926076" cy="34974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956" y="5640912"/>
            <a:ext cx="10299700" cy="977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err="1" smtClean="0">
                <a:solidFill>
                  <a:srgbClr val="FF0080"/>
                </a:solidFill>
              </a:rPr>
              <a:t>Cerddoriaeth</a:t>
            </a:r>
            <a:r>
              <a:rPr lang="en-US" sz="3600" dirty="0" smtClean="0">
                <a:solidFill>
                  <a:srgbClr val="FF0080"/>
                </a:solidFill>
              </a:rPr>
              <a:t> </a:t>
            </a:r>
            <a:r>
              <a:rPr lang="en-US" sz="3600" dirty="0" err="1" smtClean="0">
                <a:solidFill>
                  <a:srgbClr val="FF0080"/>
                </a:solidFill>
              </a:rPr>
              <a:t>yng</a:t>
            </a:r>
            <a:r>
              <a:rPr lang="en-US" sz="3600" dirty="0" smtClean="0">
                <a:solidFill>
                  <a:srgbClr val="FF0080"/>
                </a:solidFill>
              </a:rPr>
              <a:t> </a:t>
            </a:r>
            <a:r>
              <a:rPr lang="en-US" sz="3600" dirty="0" err="1" smtClean="0">
                <a:solidFill>
                  <a:srgbClr val="FF0080"/>
                </a:solidFill>
              </a:rPr>
              <a:t>Nghwricwlwm</a:t>
            </a:r>
            <a:r>
              <a:rPr lang="en-US" sz="3600" dirty="0" smtClean="0">
                <a:solidFill>
                  <a:srgbClr val="FF0080"/>
                </a:solidFill>
              </a:rPr>
              <a:t> </a:t>
            </a:r>
            <a:r>
              <a:rPr lang="en-US" sz="3600" dirty="0" err="1" smtClean="0">
                <a:solidFill>
                  <a:srgbClr val="FF0080"/>
                </a:solidFill>
              </a:rPr>
              <a:t>Cenedlaethol</a:t>
            </a:r>
            <a:r>
              <a:rPr lang="en-US" sz="3600" dirty="0" smtClean="0">
                <a:solidFill>
                  <a:srgbClr val="FF0080"/>
                </a:solidFill>
              </a:rPr>
              <a:t> Cymru – CA2 &amp; 3</a:t>
            </a:r>
            <a:endParaRPr lang="en-US" sz="3600" dirty="0">
              <a:solidFill>
                <a:srgbClr val="FF008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233" y="1416128"/>
            <a:ext cx="3359729" cy="47839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658" y="262955"/>
            <a:ext cx="4719397" cy="640408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3893" y="-1728052"/>
            <a:ext cx="8898107" cy="12688439"/>
          </a:xfrm>
          <a:prstGeom prst="rect">
            <a:avLst/>
          </a:prstGeom>
        </p:spPr>
      </p:pic>
      <p:sp>
        <p:nvSpPr>
          <p:cNvPr id="11" name="Left Arrow 10"/>
          <p:cNvSpPr/>
          <p:nvPr/>
        </p:nvSpPr>
        <p:spPr>
          <a:xfrm rot="10800000">
            <a:off x="189759" y="1532923"/>
            <a:ext cx="1140481" cy="423379"/>
          </a:xfrm>
          <a:prstGeom prst="lef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/>
          <p:cNvSpPr/>
          <p:nvPr/>
        </p:nvSpPr>
        <p:spPr>
          <a:xfrm rot="10800000">
            <a:off x="181593" y="3948207"/>
            <a:ext cx="1140481" cy="423379"/>
          </a:xfrm>
          <a:prstGeom prst="lef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75520" y="404664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Dilyniant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lluosi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Meithrin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Flwyddyn</a:t>
            </a:r>
            <a:r>
              <a:rPr lang="en-GB" dirty="0" smtClean="0"/>
              <a:t> </a:t>
            </a:r>
            <a:r>
              <a:rPr lang="en-GB" dirty="0"/>
              <a:t>6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55540" y="24928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Meithrin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103326" y="2420889"/>
            <a:ext cx="1563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Derbyn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879976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Blwyddyn</a:t>
            </a:r>
            <a:r>
              <a:rPr lang="en-GB" dirty="0" smtClean="0"/>
              <a:t> </a:t>
            </a:r>
            <a:r>
              <a:rPr lang="en-GB" dirty="0"/>
              <a:t>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605416" y="2436912"/>
            <a:ext cx="1552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018657" y="4077073"/>
            <a:ext cx="1479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23992" y="4103293"/>
            <a:ext cx="1472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194366" y="4147622"/>
            <a:ext cx="1472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5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135560" y="4066341"/>
            <a:ext cx="1476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6 </a:t>
            </a:r>
          </a:p>
        </p:txBody>
      </p:sp>
      <p:sp>
        <p:nvSpPr>
          <p:cNvPr id="14" name="Right Arrow 13"/>
          <p:cNvSpPr/>
          <p:nvPr/>
        </p:nvSpPr>
        <p:spPr>
          <a:xfrm>
            <a:off x="2927648" y="2060848"/>
            <a:ext cx="936104" cy="216024"/>
          </a:xfrm>
          <a:prstGeom prst="righ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Bent Arrow 14"/>
          <p:cNvSpPr/>
          <p:nvPr/>
        </p:nvSpPr>
        <p:spPr>
          <a:xfrm rot="10800000">
            <a:off x="8486493" y="2292495"/>
            <a:ext cx="648072" cy="1341889"/>
          </a:xfrm>
          <a:prstGeom prst="ben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857" y="2060848"/>
            <a:ext cx="963251" cy="27434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0518" y="2014018"/>
            <a:ext cx="963251" cy="2743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6970190" y="3785354"/>
            <a:ext cx="963251" cy="274344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5024283" y="3779824"/>
            <a:ext cx="963251" cy="2743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3108123" y="3861916"/>
            <a:ext cx="963251" cy="241377"/>
          </a:xfrm>
          <a:prstGeom prst="rect">
            <a:avLst/>
          </a:prstGeom>
        </p:spPr>
      </p:pic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68605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39062" y="164198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Dilyniant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lluosi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Flwyddyn</a:t>
            </a:r>
            <a:r>
              <a:rPr lang="en-GB" dirty="0"/>
              <a:t> 6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55540" y="24928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Meithrin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103326" y="2420889"/>
            <a:ext cx="11441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Derbyn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800555" y="242088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Blwyddyn</a:t>
            </a:r>
            <a:r>
              <a:rPr lang="en-GB" dirty="0" smtClean="0"/>
              <a:t> </a:t>
            </a:r>
            <a:r>
              <a:rPr lang="en-GB" dirty="0"/>
              <a:t>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542453" y="2445470"/>
            <a:ext cx="1515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2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018657" y="4077073"/>
            <a:ext cx="1512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23992" y="4103293"/>
            <a:ext cx="1564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4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947423" y="4139231"/>
            <a:ext cx="1479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5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53556" y="4066341"/>
            <a:ext cx="1547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Blwyddyn</a:t>
            </a:r>
            <a:r>
              <a:rPr lang="en-GB" dirty="0"/>
              <a:t> 6 </a:t>
            </a:r>
          </a:p>
        </p:txBody>
      </p:sp>
      <p:sp>
        <p:nvSpPr>
          <p:cNvPr id="14" name="Right Arrow 13"/>
          <p:cNvSpPr/>
          <p:nvPr/>
        </p:nvSpPr>
        <p:spPr>
          <a:xfrm>
            <a:off x="2927648" y="2060848"/>
            <a:ext cx="93610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Bent Arrow 14"/>
          <p:cNvSpPr/>
          <p:nvPr/>
        </p:nvSpPr>
        <p:spPr>
          <a:xfrm rot="10800000">
            <a:off x="8486493" y="2292495"/>
            <a:ext cx="648072" cy="1341889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857" y="2060848"/>
            <a:ext cx="963251" cy="27434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0518" y="2014018"/>
            <a:ext cx="963251" cy="2743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6970190" y="3785354"/>
            <a:ext cx="963251" cy="274344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5024283" y="3779824"/>
            <a:ext cx="963251" cy="2743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3108123" y="3861916"/>
            <a:ext cx="963251" cy="24137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471" y="1072759"/>
            <a:ext cx="1948820" cy="97441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497632" y="2276872"/>
            <a:ext cx="121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cyfrif</a:t>
            </a:r>
            <a:endParaRPr lang="en-GB" dirty="0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37" y="778600"/>
            <a:ext cx="850100" cy="1251681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6996" y="834791"/>
            <a:ext cx="1441642" cy="1079840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7786255" y="1154545"/>
            <a:ext cx="1024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dyblu</a:t>
            </a:r>
            <a:endParaRPr lang="en-GB" dirty="0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57970" y="693573"/>
            <a:ext cx="2382896" cy="619427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78253" y="1377324"/>
            <a:ext cx="2168427" cy="1084214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76469" y="2525862"/>
            <a:ext cx="2497743" cy="1176307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87604" y="4417751"/>
            <a:ext cx="1448041" cy="1025018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723110" y="4647418"/>
            <a:ext cx="1509009" cy="1491861"/>
          </a:xfrm>
          <a:prstGeom prst="rect">
            <a:avLst/>
          </a:prstGeom>
        </p:spPr>
      </p:pic>
      <p:sp>
        <p:nvSpPr>
          <p:cNvPr id="30" name="TextBox 29"/>
          <p:cNvSpPr txBox="1"/>
          <p:nvPr/>
        </p:nvSpPr>
        <p:spPr>
          <a:xfrm>
            <a:off x="7048173" y="5668194"/>
            <a:ext cx="172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 + 3 + 3 + 3 =</a:t>
            </a:r>
          </a:p>
          <a:p>
            <a:r>
              <a:rPr lang="en-GB" dirty="0" smtClean="0"/>
              <a:t>3 x 4</a:t>
            </a:r>
            <a:endParaRPr lang="en-GB" dirty="0"/>
          </a:p>
        </p:txBody>
      </p:sp>
      <p:pic>
        <p:nvPicPr>
          <p:cNvPr id="31" name="Picture 3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66026" y="4505091"/>
            <a:ext cx="1284150" cy="1480766"/>
          </a:xfrm>
          <a:prstGeom prst="rect">
            <a:avLst/>
          </a:prstGeom>
        </p:spPr>
      </p:pic>
      <p:sp>
        <p:nvSpPr>
          <p:cNvPr id="32" name="TextBox 31"/>
          <p:cNvSpPr txBox="1"/>
          <p:nvPr/>
        </p:nvSpPr>
        <p:spPr>
          <a:xfrm>
            <a:off x="5366027" y="6188364"/>
            <a:ext cx="1270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23 X 5? 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3611724" y="4481170"/>
            <a:ext cx="1550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123 x 5?</a:t>
            </a:r>
            <a:endParaRPr lang="en-GB" dirty="0"/>
          </a:p>
        </p:txBody>
      </p:sp>
      <p:pic>
        <p:nvPicPr>
          <p:cNvPr id="36" name="Picture 3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617319" y="4886960"/>
            <a:ext cx="1300706" cy="1378271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413863" y="4530441"/>
            <a:ext cx="1458667" cy="1430066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310582" y="5442769"/>
            <a:ext cx="977236" cy="1329495"/>
          </a:xfrm>
          <a:prstGeom prst="rect">
            <a:avLst/>
          </a:prstGeom>
        </p:spPr>
      </p:pic>
      <p:sp>
        <p:nvSpPr>
          <p:cNvPr id="40" name="TextBox 39"/>
          <p:cNvSpPr txBox="1"/>
          <p:nvPr/>
        </p:nvSpPr>
        <p:spPr>
          <a:xfrm>
            <a:off x="10960171" y="4816497"/>
            <a:ext cx="1173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 + 2 + 2 = 2 x 3</a:t>
            </a:r>
            <a:endParaRPr lang="en-GB" dirty="0"/>
          </a:p>
        </p:txBody>
      </p:sp>
      <p:pic>
        <p:nvPicPr>
          <p:cNvPr id="41" name="Picture 40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763884" y="3740519"/>
            <a:ext cx="1032982" cy="868548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4935901" y="1542634"/>
            <a:ext cx="121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cyfrif</a:t>
            </a:r>
            <a:endParaRPr lang="en-GB" dirty="0"/>
          </a:p>
        </p:txBody>
      </p:sp>
      <p:sp>
        <p:nvSpPr>
          <p:cNvPr id="43" name="TextBox 42"/>
          <p:cNvSpPr txBox="1"/>
          <p:nvPr/>
        </p:nvSpPr>
        <p:spPr>
          <a:xfrm>
            <a:off x="9251371" y="324241"/>
            <a:ext cx="121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cyfrif</a:t>
            </a:r>
            <a:endParaRPr lang="en-GB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550273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15331" y="107093"/>
            <a:ext cx="7636476" cy="336927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422400" y="1215076"/>
            <a:ext cx="50707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/>
              <a:t>Ystyriwch</a:t>
            </a:r>
            <a:r>
              <a:rPr lang="en-GB" sz="2400" dirty="0" smtClean="0"/>
              <a:t> </a:t>
            </a:r>
            <a:r>
              <a:rPr lang="en-GB" sz="2400" dirty="0" err="1" smtClean="0"/>
              <a:t>effaith</a:t>
            </a:r>
            <a:r>
              <a:rPr lang="en-GB" sz="2400" dirty="0" smtClean="0"/>
              <a:t> </a:t>
            </a:r>
            <a:r>
              <a:rPr lang="en-GB" sz="2400" dirty="0" err="1" smtClean="0"/>
              <a:t>dealltwriaeth</a:t>
            </a:r>
            <a:r>
              <a:rPr lang="en-GB" sz="2400" dirty="0" smtClean="0"/>
              <a:t> yr </a:t>
            </a:r>
            <a:r>
              <a:rPr lang="en-GB" sz="2400" dirty="0" err="1" smtClean="0"/>
              <a:t>athro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y</a:t>
            </a:r>
            <a:r>
              <a:rPr lang="en-GB" sz="2400" dirty="0" smtClean="0"/>
              <a:t> </a:t>
            </a:r>
            <a:r>
              <a:rPr lang="en-GB" sz="2400" dirty="0" err="1" smtClean="0"/>
              <a:t>ffordd</a:t>
            </a:r>
            <a:r>
              <a:rPr lang="en-GB" sz="2400" dirty="0" smtClean="0"/>
              <a:t> </a:t>
            </a:r>
            <a:r>
              <a:rPr lang="en-GB" sz="2400" dirty="0" err="1" smtClean="0"/>
              <a:t>y</a:t>
            </a:r>
            <a:r>
              <a:rPr lang="en-GB" sz="2400" dirty="0" smtClean="0"/>
              <a:t> </a:t>
            </a:r>
            <a:r>
              <a:rPr lang="en-GB" sz="2400" dirty="0" err="1" smtClean="0"/>
              <a:t>mae</a:t>
            </a:r>
            <a:r>
              <a:rPr lang="en-GB" sz="2400" dirty="0" smtClean="0"/>
              <a:t> plant </a:t>
            </a:r>
            <a:r>
              <a:rPr lang="en-GB" sz="2400" dirty="0" err="1" smtClean="0"/>
              <a:t>yn</a:t>
            </a:r>
            <a:r>
              <a:rPr lang="en-GB" sz="2400" dirty="0" smtClean="0"/>
              <a:t> dysgu </a:t>
            </a:r>
            <a:r>
              <a:rPr lang="en-GB" sz="2400" dirty="0" err="1" smtClean="0"/>
              <a:t>mathemateg</a:t>
            </a:r>
            <a:r>
              <a:rPr lang="en-GB" sz="2400" dirty="0" smtClean="0"/>
              <a:t> </a:t>
            </a:r>
            <a:r>
              <a:rPr lang="en-GB" sz="2400" dirty="0" err="1" smtClean="0"/>
              <a:t>gan</a:t>
            </a:r>
            <a:r>
              <a:rPr lang="en-GB" sz="2400" dirty="0" smtClean="0"/>
              <a:t> </a:t>
            </a:r>
            <a:r>
              <a:rPr lang="en-GB" sz="2400" dirty="0" err="1" smtClean="0"/>
              <a:t>ddefnyddio’r</a:t>
            </a:r>
            <a:r>
              <a:rPr lang="en-GB" sz="2400" dirty="0" smtClean="0"/>
              <a:t>  ‘Knowledge Quartet’</a:t>
            </a:r>
            <a:endParaRPr lang="en-GB"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5657" y="3295135"/>
            <a:ext cx="5814370" cy="3271838"/>
          </a:xfrm>
          <a:prstGeom prst="rect">
            <a:avLst/>
          </a:prstGeom>
        </p:spPr>
      </p:pic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985164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tretch>
            <a:fillRect/>
          </a:stretch>
        </p:blipFill>
        <p:spPr>
          <a:xfrm>
            <a:off x="1839616" y="986174"/>
            <a:ext cx="8200522" cy="484795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4726" y="6398893"/>
            <a:ext cx="479971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4"/>
              </a:rPr>
              <a:t>http://www.knowledgequartet.org/introduction/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4923151" y="4939509"/>
            <a:ext cx="15047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Sylfaen</a:t>
            </a:r>
            <a:endParaRPr lang="cy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7137964" y="3505746"/>
            <a:ext cx="15729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 smtClean="0"/>
              <a:t>Cysylltu</a:t>
            </a:r>
            <a:endParaRPr lang="cy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4362450" y="2192299"/>
            <a:ext cx="2209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 smtClean="0"/>
              <a:t>Cynllun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wrth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gefn</a:t>
            </a:r>
            <a:endParaRPr lang="cy-GB" sz="20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2021306" y="3363633"/>
            <a:ext cx="22689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 smtClean="0"/>
              <a:t>Trawsnewid</a:t>
            </a:r>
            <a:endParaRPr lang="cy-GB" sz="2800" b="1" dirty="0"/>
          </a:p>
        </p:txBody>
      </p:sp>
      <p:sp>
        <p:nvSpPr>
          <p:cNvPr id="3" name="Rectangle 2"/>
          <p:cNvSpPr/>
          <p:nvPr/>
        </p:nvSpPr>
        <p:spPr>
          <a:xfrm>
            <a:off x="6265231" y="5410240"/>
            <a:ext cx="438321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>
                <a:latin typeface="Comic Sans MS" pitchFamily="66" charset="0"/>
              </a:rPr>
              <a:t>Sylfaen</a:t>
            </a:r>
            <a:r>
              <a:rPr lang="cy-GB" dirty="0">
                <a:latin typeface="Comic Sans MS" pitchFamily="66" charset="0"/>
              </a:rPr>
              <a:t> (gwybodaeth pwnc, </a:t>
            </a:r>
            <a:r>
              <a:rPr lang="cy-GB" dirty="0" smtClean="0">
                <a:latin typeface="Comic Sans MS" pitchFamily="66" charset="0"/>
              </a:rPr>
              <a:t>credoau </a:t>
            </a:r>
            <a:r>
              <a:rPr lang="cy-GB" dirty="0">
                <a:latin typeface="Comic Sans MS" pitchFamily="66" charset="0"/>
              </a:rPr>
              <a:t>am y pwnc a sut y’i dysgir, gwybodaeth am addysgeg)</a:t>
            </a:r>
          </a:p>
        </p:txBody>
      </p:sp>
      <p:sp>
        <p:nvSpPr>
          <p:cNvPr id="9" name="Rectangle 8"/>
          <p:cNvSpPr/>
          <p:nvPr/>
        </p:nvSpPr>
        <p:spPr>
          <a:xfrm>
            <a:off x="301771" y="4032443"/>
            <a:ext cx="3615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>
                <a:latin typeface="Comic Sans MS" pitchFamily="66" charset="0"/>
              </a:rPr>
              <a:t>Trawsnewid</a:t>
            </a:r>
            <a:r>
              <a:rPr lang="cy-GB" dirty="0">
                <a:latin typeface="Comic Sans MS" pitchFamily="66" charset="0"/>
              </a:rPr>
              <a:t> (sut y caiff eich gwybodaeth ei thrawsnewid yn rhywbeth y gall eraill ei deall)</a:t>
            </a:r>
          </a:p>
        </p:txBody>
      </p:sp>
      <p:sp>
        <p:nvSpPr>
          <p:cNvPr id="10" name="Rectangle 9"/>
          <p:cNvSpPr/>
          <p:nvPr/>
        </p:nvSpPr>
        <p:spPr>
          <a:xfrm>
            <a:off x="7924414" y="1730634"/>
            <a:ext cx="372026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>
                <a:latin typeface="Comic Sans MS" pitchFamily="66" charset="0"/>
              </a:rPr>
              <a:t>Cysylltu</a:t>
            </a:r>
            <a:r>
              <a:rPr lang="cy-GB" dirty="0">
                <a:latin typeface="Comic Sans MS" pitchFamily="66" charset="0"/>
              </a:rPr>
              <a:t> (gallu i gysylltu â dysgu blaenorol neu gysyniadau blaenorol)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868527" y="524509"/>
            <a:ext cx="374706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b="1" dirty="0">
                <a:latin typeface="Comic Sans MS" pitchFamily="66" charset="0"/>
              </a:rPr>
              <a:t>Cynllun wrth gefn</a:t>
            </a:r>
            <a:r>
              <a:rPr lang="cy-GB" dirty="0">
                <a:latin typeface="Comic Sans MS" pitchFamily="66" charset="0"/>
              </a:rPr>
              <a:t> (gallu i ymateb i sylwadau disgyblion a myfyrio ar waith)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01771" y="339843"/>
            <a:ext cx="1807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/>
              <a:t>Unedau</a:t>
            </a:r>
            <a:r>
              <a:rPr lang="en-GB" sz="2400" dirty="0" smtClean="0"/>
              <a:t>/ </a:t>
            </a:r>
            <a:r>
              <a:rPr lang="en-GB" sz="2400" dirty="0" err="1" smtClean="0"/>
              <a:t>dimensiwn</a:t>
            </a:r>
            <a:r>
              <a:rPr lang="en-GB" sz="2400" dirty="0" smtClean="0"/>
              <a:t>:</a:t>
            </a:r>
            <a:endParaRPr lang="cy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10040138" y="339842"/>
            <a:ext cx="1807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dirty="0" smtClean="0"/>
              <a:t>Units/ dimensions</a:t>
            </a:r>
            <a:r>
              <a:rPr lang="en-GB" dirty="0" smtClean="0"/>
              <a:t>:</a:t>
            </a:r>
            <a:endParaRPr lang="cy-GB" dirty="0"/>
          </a:p>
        </p:txBody>
      </p:sp>
      <p:sp>
        <p:nvSpPr>
          <p:cNvPr id="14" name="TextBox 13"/>
          <p:cNvSpPr txBox="1"/>
          <p:nvPr/>
        </p:nvSpPr>
        <p:spPr>
          <a:xfrm>
            <a:off x="301771" y="5225574"/>
            <a:ext cx="4440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Dyma</a:t>
            </a:r>
            <a:r>
              <a:rPr lang="en-GB" dirty="0" smtClean="0"/>
              <a:t> </a:t>
            </a:r>
            <a:r>
              <a:rPr lang="en-GB" dirty="0" err="1"/>
              <a:t>b</a:t>
            </a:r>
            <a:r>
              <a:rPr lang="en-GB" dirty="0" err="1" smtClean="0"/>
              <a:t>edwar</a:t>
            </a:r>
            <a:r>
              <a:rPr lang="en-GB" dirty="0" smtClean="0"/>
              <a:t> </a:t>
            </a:r>
            <a:r>
              <a:rPr lang="en-GB" dirty="0" err="1" smtClean="0"/>
              <a:t>aelod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a </a:t>
            </a:r>
            <a:r>
              <a:rPr lang="en-GB" dirty="0" err="1" smtClean="0"/>
              <a:t>elwir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‘knowledge quartet’.</a:t>
            </a:r>
            <a:endParaRPr lang="cy-GB" dirty="0"/>
          </a:p>
        </p:txBody>
      </p:sp>
      <p:sp>
        <p:nvSpPr>
          <p:cNvPr id="15" name="TextBox 14"/>
          <p:cNvSpPr txBox="1"/>
          <p:nvPr/>
        </p:nvSpPr>
        <p:spPr>
          <a:xfrm>
            <a:off x="284726" y="5834129"/>
            <a:ext cx="4440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Theses four are the members of what we are calling ‘the knowledge quartet’.</a:t>
            </a:r>
            <a:endParaRPr lang="cy-GB" dirty="0"/>
          </a:p>
        </p:txBody>
      </p:sp>
      <p:sp>
        <p:nvSpPr>
          <p:cNvPr id="16" name="Oval 15"/>
          <p:cNvSpPr/>
          <p:nvPr/>
        </p:nvSpPr>
        <p:spPr>
          <a:xfrm>
            <a:off x="2913259" y="2770269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2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7" name="Oval 16"/>
          <p:cNvSpPr/>
          <p:nvPr/>
        </p:nvSpPr>
        <p:spPr>
          <a:xfrm>
            <a:off x="5283511" y="4279231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1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8" name="Oval 17"/>
          <p:cNvSpPr/>
          <p:nvPr/>
        </p:nvSpPr>
        <p:spPr>
          <a:xfrm>
            <a:off x="7688150" y="2814385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3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9" name="Oval 18"/>
          <p:cNvSpPr/>
          <p:nvPr/>
        </p:nvSpPr>
        <p:spPr>
          <a:xfrm>
            <a:off x="5202984" y="1491955"/>
            <a:ext cx="472527" cy="3609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4</a:t>
            </a:r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709154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47700" y="555625"/>
            <a:ext cx="9657660" cy="14065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Gwybodaeth</a:t>
            </a:r>
            <a:r>
              <a:rPr lang="en-GB" dirty="0" smtClean="0"/>
              <a:t> Sylfaen. </a:t>
            </a:r>
            <a:r>
              <a:rPr lang="en-GB" dirty="0" err="1" smtClean="0"/>
              <a:t>Esiamplau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23900" y="2003425"/>
            <a:ext cx="5200650" cy="4441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47700" y="2003424"/>
            <a:ext cx="9409514" cy="3908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Deall cynnwys yr hyn sy'n cael ei </a:t>
            </a:r>
            <a:r>
              <a:rPr lang="cy-GB" sz="2800" dirty="0" smtClean="0"/>
              <a:t>addysgu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y-GB" sz="2800" dirty="0" smtClean="0"/>
          </a:p>
          <a:p>
            <a:endParaRPr lang="cy-GB" sz="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 smtClean="0"/>
              <a:t>Dealltwriaeth </a:t>
            </a:r>
            <a:r>
              <a:rPr lang="cy-GB" sz="2800" dirty="0"/>
              <a:t>o sut mae plant yn dysgu a sut y gellir eu haddysgu (dealltwriaeth o </a:t>
            </a:r>
            <a:r>
              <a:rPr lang="cy-GB" sz="2800" dirty="0" smtClean="0"/>
              <a:t>addysgeg)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y-GB" sz="2800" dirty="0" smtClean="0"/>
          </a:p>
          <a:p>
            <a:endParaRPr lang="cy-GB" sz="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 smtClean="0"/>
              <a:t>Y gallu i adnabod gwallau disgyblion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y-GB" sz="2800" dirty="0" smtClean="0"/>
          </a:p>
          <a:p>
            <a:endParaRPr lang="cy-GB" sz="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dirty="0"/>
              <a:t>D</a:t>
            </a:r>
            <a:r>
              <a:rPr lang="cy-GB" sz="2800" dirty="0" smtClean="0"/>
              <a:t>efnyddio </a:t>
            </a:r>
            <a:r>
              <a:rPr lang="cy-GB" sz="2800" dirty="0"/>
              <a:t>terminoleg briodol a chywir</a:t>
            </a: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575624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85809" y="461378"/>
            <a:ext cx="4231105" cy="1247107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0484" y="1945940"/>
            <a:ext cx="5482390" cy="444517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114925" y="421276"/>
            <a:ext cx="9759711" cy="12471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 err="1" smtClean="0"/>
              <a:t>Trawnewid</a:t>
            </a:r>
            <a:r>
              <a:rPr lang="en-GB" sz="4000" dirty="0" smtClean="0"/>
              <a:t>.  </a:t>
            </a:r>
            <a:r>
              <a:rPr lang="en-GB" sz="4000" dirty="0" err="1" smtClean="0"/>
              <a:t>Esiamplau</a:t>
            </a:r>
            <a:r>
              <a:rPr lang="en-GB" sz="4000" dirty="0" smtClean="0"/>
              <a:t>…</a:t>
            </a:r>
            <a:endParaRPr lang="en-GB" sz="40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78040" y="1984378"/>
            <a:ext cx="10154983" cy="44067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 smtClean="0"/>
              <a:t>Y gallu </a:t>
            </a:r>
            <a:r>
              <a:rPr lang="cy-GB" dirty="0"/>
              <a:t>i fodelu, </a:t>
            </a:r>
            <a:r>
              <a:rPr lang="cy-GB" dirty="0" smtClean="0"/>
              <a:t>dangos </a:t>
            </a:r>
            <a:r>
              <a:rPr lang="cy-GB" dirty="0"/>
              <a:t>neu egluro fel y gall dysgwyr </a:t>
            </a:r>
            <a:r>
              <a:rPr lang="cy-GB" dirty="0" smtClean="0"/>
              <a:t>ddeall</a:t>
            </a:r>
          </a:p>
          <a:p>
            <a:pPr marL="0" indent="0">
              <a:buNone/>
            </a:pPr>
            <a:endParaRPr lang="cy-GB" sz="1400" dirty="0" smtClean="0"/>
          </a:p>
          <a:p>
            <a:r>
              <a:rPr lang="cy-GB" dirty="0" smtClean="0"/>
              <a:t>Dewis cynrychioliadau </a:t>
            </a:r>
            <a:r>
              <a:rPr lang="cy-GB" dirty="0"/>
              <a:t>neu enghreifftiau </a:t>
            </a:r>
            <a:r>
              <a:rPr lang="cy-GB" dirty="0" smtClean="0"/>
              <a:t>priodol</a:t>
            </a:r>
          </a:p>
          <a:p>
            <a:endParaRPr lang="cy-GB" dirty="0" smtClean="0"/>
          </a:p>
          <a:p>
            <a:r>
              <a:rPr lang="cy-GB" dirty="0" smtClean="0"/>
              <a:t>Dewis </a:t>
            </a:r>
            <a:r>
              <a:rPr lang="cy-GB" dirty="0"/>
              <a:t>deunyddiau priodol i </a:t>
            </a:r>
            <a:r>
              <a:rPr lang="cy-GB" dirty="0" smtClean="0"/>
              <a:t>gefnogi</a:t>
            </a:r>
          </a:p>
          <a:p>
            <a:endParaRPr lang="cy-GB" sz="1600" dirty="0" smtClean="0"/>
          </a:p>
          <a:p>
            <a:r>
              <a:rPr lang="cy-GB" dirty="0" smtClean="0"/>
              <a:t>Y gallu </a:t>
            </a:r>
            <a:r>
              <a:rPr lang="cy-GB" dirty="0"/>
              <a:t>i sicrhau bod cysyniadau a gweithdrefnau yn cael eu deall</a:t>
            </a:r>
            <a:endParaRPr lang="en-GB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47745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8295" y="316999"/>
            <a:ext cx="5410200" cy="136742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88242" y="1925050"/>
            <a:ext cx="5386137" cy="433454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802104" y="429294"/>
            <a:ext cx="10145515" cy="13674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Cysylltu</a:t>
            </a:r>
            <a:r>
              <a:rPr lang="en-GB" dirty="0" smtClean="0"/>
              <a:t>.  </a:t>
            </a:r>
            <a:r>
              <a:rPr lang="en-GB" dirty="0" err="1" smtClean="0"/>
              <a:t>Esiamplau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802105" y="1978023"/>
            <a:ext cx="10583420" cy="43345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Gwneud cysylltiadau rhwng gwahanol gysyniadau, syniadau a </a:t>
            </a:r>
            <a:r>
              <a:rPr lang="cy-GB" dirty="0" smtClean="0"/>
              <a:t>phrosesau.</a:t>
            </a:r>
          </a:p>
          <a:p>
            <a:endParaRPr lang="cy-GB" dirty="0" smtClean="0"/>
          </a:p>
          <a:p>
            <a:r>
              <a:rPr lang="cy-GB" dirty="0" smtClean="0"/>
              <a:t>Y gallu i </a:t>
            </a:r>
            <a:r>
              <a:rPr lang="cy-GB" dirty="0"/>
              <a:t>adeiladu ar ddysgu blaenorol </a:t>
            </a:r>
            <a:r>
              <a:rPr lang="cy-GB" dirty="0" smtClean="0"/>
              <a:t>a  </a:t>
            </a:r>
            <a:r>
              <a:rPr lang="cy-GB" dirty="0"/>
              <a:t>gwneud cysylltiadau â dysgu yn y </a:t>
            </a:r>
            <a:r>
              <a:rPr lang="cy-GB" dirty="0" smtClean="0"/>
              <a:t>dyfodol.</a:t>
            </a:r>
          </a:p>
          <a:p>
            <a:endParaRPr lang="cy-GB" dirty="0" smtClean="0"/>
          </a:p>
          <a:p>
            <a:r>
              <a:rPr lang="cy-GB" dirty="0" smtClean="0"/>
              <a:t>Deall </a:t>
            </a:r>
            <a:r>
              <a:rPr lang="cy-GB" dirty="0"/>
              <a:t>camau </a:t>
            </a:r>
            <a:r>
              <a:rPr lang="cy-GB" dirty="0" smtClean="0"/>
              <a:t>blaengar</a:t>
            </a:r>
          </a:p>
          <a:p>
            <a:endParaRPr lang="cy-GB" dirty="0" smtClean="0"/>
          </a:p>
          <a:p>
            <a:r>
              <a:rPr lang="cy-GB" dirty="0" smtClean="0"/>
              <a:t>Deall </a:t>
            </a:r>
            <a:r>
              <a:rPr lang="cy-GB" dirty="0"/>
              <a:t>pryd y mae'n briodol i wneud camau blaengar</a:t>
            </a:r>
            <a:endParaRPr lang="en-GB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476032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4547" y="365125"/>
            <a:ext cx="5578642" cy="139148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0115" y="1957138"/>
            <a:ext cx="5602705" cy="445485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561472" y="325020"/>
            <a:ext cx="10590503" cy="1391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gefn</a:t>
            </a:r>
            <a:r>
              <a:rPr lang="en-GB" dirty="0" smtClean="0"/>
              <a:t>.  </a:t>
            </a:r>
            <a:r>
              <a:rPr lang="en-GB" dirty="0" err="1" smtClean="0"/>
              <a:t>Esiamplau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37410" y="2056567"/>
            <a:ext cx="10716744" cy="44548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Ymateb i syniadau, cwestiynau ac anawsterau </a:t>
            </a:r>
            <a:r>
              <a:rPr lang="cy-GB" dirty="0" smtClean="0"/>
              <a:t>dysgwyr</a:t>
            </a:r>
          </a:p>
          <a:p>
            <a:endParaRPr lang="cy-GB" dirty="0" smtClean="0"/>
          </a:p>
          <a:p>
            <a:r>
              <a:rPr lang="cy-GB" dirty="0"/>
              <a:t>Y</a:t>
            </a:r>
            <a:r>
              <a:rPr lang="cy-GB" dirty="0" smtClean="0"/>
              <a:t> </a:t>
            </a:r>
            <a:r>
              <a:rPr lang="cy-GB" dirty="0"/>
              <a:t>gallu i wyro </a:t>
            </a:r>
            <a:r>
              <a:rPr lang="cy-GB" dirty="0" smtClean="0"/>
              <a:t>o gynlluniau </a:t>
            </a:r>
            <a:r>
              <a:rPr lang="cy-GB" dirty="0"/>
              <a:t>i sicrhau dysgu </a:t>
            </a:r>
            <a:r>
              <a:rPr lang="cy-GB" dirty="0" smtClean="0"/>
              <a:t>effeithiol</a:t>
            </a:r>
          </a:p>
          <a:p>
            <a:endParaRPr lang="cy-GB" dirty="0" smtClean="0"/>
          </a:p>
          <a:p>
            <a:r>
              <a:rPr lang="cy-GB" dirty="0" smtClean="0"/>
              <a:t>Y gallu  i fanteisio </a:t>
            </a:r>
            <a:r>
              <a:rPr lang="cy-GB" dirty="0"/>
              <a:t>ar gyfleoedd i wneud y </a:t>
            </a:r>
            <a:r>
              <a:rPr lang="cy-GB" dirty="0" smtClean="0"/>
              <a:t>gorau o ddysgu</a:t>
            </a:r>
          </a:p>
          <a:p>
            <a:endParaRPr lang="cy-GB" dirty="0" smtClean="0"/>
          </a:p>
          <a:p>
            <a:r>
              <a:rPr lang="cy-GB" dirty="0" smtClean="0"/>
              <a:t>Y gallu i gynnig </a:t>
            </a:r>
            <a:r>
              <a:rPr lang="cy-GB" dirty="0"/>
              <a:t>esboniadau </a:t>
            </a:r>
            <a:r>
              <a:rPr lang="cy-GB" dirty="0" smtClean="0"/>
              <a:t> / </a:t>
            </a:r>
            <a:r>
              <a:rPr lang="cy-GB" dirty="0"/>
              <a:t>enghreifftiau / tasgau gwahanol </a:t>
            </a:r>
            <a:r>
              <a:rPr lang="cy-GB" dirty="0" smtClean="0"/>
              <a:t>os </a:t>
            </a:r>
            <a:r>
              <a:rPr lang="cy-GB" dirty="0"/>
              <a:t>oes angen</a:t>
            </a:r>
            <a:endParaRPr lang="en-GB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4225505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GWYLIWCH…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>
                <a:hlinkClick r:id="rId2"/>
              </a:rPr>
              <a:t>https://vimeo.com/70316063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04739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Tasg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wythnos </a:t>
            </a:r>
            <a:r>
              <a:rPr lang="en-US" dirty="0" err="1" smtClean="0"/>
              <a:t>nesa</a:t>
            </a:r>
            <a:r>
              <a:rPr lang="en-US" dirty="0" smtClean="0"/>
              <a:t>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Datblygwch</a:t>
            </a:r>
            <a:r>
              <a:rPr lang="en-GB" dirty="0" smtClean="0"/>
              <a:t> eich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sylfaenol</a:t>
            </a:r>
            <a:r>
              <a:rPr lang="en-GB" dirty="0" smtClean="0"/>
              <a:t> </a:t>
            </a:r>
            <a:r>
              <a:rPr lang="en-GB" dirty="0" err="1" smtClean="0"/>
              <a:t>o</a:t>
            </a:r>
            <a:r>
              <a:rPr lang="en-GB" dirty="0" smtClean="0"/>
              <a:t> </a:t>
            </a:r>
            <a:r>
              <a:rPr lang="en-GB" dirty="0" err="1" smtClean="0"/>
              <a:t>gyfri</a:t>
            </a:r>
            <a:r>
              <a:rPr lang="en-GB" dirty="0" smtClean="0"/>
              <a:t>’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ddarllen</a:t>
            </a:r>
            <a:r>
              <a:rPr lang="en-GB" dirty="0" smtClean="0"/>
              <a:t> </a:t>
            </a:r>
            <a:r>
              <a:rPr lang="en-GB" dirty="0" err="1" smtClean="0"/>
              <a:t>y</a:t>
            </a:r>
            <a:r>
              <a:rPr lang="en-GB" dirty="0" smtClean="0"/>
              <a:t> </a:t>
            </a:r>
            <a:r>
              <a:rPr lang="en-GB" dirty="0" err="1" smtClean="0"/>
              <a:t>testun</a:t>
            </a:r>
            <a:r>
              <a:rPr lang="en-GB" dirty="0" smtClean="0"/>
              <a:t> sydd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Moodle</a:t>
            </a:r>
            <a:r>
              <a:rPr lang="en-GB" dirty="0" smtClean="0"/>
              <a:t> </a:t>
            </a:r>
            <a:r>
              <a:rPr lang="en-GB" dirty="0" err="1" smtClean="0"/>
              <a:t>cyn</a:t>
            </a:r>
            <a:r>
              <a:rPr lang="en-GB" dirty="0" smtClean="0"/>
              <a:t>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dydd</a:t>
            </a:r>
            <a:r>
              <a:rPr lang="en-GB" dirty="0" smtClean="0"/>
              <a:t> </a:t>
            </a:r>
            <a:r>
              <a:rPr lang="en-GB" dirty="0" err="1" smtClean="0"/>
              <a:t>Llun</a:t>
            </a:r>
            <a:r>
              <a:rPr lang="en-GB" dirty="0" smtClean="0"/>
              <a:t>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:a="http://schemas.openxmlformats.org/drawingml/2006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1064</Words>
  <Application>Microsoft Macintosh PowerPoint</Application>
  <PresentationFormat>Custom</PresentationFormat>
  <Paragraphs>174</Paragraphs>
  <Slides>22</Slides>
  <Notes>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Slide 1</vt:lpstr>
      <vt:lpstr>Slide 2</vt:lpstr>
      <vt:lpstr>Slide 3</vt:lpstr>
      <vt:lpstr>Slide 4</vt:lpstr>
      <vt:lpstr>Tasg</vt:lpstr>
      <vt:lpstr>Gwybodaeth Gwricwlaidd </vt:lpstr>
      <vt:lpstr>Gwybodaeth Gwricwlaidd </vt:lpstr>
      <vt:lpstr>Slide 8</vt:lpstr>
      <vt:lpstr>Slide 9</vt:lpstr>
      <vt:lpstr>http://learning.gov.wales/resources/browse-all/revised-areas-of-learning-and-programmes-of-study-introductory-video/?skip=1&amp;lang=cy  </vt:lpstr>
      <vt:lpstr>Cerddoriaeth yng Nghwricwlwm Cenedlaethol Cymru – CA2 &amp; 3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GWYLIWCH…</vt:lpstr>
      <vt:lpstr>Tasg erbyn wythnos nesa’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swwcte10</cp:lastModifiedBy>
  <cp:revision>13</cp:revision>
  <dcterms:created xsi:type="dcterms:W3CDTF">2018-09-27T12:48:20Z</dcterms:created>
  <dcterms:modified xsi:type="dcterms:W3CDTF">2018-09-27T12:49:37Z</dcterms:modified>
</cp:coreProperties>
</file>