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62" r:id="rId4"/>
    <p:sldId id="263" r:id="rId5"/>
    <p:sldId id="264" r:id="rId6"/>
    <p:sldId id="265" r:id="rId7"/>
    <p:sldId id="266" r:id="rId8"/>
    <p:sldId id="267" r:id="rId9"/>
    <p:sldId id="268" r:id="rId10"/>
    <p:sldId id="269" r:id="rId11"/>
    <p:sldId id="270" r:id="rId12"/>
    <p:sldId id="273" r:id="rId13"/>
    <p:sldId id="274" r:id="rId14"/>
    <p:sldId id="260" r:id="rId15"/>
    <p:sldId id="272" r:id="rId16"/>
    <p:sldId id="26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3" autoAdjust="0"/>
    <p:restoredTop sz="94660"/>
  </p:normalViewPr>
  <p:slideViewPr>
    <p:cSldViewPr snapToGrid="0">
      <p:cViewPr varScale="1">
        <p:scale>
          <a:sx n="43" d="100"/>
          <a:sy n="43" d="100"/>
        </p:scale>
        <p:origin x="80" y="1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11/17/2016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11/17/2016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11/17/2016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11/17/2016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11/17/2016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11/17/2016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transition spd="slow">
    <p:randomBar dir="vert"/>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11/17/2016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11/17/2016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11/17/2016</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11/17/2016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11/17/2016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11/17/2016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11/17/2016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11/17/2016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solidFill>
                  <a:schemeClr val="tx1"/>
                </a:soli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11/17/2016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11/17/2016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11/17/2016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transition spd="slow">
    <p:randomBar dir="vert"/>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11/17/2016</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ransition spd="slow">
    <p:randomBar dir="vert"/>
  </p:transition>
  <p:txStyles>
    <p:title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00000"/>
        <a:buFont typeface="Arial"/>
        <a:buChar char="•"/>
        <a:defRPr sz="20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4" Type="http://schemas.openxmlformats.org/officeDocument/2006/relationships/image" Target="../media/image14.gif"/></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CLSK5003 Sustainability</a:t>
            </a:r>
            <a:br>
              <a:rPr lang="en-GB" dirty="0"/>
            </a:br>
            <a:r>
              <a:rPr lang="en-GB" dirty="0" err="1"/>
              <a:t>Archaeobotany</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4007138609"/>
      </p:ext>
    </p:extLst>
  </p:cSld>
  <p:clrMapOvr>
    <a:masterClrMapping/>
  </p:clrMapOvr>
  <p:transition spd="slow">
    <p:randomBar dir="vert"/>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Topics</a:t>
            </a:r>
          </a:p>
        </p:txBody>
      </p:sp>
      <p:pic>
        <p:nvPicPr>
          <p:cNvPr id="4" name="Picture 3"/>
          <p:cNvPicPr>
            <a:picLocks noChangeAspect="1"/>
          </p:cNvPicPr>
          <p:nvPr/>
        </p:nvPicPr>
        <p:blipFill>
          <a:blip r:embed="rId2"/>
          <a:stretch>
            <a:fillRect/>
          </a:stretch>
        </p:blipFill>
        <p:spPr>
          <a:xfrm>
            <a:off x="7410616" y="166941"/>
            <a:ext cx="4349102" cy="6501980"/>
          </a:xfrm>
          <a:prstGeom prst="rect">
            <a:avLst/>
          </a:prstGeom>
        </p:spPr>
      </p:pic>
    </p:spTree>
    <p:extLst>
      <p:ext uri="{BB962C8B-B14F-4D97-AF65-F5344CB8AC3E}">
        <p14:creationId xmlns:p14="http://schemas.microsoft.com/office/powerpoint/2010/main" val="703537784"/>
      </p:ext>
    </p:extLst>
  </p:cSld>
  <p:clrMapOvr>
    <a:masterClrMapping/>
  </p:clrMapOvr>
  <p:transition spd="slow">
    <p:randomBar dir="vert"/>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http://www.brill.com/sites/default/files/styles/large/public/ftp/images/products/295x295/59785.jpg?itok=SQr2vth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014691">
            <a:off x="9575443" y="244156"/>
            <a:ext cx="2069341" cy="316237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Image result for images of the black roman art"/>
          <p:cNvPicPr>
            <a:picLocks noChangeAspect="1" noChangeArrowheads="1"/>
          </p:cNvPicPr>
          <p:nvPr/>
        </p:nvPicPr>
        <p:blipFill rotWithShape="1">
          <a:blip r:embed="rId3">
            <a:alphaModFix amt="15000"/>
            <a:extLst>
              <a:ext uri="{28A0092B-C50C-407E-A947-70E740481C1C}">
                <a14:useLocalDpi xmlns:a14="http://schemas.microsoft.com/office/drawing/2010/main" val="0"/>
              </a:ext>
            </a:extLst>
          </a:blip>
          <a:srcRect l="686" r="8649"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Energy consumption</a:t>
            </a:r>
          </a:p>
        </p:txBody>
      </p:sp>
      <p:sp>
        <p:nvSpPr>
          <p:cNvPr id="3" name="Content Placeholder 2"/>
          <p:cNvSpPr>
            <a:spLocks noGrp="1"/>
          </p:cNvSpPr>
          <p:nvPr>
            <p:ph idx="1"/>
          </p:nvPr>
        </p:nvSpPr>
        <p:spPr>
          <a:xfrm>
            <a:off x="1141413" y="2667000"/>
            <a:ext cx="9905998" cy="2155032"/>
          </a:xfrm>
        </p:spPr>
        <p:txBody>
          <a:bodyPr/>
          <a:lstStyle/>
          <a:p>
            <a:r>
              <a:rPr lang="en-GB" cap="none" dirty="0" err="1">
                <a:solidFill>
                  <a:schemeClr val="accent4">
                    <a:lumMod val="20000"/>
                    <a:lumOff val="80000"/>
                  </a:schemeClr>
                </a:solidFill>
              </a:rPr>
              <a:t>E.A.Wrigley</a:t>
            </a:r>
            <a:r>
              <a:rPr lang="en-GB" cap="none" dirty="0">
                <a:solidFill>
                  <a:schemeClr val="accent4">
                    <a:lumMod val="20000"/>
                    <a:lumOff val="80000"/>
                  </a:schemeClr>
                </a:solidFill>
              </a:rPr>
              <a:t> on pre-modern agricultural or ‘organic’ societies: “societies before the Industrial Revolution were dependent on the annual cycle of plant photosynthesis for both heat and mechanical energy. The quantity of energy available each year was therefore limited, and economic growth was necessarily constrained.’</a:t>
            </a:r>
            <a:endParaRPr lang="en-GB" cap="none" dirty="0">
              <a:solidFill>
                <a:schemeClr val="accent4">
                  <a:lumMod val="20000"/>
                  <a:lumOff val="80000"/>
                </a:schemeClr>
              </a:solidFill>
            </a:endParaRPr>
          </a:p>
        </p:txBody>
      </p:sp>
      <p:sp>
        <p:nvSpPr>
          <p:cNvPr id="5" name="Rectangle 4"/>
          <p:cNvSpPr/>
          <p:nvPr/>
        </p:nvSpPr>
        <p:spPr>
          <a:xfrm>
            <a:off x="5091112" y="6022865"/>
            <a:ext cx="6096000" cy="461665"/>
          </a:xfrm>
          <a:prstGeom prst="rect">
            <a:avLst/>
          </a:prstGeom>
        </p:spPr>
        <p:txBody>
          <a:bodyPr>
            <a:spAutoFit/>
          </a:bodyPr>
          <a:lstStyle/>
          <a:p>
            <a:r>
              <a:rPr lang="en-GB" sz="1200" dirty="0"/>
              <a:t>2002 'The Quest for the Industrial Revolution' </a:t>
            </a:r>
            <a:r>
              <a:rPr lang="en-GB" sz="1200" i="1" dirty="0"/>
              <a:t>Proceedings of the British Academy 121 , 147–170</a:t>
            </a:r>
            <a:r>
              <a:rPr lang="en-GB" sz="1200" dirty="0"/>
              <a:t> </a:t>
            </a:r>
            <a:endParaRPr lang="en-GB" sz="1200" dirty="0"/>
          </a:p>
        </p:txBody>
      </p:sp>
      <p:sp>
        <p:nvSpPr>
          <p:cNvPr id="6" name="Rectangle 5"/>
          <p:cNvSpPr/>
          <p:nvPr/>
        </p:nvSpPr>
        <p:spPr>
          <a:xfrm>
            <a:off x="148993" y="5943599"/>
            <a:ext cx="2028119" cy="369332"/>
          </a:xfrm>
          <a:prstGeom prst="rect">
            <a:avLst/>
          </a:prstGeom>
        </p:spPr>
        <p:txBody>
          <a:bodyPr wrap="none">
            <a:spAutoFit/>
          </a:bodyPr>
          <a:lstStyle/>
          <a:p>
            <a:r>
              <a:rPr lang="en-GB" dirty="0"/>
              <a:t>Paolo </a:t>
            </a:r>
            <a:r>
              <a:rPr lang="en-GB" dirty="0" err="1"/>
              <a:t>Malanima</a:t>
            </a:r>
            <a:endParaRPr lang="en-GB" dirty="0"/>
          </a:p>
        </p:txBody>
      </p:sp>
    </p:spTree>
    <p:extLst>
      <p:ext uri="{BB962C8B-B14F-4D97-AF65-F5344CB8AC3E}">
        <p14:creationId xmlns:p14="http://schemas.microsoft.com/office/powerpoint/2010/main" val="1418653382"/>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Image result for images of the black roman art"/>
          <p:cNvPicPr>
            <a:picLocks noChangeAspect="1" noChangeArrowheads="1"/>
          </p:cNvPicPr>
          <p:nvPr/>
        </p:nvPicPr>
        <p:blipFill rotWithShape="1">
          <a:blip r:embed="rId2">
            <a:alphaModFix amt="15000"/>
            <a:extLst>
              <a:ext uri="{28A0092B-C50C-407E-A947-70E740481C1C}">
                <a14:useLocalDpi xmlns:a14="http://schemas.microsoft.com/office/drawing/2010/main" val="0"/>
              </a:ext>
            </a:extLst>
          </a:blip>
          <a:srcRect l="686" r="8649"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a:t>Energy Consumption</a:t>
            </a:r>
          </a:p>
        </p:txBody>
      </p:sp>
      <p:sp>
        <p:nvSpPr>
          <p:cNvPr id="3" name="Content Placeholder 2"/>
          <p:cNvSpPr>
            <a:spLocks noGrp="1"/>
          </p:cNvSpPr>
          <p:nvPr>
            <p:ph sz="half" idx="1"/>
          </p:nvPr>
        </p:nvSpPr>
        <p:spPr>
          <a:xfrm>
            <a:off x="342516" y="1562089"/>
            <a:ext cx="4876800" cy="3124201"/>
          </a:xfrm>
        </p:spPr>
        <p:txBody>
          <a:bodyPr>
            <a:normAutofit/>
          </a:bodyPr>
          <a:lstStyle/>
          <a:p>
            <a:r>
              <a:rPr lang="en-GB" dirty="0"/>
              <a:t>Main inputs of energy:</a:t>
            </a:r>
          </a:p>
          <a:p>
            <a:pPr lvl="1"/>
            <a:r>
              <a:rPr lang="en-GB" dirty="0"/>
              <a:t>food,</a:t>
            </a:r>
          </a:p>
          <a:p>
            <a:pPr lvl="1"/>
            <a:r>
              <a:rPr lang="en-GB" dirty="0"/>
              <a:t>Firewood</a:t>
            </a:r>
          </a:p>
          <a:p>
            <a:pPr lvl="1"/>
            <a:r>
              <a:rPr lang="en-GB" dirty="0"/>
              <a:t>Fodder for working animals</a:t>
            </a:r>
          </a:p>
          <a:p>
            <a:pPr lvl="1"/>
            <a:r>
              <a:rPr lang="en-GB" dirty="0"/>
              <a:t>Wind &amp; Water (ships, Mills, etc.)</a:t>
            </a:r>
            <a:endParaRPr lang="en-GB" dirty="0"/>
          </a:p>
        </p:txBody>
      </p:sp>
      <p:sp>
        <p:nvSpPr>
          <p:cNvPr id="7" name="Content Placeholder 4"/>
          <p:cNvSpPr>
            <a:spLocks noGrp="1"/>
          </p:cNvSpPr>
          <p:nvPr>
            <p:ph sz="half" idx="2"/>
          </p:nvPr>
        </p:nvSpPr>
        <p:spPr>
          <a:xfrm>
            <a:off x="5304373" y="1871662"/>
            <a:ext cx="7756373" cy="4889634"/>
          </a:xfrm>
        </p:spPr>
        <p:txBody>
          <a:bodyPr>
            <a:normAutofit/>
          </a:bodyPr>
          <a:lstStyle/>
          <a:p>
            <a:r>
              <a:rPr lang="en-GB" dirty="0"/>
              <a:t>Food</a:t>
            </a:r>
          </a:p>
          <a:p>
            <a:pPr lvl="1"/>
            <a:r>
              <a:rPr lang="en-GB" dirty="0"/>
              <a:t>Per person: 2–3,000calories</a:t>
            </a:r>
          </a:p>
          <a:p>
            <a:pPr lvl="1"/>
            <a:r>
              <a:rPr lang="en-GB" dirty="0"/>
              <a:t>Mainly vegetarian; Meat: mainly elite</a:t>
            </a:r>
          </a:p>
          <a:p>
            <a:pPr lvl="1"/>
            <a:r>
              <a:rPr lang="en-GB" dirty="0"/>
              <a:t>But regional differences across Roman empire</a:t>
            </a:r>
          </a:p>
          <a:p>
            <a:r>
              <a:rPr lang="en-GB" dirty="0"/>
              <a:t>Firewood</a:t>
            </a:r>
          </a:p>
          <a:p>
            <a:pPr lvl="1"/>
            <a:r>
              <a:rPr lang="en-GB" dirty="0"/>
              <a:t>In the Mediterranean c. 1kg/per person &amp; day (3000 kcal)</a:t>
            </a:r>
          </a:p>
          <a:p>
            <a:pPr lvl="1"/>
            <a:r>
              <a:rPr lang="en-GB" dirty="0"/>
              <a:t>Plus Baths &amp; Industries </a:t>
            </a:r>
            <a:r>
              <a:rPr lang="en-GB" dirty="0">
                <a:sym typeface="Wingdings" panose="05000000000000000000" pitchFamily="2" charset="2"/>
              </a:rPr>
              <a:t> add 0.5 kg per person &amp; per day</a:t>
            </a:r>
          </a:p>
          <a:p>
            <a:pPr lvl="1"/>
            <a:r>
              <a:rPr lang="en-GB" dirty="0">
                <a:sym typeface="Wingdings" panose="05000000000000000000" pitchFamily="2" charset="2"/>
              </a:rPr>
              <a:t>Comparable statistics: 1850: 2.3 kg per person</a:t>
            </a:r>
          </a:p>
          <a:p>
            <a:r>
              <a:rPr lang="en-GB" dirty="0">
                <a:sym typeface="Wingdings" panose="05000000000000000000" pitchFamily="2" charset="2"/>
              </a:rPr>
              <a:t>Working animals</a:t>
            </a:r>
          </a:p>
          <a:p>
            <a:pPr lvl="1"/>
            <a:r>
              <a:rPr lang="en-GB" dirty="0">
                <a:sym typeface="Wingdings" panose="05000000000000000000" pitchFamily="2" charset="2"/>
              </a:rPr>
              <a:t>C. 1,000-2,000 kcal per day</a:t>
            </a:r>
          </a:p>
          <a:p>
            <a:r>
              <a:rPr lang="en-GB" dirty="0">
                <a:sym typeface="Wingdings" panose="05000000000000000000" pitchFamily="2" charset="2"/>
              </a:rPr>
              <a:t> 6,000and11,000kcal.percapitaperday</a:t>
            </a:r>
          </a:p>
          <a:p>
            <a:r>
              <a:rPr lang="en-GB" dirty="0">
                <a:sym typeface="Wingdings" panose="05000000000000000000" pitchFamily="2" charset="2"/>
              </a:rPr>
              <a:t>Today: World energy consumption : 50,000 kcal</a:t>
            </a:r>
            <a:endParaRPr lang="en-GB" dirty="0"/>
          </a:p>
        </p:txBody>
      </p:sp>
    </p:spTree>
    <p:extLst>
      <p:ext uri="{BB962C8B-B14F-4D97-AF65-F5344CB8AC3E}">
        <p14:creationId xmlns:p14="http://schemas.microsoft.com/office/powerpoint/2010/main" val="2192609251"/>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Image result for images of the black roman art"/>
          <p:cNvPicPr>
            <a:picLocks noChangeAspect="1" noChangeArrowheads="1"/>
          </p:cNvPicPr>
          <p:nvPr/>
        </p:nvPicPr>
        <p:blipFill rotWithShape="1">
          <a:blip r:embed="rId2">
            <a:alphaModFix amt="15000"/>
            <a:extLst>
              <a:ext uri="{28A0092B-C50C-407E-A947-70E740481C1C}">
                <a14:useLocalDpi xmlns:a14="http://schemas.microsoft.com/office/drawing/2010/main" val="0"/>
              </a:ext>
            </a:extLst>
          </a:blip>
          <a:srcRect l="686" r="8649"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a:spLocks noGrp="1"/>
          </p:cNvSpPr>
          <p:nvPr>
            <p:ph type="title"/>
          </p:nvPr>
        </p:nvSpPr>
        <p:spPr>
          <a:xfrm>
            <a:off x="1141413" y="609600"/>
            <a:ext cx="9905998" cy="1905000"/>
          </a:xfrm>
        </p:spPr>
        <p:txBody>
          <a:bodyPr/>
          <a:lstStyle/>
          <a:p>
            <a:r>
              <a:rPr lang="en-GB" dirty="0"/>
              <a:t>Energy Consumption</a:t>
            </a:r>
          </a:p>
        </p:txBody>
      </p:sp>
      <p:sp>
        <p:nvSpPr>
          <p:cNvPr id="7" name="Content Placeholder 2"/>
          <p:cNvSpPr>
            <a:spLocks noGrp="1"/>
          </p:cNvSpPr>
          <p:nvPr>
            <p:ph sz="half" idx="1"/>
          </p:nvPr>
        </p:nvSpPr>
        <p:spPr>
          <a:xfrm>
            <a:off x="349660" y="2123347"/>
            <a:ext cx="5179603" cy="4448903"/>
          </a:xfrm>
        </p:spPr>
        <p:txBody>
          <a:bodyPr>
            <a:normAutofit/>
          </a:bodyPr>
          <a:lstStyle/>
          <a:p>
            <a:r>
              <a:rPr lang="en-GB" dirty="0"/>
              <a:t>Size of Roman empire (AD 165):</a:t>
            </a:r>
          </a:p>
          <a:p>
            <a:r>
              <a:rPr lang="en-GB" dirty="0"/>
              <a:t>c. </a:t>
            </a:r>
            <a:r>
              <a:rPr lang="en-GB" dirty="0"/>
              <a:t>3,800,000km2</a:t>
            </a:r>
          </a:p>
          <a:p>
            <a:pPr lvl="1"/>
            <a:r>
              <a:rPr lang="en-GB" dirty="0"/>
              <a:t>Can the entire area be used for food/fodder/timber production?</a:t>
            </a:r>
          </a:p>
          <a:p>
            <a:r>
              <a:rPr lang="en-GB" dirty="0"/>
              <a:t>IF 70 million inhabitants</a:t>
            </a:r>
            <a:br>
              <a:rPr lang="en-GB" dirty="0"/>
            </a:br>
            <a:r>
              <a:rPr lang="en-GB" dirty="0">
                <a:sym typeface="Wingdings" panose="05000000000000000000" pitchFamily="2" charset="2"/>
              </a:rPr>
              <a:t>need </a:t>
            </a:r>
            <a:r>
              <a:rPr lang="en-GB" dirty="0"/>
              <a:t>1,050,000 km2  (25-30%)</a:t>
            </a:r>
            <a:br>
              <a:rPr lang="en-GB" dirty="0"/>
            </a:br>
            <a:r>
              <a:rPr lang="en-GB" dirty="0"/>
              <a:t>               to produce enough energy</a:t>
            </a:r>
          </a:p>
          <a:p>
            <a:r>
              <a:rPr lang="en-GB" dirty="0"/>
              <a:t>IF 100 million inhabitants </a:t>
            </a:r>
          </a:p>
          <a:p>
            <a:pPr marL="457200" lvl="1" indent="0">
              <a:buNone/>
            </a:pPr>
            <a:r>
              <a:rPr lang="en-GB" dirty="0">
                <a:sym typeface="Wingdings" panose="05000000000000000000" pitchFamily="2" charset="2"/>
              </a:rPr>
              <a:t>		</a:t>
            </a:r>
            <a:r>
              <a:rPr lang="en-GB" dirty="0"/>
              <a:t>1,500,000 km2 (40%)</a:t>
            </a:r>
          </a:p>
          <a:p>
            <a:r>
              <a:rPr lang="en-GB" dirty="0"/>
              <a:t>‘A large part of working time in pre-modern economies was aimed at providing energy’</a:t>
            </a:r>
            <a:endParaRPr lang="en-GB" dirty="0"/>
          </a:p>
          <a:p>
            <a:r>
              <a:rPr lang="en-GB" dirty="0"/>
              <a:t>Sustainability ? Demographic rise ?</a:t>
            </a:r>
          </a:p>
        </p:txBody>
      </p:sp>
      <p:sp>
        <p:nvSpPr>
          <p:cNvPr id="8" name="Content Placeholder 4"/>
          <p:cNvSpPr>
            <a:spLocks noGrp="1"/>
          </p:cNvSpPr>
          <p:nvPr>
            <p:ph sz="half" idx="2"/>
          </p:nvPr>
        </p:nvSpPr>
        <p:spPr>
          <a:xfrm>
            <a:off x="5304373" y="1871662"/>
            <a:ext cx="7756373" cy="4889634"/>
          </a:xfrm>
        </p:spPr>
        <p:txBody>
          <a:bodyPr>
            <a:normAutofit/>
          </a:bodyPr>
          <a:lstStyle/>
          <a:p>
            <a:r>
              <a:rPr lang="en-GB" dirty="0"/>
              <a:t>Food</a:t>
            </a:r>
          </a:p>
          <a:p>
            <a:pPr lvl="1"/>
            <a:r>
              <a:rPr lang="en-GB" dirty="0"/>
              <a:t>Per person: 2–3,000calories</a:t>
            </a:r>
          </a:p>
          <a:p>
            <a:pPr lvl="1"/>
            <a:r>
              <a:rPr lang="en-GB" dirty="0"/>
              <a:t>Mainly vegetarian; Meat: mainly elite</a:t>
            </a:r>
          </a:p>
          <a:p>
            <a:pPr lvl="1"/>
            <a:r>
              <a:rPr lang="en-GB" dirty="0"/>
              <a:t>But regional differences across Roman empire</a:t>
            </a:r>
          </a:p>
          <a:p>
            <a:r>
              <a:rPr lang="en-GB" dirty="0"/>
              <a:t>Firewood</a:t>
            </a:r>
          </a:p>
          <a:p>
            <a:pPr lvl="1"/>
            <a:r>
              <a:rPr lang="en-GB" dirty="0"/>
              <a:t>In the Mediterranean c. 1kg/per person &amp; day (3000 kcal)</a:t>
            </a:r>
          </a:p>
          <a:p>
            <a:pPr lvl="1"/>
            <a:r>
              <a:rPr lang="en-GB" dirty="0"/>
              <a:t>Plus Baths &amp; Industries </a:t>
            </a:r>
            <a:r>
              <a:rPr lang="en-GB" dirty="0">
                <a:sym typeface="Wingdings" panose="05000000000000000000" pitchFamily="2" charset="2"/>
              </a:rPr>
              <a:t> add 0.5 kg per person &amp; per day</a:t>
            </a:r>
          </a:p>
          <a:p>
            <a:pPr lvl="1"/>
            <a:r>
              <a:rPr lang="en-GB" dirty="0">
                <a:sym typeface="Wingdings" panose="05000000000000000000" pitchFamily="2" charset="2"/>
              </a:rPr>
              <a:t>Comparable statistics: 1850: 2.3 kg per person</a:t>
            </a:r>
          </a:p>
          <a:p>
            <a:r>
              <a:rPr lang="en-GB" dirty="0">
                <a:sym typeface="Wingdings" panose="05000000000000000000" pitchFamily="2" charset="2"/>
              </a:rPr>
              <a:t>Working animals</a:t>
            </a:r>
          </a:p>
          <a:p>
            <a:pPr lvl="1"/>
            <a:r>
              <a:rPr lang="en-GB" dirty="0">
                <a:sym typeface="Wingdings" panose="05000000000000000000" pitchFamily="2" charset="2"/>
              </a:rPr>
              <a:t>C. 1,000-2,000 kcal per day</a:t>
            </a:r>
          </a:p>
          <a:p>
            <a:r>
              <a:rPr lang="en-GB" dirty="0">
                <a:sym typeface="Wingdings" panose="05000000000000000000" pitchFamily="2" charset="2"/>
              </a:rPr>
              <a:t> 6,000and11,000kcal.percapitaperday</a:t>
            </a:r>
          </a:p>
          <a:p>
            <a:r>
              <a:rPr lang="en-GB" dirty="0">
                <a:sym typeface="Wingdings" panose="05000000000000000000" pitchFamily="2" charset="2"/>
              </a:rPr>
              <a:t>Today: World energy consumption : 50,000 kcal</a:t>
            </a:r>
            <a:endParaRPr lang="en-GB" dirty="0"/>
          </a:p>
        </p:txBody>
      </p:sp>
    </p:spTree>
    <p:extLst>
      <p:ext uri="{BB962C8B-B14F-4D97-AF65-F5344CB8AC3E}">
        <p14:creationId xmlns:p14="http://schemas.microsoft.com/office/powerpoint/2010/main" val="2559550181"/>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images of the black roman art"/>
          <p:cNvPicPr>
            <a:picLocks noChangeAspect="1" noChangeArrowheads="1"/>
          </p:cNvPicPr>
          <p:nvPr/>
        </p:nvPicPr>
        <p:blipFill rotWithShape="1">
          <a:blip r:embed="rId2">
            <a:alphaModFix amt="15000"/>
            <a:extLst>
              <a:ext uri="{28A0092B-C50C-407E-A947-70E740481C1C}">
                <a14:useLocalDpi xmlns:a14="http://schemas.microsoft.com/office/drawing/2010/main" val="0"/>
              </a:ext>
            </a:extLst>
          </a:blip>
          <a:srcRect l="686" r="8649" b="1"/>
          <a:stretch/>
        </p:blipFill>
        <p:spPr bwMode="auto">
          <a:xfrm>
            <a:off x="20" y="-71427"/>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endParaRPr lang="en-GB" dirty="0"/>
          </a:p>
        </p:txBody>
      </p:sp>
      <p:sp>
        <p:nvSpPr>
          <p:cNvPr id="3" name="Content Placeholder 2"/>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a:lstStyle/>
          <a:p>
            <a:endParaRPr lang="en-GB"/>
          </a:p>
        </p:txBody>
      </p:sp>
      <p:sp>
        <p:nvSpPr>
          <p:cNvPr id="7" name="Title 1"/>
          <p:cNvSpPr txBox="1">
            <a:spLocks/>
          </p:cNvSpPr>
          <p:nvPr/>
        </p:nvSpPr>
        <p:spPr>
          <a:xfrm>
            <a:off x="1141413" y="609600"/>
            <a:ext cx="9905998" cy="190500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200" kern="1200" cap="all">
                <a:ln w="3175" cmpd="sng">
                  <a:noFill/>
                </a:ln>
                <a:solidFill>
                  <a:schemeClr val="accent1"/>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Energy Consumption</a:t>
            </a:r>
          </a:p>
        </p:txBody>
      </p:sp>
      <p:sp>
        <p:nvSpPr>
          <p:cNvPr id="8" name="Content Placeholder 2"/>
          <p:cNvSpPr txBox="1">
            <a:spLocks/>
          </p:cNvSpPr>
          <p:nvPr/>
        </p:nvSpPr>
        <p:spPr>
          <a:xfrm>
            <a:off x="349660" y="2123347"/>
            <a:ext cx="5179603" cy="4448903"/>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r>
              <a:rPr lang="en-GB" dirty="0"/>
              <a:t>Size of Roman empire (AD 165):</a:t>
            </a:r>
          </a:p>
          <a:p>
            <a:r>
              <a:rPr lang="en-GB" dirty="0"/>
              <a:t>c. </a:t>
            </a:r>
            <a:r>
              <a:rPr lang="en-GB" dirty="0"/>
              <a:t>3,800,000km2</a:t>
            </a:r>
          </a:p>
          <a:p>
            <a:pPr lvl="1"/>
            <a:r>
              <a:rPr lang="en-GB" dirty="0"/>
              <a:t>Can the entire area be used for food/fodder/timber production?</a:t>
            </a:r>
          </a:p>
          <a:p>
            <a:r>
              <a:rPr lang="en-GB" dirty="0"/>
              <a:t>IF 70 million inhabitants</a:t>
            </a:r>
            <a:br>
              <a:rPr lang="en-GB" dirty="0"/>
            </a:br>
            <a:r>
              <a:rPr lang="en-GB" dirty="0">
                <a:sym typeface="Wingdings" panose="05000000000000000000" pitchFamily="2" charset="2"/>
              </a:rPr>
              <a:t>need </a:t>
            </a:r>
            <a:r>
              <a:rPr lang="en-GB" dirty="0"/>
              <a:t>1,050,000 km2  (25-30%)</a:t>
            </a:r>
            <a:br>
              <a:rPr lang="en-GB" dirty="0"/>
            </a:br>
            <a:r>
              <a:rPr lang="en-GB" dirty="0"/>
              <a:t>               to produce enough energy</a:t>
            </a:r>
          </a:p>
          <a:p>
            <a:r>
              <a:rPr lang="en-GB" dirty="0"/>
              <a:t>IF 100 million inhabitants </a:t>
            </a:r>
          </a:p>
          <a:p>
            <a:pPr marL="457200" lvl="1" indent="0">
              <a:buFont typeface="Arial"/>
              <a:buNone/>
            </a:pPr>
            <a:r>
              <a:rPr lang="en-GB" dirty="0">
                <a:sym typeface="Wingdings" panose="05000000000000000000" pitchFamily="2" charset="2"/>
              </a:rPr>
              <a:t>		</a:t>
            </a:r>
            <a:r>
              <a:rPr lang="en-GB" dirty="0"/>
              <a:t>1,500,000 km2 (40%)</a:t>
            </a:r>
          </a:p>
          <a:p>
            <a:r>
              <a:rPr lang="en-GB" dirty="0"/>
              <a:t>‘A large part of working time in pre-modern economies was aimed at providing energy’</a:t>
            </a:r>
            <a:endParaRPr lang="en-GB" dirty="0"/>
          </a:p>
          <a:p>
            <a:r>
              <a:rPr lang="en-GB" dirty="0"/>
              <a:t>Sustainability ? Demographic rise ?</a:t>
            </a:r>
          </a:p>
        </p:txBody>
      </p:sp>
      <p:pic>
        <p:nvPicPr>
          <p:cNvPr id="5" name="Picture 4"/>
          <p:cNvPicPr>
            <a:picLocks noChangeAspect="1"/>
          </p:cNvPicPr>
          <p:nvPr/>
        </p:nvPicPr>
        <p:blipFill>
          <a:blip r:embed="rId3"/>
          <a:stretch>
            <a:fillRect/>
          </a:stretch>
        </p:blipFill>
        <p:spPr>
          <a:xfrm>
            <a:off x="4429125" y="347663"/>
            <a:ext cx="6705600" cy="4876800"/>
          </a:xfrm>
          <a:prstGeom prst="rect">
            <a:avLst/>
          </a:prstGeom>
        </p:spPr>
      </p:pic>
      <p:sp>
        <p:nvSpPr>
          <p:cNvPr id="10" name="Rectangle 9"/>
          <p:cNvSpPr/>
          <p:nvPr/>
        </p:nvSpPr>
        <p:spPr>
          <a:xfrm>
            <a:off x="7579518" y="5791200"/>
            <a:ext cx="4534693" cy="461665"/>
          </a:xfrm>
          <a:prstGeom prst="rect">
            <a:avLst/>
          </a:prstGeom>
        </p:spPr>
        <p:txBody>
          <a:bodyPr wrap="square">
            <a:spAutoFit/>
          </a:bodyPr>
          <a:lstStyle/>
          <a:p>
            <a:pPr algn="r"/>
            <a:r>
              <a:rPr lang="en-GB" sz="1200" dirty="0"/>
              <a:t>A. H. V. Smith: </a:t>
            </a:r>
            <a:r>
              <a:rPr lang="en-GB" sz="1200" i="1" dirty="0"/>
              <a:t>Provenance of Coals from Roman Sites in England and Wales</a:t>
            </a:r>
            <a:r>
              <a:rPr lang="en-GB" sz="1200" dirty="0"/>
              <a:t>. In: </a:t>
            </a:r>
            <a:r>
              <a:rPr lang="en-GB" sz="1200" i="1" dirty="0"/>
              <a:t>Britannia</a:t>
            </a:r>
            <a:r>
              <a:rPr lang="en-GB" sz="1200" dirty="0"/>
              <a:t> 28, 1997, 297–324 </a:t>
            </a:r>
            <a:endParaRPr lang="en-GB" sz="1200" dirty="0"/>
          </a:p>
        </p:txBody>
      </p:sp>
    </p:spTree>
    <p:extLst>
      <p:ext uri="{BB962C8B-B14F-4D97-AF65-F5344CB8AC3E}">
        <p14:creationId xmlns:p14="http://schemas.microsoft.com/office/powerpoint/2010/main" val="3207284801"/>
      </p:ext>
    </p:extLst>
  </p:cSld>
  <p:clrMapOvr>
    <a:masterClrMapping/>
  </p:clrMapOvr>
  <p:transition spd="slow">
    <p:randomBar dir="vert"/>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Energy Consumption</a:t>
            </a:r>
            <a:endParaRPr lang="en-GB" dirty="0"/>
          </a:p>
        </p:txBody>
      </p:sp>
      <p:pic>
        <p:nvPicPr>
          <p:cNvPr id="5" name="Picture 4"/>
          <p:cNvPicPr>
            <a:picLocks noChangeAspect="1"/>
          </p:cNvPicPr>
          <p:nvPr/>
        </p:nvPicPr>
        <p:blipFill>
          <a:blip r:embed="rId2"/>
          <a:stretch>
            <a:fillRect/>
          </a:stretch>
        </p:blipFill>
        <p:spPr>
          <a:xfrm>
            <a:off x="5083969" y="661987"/>
            <a:ext cx="6838950" cy="4676775"/>
          </a:xfrm>
          <a:prstGeom prst="rect">
            <a:avLst/>
          </a:prstGeom>
        </p:spPr>
      </p:pic>
      <p:sp>
        <p:nvSpPr>
          <p:cNvPr id="6" name="Content Placeholder 2"/>
          <p:cNvSpPr txBox="1">
            <a:spLocks/>
          </p:cNvSpPr>
          <p:nvPr/>
        </p:nvSpPr>
        <p:spPr>
          <a:xfrm>
            <a:off x="349660" y="2123347"/>
            <a:ext cx="5179603" cy="4448903"/>
          </a:xfrm>
          <a:prstGeom prst="rect">
            <a:avLst/>
          </a:prstGeom>
        </p:spPr>
        <p:txBody>
          <a:bodyPr vert="horz" lIns="91440" tIns="45720" rIns="91440" bIns="45720" rtlCol="0" anchor="ctr">
            <a:normAutofit/>
          </a:bodyPr>
          <a:lstStyle>
            <a:lvl1pPr marL="285750" indent="-285750" algn="l" defTabSz="457200" rtl="0" eaLnBrk="1" latinLnBrk="0" hangingPunct="1">
              <a:spcBef>
                <a:spcPct val="20000"/>
              </a:spcBef>
              <a:spcAft>
                <a:spcPts val="600"/>
              </a:spcAft>
              <a:buClr>
                <a:schemeClr val="accent1"/>
              </a:buClr>
              <a:buSzPct val="100000"/>
              <a:buFont typeface="Arial"/>
              <a:buChar char="•"/>
              <a:defRPr sz="18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00000"/>
              <a:buFont typeface="Arial"/>
              <a:buChar char="•"/>
              <a:defRPr sz="16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00000"/>
              <a:buFont typeface="Arial"/>
              <a:buChar char="•"/>
              <a:defRPr sz="14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00000"/>
              <a:buFont typeface="Arial"/>
              <a:buChar char="•"/>
              <a:defRPr sz="1200" kern="1200" cap="small">
                <a:solidFill>
                  <a:schemeClr val="tx1"/>
                </a:soli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a:lstStyle>
          <a:p>
            <a:r>
              <a:rPr lang="en-GB" dirty="0"/>
              <a:t>Size of Roman empire (AD 165):</a:t>
            </a:r>
          </a:p>
          <a:p>
            <a:r>
              <a:rPr lang="en-GB" dirty="0"/>
              <a:t>c. </a:t>
            </a:r>
            <a:r>
              <a:rPr lang="en-GB" dirty="0"/>
              <a:t>3,800,000km2</a:t>
            </a:r>
          </a:p>
          <a:p>
            <a:pPr lvl="1"/>
            <a:r>
              <a:rPr lang="en-GB" dirty="0"/>
              <a:t>Can the entire area be used for food/fodder/timber production?</a:t>
            </a:r>
          </a:p>
          <a:p>
            <a:r>
              <a:rPr lang="en-GB" dirty="0"/>
              <a:t>IF 70 million inhabitants</a:t>
            </a:r>
            <a:br>
              <a:rPr lang="en-GB" dirty="0"/>
            </a:br>
            <a:r>
              <a:rPr lang="en-GB" dirty="0">
                <a:sym typeface="Wingdings" panose="05000000000000000000" pitchFamily="2" charset="2"/>
              </a:rPr>
              <a:t>need </a:t>
            </a:r>
            <a:r>
              <a:rPr lang="en-GB" dirty="0"/>
              <a:t>1,050,000 km2  (25-30%)</a:t>
            </a:r>
            <a:br>
              <a:rPr lang="en-GB" dirty="0"/>
            </a:br>
            <a:r>
              <a:rPr lang="en-GB" dirty="0"/>
              <a:t>               to produce enough energy</a:t>
            </a:r>
          </a:p>
          <a:p>
            <a:r>
              <a:rPr lang="en-GB" dirty="0"/>
              <a:t>IF 100 million inhabitants </a:t>
            </a:r>
          </a:p>
          <a:p>
            <a:pPr marL="457200" lvl="1" indent="0">
              <a:buFont typeface="Arial"/>
              <a:buNone/>
            </a:pPr>
            <a:r>
              <a:rPr lang="en-GB" dirty="0">
                <a:sym typeface="Wingdings" panose="05000000000000000000" pitchFamily="2" charset="2"/>
              </a:rPr>
              <a:t>		</a:t>
            </a:r>
            <a:r>
              <a:rPr lang="en-GB" dirty="0"/>
              <a:t>1,500,000 km2 (40%)</a:t>
            </a:r>
          </a:p>
          <a:p>
            <a:r>
              <a:rPr lang="en-GB" dirty="0"/>
              <a:t>‘A large part of working time in pre-modern economies was aimed at providing energy’</a:t>
            </a:r>
            <a:endParaRPr lang="en-GB" dirty="0"/>
          </a:p>
          <a:p>
            <a:r>
              <a:rPr lang="en-GB" dirty="0"/>
              <a:t>Sustainability ? Demographic rise ?</a:t>
            </a:r>
          </a:p>
        </p:txBody>
      </p:sp>
    </p:spTree>
    <p:extLst>
      <p:ext uri="{BB962C8B-B14F-4D97-AF65-F5344CB8AC3E}">
        <p14:creationId xmlns:p14="http://schemas.microsoft.com/office/powerpoint/2010/main" val="1814458623"/>
      </p:ext>
    </p:extLst>
  </p:cSld>
  <p:clrMapOvr>
    <a:masterClrMapping/>
  </p:clrMapOvr>
  <p:transition spd="slow">
    <p:randomBar dir="vert"/>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Energy Consumption</a:t>
            </a:r>
            <a:endParaRPr lang="en-GB" dirty="0"/>
          </a:p>
        </p:txBody>
      </p:sp>
      <p:sp>
        <p:nvSpPr>
          <p:cNvPr id="3" name="Content Placeholder 2"/>
          <p:cNvSpPr>
            <a:spLocks noGrp="1"/>
          </p:cNvSpPr>
          <p:nvPr>
            <p:ph sz="half" idx="1"/>
          </p:nvPr>
        </p:nvSpPr>
        <p:spPr>
          <a:xfrm>
            <a:off x="1141411" y="1707357"/>
            <a:ext cx="10488613" cy="4864894"/>
          </a:xfrm>
        </p:spPr>
        <p:txBody>
          <a:bodyPr>
            <a:normAutofit/>
          </a:bodyPr>
          <a:lstStyle/>
          <a:p>
            <a:pPr marL="0" indent="0">
              <a:buNone/>
            </a:pPr>
            <a:r>
              <a:rPr lang="en-GB" cap="none" dirty="0"/>
              <a:t>Conclusions by </a:t>
            </a:r>
            <a:r>
              <a:rPr lang="en-GB" cap="none" dirty="0" err="1"/>
              <a:t>paolo</a:t>
            </a:r>
            <a:r>
              <a:rPr lang="en-GB" cap="none" dirty="0"/>
              <a:t> </a:t>
            </a:r>
            <a:r>
              <a:rPr lang="en-GB" cap="none" dirty="0" err="1"/>
              <a:t>malanima</a:t>
            </a:r>
            <a:r>
              <a:rPr lang="en-GB" cap="none" dirty="0"/>
              <a:t>, ENERGY CONSUMPTION IN THE ROMAN WORLD</a:t>
            </a:r>
          </a:p>
          <a:p>
            <a:endParaRPr lang="en-GB" cap="none" dirty="0"/>
          </a:p>
          <a:p>
            <a:r>
              <a:rPr lang="en-GB" cap="none" dirty="0"/>
              <a:t>The energy system of ancient Mediterranean civilizations was the same as that of all agrarian societies. Despite the increase in useful knowledge and the extensive development of the agrarian energy basis, supported by a favourable climatic phase, this system was finally unable to support the increasing needs of the rising population (as always in agrarian civilisations). If we follow the economic approach by the classical economists, rephrased by E.A. Wrigley with particular reference to energy, an increasing pressure on the resources by the rising population would have been followed by decreasing returns and then diminishing energy availability, after some  centuries of rising population. Data showing a clear economic trend for the  first centuries of the Empire are almost entirely lacking, but an unfavourable climatic phase, beginning </a:t>
            </a:r>
            <a:r>
              <a:rPr lang="en-GB" cap="none" dirty="0" err="1"/>
              <a:t>probably,but</a:t>
            </a:r>
            <a:r>
              <a:rPr lang="en-GB" cap="none" dirty="0"/>
              <a:t> not certainly, in the second half of the 2</a:t>
            </a:r>
            <a:r>
              <a:rPr lang="en-GB" cap="none" baseline="30000" dirty="0"/>
              <a:t>nd</a:t>
            </a:r>
            <a:r>
              <a:rPr lang="en-GB" cap="none" dirty="0"/>
              <a:t> century AD, contributed to a decline.</a:t>
            </a:r>
            <a:endParaRPr lang="en-GB" cap="none" dirty="0"/>
          </a:p>
        </p:txBody>
      </p:sp>
    </p:spTree>
    <p:extLst>
      <p:ext uri="{BB962C8B-B14F-4D97-AF65-F5344CB8AC3E}">
        <p14:creationId xmlns:p14="http://schemas.microsoft.com/office/powerpoint/2010/main" val="3348114838"/>
      </p:ext>
    </p:extLst>
  </p:cSld>
  <p:clrMapOvr>
    <a:masterClrMapping/>
  </p:clrMapOvr>
  <p:transition spd="slow">
    <p:randomBar dir="vert"/>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2" descr="Related image"/>
          <p:cNvPicPr>
            <a:picLocks noChangeAspect="1" noChangeArrowheads="1"/>
          </p:cNvPicPr>
          <p:nvPr/>
        </p:nvPicPr>
        <p:blipFill rotWithShape="1">
          <a:blip r:embed="rId2">
            <a:alphaModFix amt="15000"/>
            <a:extLst>
              <a:ext uri="{28A0092B-C50C-407E-A947-70E740481C1C}">
                <a14:useLocalDpi xmlns:a14="http://schemas.microsoft.com/office/drawing/2010/main" val="0"/>
              </a:ext>
            </a:extLst>
          </a:blip>
          <a:srcRect t="1279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p:cNvSpPr>
            <a:spLocks noGrp="1"/>
          </p:cNvSpPr>
          <p:nvPr>
            <p:ph type="title"/>
          </p:nvPr>
        </p:nvSpPr>
        <p:spPr>
          <a:xfrm>
            <a:off x="182955" y="110998"/>
            <a:ext cx="5178824" cy="1082013"/>
          </a:xfrm>
        </p:spPr>
        <p:txBody>
          <a:bodyPr>
            <a:normAutofit/>
          </a:bodyPr>
          <a:lstStyle/>
          <a:p>
            <a:r>
              <a:rPr lang="en-GB" b="1" dirty="0" err="1"/>
              <a:t>Mosella</a:t>
            </a:r>
            <a:r>
              <a:rPr lang="en-GB" b="1" dirty="0"/>
              <a:t> by Ausonius</a:t>
            </a:r>
            <a:endParaRPr lang="en-GB" dirty="0"/>
          </a:p>
        </p:txBody>
      </p:sp>
      <p:sp>
        <p:nvSpPr>
          <p:cNvPr id="9" name="Content Placeholder 8"/>
          <p:cNvSpPr>
            <a:spLocks noGrp="1"/>
          </p:cNvSpPr>
          <p:nvPr>
            <p:ph idx="1"/>
          </p:nvPr>
        </p:nvSpPr>
        <p:spPr/>
        <p:txBody>
          <a:bodyPr>
            <a:normAutofit/>
          </a:bodyPr>
          <a:lstStyle/>
          <a:p>
            <a:endParaRPr lang="en-GB"/>
          </a:p>
        </p:txBody>
      </p:sp>
      <p:pic>
        <p:nvPicPr>
          <p:cNvPr id="12"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815" y="2483364"/>
            <a:ext cx="6086475" cy="3931723"/>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result for mosel riv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2085" y="2521744"/>
            <a:ext cx="5829962" cy="38933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95047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2" descr="Related image"/>
          <p:cNvPicPr>
            <a:picLocks noChangeAspect="1" noChangeArrowheads="1"/>
          </p:cNvPicPr>
          <p:nvPr/>
        </p:nvPicPr>
        <p:blipFill rotWithShape="1">
          <a:blip r:embed="rId2">
            <a:alphaModFix amt="15000"/>
            <a:extLst>
              <a:ext uri="{28A0092B-C50C-407E-A947-70E740481C1C}">
                <a14:useLocalDpi xmlns:a14="http://schemas.microsoft.com/office/drawing/2010/main" val="0"/>
              </a:ext>
            </a:extLst>
          </a:blip>
          <a:srcRect t="1279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1"/>
          <p:cNvSpPr>
            <a:spLocks noGrp="1" noChangeArrowheads="1"/>
          </p:cNvSpPr>
          <p:nvPr>
            <p:ph sz="half" idx="1"/>
          </p:nvPr>
        </p:nvSpPr>
        <p:spPr bwMode="auto">
          <a:xfrm>
            <a:off x="184235" y="373981"/>
            <a:ext cx="4560888" cy="3323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Unicode MS"/>
              </a:rPr>
              <a:t>I made an early start. Mist was still on the </a:t>
            </a:r>
            <a:r>
              <a:rPr kumimoji="0" lang="en-US" altLang="en-US" sz="1400" b="0" i="0" u="none" strike="noStrike" cap="none" normalizeH="0" baseline="0" dirty="0" err="1">
                <a:ln>
                  <a:noFill/>
                </a:ln>
                <a:solidFill>
                  <a:schemeClr val="tx1"/>
                </a:solidFill>
                <a:effectLst/>
                <a:latin typeface="Arial Unicode MS"/>
              </a:rPr>
              <a:t>Nahe</a:t>
            </a:r>
            <a:r>
              <a:rPr kumimoji="0" lang="en-US" altLang="en-US" sz="1400" b="0" i="0" u="none" strike="noStrike" cap="none" normalizeH="0" baseline="0" dirty="0">
                <a:ln>
                  <a:noFill/>
                </a:ln>
                <a:solidFill>
                  <a:schemeClr val="tx1"/>
                </a:solidFill>
                <a:effectLst/>
                <a:latin typeface="Arial Unicode MS"/>
              </a:rPr>
              <a:t>, swift-flowing. I crossed, and from the bridge looked back at old </a:t>
            </a:r>
            <a:r>
              <a:rPr kumimoji="0" lang="en-US" altLang="en-US" sz="1400" b="0" i="0" u="none" strike="noStrike" cap="none" normalizeH="0" baseline="0" dirty="0" err="1">
                <a:ln>
                  <a:noFill/>
                </a:ln>
                <a:solidFill>
                  <a:schemeClr val="accent4">
                    <a:lumMod val="20000"/>
                    <a:lumOff val="80000"/>
                  </a:schemeClr>
                </a:solidFill>
                <a:effectLst/>
                <a:latin typeface="Arial Unicode MS"/>
              </a:rPr>
              <a:t>Bingen</a:t>
            </a:r>
            <a:r>
              <a:rPr kumimoji="0" lang="en-US" altLang="en-US" sz="1400" b="0" i="0" u="none" strike="noStrike" cap="none" normalizeH="0" baseline="0" dirty="0">
                <a:ln>
                  <a:noFill/>
                </a:ln>
                <a:solidFill>
                  <a:schemeClr val="tx1"/>
                </a:solidFill>
                <a:effectLst/>
                <a:latin typeface="Arial Unicode MS"/>
              </a:rPr>
              <a:t> town with its brand new walls. Once there was a battle there, bloody as Cannae, and pitiful companies lie unwept on its fields. That was the start of my solitary journey.</a:t>
            </a:r>
            <a:r>
              <a:rPr kumimoji="0" lang="en-US" altLang="en-US" sz="1400" b="0" i="0" u="none" strike="noStrike" cap="none" normalizeH="0" baseline="0" dirty="0">
                <a:ln>
                  <a:noFill/>
                </a:ln>
                <a:solidFill>
                  <a:srgbClr val="FFC000"/>
                </a:solidFill>
                <a:effectLst/>
                <a:latin typeface="Arial Unicode MS"/>
              </a:rPr>
              <a:t> No road; just woods. No sign of human cultivation.</a:t>
            </a:r>
            <a:r>
              <a:rPr kumimoji="0" lang="en-US" altLang="en-US" sz="1400" b="0" i="0" u="none" strike="noStrike" cap="none" normalizeH="0" baseline="0" dirty="0">
                <a:ln>
                  <a:noFill/>
                </a:ln>
                <a:solidFill>
                  <a:schemeClr val="tx1"/>
                </a:solidFill>
                <a:effectLst/>
                <a:latin typeface="Arial Unicode MS"/>
              </a:rPr>
              <a:t> Then </a:t>
            </a:r>
            <a:r>
              <a:rPr kumimoji="0" lang="en-US" altLang="en-US" sz="1400" b="0" i="0" u="none" strike="noStrike" cap="none" normalizeH="0" baseline="0" dirty="0" err="1">
                <a:ln>
                  <a:noFill/>
                </a:ln>
                <a:solidFill>
                  <a:schemeClr val="tx1"/>
                </a:solidFill>
                <a:effectLst/>
                <a:latin typeface="Arial Unicode MS"/>
              </a:rPr>
              <a:t>Denzen</a:t>
            </a:r>
            <a:r>
              <a:rPr kumimoji="0" lang="en-US" altLang="en-US" sz="1400" b="0" i="0" u="none" strike="noStrike" cap="none" normalizeH="0" baseline="0" dirty="0">
                <a:ln>
                  <a:noFill/>
                </a:ln>
                <a:solidFill>
                  <a:schemeClr val="tx1"/>
                </a:solidFill>
                <a:effectLst/>
                <a:latin typeface="Arial Unicode MS"/>
              </a:rPr>
              <a:t>, </a:t>
            </a:r>
            <a:r>
              <a:rPr kumimoji="0" lang="en-US" altLang="en-US" sz="1400" b="0" i="0" u="none" strike="noStrike" cap="none" normalizeH="0" baseline="0" dirty="0">
                <a:ln>
                  <a:noFill/>
                </a:ln>
                <a:solidFill>
                  <a:srgbClr val="FFC000"/>
                </a:solidFill>
                <a:effectLst/>
                <a:latin typeface="Arial Unicode MS"/>
              </a:rPr>
              <a:t>thirsty town</a:t>
            </a:r>
            <a:r>
              <a:rPr kumimoji="0" lang="en-US" altLang="en-US" sz="1400" b="0" i="0" u="none" strike="noStrike" cap="none" normalizeH="0" baseline="0" dirty="0">
                <a:ln>
                  <a:noFill/>
                </a:ln>
                <a:solidFill>
                  <a:schemeClr val="tx1"/>
                </a:solidFill>
                <a:effectLst/>
                <a:latin typeface="Arial Unicode MS"/>
              </a:rPr>
              <a:t> -</a:t>
            </a:r>
            <a:r>
              <a:rPr kumimoji="0" lang="en-US" altLang="en-US" sz="1400" b="0" i="0" u="none" strike="noStrike" cap="none" normalizeH="0" baseline="0" dirty="0">
                <a:ln>
                  <a:noFill/>
                </a:ln>
                <a:solidFill>
                  <a:srgbClr val="FFFF00"/>
                </a:solidFill>
                <a:effectLst/>
                <a:latin typeface="Arial Unicode MS"/>
              </a:rPr>
              <a:t> The land was parched all round as I passed</a:t>
            </a:r>
            <a:r>
              <a:rPr kumimoji="0" lang="en-US" altLang="en-US" sz="1400" b="0" i="0" u="none" strike="noStrike" cap="none" normalizeH="0" baseline="0" dirty="0">
                <a:ln>
                  <a:noFill/>
                </a:ln>
                <a:solidFill>
                  <a:schemeClr val="tx1"/>
                </a:solidFill>
                <a:effectLst/>
                <a:latin typeface="Arial Unicode MS"/>
              </a:rPr>
              <a:t>. Next </a:t>
            </a:r>
            <a:r>
              <a:rPr kumimoji="0" lang="en-US" altLang="en-US" sz="1400" b="0" i="0" u="none" strike="noStrike" cap="none" normalizeH="0" baseline="0" dirty="0" err="1">
                <a:ln>
                  <a:noFill/>
                </a:ln>
                <a:solidFill>
                  <a:schemeClr val="tx1"/>
                </a:solidFill>
                <a:effectLst/>
                <a:latin typeface="Arial Unicode MS"/>
              </a:rPr>
              <a:t>Tabernae</a:t>
            </a:r>
            <a:r>
              <a:rPr kumimoji="0" lang="en-US" altLang="en-US" sz="1400" b="0" i="0" u="none" strike="noStrike" cap="none" normalizeH="0" baseline="0" dirty="0">
                <a:ln>
                  <a:noFill/>
                </a:ln>
                <a:solidFill>
                  <a:schemeClr val="tx1"/>
                </a:solidFill>
                <a:effectLst/>
                <a:latin typeface="Arial Unicode MS"/>
              </a:rPr>
              <a:t>, well-watered. Its </a:t>
            </a:r>
            <a:r>
              <a:rPr kumimoji="0" lang="en-US" altLang="en-US" sz="1400" b="0" i="0" u="none" strike="noStrike" cap="none" normalizeH="0" baseline="0" dirty="0">
                <a:ln>
                  <a:noFill/>
                </a:ln>
                <a:solidFill>
                  <a:srgbClr val="FFC000"/>
                </a:solidFill>
                <a:effectLst/>
                <a:latin typeface="Arial Unicode MS"/>
              </a:rPr>
              <a:t>spring</a:t>
            </a:r>
            <a:r>
              <a:rPr kumimoji="0" lang="en-US" altLang="en-US" sz="1400" b="0" i="0" u="none" strike="noStrike" cap="none" normalizeH="0" baseline="0" dirty="0">
                <a:ln>
                  <a:noFill/>
                </a:ln>
                <a:solidFill>
                  <a:schemeClr val="tx1"/>
                </a:solidFill>
                <a:effectLst/>
                <a:latin typeface="Arial Unicode MS"/>
              </a:rPr>
              <a:t> never fails. Now </a:t>
            </a:r>
            <a:r>
              <a:rPr kumimoji="0" lang="en-US" altLang="en-US" sz="1400" b="0" i="0" u="none" strike="noStrike" cap="none" normalizeH="0" baseline="0" dirty="0">
                <a:ln>
                  <a:noFill/>
                </a:ln>
                <a:solidFill>
                  <a:srgbClr val="FFC000"/>
                </a:solidFill>
                <a:effectLst/>
                <a:latin typeface="Arial Unicode MS"/>
              </a:rPr>
              <a:t>fields</a:t>
            </a:r>
            <a:r>
              <a:rPr kumimoji="0" lang="en-US" altLang="en-US" sz="1400" b="0" i="0" u="none" strike="noStrike" cap="none" normalizeH="0" baseline="0" dirty="0">
                <a:ln>
                  <a:noFill/>
                </a:ln>
                <a:solidFill>
                  <a:schemeClr val="tx1"/>
                </a:solidFill>
                <a:effectLst/>
                <a:latin typeface="Arial Unicode MS"/>
              </a:rPr>
              <a:t> of </a:t>
            </a:r>
            <a:r>
              <a:rPr kumimoji="0" lang="en-US" altLang="en-US" sz="1400" b="0" i="0" u="none" strike="noStrike" cap="none" normalizeH="0" baseline="0" dirty="0" err="1">
                <a:ln>
                  <a:noFill/>
                </a:ln>
                <a:solidFill>
                  <a:schemeClr val="tx1"/>
                </a:solidFill>
                <a:effectLst/>
                <a:latin typeface="Arial Unicode MS"/>
              </a:rPr>
              <a:t>Sauromates</a:t>
            </a:r>
            <a:r>
              <a:rPr kumimoji="0" lang="en-US" altLang="en-US" sz="1400" b="0" i="0" u="none" strike="noStrike" cap="none" normalizeH="0" baseline="0" dirty="0">
                <a:ln>
                  <a:noFill/>
                </a:ln>
                <a:solidFill>
                  <a:schemeClr val="tx1"/>
                </a:solidFill>
                <a:effectLst/>
                <a:latin typeface="Arial Unicode MS"/>
              </a:rPr>
              <a:t>, newly marked out by settlers, and now, at long last, on the borders of Belgian territory, I see </a:t>
            </a:r>
            <a:r>
              <a:rPr kumimoji="0" lang="en-US" altLang="en-US" sz="1400" b="0" i="0" u="none" strike="noStrike" cap="none" normalizeH="0" baseline="0" dirty="0" err="1">
                <a:ln>
                  <a:noFill/>
                </a:ln>
                <a:solidFill>
                  <a:schemeClr val="tx1"/>
                </a:solidFill>
                <a:effectLst/>
                <a:latin typeface="Arial Unicode MS"/>
              </a:rPr>
              <a:t>Neumagen</a:t>
            </a:r>
            <a:r>
              <a:rPr kumimoji="0" lang="en-US" altLang="en-US" sz="1400" b="0" i="0" u="none" strike="noStrike" cap="none" normalizeH="0" baseline="0" dirty="0">
                <a:ln>
                  <a:noFill/>
                </a:ln>
                <a:solidFill>
                  <a:schemeClr val="tx1"/>
                </a:solidFill>
                <a:effectLst/>
                <a:latin typeface="Arial Unicode MS"/>
              </a:rPr>
              <a:t>. Constantine built his famous camp here. Oh yes! </a:t>
            </a:r>
            <a:r>
              <a:rPr kumimoji="0" lang="en-US" altLang="en-US" sz="1400" b="0" i="0" u="none" strike="noStrike" cap="none" normalizeH="0" baseline="0" dirty="0">
                <a:ln>
                  <a:noFill/>
                </a:ln>
                <a:solidFill>
                  <a:srgbClr val="FFC000"/>
                </a:solidFill>
                <a:effectLst/>
                <a:latin typeface="Arial Unicode MS"/>
              </a:rPr>
              <a:t>the air is clearer here</a:t>
            </a:r>
            <a:r>
              <a:rPr kumimoji="0" lang="en-US" altLang="en-US" sz="1400" b="0" i="0" u="none" strike="noStrike" cap="none" normalizeH="0" baseline="0" dirty="0">
                <a:ln>
                  <a:noFill/>
                </a:ln>
                <a:solidFill>
                  <a:schemeClr val="tx1"/>
                </a:solidFill>
                <a:effectLst/>
                <a:latin typeface="Arial Unicode MS"/>
              </a:rPr>
              <a:t>. The sun unclouded Spreads out a brilliant heaven, serene and bright. </a:t>
            </a:r>
            <a:r>
              <a:rPr kumimoji="0" lang="en-US" altLang="en-US" sz="1400" b="0" i="0" u="none" strike="noStrike" cap="none" normalizeH="0" baseline="0" dirty="0">
                <a:ln>
                  <a:noFill/>
                </a:ln>
                <a:solidFill>
                  <a:srgbClr val="FFC000"/>
                </a:solidFill>
                <a:effectLst/>
                <a:latin typeface="Arial Unicode MS"/>
              </a:rPr>
              <a:t>After the woodland journey, where thick branches</a:t>
            </a:r>
            <a:r>
              <a:rPr kumimoji="0" lang="en-US" altLang="en-US" sz="1400" b="0" i="0" u="none" strike="noStrike" cap="none" normalizeH="0" baseline="0" dirty="0">
                <a:ln>
                  <a:noFill/>
                </a:ln>
                <a:solidFill>
                  <a:schemeClr val="tx1"/>
                </a:solidFill>
                <a:effectLst/>
                <a:latin typeface="Arial Unicode MS"/>
              </a:rPr>
              <a:t>,</a:t>
            </a:r>
            <a:r>
              <a:rPr kumimoji="0" lang="en-US" altLang="en-US" sz="1050" b="0" i="0" u="none" strike="noStrike" cap="none" normalizeH="0" baseline="0" dirty="0">
                <a:ln>
                  <a:noFill/>
                </a:ln>
                <a:solidFill>
                  <a:schemeClr val="tx1"/>
                </a:solidFill>
                <a:effectLst/>
              </a:rPr>
              <a:t>   </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
        <p:nvSpPr>
          <p:cNvPr id="9" name="Rectangle 4"/>
          <p:cNvSpPr>
            <a:spLocks noChangeArrowheads="1"/>
          </p:cNvSpPr>
          <p:nvPr/>
        </p:nvSpPr>
        <p:spPr bwMode="auto">
          <a:xfrm>
            <a:off x="184235" y="3584845"/>
            <a:ext cx="4673600" cy="1600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Unicode MS"/>
              </a:rPr>
              <a:t>interlacing, shut out the sky with green shade, the clear air of this generous morning shows limpid sunlight and red-gold sky. And the view! I can’t help thinking of radiant Bordeaux, my homeland, its beauty, its farms. Look! </a:t>
            </a:r>
            <a:r>
              <a:rPr kumimoji="0" lang="en-US" altLang="en-US" sz="1400" b="0" i="0" u="none" strike="noStrike" cap="none" normalizeH="0" baseline="0" dirty="0">
                <a:ln>
                  <a:noFill/>
                </a:ln>
                <a:solidFill>
                  <a:srgbClr val="FFC000"/>
                </a:solidFill>
                <a:effectLst/>
                <a:latin typeface="Arial Unicode MS"/>
              </a:rPr>
              <a:t>roofs of farmhouses perched on hanging banks, hills bright green with vines</a:t>
            </a:r>
            <a:r>
              <a:rPr kumimoji="0" lang="en-US" altLang="en-US" sz="1400" b="0" i="0" u="none" strike="noStrike" cap="none" normalizeH="0" baseline="0" dirty="0">
                <a:ln>
                  <a:noFill/>
                </a:ln>
                <a:solidFill>
                  <a:schemeClr val="tx1"/>
                </a:solidFill>
                <a:effectLst/>
                <a:latin typeface="Arial Unicode MS"/>
              </a:rPr>
              <a:t>, and the pleasant stream below of the gently murmuring Moselle.</a:t>
            </a:r>
            <a:r>
              <a:rPr kumimoji="0" lang="en-US" altLang="en-US" sz="1050" b="0" i="0" u="none" strike="noStrike" cap="none" normalizeH="0" baseline="0" dirty="0">
                <a:ln>
                  <a:noFill/>
                </a:ln>
                <a:solidFill>
                  <a:schemeClr val="tx1"/>
                </a:solidFill>
                <a:effectLst/>
              </a:rPr>
              <a:t> </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
        <p:nvSpPr>
          <p:cNvPr id="10" name="Rectangle 5"/>
          <p:cNvSpPr>
            <a:spLocks noGrp="1" noChangeArrowheads="1"/>
          </p:cNvSpPr>
          <p:nvPr>
            <p:ph sz="half" idx="2"/>
          </p:nvPr>
        </p:nvSpPr>
        <p:spPr bwMode="auto">
          <a:xfrm>
            <a:off x="5361873" y="330612"/>
            <a:ext cx="6675346"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Unicode MS"/>
              </a:rPr>
              <a:t>Other people can go and lay smooth marble floors using imported stone to pave their </a:t>
            </a:r>
            <a:r>
              <a:rPr kumimoji="0" lang="en-US" altLang="en-US" sz="1400" b="0" i="0" u="none" strike="noStrike" cap="none" normalizeH="0" baseline="0" dirty="0" err="1">
                <a:ln>
                  <a:noFill/>
                </a:ln>
                <a:solidFill>
                  <a:schemeClr val="tx1"/>
                </a:solidFill>
                <a:effectLst/>
                <a:latin typeface="Arial Unicode MS"/>
              </a:rPr>
              <a:t>panelled</a:t>
            </a:r>
            <a:r>
              <a:rPr kumimoji="0" lang="en-US" altLang="en-US" sz="1400" b="0" i="0" u="none" strike="noStrike" cap="none" normalizeH="0" baseline="0" dirty="0">
                <a:ln>
                  <a:noFill/>
                </a:ln>
                <a:solidFill>
                  <a:schemeClr val="tx1"/>
                </a:solidFill>
                <a:effectLst/>
                <a:latin typeface="Arial Unicode MS"/>
              </a:rPr>
              <a:t> halls. Me, I despise what vast wealth can buy; You can throw away your grandchildren’s inheritance if you like, And bring your family to poverty; What I admire are the wonders of nature. Here the riverbank is of firm, damp sand; When I stand on it I leave no footprint. </a:t>
            </a:r>
            <a:r>
              <a:rPr kumimoji="0" lang="en-US" altLang="en-US" sz="1400" b="0" i="0" u="none" strike="noStrike" cap="none" normalizeH="0" baseline="0" dirty="0">
                <a:ln>
                  <a:noFill/>
                </a:ln>
                <a:solidFill>
                  <a:srgbClr val="FFC000"/>
                </a:solidFill>
                <a:effectLst/>
                <a:latin typeface="Arial Unicode MS"/>
              </a:rPr>
              <a:t>River, you have no secrets! I can see through glass-clear depths To your smooth bed</a:t>
            </a:r>
            <a:r>
              <a:rPr kumimoji="0" lang="en-US" altLang="en-US" sz="1400" b="0" i="0" u="none" strike="noStrike" cap="none" normalizeH="0" baseline="0" dirty="0">
                <a:ln>
                  <a:noFill/>
                </a:ln>
                <a:solidFill>
                  <a:schemeClr val="tx1"/>
                </a:solidFill>
                <a:effectLst/>
                <a:latin typeface="Arial Unicode MS"/>
              </a:rPr>
              <a:t>.</a:t>
            </a:r>
            <a:r>
              <a:rPr kumimoji="0" lang="en-US" altLang="en-US" sz="1050" b="0" i="0" u="none" strike="noStrike" cap="none" normalizeH="0" baseline="0" dirty="0">
                <a:ln>
                  <a:noFill/>
                </a:ln>
                <a:solidFill>
                  <a:schemeClr val="tx1"/>
                </a:solidFill>
                <a:effectLst/>
              </a:rPr>
              <a:t> </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
        <p:nvSpPr>
          <p:cNvPr id="11" name="Rectangle 6"/>
          <p:cNvSpPr>
            <a:spLocks noChangeArrowheads="1"/>
          </p:cNvSpPr>
          <p:nvPr/>
        </p:nvSpPr>
        <p:spPr bwMode="auto">
          <a:xfrm>
            <a:off x="5361873" y="1682906"/>
            <a:ext cx="6675346"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Unicode MS"/>
              </a:rPr>
              <a:t>For to the hilltops, sweeping ever upwards, The </a:t>
            </a:r>
            <a:r>
              <a:rPr kumimoji="0" lang="en-US" altLang="en-US" sz="1400" b="0" i="0" u="none" strike="noStrike" cap="none" normalizeH="0" baseline="0" dirty="0">
                <a:ln>
                  <a:noFill/>
                </a:ln>
                <a:solidFill>
                  <a:srgbClr val="FFC000"/>
                </a:solidFill>
                <a:effectLst/>
                <a:latin typeface="Arial Unicode MS"/>
              </a:rPr>
              <a:t>river’s bank is planted with green vines</a:t>
            </a:r>
            <a:r>
              <a:rPr kumimoji="0" lang="en-US" altLang="en-US" sz="1400" b="0" i="0" u="none" strike="noStrike" cap="none" normalizeH="0" baseline="0" dirty="0">
                <a:ln>
                  <a:noFill/>
                </a:ln>
                <a:solidFill>
                  <a:schemeClr val="tx1"/>
                </a:solidFill>
                <a:effectLst/>
                <a:latin typeface="Arial Unicode MS"/>
              </a:rPr>
              <a:t>. Happy </a:t>
            </a:r>
            <a:r>
              <a:rPr kumimoji="0" lang="en-US" altLang="en-US" sz="1400" b="0" i="0" u="none" strike="noStrike" cap="none" normalizeH="0" baseline="0" dirty="0" err="1">
                <a:ln>
                  <a:noFill/>
                </a:ln>
                <a:solidFill>
                  <a:schemeClr val="tx1"/>
                </a:solidFill>
                <a:effectLst/>
                <a:latin typeface="Arial Unicode MS"/>
              </a:rPr>
              <a:t>labourers</a:t>
            </a:r>
            <a:r>
              <a:rPr kumimoji="0" lang="en-US" altLang="en-US" sz="1400" b="0" i="0" u="none" strike="noStrike" cap="none" normalizeH="0" baseline="0" dirty="0">
                <a:ln>
                  <a:noFill/>
                </a:ln>
                <a:solidFill>
                  <a:schemeClr val="tx1"/>
                </a:solidFill>
                <a:effectLst/>
                <a:latin typeface="Arial Unicode MS"/>
              </a:rPr>
              <a:t> and hard-working farmers Now hasten to the peak, now down the ridge, Competing with rough shouts. Over there a </a:t>
            </a:r>
            <a:r>
              <a:rPr kumimoji="0" lang="en-US" altLang="en-US" sz="1400" b="0" i="0" u="none" strike="noStrike" cap="none" normalizeH="0" baseline="0" dirty="0" err="1">
                <a:ln>
                  <a:noFill/>
                </a:ln>
                <a:solidFill>
                  <a:schemeClr val="tx1"/>
                </a:solidFill>
                <a:effectLst/>
                <a:latin typeface="Arial Unicode MS"/>
              </a:rPr>
              <a:t>traveller</a:t>
            </a:r>
            <a:r>
              <a:rPr kumimoji="0" lang="en-US" altLang="en-US" sz="1400" b="0" i="0" u="none" strike="noStrike" cap="none" normalizeH="0" baseline="0" dirty="0">
                <a:ln>
                  <a:noFill/>
                </a:ln>
                <a:solidFill>
                  <a:schemeClr val="tx1"/>
                </a:solidFill>
                <a:effectLst/>
                <a:latin typeface="Arial Unicode MS"/>
              </a:rPr>
              <a:t> Trampling the tow-path, and over here a boatman Slipping past, sing rude songs to those working late. The rocks and trembling wood and concave stream Applaud the songs with their echoes</a:t>
            </a:r>
            <a:r>
              <a:rPr kumimoji="0" lang="en-US" altLang="en-US" sz="1050" b="0" i="0" u="none" strike="noStrike" cap="none" normalizeH="0" baseline="0" dirty="0">
                <a:ln>
                  <a:noFill/>
                </a:ln>
                <a:solidFill>
                  <a:schemeClr val="tx1"/>
                </a:solidFill>
                <a:effectLst/>
              </a:rPr>
              <a:t> </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
        <p:nvSpPr>
          <p:cNvPr id="12" name="Rectangle 7"/>
          <p:cNvSpPr>
            <a:spLocks noChangeArrowheads="1"/>
          </p:cNvSpPr>
          <p:nvPr/>
        </p:nvSpPr>
        <p:spPr bwMode="auto">
          <a:xfrm>
            <a:off x="5450682" y="3129787"/>
            <a:ext cx="6657975"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Unicode MS"/>
              </a:rPr>
              <a:t>Already, where the bank gives easy access, A </a:t>
            </a:r>
            <a:r>
              <a:rPr kumimoji="0" lang="en-US" altLang="en-US" sz="1400" b="0" i="0" u="none" strike="noStrike" cap="none" normalizeH="0" baseline="0" dirty="0">
                <a:ln>
                  <a:noFill/>
                </a:ln>
                <a:solidFill>
                  <a:srgbClr val="FFC000"/>
                </a:solidFill>
                <a:effectLst/>
                <a:latin typeface="Arial Unicode MS"/>
              </a:rPr>
              <a:t>crowd of anglers </a:t>
            </a:r>
            <a:r>
              <a:rPr kumimoji="0" lang="en-US" altLang="en-US" sz="1400" b="0" i="0" u="none" strike="noStrike" cap="none" normalizeH="0" baseline="0" dirty="0">
                <a:ln>
                  <a:noFill/>
                </a:ln>
                <a:solidFill>
                  <a:schemeClr val="tx1"/>
                </a:solidFill>
                <a:effectLst/>
                <a:latin typeface="Arial Unicode MS"/>
              </a:rPr>
              <a:t>searches all the depths For fish, alas! ill-defended in the river’s inner sanctum. One draws his wet lines far out in mid-stream And sweeps with knotted snare the shoals he’s tricked. Another chooses a calmly-flowing reach To let his net hang wavering, marked by corks. A third lies on the rocks above the waves, Holds out his pliant rod with bending tip, And casts his hooks, baited with deadly food.</a:t>
            </a:r>
            <a:r>
              <a:rPr kumimoji="0" lang="en-US" altLang="en-US" sz="1050" b="0" i="0" u="none" strike="noStrike" cap="none" normalizeH="0" baseline="0" dirty="0">
                <a:ln>
                  <a:noFill/>
                </a:ln>
                <a:solidFill>
                  <a:schemeClr val="tx1"/>
                </a:solidFill>
                <a:effectLst/>
              </a:rPr>
              <a:t> </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
        <p:nvSpPr>
          <p:cNvPr id="13" name="Rectangle 8"/>
          <p:cNvSpPr>
            <a:spLocks noChangeArrowheads="1"/>
          </p:cNvSpPr>
          <p:nvPr/>
        </p:nvSpPr>
        <p:spPr bwMode="auto">
          <a:xfrm>
            <a:off x="5279231" y="4514782"/>
            <a:ext cx="6675895"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Unicode MS"/>
              </a:rPr>
              <a:t>Such things are seen by </a:t>
            </a:r>
            <a:r>
              <a:rPr kumimoji="0" lang="en-US" altLang="en-US" sz="1400" b="0" i="0" u="none" strike="noStrike" cap="none" normalizeH="0" baseline="0" dirty="0">
                <a:ln>
                  <a:noFill/>
                </a:ln>
                <a:solidFill>
                  <a:srgbClr val="FFC000"/>
                </a:solidFill>
                <a:effectLst/>
                <a:latin typeface="Arial Unicode MS"/>
              </a:rPr>
              <a:t>villas</a:t>
            </a:r>
            <a:r>
              <a:rPr kumimoji="0" lang="en-US" altLang="en-US" sz="1400" b="0" i="0" u="none" strike="noStrike" cap="none" normalizeH="0" baseline="0" dirty="0">
                <a:ln>
                  <a:noFill/>
                </a:ln>
                <a:solidFill>
                  <a:schemeClr val="tx1"/>
                </a:solidFill>
                <a:effectLst/>
                <a:latin typeface="Arial Unicode MS"/>
              </a:rPr>
              <a:t> high against the blue, Clinging to rocks above, a </a:t>
            </a:r>
            <a:r>
              <a:rPr kumimoji="0" lang="en-US" altLang="en-US" sz="1400" b="0" i="0" u="none" strike="noStrike" cap="none" normalizeH="0" baseline="0" dirty="0">
                <a:ln>
                  <a:noFill/>
                </a:ln>
                <a:solidFill>
                  <a:srgbClr val="FFC000"/>
                </a:solidFill>
                <a:effectLst/>
                <a:latin typeface="Arial Unicode MS"/>
              </a:rPr>
              <a:t>long procession of roofs</a:t>
            </a:r>
            <a:r>
              <a:rPr kumimoji="0" lang="en-US" altLang="en-US" sz="1400" b="0" i="0" u="none" strike="noStrike" cap="none" normalizeH="0" baseline="0" dirty="0">
                <a:ln>
                  <a:noFill/>
                </a:ln>
                <a:solidFill>
                  <a:schemeClr val="tx1"/>
                </a:solidFill>
                <a:effectLst/>
                <a:latin typeface="Arial Unicode MS"/>
              </a:rPr>
              <a:t>, Divided by the winding river's sinuous curves, While </a:t>
            </a:r>
            <a:r>
              <a:rPr kumimoji="0" lang="en-US" altLang="en-US" sz="1400" b="0" i="0" u="none" strike="noStrike" cap="none" normalizeH="0" baseline="0" dirty="0">
                <a:ln>
                  <a:noFill/>
                </a:ln>
                <a:solidFill>
                  <a:srgbClr val="FFC000"/>
                </a:solidFill>
                <a:effectLst/>
                <a:latin typeface="Arial Unicode MS"/>
              </a:rPr>
              <a:t>palaces adorn either bank</a:t>
            </a:r>
            <a:r>
              <a:rPr kumimoji="0" lang="en-US" altLang="en-US" sz="1400" b="0" i="0" u="none" strike="noStrike" cap="none" normalizeH="0" baseline="0" dirty="0">
                <a:ln>
                  <a:noFill/>
                </a:ln>
                <a:solidFill>
                  <a:schemeClr val="tx1"/>
                </a:solidFill>
                <a:effectLst/>
                <a:latin typeface="Arial Unicode MS"/>
              </a:rPr>
              <a:t>.</a:t>
            </a:r>
            <a:r>
              <a:rPr kumimoji="0" lang="en-US" altLang="en-US" sz="1050" b="0" i="0" u="none" strike="noStrike" cap="none" normalizeH="0" baseline="0" dirty="0">
                <a:ln>
                  <a:noFill/>
                </a:ln>
                <a:solidFill>
                  <a:schemeClr val="tx1"/>
                </a:solidFill>
                <a:effectLst/>
              </a:rPr>
              <a:t> </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
        <p:nvSpPr>
          <p:cNvPr id="14" name="Rectangle 9"/>
          <p:cNvSpPr>
            <a:spLocks noChangeArrowheads="1"/>
          </p:cNvSpPr>
          <p:nvPr/>
        </p:nvSpPr>
        <p:spPr bwMode="auto">
          <a:xfrm>
            <a:off x="5225711" y="5236464"/>
            <a:ext cx="6729415" cy="1384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Arial Unicode MS"/>
              </a:rPr>
              <a:t>And don't forget </a:t>
            </a:r>
            <a:r>
              <a:rPr kumimoji="0" lang="en-US" altLang="en-US" sz="1400" b="0" i="0" u="none" strike="noStrike" cap="none" normalizeH="0" baseline="0" dirty="0">
                <a:ln>
                  <a:noFill/>
                </a:ln>
                <a:solidFill>
                  <a:srgbClr val="FFC000"/>
                </a:solidFill>
                <a:effectLst/>
                <a:latin typeface="Arial Unicode MS"/>
              </a:rPr>
              <a:t>those baths built on a mole in the river</a:t>
            </a:r>
            <a:r>
              <a:rPr kumimoji="0" lang="en-US" altLang="en-US" sz="1400" b="0" i="0" u="none" strike="noStrike" cap="none" normalizeH="0" baseline="0" dirty="0">
                <a:ln>
                  <a:noFill/>
                </a:ln>
                <a:solidFill>
                  <a:schemeClr val="tx1"/>
                </a:solidFill>
                <a:effectLst/>
                <a:latin typeface="Arial Unicode MS"/>
              </a:rPr>
              <a:t>, Which </a:t>
            </a:r>
            <a:r>
              <a:rPr kumimoji="0" lang="en-US" altLang="en-US" sz="1400" b="0" i="0" u="none" strike="noStrike" cap="none" normalizeH="0" baseline="0" dirty="0">
                <a:ln>
                  <a:noFill/>
                </a:ln>
                <a:solidFill>
                  <a:srgbClr val="FFC000"/>
                </a:solidFill>
                <a:effectLst/>
                <a:latin typeface="Arial Unicode MS"/>
              </a:rPr>
              <a:t>smoke</a:t>
            </a:r>
            <a:r>
              <a:rPr kumimoji="0" lang="en-US" altLang="en-US" sz="1400" b="0" i="0" u="none" strike="noStrike" cap="none" normalizeH="0" baseline="0" dirty="0">
                <a:ln>
                  <a:noFill/>
                </a:ln>
                <a:solidFill>
                  <a:schemeClr val="tx1"/>
                </a:solidFill>
                <a:effectLst/>
                <a:latin typeface="Arial Unicode MS"/>
              </a:rPr>
              <a:t> when Vulcan, in his burning lair, Sends flames rolling out, </a:t>
            </a:r>
            <a:r>
              <a:rPr kumimoji="0" lang="en-US" altLang="en-US" sz="1400" b="0" i="0" u="none" strike="noStrike" cap="none" normalizeH="0" baseline="0" dirty="0">
                <a:ln>
                  <a:noFill/>
                </a:ln>
                <a:solidFill>
                  <a:srgbClr val="FFC000"/>
                </a:solidFill>
                <a:effectLst/>
                <a:latin typeface="Arial Unicode MS"/>
              </a:rPr>
              <a:t>panting through hollow walls</a:t>
            </a:r>
            <a:r>
              <a:rPr kumimoji="0" lang="en-US" altLang="en-US" sz="1400" b="0" i="0" u="none" strike="noStrike" cap="none" normalizeH="0" baseline="0" dirty="0">
                <a:ln>
                  <a:noFill/>
                </a:ln>
                <a:solidFill>
                  <a:schemeClr val="tx1"/>
                </a:solidFill>
                <a:effectLst/>
                <a:latin typeface="Arial Unicode MS"/>
              </a:rPr>
              <a:t>, Gathering the </a:t>
            </a:r>
            <a:r>
              <a:rPr kumimoji="0" lang="en-US" altLang="en-US" sz="1400" b="0" i="0" u="none" strike="noStrike" cap="none" normalizeH="0" baseline="0" dirty="0" err="1">
                <a:ln>
                  <a:noFill/>
                </a:ln>
                <a:solidFill>
                  <a:schemeClr val="tx1"/>
                </a:solidFill>
                <a:effectLst/>
                <a:latin typeface="Arial Unicode MS"/>
              </a:rPr>
              <a:t>vapours</a:t>
            </a:r>
            <a:r>
              <a:rPr kumimoji="0" lang="en-US" altLang="en-US" sz="1400" b="0" i="0" u="none" strike="noStrike" cap="none" normalizeH="0" baseline="0" dirty="0">
                <a:ln>
                  <a:noFill/>
                </a:ln>
                <a:solidFill>
                  <a:schemeClr val="tx1"/>
                </a:solidFill>
                <a:effectLst/>
                <a:latin typeface="Arial Unicode MS"/>
              </a:rPr>
              <a:t> pent up in a roaring tide. Some people - I've seen them myself - tired and sweaty, Reject warm baths and cold swimming pools, And enjoy the living stream. They are soon restored, And noisily push the cold river aside as they swim.</a:t>
            </a:r>
            <a:r>
              <a:rPr kumimoji="0" lang="en-US" altLang="en-US" sz="1050" b="0" i="0" u="none" strike="noStrike" cap="none" normalizeH="0" baseline="0" dirty="0">
                <a:ln>
                  <a:noFill/>
                </a:ln>
                <a:solidFill>
                  <a:schemeClr val="tx1"/>
                </a:solidFill>
                <a:effectLst/>
              </a:rPr>
              <a:t> </a:t>
            </a:r>
            <a:endParaRPr kumimoji="0" lang="en-US" altLang="en-US" sz="32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87816109"/>
      </p:ext>
    </p:extLst>
  </p:cSld>
  <p:clrMapOvr>
    <a:masterClrMapping/>
  </p:clrMapOvr>
  <p:transition spd="slow">
    <p:randomBar dir="vert"/>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2880" y="609600"/>
            <a:ext cx="11935326" cy="1905000"/>
          </a:xfrm>
        </p:spPr>
        <p:txBody>
          <a:bodyPr/>
          <a:lstStyle/>
          <a:p>
            <a:r>
              <a:rPr lang="en-GB" b="1" dirty="0" err="1"/>
              <a:t>Archaeobotany</a:t>
            </a:r>
            <a:r>
              <a:rPr lang="en-GB" b="1" dirty="0"/>
              <a:t> – </a:t>
            </a:r>
            <a:r>
              <a:rPr lang="en-GB" b="1" dirty="0"/>
              <a:t>Paleoethnobotany</a:t>
            </a:r>
            <a:br>
              <a:rPr lang="en-GB" b="1" dirty="0"/>
            </a:br>
            <a:r>
              <a:rPr lang="en-GB" b="1" dirty="0"/>
              <a:t>Pollen remains</a:t>
            </a:r>
          </a:p>
        </p:txBody>
      </p:sp>
      <p:sp>
        <p:nvSpPr>
          <p:cNvPr id="3" name="Content Placeholder 2"/>
          <p:cNvSpPr>
            <a:spLocks noGrp="1"/>
          </p:cNvSpPr>
          <p:nvPr>
            <p:ph idx="1"/>
          </p:nvPr>
        </p:nvSpPr>
        <p:spPr>
          <a:xfrm>
            <a:off x="436875" y="2428460"/>
            <a:ext cx="9905998" cy="934942"/>
          </a:xfrm>
        </p:spPr>
        <p:txBody>
          <a:bodyPr/>
          <a:lstStyle/>
          <a:p>
            <a:r>
              <a:rPr lang="en-GB" cap="none" dirty="0">
                <a:effectLst/>
              </a:rPr>
              <a:t>macro (or micro)-botanical remains (Pollen, etc.) (Fossil?)</a:t>
            </a:r>
          </a:p>
          <a:p>
            <a:r>
              <a:rPr lang="en-GB" cap="none" dirty="0"/>
              <a:t> Petra Dark: Pollen evidence for the environment in Roman Britain</a:t>
            </a:r>
          </a:p>
        </p:txBody>
      </p:sp>
      <p:pic>
        <p:nvPicPr>
          <p:cNvPr id="4" name="Picture 3"/>
          <p:cNvPicPr>
            <a:picLocks noChangeAspect="1"/>
          </p:cNvPicPr>
          <p:nvPr/>
        </p:nvPicPr>
        <p:blipFill>
          <a:blip r:embed="rId2"/>
          <a:stretch>
            <a:fillRect/>
          </a:stretch>
        </p:blipFill>
        <p:spPr>
          <a:xfrm>
            <a:off x="9165937" y="2895931"/>
            <a:ext cx="2861861" cy="3494598"/>
          </a:xfrm>
          <a:prstGeom prst="rect">
            <a:avLst/>
          </a:prstGeom>
        </p:spPr>
      </p:pic>
    </p:spTree>
    <p:extLst>
      <p:ext uri="{BB962C8B-B14F-4D97-AF65-F5344CB8AC3E}">
        <p14:creationId xmlns:p14="http://schemas.microsoft.com/office/powerpoint/2010/main" val="3311502792"/>
      </p:ext>
    </p:extLst>
  </p:cSld>
  <p:clrMapOvr>
    <a:masterClrMapping/>
  </p:clrMapOvr>
  <p:transition spd="slow">
    <p:randomBar dir="vert"/>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flipH="1">
            <a:off x="194871" y="2666999"/>
            <a:ext cx="3432748" cy="3224135"/>
          </a:xfrm>
        </p:spPr>
        <p:txBody>
          <a:bodyPr>
            <a:normAutofit/>
          </a:bodyPr>
          <a:lstStyle/>
          <a:p>
            <a:r>
              <a:rPr lang="en-GB" dirty="0"/>
              <a:t>Botanical </a:t>
            </a:r>
            <a:r>
              <a:rPr lang="en-GB" dirty="0" err="1"/>
              <a:t>macroremains</a:t>
            </a:r>
            <a:r>
              <a:rPr lang="en-GB" dirty="0"/>
              <a:t> and microfossils </a:t>
            </a:r>
            <a:endParaRPr lang="en-GB" dirty="0"/>
          </a:p>
        </p:txBody>
      </p:sp>
      <p:pic>
        <p:nvPicPr>
          <p:cNvPr id="4" name="Picture 3"/>
          <p:cNvPicPr>
            <a:picLocks noChangeAspect="1"/>
          </p:cNvPicPr>
          <p:nvPr/>
        </p:nvPicPr>
        <p:blipFill>
          <a:blip r:embed="rId2"/>
          <a:stretch>
            <a:fillRect/>
          </a:stretch>
        </p:blipFill>
        <p:spPr>
          <a:xfrm>
            <a:off x="5923571" y="0"/>
            <a:ext cx="6268429" cy="6858000"/>
          </a:xfrm>
          <a:prstGeom prst="rect">
            <a:avLst/>
          </a:prstGeom>
        </p:spPr>
      </p:pic>
    </p:spTree>
    <p:extLst>
      <p:ext uri="{BB962C8B-B14F-4D97-AF65-F5344CB8AC3E}">
        <p14:creationId xmlns:p14="http://schemas.microsoft.com/office/powerpoint/2010/main" val="2464036900"/>
      </p:ext>
    </p:extLst>
  </p:cSld>
  <p:clrMapOvr>
    <a:masterClrMapping/>
  </p:clrMapOvr>
  <p:transition spd="slow">
    <p:randomBar dir="vert"/>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Zoological macrofossils</a:t>
            </a:r>
          </a:p>
          <a:p>
            <a:endParaRPr lang="en-GB" dirty="0"/>
          </a:p>
        </p:txBody>
      </p:sp>
      <p:pic>
        <p:nvPicPr>
          <p:cNvPr id="4" name="Picture 3"/>
          <p:cNvPicPr>
            <a:picLocks noChangeAspect="1"/>
          </p:cNvPicPr>
          <p:nvPr/>
        </p:nvPicPr>
        <p:blipFill>
          <a:blip r:embed="rId2"/>
          <a:stretch>
            <a:fillRect/>
          </a:stretch>
        </p:blipFill>
        <p:spPr>
          <a:xfrm>
            <a:off x="6094412" y="0"/>
            <a:ext cx="5858656" cy="6858000"/>
          </a:xfrm>
          <a:prstGeom prst="rect">
            <a:avLst/>
          </a:prstGeom>
        </p:spPr>
      </p:pic>
    </p:spTree>
    <p:extLst>
      <p:ext uri="{BB962C8B-B14F-4D97-AF65-F5344CB8AC3E}">
        <p14:creationId xmlns:p14="http://schemas.microsoft.com/office/powerpoint/2010/main" val="1428723029"/>
      </p:ext>
    </p:extLst>
  </p:cSld>
  <p:clrMapOvr>
    <a:masterClrMapping/>
  </p:clrMapOvr>
  <p:transition spd="slow">
    <p:randomBar dir="vert"/>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And now for something completely different…</a:t>
            </a:r>
            <a:br>
              <a:rPr lang="en-GB" sz="2400" dirty="0"/>
            </a:br>
            <a:r>
              <a:rPr lang="en-GB" sz="2400" dirty="0"/>
              <a:t>Racism in the ancient World</a:t>
            </a:r>
          </a:p>
        </p:txBody>
      </p:sp>
      <p:sp>
        <p:nvSpPr>
          <p:cNvPr id="3" name="Content Placeholder 2"/>
          <p:cNvSpPr>
            <a:spLocks noGrp="1"/>
          </p:cNvSpPr>
          <p:nvPr>
            <p:ph idx="1"/>
          </p:nvPr>
        </p:nvSpPr>
        <p:spPr/>
        <p:txBody>
          <a:bodyPr/>
          <a:lstStyle/>
          <a:p>
            <a:endParaRPr lang="en-GB"/>
          </a:p>
        </p:txBody>
      </p:sp>
      <p:pic>
        <p:nvPicPr>
          <p:cNvPr id="3074" name="Picture 2" descr="Image result for images of the black roman a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18332" y="2325133"/>
            <a:ext cx="7086600" cy="43815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Image result for images of the black roman 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45379" y="286953"/>
            <a:ext cx="2200275" cy="28575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bookjacke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75440" y="2827482"/>
            <a:ext cx="2575370" cy="3879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139004"/>
      </p:ext>
    </p:extLst>
  </p:cSld>
  <p:clrMapOvr>
    <a:masterClrMapping/>
  </p:clrMapOvr>
  <p:transition spd="slow">
    <p:randomBar dir="ver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Topics</a:t>
            </a:r>
          </a:p>
        </p:txBody>
      </p:sp>
      <p:sp>
        <p:nvSpPr>
          <p:cNvPr id="3" name="Content Placeholder 2"/>
          <p:cNvSpPr>
            <a:spLocks noGrp="1"/>
          </p:cNvSpPr>
          <p:nvPr>
            <p:ph idx="1"/>
          </p:nvPr>
        </p:nvSpPr>
        <p:spPr/>
        <p:txBody>
          <a:bodyPr/>
          <a:lstStyle/>
          <a:p>
            <a:r>
              <a:rPr lang="en-GB" dirty="0"/>
              <a:t>Energy consumption</a:t>
            </a:r>
          </a:p>
          <a:p>
            <a:r>
              <a:rPr lang="en-GB" dirty="0"/>
              <a:t>Energy: Wood and Charcoal</a:t>
            </a:r>
          </a:p>
          <a:p>
            <a:r>
              <a:rPr lang="en-GB" dirty="0"/>
              <a:t>Harris: Deforestation, Erosion,..</a:t>
            </a:r>
          </a:p>
          <a:p>
            <a:r>
              <a:rPr lang="en-GB" dirty="0"/>
              <a:t>Keenan-Jones: Large-scale water management projects, Rome</a:t>
            </a:r>
          </a:p>
          <a:p>
            <a:r>
              <a:rPr lang="en-GB" dirty="0"/>
              <a:t>Wilson: Environmental History</a:t>
            </a:r>
          </a:p>
          <a:p>
            <a:endParaRPr lang="en-GB" dirty="0"/>
          </a:p>
          <a:p>
            <a:r>
              <a:rPr lang="en-GB" dirty="0"/>
              <a:t>ISAAC, ‘Proto-Racism’</a:t>
            </a:r>
          </a:p>
          <a:p>
            <a:endParaRPr lang="en-GB" dirty="0"/>
          </a:p>
        </p:txBody>
      </p:sp>
      <p:pic>
        <p:nvPicPr>
          <p:cNvPr id="4" name="Picture 3"/>
          <p:cNvPicPr>
            <a:picLocks noChangeAspect="1"/>
          </p:cNvPicPr>
          <p:nvPr/>
        </p:nvPicPr>
        <p:blipFill>
          <a:blip r:embed="rId2"/>
          <a:stretch>
            <a:fillRect/>
          </a:stretch>
        </p:blipFill>
        <p:spPr>
          <a:xfrm>
            <a:off x="8916647" y="270308"/>
            <a:ext cx="2803314" cy="4191001"/>
          </a:xfrm>
          <a:prstGeom prst="rect">
            <a:avLst/>
          </a:prstGeom>
        </p:spPr>
      </p:pic>
    </p:spTree>
    <p:extLst>
      <p:ext uri="{BB962C8B-B14F-4D97-AF65-F5344CB8AC3E}">
        <p14:creationId xmlns:p14="http://schemas.microsoft.com/office/powerpoint/2010/main" val="2754615804"/>
      </p:ext>
    </p:extLst>
  </p:cSld>
  <p:clrMapOvr>
    <a:masterClrMapping/>
  </p:clrMapOvr>
  <p:transition spd="slow">
    <p:randomBar dir="vert"/>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Image result for images of the black roman art"/>
          <p:cNvPicPr>
            <a:picLocks noChangeAspect="1" noChangeArrowheads="1"/>
          </p:cNvPicPr>
          <p:nvPr/>
        </p:nvPicPr>
        <p:blipFill rotWithShape="1">
          <a:blip r:embed="rId2">
            <a:alphaModFix amt="15000"/>
            <a:extLst>
              <a:ext uri="{28A0092B-C50C-407E-A947-70E740481C1C}">
                <a14:useLocalDpi xmlns:a14="http://schemas.microsoft.com/office/drawing/2010/main" val="0"/>
              </a:ext>
            </a:extLst>
          </a:blip>
          <a:srcRect l="686" r="8649"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a:bodyPr>
          <a:lstStyle/>
          <a:p>
            <a:endParaRPr lang="en-GB"/>
          </a:p>
        </p:txBody>
      </p:sp>
      <p:sp>
        <p:nvSpPr>
          <p:cNvPr id="3" name="Content Placeholder 2"/>
          <p:cNvSpPr>
            <a:spLocks noGrp="1"/>
          </p:cNvSpPr>
          <p:nvPr>
            <p:ph idx="1"/>
          </p:nvPr>
        </p:nvSpPr>
        <p:spPr/>
        <p:txBody>
          <a:bodyPr>
            <a:normAutofit/>
          </a:bodyPr>
          <a:lstStyle/>
          <a:p>
            <a:endParaRPr lang="en-GB"/>
          </a:p>
        </p:txBody>
      </p:sp>
    </p:spTree>
    <p:extLst>
      <p:ext uri="{BB962C8B-B14F-4D97-AF65-F5344CB8AC3E}">
        <p14:creationId xmlns:p14="http://schemas.microsoft.com/office/powerpoint/2010/main" val="873554834"/>
      </p:ext>
    </p:extLst>
  </p:cSld>
  <p:clrMapOvr>
    <a:masterClrMapping/>
  </p:clrMapOvr>
  <p:transition spd="slow">
    <p:randomBar dir="vert"/>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5AD0B8"/>
      </a:accent1>
      <a:accent2>
        <a:srgbClr val="47BB7E"/>
      </a:accent2>
      <a:accent3>
        <a:srgbClr val="96CD4B"/>
      </a:accent3>
      <a:accent4>
        <a:srgbClr val="61C7DD"/>
      </a:accent4>
      <a:accent5>
        <a:srgbClr val="2495CF"/>
      </a:accent5>
      <a:accent6>
        <a:srgbClr val="5A74D1"/>
      </a:accent6>
      <a:hlink>
        <a:srgbClr val="72CEBB"/>
      </a:hlink>
      <a:folHlink>
        <a:srgbClr val="98E6D6"/>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0F262FD6-3409-4039-A531-64BD4D2F99E4}"/>
    </a:ext>
  </a:extLst>
</a:theme>
</file>

<file path=docProps/app.xml><?xml version="1.0" encoding="utf-8"?>
<Properties xmlns="http://schemas.openxmlformats.org/officeDocument/2006/extended-properties" xmlns:vt="http://schemas.openxmlformats.org/officeDocument/2006/docPropsVTypes">
  <Template>Mesh</Template>
  <TotalTime>1054</TotalTime>
  <Words>1220</Words>
  <Application>Microsoft Office PowerPoint</Application>
  <PresentationFormat>Widescreen</PresentationFormat>
  <Paragraphs>90</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 Unicode MS</vt:lpstr>
      <vt:lpstr>Arial</vt:lpstr>
      <vt:lpstr>Century Gothic</vt:lpstr>
      <vt:lpstr>Wingdings</vt:lpstr>
      <vt:lpstr>Mesh</vt:lpstr>
      <vt:lpstr>CLSK5003 Sustainability Archaeobotany</vt:lpstr>
      <vt:lpstr>Topics</vt:lpstr>
      <vt:lpstr>Energy consumption</vt:lpstr>
      <vt:lpstr>Energy Consumption</vt:lpstr>
      <vt:lpstr>Energy Consumption</vt:lpstr>
      <vt:lpstr>PowerPoint Presentation</vt:lpstr>
      <vt:lpstr>Energy Consumption</vt:lpstr>
      <vt:lpstr>Energy Consumption</vt:lpstr>
      <vt:lpstr>Mosella by Ausonius</vt:lpstr>
      <vt:lpstr>PowerPoint Presentation</vt:lpstr>
      <vt:lpstr>Archaeobotany – Paleoethnobotany Pollen remains</vt:lpstr>
      <vt:lpstr>PowerPoint Presentation</vt:lpstr>
      <vt:lpstr>PowerPoint Presentation</vt:lpstr>
      <vt:lpstr>And now for something completely different… Racism in the ancient World</vt:lpstr>
      <vt:lpstr>Topics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CLSK5003 Sustainability</dc:title>
  <dc:creator>Ralph Haeussler</dc:creator>
  <cp:lastModifiedBy>Ralph Haeussler</cp:lastModifiedBy>
  <cp:revision>44</cp:revision>
  <dcterms:created xsi:type="dcterms:W3CDTF">2016-11-17T14:44:50Z</dcterms:created>
  <dcterms:modified xsi:type="dcterms:W3CDTF">2016-11-18T08:19:43Z</dcterms:modified>
</cp:coreProperties>
</file>