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55" d="100"/>
          <a:sy n="55" d="100"/>
        </p:scale>
        <p:origin x="102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28265-AAEC-9527-0413-3CFAABA219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9420A8-E2F8-6F8D-02A6-6792C5DE87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E30219-06BB-2911-31C9-0D8EAC9617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DC2C5-AF7F-4D3B-856F-443DC3D6AE1E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DDE43A-125C-7575-98F1-D71E8CFFBB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DA2639-D442-BC45-2EA4-3AD769FC92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05AB2-4B03-4136-820C-3FFA5E087F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8808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6E9BCE-4D7E-E0FA-046A-F7635DA494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CD87A8-2EA8-243E-9648-CCB020ABEB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F9500C-6028-1A80-924D-60CCED854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DC2C5-AF7F-4D3B-856F-443DC3D6AE1E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18824C-D369-57F4-9F24-4D7DD861A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48B823-ACAD-D1ED-BD6B-4B166CE8F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05AB2-4B03-4136-820C-3FFA5E087F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6055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0A5CB-407F-4C04-2DB4-6626BB7053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958D5B-7762-874D-F094-72CA646D17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AC5F34-CFFF-F561-11E7-86EA6B66BE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DC2C5-AF7F-4D3B-856F-443DC3D6AE1E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99EA2E-DEA2-28EA-7B5E-9C1B884788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659375-5A6D-CEBA-0726-B3469C4316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05AB2-4B03-4136-820C-3FFA5E087F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6410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7EEB32-2D0E-ACB2-439D-AB22113A5B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3609E0-D295-DB9D-C651-741862917F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12306D-C394-DF56-E800-3C696D4BCF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197C4B-1371-6E9D-AFF5-1CD4B75058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DC2C5-AF7F-4D3B-856F-443DC3D6AE1E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33A70E-03EB-3A83-3A7F-FA25C67221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DFE797-12A6-B933-D5F5-471B2D1FA4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05AB2-4B03-4136-820C-3FFA5E087F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05991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53463F-DB60-C2C7-0DE8-734A72E0F1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A0B148-F2DE-20E9-D675-90B94CFE46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6D9072-FF02-FBA5-E13B-A047856218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3ABB6CA-6212-C9EC-9C46-15F95C49289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166521F-9B69-13D2-4FCC-115A1A8FFB7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0A08AB-03DD-D334-B2D7-F281EF3C34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DC2C5-AF7F-4D3B-856F-443DC3D6AE1E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EB24661-E5B4-529C-49AC-AF88A07C08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4A3244F-88B0-0A75-C2F0-327ECC09D1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05AB2-4B03-4136-820C-3FFA5E087F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321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96BF6-3DA8-E0EB-CBF6-1EBAF7A396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04BD61-3365-D3EC-9E29-085EF25411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DC2C5-AF7F-4D3B-856F-443DC3D6AE1E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C83CF8-6072-1889-D3F2-B41A68248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1B4AE9-4F4B-3030-31C4-A341B1A6CB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05AB2-4B03-4136-820C-3FFA5E087F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3826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758763-41AA-AC36-9D84-E4B19BD315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DC2C5-AF7F-4D3B-856F-443DC3D6AE1E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41ADACB-A745-B856-1510-5B4CF21CDC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0E5B90-057C-1113-8709-4DC7E7FC42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05AB2-4B03-4136-820C-3FFA5E087F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1034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EC9271-8630-19BA-E004-99FD47663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331B6E-E2C6-D894-ED51-D9E084015F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40E1D4-4520-950E-9A25-647E444D5C4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EE8303-08F9-F337-1F4F-29B54E3F6B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DC2C5-AF7F-4D3B-856F-443DC3D6AE1E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408556-157B-5D19-1D2B-B1BE5E94DC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0CA791-1A6F-B18B-137D-70885C2ABA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05AB2-4B03-4136-820C-3FFA5E087F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9223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691B1-2842-812A-3B36-DF87D0CC04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5A2FB8-8F00-10BC-33A1-C1C3BA8D2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35912C-0CE8-271F-3097-BEADBE0EE8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7E0341-0730-2CCB-BA07-3DD8799A12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DC2C5-AF7F-4D3B-856F-443DC3D6AE1E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8A398A-EF17-B5CA-8AEB-985BC5311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4A0DB8-1576-2729-D90A-A4E2CD2CF4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05AB2-4B03-4136-820C-3FFA5E087F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8990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A26E14-63A3-3F61-EF06-F9414D341E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15AED1-36AA-34CB-097A-7B335D7AF0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83368A-09E7-4ABE-7A95-0F3B9D2EB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DC2C5-AF7F-4D3B-856F-443DC3D6AE1E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269E32-13F7-BF70-AED2-BDC99C8145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BDF21C-1EE3-3D54-4ABC-26E23BC168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05AB2-4B03-4136-820C-3FFA5E087F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0937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76CBD70-61E8-EB79-4E31-9AC44F0B7AF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D05686-3C90-3955-EFA7-2EE5F646B6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188703-ABC2-F87C-DFA5-3C0EB9229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DC2C5-AF7F-4D3B-856F-443DC3D6AE1E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E91A05-7953-4343-1662-930E028878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7FB970-D668-2E6C-389D-BB2C8C6735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05AB2-4B03-4136-820C-3FFA5E087F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3306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D85066E-A75F-1008-61E8-B425BA78F0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F5C409-9EB5-33EB-74F5-1CEF433910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BF41B2-B76A-0B8D-DF76-26632CD14A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0DC2C5-AF7F-4D3B-856F-443DC3D6AE1E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77CBAB-F233-D76B-62F3-DEA1C6CF23B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4BE044-AB21-98A1-53DE-E28CDCBECF9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B05AB2-4B03-4136-820C-3FFA5E087F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223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546451B-4022-991A-A699-05ED22AA2998}"/>
              </a:ext>
            </a:extLst>
          </p:cNvPr>
          <p:cNvSpPr txBox="1"/>
          <p:nvPr/>
        </p:nvSpPr>
        <p:spPr>
          <a:xfrm>
            <a:off x="2858947" y="1620457"/>
            <a:ext cx="898195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masis MT Pro Black" panose="020B0604020202020204" pitchFamily="18" charset="0"/>
              </a:rPr>
              <a:t>Student: Molina Begum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masis MT Pro Black" panose="020B0604020202020204" pitchFamily="18" charset="0"/>
              </a:rPr>
              <a:t>Student ID:2110793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masis MT Pro Black" panose="020B0604020202020204" pitchFamily="18" charset="0"/>
              </a:rPr>
              <a:t>Module Foreign Language and Cultural Awareness [BMIH5003]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masis MT Pro Black" panose="020B0604020202020204" pitchFamily="18" charset="0"/>
              </a:rPr>
              <a:t>SPANISH – ESPANOL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masis MT Pro Black" panose="020B0604020202020204" pitchFamily="18" charset="0"/>
              </a:rPr>
              <a:t>Lecturer: Rodrigo </a:t>
            </a:r>
            <a:r>
              <a:rPr lang="en-GB" dirty="0" err="1">
                <a:latin typeface="Amasis MT Pro Black" panose="020B0604020202020204" pitchFamily="18" charset="0"/>
              </a:rPr>
              <a:t>Aguilero</a:t>
            </a:r>
            <a:endParaRPr lang="en-GB" dirty="0">
              <a:latin typeface="Amasis MT Pro Black" panose="020B060402020202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0712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7DF9946C-425D-4295-C5F7-2B8F76FECD71}"/>
              </a:ext>
            </a:extLst>
          </p:cNvPr>
          <p:cNvSpPr/>
          <p:nvPr/>
        </p:nvSpPr>
        <p:spPr>
          <a:xfrm>
            <a:off x="3493911" y="598137"/>
            <a:ext cx="5658092" cy="2651183"/>
          </a:xfrm>
          <a:prstGeom prst="roundRect">
            <a:avLst>
              <a:gd name="adj" fmla="val 10094"/>
            </a:avLst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147CD82-9D01-8895-5856-DC1ECC1DD337}"/>
              </a:ext>
            </a:extLst>
          </p:cNvPr>
          <p:cNvSpPr txBox="1"/>
          <p:nvPr/>
        </p:nvSpPr>
        <p:spPr>
          <a:xfrm>
            <a:off x="4865655" y="1578101"/>
            <a:ext cx="2905246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HGPMinchoE" panose="02020800000000000000" pitchFamily="18" charset="-128"/>
                <a:ea typeface="HGPMinchoE" panose="02020800000000000000" pitchFamily="18" charset="-128"/>
              </a:rPr>
              <a:t>             HOTEL </a:t>
            </a:r>
          </a:p>
          <a:p>
            <a:r>
              <a:rPr lang="en-GB" sz="2800" dirty="0">
                <a:solidFill>
                  <a:schemeClr val="bg1"/>
                </a:solidFill>
                <a:latin typeface="Bahnschrift SemiBold Condensed" panose="020B0502040204020203" pitchFamily="34" charset="0"/>
                <a:ea typeface="BatangChe" panose="020B0503020000020004" pitchFamily="49" charset="-127"/>
              </a:rPr>
              <a:t>        LE TAJ MAHAL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5ED6274-7661-6FE5-0D8E-1E01ED191DC2}"/>
              </a:ext>
            </a:extLst>
          </p:cNvPr>
          <p:cNvSpPr/>
          <p:nvPr/>
        </p:nvSpPr>
        <p:spPr>
          <a:xfrm>
            <a:off x="3445396" y="2153014"/>
            <a:ext cx="1826871" cy="457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ECE3E42-8968-ACD6-611A-6A886E0B47F9}"/>
              </a:ext>
            </a:extLst>
          </p:cNvPr>
          <p:cNvSpPr/>
          <p:nvPr/>
        </p:nvSpPr>
        <p:spPr>
          <a:xfrm>
            <a:off x="7373647" y="2141438"/>
            <a:ext cx="1921398" cy="457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9970547-7872-A0A7-5035-DBF859BE79B5}"/>
              </a:ext>
            </a:extLst>
          </p:cNvPr>
          <p:cNvSpPr/>
          <p:nvPr/>
        </p:nvSpPr>
        <p:spPr>
          <a:xfrm>
            <a:off x="3532207" y="3971856"/>
            <a:ext cx="5658092" cy="2651184"/>
          </a:xfrm>
          <a:prstGeom prst="roundRect">
            <a:avLst>
              <a:gd name="adj" fmla="val 10118"/>
            </a:avLst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BFC4444-EB1D-468D-735F-445CC98B10DB}"/>
              </a:ext>
            </a:extLst>
          </p:cNvPr>
          <p:cNvSpPr txBox="1"/>
          <p:nvPr/>
        </p:nvSpPr>
        <p:spPr>
          <a:xfrm>
            <a:off x="5272267" y="4218504"/>
            <a:ext cx="2176041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HGPMinchoE" panose="02020800000000000000" pitchFamily="18" charset="-128"/>
                <a:ea typeface="HGPMinchoE" panose="02020800000000000000" pitchFamily="18" charset="-128"/>
              </a:rPr>
              <a:t>               </a:t>
            </a:r>
            <a:r>
              <a:rPr lang="en-GB" sz="1400" dirty="0">
                <a:solidFill>
                  <a:schemeClr val="bg1"/>
                </a:solidFill>
                <a:latin typeface="HGPMinchoE" panose="02020800000000000000" pitchFamily="18" charset="-128"/>
                <a:ea typeface="HGPMinchoE" panose="02020800000000000000" pitchFamily="18" charset="-128"/>
              </a:rPr>
              <a:t>HOTEL</a:t>
            </a:r>
          </a:p>
          <a:p>
            <a:r>
              <a:rPr lang="en-GB" sz="1600" dirty="0">
                <a:solidFill>
                  <a:schemeClr val="bg1"/>
                </a:solidFill>
                <a:latin typeface="Bahnschrift SemiBold Condensed" panose="020B0502040204020203" pitchFamily="34" charset="0"/>
                <a:ea typeface="HGPMinchoE" panose="02020800000000000000" pitchFamily="18" charset="-128"/>
              </a:rPr>
              <a:t>           </a:t>
            </a:r>
            <a:r>
              <a:rPr lang="en-GB" sz="2000" dirty="0">
                <a:solidFill>
                  <a:schemeClr val="bg1"/>
                </a:solidFill>
                <a:latin typeface="Bahnschrift SemiBold Condensed" panose="020B0502040204020203" pitchFamily="34" charset="0"/>
                <a:ea typeface="HGPMinchoE" panose="02020800000000000000" pitchFamily="18" charset="-128"/>
              </a:rPr>
              <a:t>LE TAJ MAHAL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6187A6B-CF93-DDF9-DBF8-A66DBA8D7D34}"/>
              </a:ext>
            </a:extLst>
          </p:cNvPr>
          <p:cNvSpPr/>
          <p:nvPr/>
        </p:nvSpPr>
        <p:spPr>
          <a:xfrm>
            <a:off x="5744427" y="4742107"/>
            <a:ext cx="1284790" cy="1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429B376-BFDE-832D-F720-6AEEA3FEA613}"/>
              </a:ext>
            </a:extLst>
          </p:cNvPr>
          <p:cNvSpPr/>
          <p:nvPr/>
        </p:nvSpPr>
        <p:spPr>
          <a:xfrm>
            <a:off x="3532206" y="5856790"/>
            <a:ext cx="2176041" cy="32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Flowchart: Connector 10">
            <a:extLst>
              <a:ext uri="{FF2B5EF4-FFF2-40B4-BE49-F238E27FC236}">
                <a16:creationId xmlns:a16="http://schemas.microsoft.com/office/drawing/2014/main" id="{B89EF5B8-F0D8-363F-D6A2-10BBA2A6D108}"/>
              </a:ext>
            </a:extLst>
          </p:cNvPr>
          <p:cNvSpPr/>
          <p:nvPr/>
        </p:nvSpPr>
        <p:spPr>
          <a:xfrm>
            <a:off x="6117219" y="4944021"/>
            <a:ext cx="480352" cy="446534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Flowchart: Connector 11">
            <a:extLst>
              <a:ext uri="{FF2B5EF4-FFF2-40B4-BE49-F238E27FC236}">
                <a16:creationId xmlns:a16="http://schemas.microsoft.com/office/drawing/2014/main" id="{D6B03D77-E288-A00E-A827-E3CF5E948841}"/>
              </a:ext>
            </a:extLst>
          </p:cNvPr>
          <p:cNvSpPr/>
          <p:nvPr/>
        </p:nvSpPr>
        <p:spPr>
          <a:xfrm>
            <a:off x="6131687" y="5474370"/>
            <a:ext cx="480352" cy="446534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4" name="Graphic 13" descr="Telephone outline">
            <a:extLst>
              <a:ext uri="{FF2B5EF4-FFF2-40B4-BE49-F238E27FC236}">
                <a16:creationId xmlns:a16="http://schemas.microsoft.com/office/drawing/2014/main" id="{1C2FE339-DC35-D933-3405-21170DB97E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144135" y="4944021"/>
            <a:ext cx="426520" cy="426520"/>
          </a:xfrm>
          <a:prstGeom prst="rect">
            <a:avLst/>
          </a:prstGeom>
        </p:spPr>
      </p:pic>
      <p:pic>
        <p:nvPicPr>
          <p:cNvPr id="16" name="Graphic 15" descr="Envelope outline">
            <a:extLst>
              <a:ext uri="{FF2B5EF4-FFF2-40B4-BE49-F238E27FC236}">
                <a16:creationId xmlns:a16="http://schemas.microsoft.com/office/drawing/2014/main" id="{104F2A52-E252-CAE5-ADB1-9633F1A4731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167867" y="5494518"/>
            <a:ext cx="407992" cy="407992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36923985-3774-F252-DBC6-D8011E560694}"/>
              </a:ext>
            </a:extLst>
          </p:cNvPr>
          <p:cNvSpPr txBox="1"/>
          <p:nvPr/>
        </p:nvSpPr>
        <p:spPr>
          <a:xfrm>
            <a:off x="6582229" y="4982622"/>
            <a:ext cx="15828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ahnschrift SemiBold Condensed" panose="020B0502040204020203" pitchFamily="34" charset="0"/>
              </a:rPr>
              <a:t>+ 34 789 324 558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659449F-6B2B-CC56-DFA7-EA4A4E07114C}"/>
              </a:ext>
            </a:extLst>
          </p:cNvPr>
          <p:cNvSpPr txBox="1"/>
          <p:nvPr/>
        </p:nvSpPr>
        <p:spPr>
          <a:xfrm>
            <a:off x="6670395" y="5476018"/>
            <a:ext cx="2285520" cy="3693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ahnschrift SemiBold Condensed" panose="020B0502040204020203" pitchFamily="34" charset="0"/>
              </a:rPr>
              <a:t>molina786@hotmail.com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546C970-F1CE-08D3-0C53-D2CA115B9126}"/>
              </a:ext>
            </a:extLst>
          </p:cNvPr>
          <p:cNvSpPr txBox="1"/>
          <p:nvPr/>
        </p:nvSpPr>
        <p:spPr>
          <a:xfrm>
            <a:off x="3622877" y="4974282"/>
            <a:ext cx="20950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Bahnschrift SemiBold Condensed" panose="020B0502040204020203" pitchFamily="34" charset="0"/>
              </a:rPr>
              <a:t>Fuente del Burro 23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Bahnschrift SemiBold Condensed" panose="020B0502040204020203" pitchFamily="34" charset="0"/>
              </a:rPr>
              <a:t>Madrid, </a:t>
            </a:r>
            <a:r>
              <a:rPr lang="en-GB" dirty="0" err="1">
                <a:latin typeface="Bahnschrift SemiBold Condensed" panose="020B0502040204020203" pitchFamily="34" charset="0"/>
              </a:rPr>
              <a:t>Español</a:t>
            </a:r>
            <a:endParaRPr lang="en-GB" dirty="0">
              <a:latin typeface="Bahnschrift SemiBold Condensed" panose="020B0502040204020203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8D24FEB-D0FD-30F3-37A9-5BB1252C9AFC}"/>
              </a:ext>
            </a:extLst>
          </p:cNvPr>
          <p:cNvSpPr txBox="1"/>
          <p:nvPr/>
        </p:nvSpPr>
        <p:spPr>
          <a:xfrm>
            <a:off x="3716929" y="5845351"/>
            <a:ext cx="20274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ahnschrift SemiBold Condensed" panose="020B0502040204020203" pitchFamily="34" charset="0"/>
              </a:rPr>
              <a:t>  Sra. Molina Begum</a:t>
            </a:r>
          </a:p>
          <a:p>
            <a:r>
              <a:rPr lang="en-GB" sz="1400" dirty="0">
                <a:latin typeface="Bahnschrift SemiBold Condensed" panose="020B0502040204020203" pitchFamily="34" charset="0"/>
              </a:rPr>
              <a:t>       Gerente del Hotel</a:t>
            </a:r>
          </a:p>
        </p:txBody>
      </p:sp>
      <p:pic>
        <p:nvPicPr>
          <p:cNvPr id="23" name="Graphic 22" descr="Building outline">
            <a:extLst>
              <a:ext uri="{FF2B5EF4-FFF2-40B4-BE49-F238E27FC236}">
                <a16:creationId xmlns:a16="http://schemas.microsoft.com/office/drawing/2014/main" id="{B1A30D2C-3D89-13CF-25DB-8C83A4F1567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886410" y="811908"/>
            <a:ext cx="863735" cy="863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09023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7379</TotalTime>
  <Words>62</Words>
  <Application>Microsoft Office PowerPoint</Application>
  <PresentationFormat>Widescreen</PresentationFormat>
  <Paragraphs>15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Molina Begum (2110793)</dc:creator>
  <cp:lastModifiedBy>Juhra Begum</cp:lastModifiedBy>
  <cp:revision>6</cp:revision>
  <dcterms:created xsi:type="dcterms:W3CDTF">2022-10-11T16:24:34Z</dcterms:created>
  <dcterms:modified xsi:type="dcterms:W3CDTF">2022-11-04T01:39:33Z</dcterms:modified>
</cp:coreProperties>
</file>