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5" r:id="rId2"/>
    <p:sldId id="272" r:id="rId3"/>
    <p:sldId id="273" r:id="rId4"/>
    <p:sldId id="284" r:id="rId5"/>
    <p:sldId id="285" r:id="rId6"/>
    <p:sldId id="286" r:id="rId7"/>
    <p:sldId id="287" r:id="rId8"/>
    <p:sldId id="283" r:id="rId9"/>
    <p:sldId id="288" r:id="rId10"/>
    <p:sldId id="278" r:id="rId11"/>
    <p:sldId id="277" r:id="rId12"/>
    <p:sldId id="289" r:id="rId13"/>
    <p:sldId id="290" r:id="rId14"/>
    <p:sldId id="28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5448" autoAdjust="0"/>
  </p:normalViewPr>
  <p:slideViewPr>
    <p:cSldViewPr snapToGrid="0">
      <p:cViewPr>
        <p:scale>
          <a:sx n="70" d="100"/>
          <a:sy n="70" d="100"/>
        </p:scale>
        <p:origin x="-744" y="-120"/>
      </p:cViewPr>
      <p:guideLst>
        <p:guide orient="horz" pos="2160"/>
        <p:guide pos="3840"/>
      </p:guideLst>
    </p:cSldViewPr>
  </p:slideViewPr>
  <p:notesTextViewPr>
    <p:cViewPr>
      <p:scale>
        <a:sx n="1" d="1"/>
        <a:sy n="1" d="1"/>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E28726-933E-487C-B3FB-392077FBDD79}" type="datetimeFigureOut">
              <a:rPr lang="en-US" smtClean="0"/>
              <a:t>4/29/2019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5DEA89-15FB-4856-B5A4-4562BC60FFBA}" type="slidenum">
              <a:rPr lang="en-US" smtClean="0"/>
              <a:t>‹#›</a:t>
            </a:fld>
            <a:endParaRPr lang="en-US"/>
          </a:p>
        </p:txBody>
      </p:sp>
    </p:spTree>
    <p:extLst>
      <p:ext uri="{BB962C8B-B14F-4D97-AF65-F5344CB8AC3E}">
        <p14:creationId xmlns:p14="http://schemas.microsoft.com/office/powerpoint/2010/main" val="2137851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https://unsplash.com/photos/m5P0c6ABWDs</a:t>
            </a:r>
          </a:p>
        </p:txBody>
      </p:sp>
      <p:sp>
        <p:nvSpPr>
          <p:cNvPr id="4" name="Slide Number Placeholder 3"/>
          <p:cNvSpPr>
            <a:spLocks noGrp="1"/>
          </p:cNvSpPr>
          <p:nvPr>
            <p:ph type="sldNum" sz="quarter" idx="10"/>
          </p:nvPr>
        </p:nvSpPr>
        <p:spPr/>
        <p:txBody>
          <a:bodyPr/>
          <a:lstStyle/>
          <a:p>
            <a:fld id="{FF5DEA89-15FB-4856-B5A4-4562BC60FFBA}" type="slidenum">
              <a:rPr lang="en-US" smtClean="0"/>
              <a:t>1</a:t>
            </a:fld>
            <a:endParaRPr lang="en-US"/>
          </a:p>
        </p:txBody>
      </p:sp>
    </p:spTree>
    <p:extLst>
      <p:ext uri="{BB962C8B-B14F-4D97-AF65-F5344CB8AC3E}">
        <p14:creationId xmlns:p14="http://schemas.microsoft.com/office/powerpoint/2010/main" val="666257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https://unsplash.com/photos/KqVHRmHVwwM</a:t>
            </a:r>
          </a:p>
          <a:p>
            <a:r>
              <a:rPr lang="en-US" dirty="0"/>
              <a:t>https://unsplash.com/photos/1trRa_xcEHE</a:t>
            </a:r>
          </a:p>
          <a:p>
            <a:endParaRPr lang="en-US" dirty="0"/>
          </a:p>
        </p:txBody>
      </p:sp>
      <p:sp>
        <p:nvSpPr>
          <p:cNvPr id="4" name="Slide Number Placeholder 3"/>
          <p:cNvSpPr>
            <a:spLocks noGrp="1"/>
          </p:cNvSpPr>
          <p:nvPr>
            <p:ph type="sldNum" sz="quarter" idx="10"/>
          </p:nvPr>
        </p:nvSpPr>
        <p:spPr/>
        <p:txBody>
          <a:bodyPr/>
          <a:lstStyle/>
          <a:p>
            <a:fld id="{FF5DEA89-15FB-4856-B5A4-4562BC60FFBA}" type="slidenum">
              <a:rPr lang="en-US" smtClean="0"/>
              <a:t>2</a:t>
            </a:fld>
            <a:endParaRPr lang="en-US"/>
          </a:p>
        </p:txBody>
      </p:sp>
    </p:spTree>
    <p:extLst>
      <p:ext uri="{BB962C8B-B14F-4D97-AF65-F5344CB8AC3E}">
        <p14:creationId xmlns:p14="http://schemas.microsoft.com/office/powerpoint/2010/main" val="1296411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https://unsplash.com/photos/B6yDtYs2IgY</a:t>
            </a:r>
          </a:p>
          <a:p>
            <a:endParaRPr lang="en-US" dirty="0"/>
          </a:p>
        </p:txBody>
      </p:sp>
      <p:sp>
        <p:nvSpPr>
          <p:cNvPr id="4" name="Slide Number Placeholder 3"/>
          <p:cNvSpPr>
            <a:spLocks noGrp="1"/>
          </p:cNvSpPr>
          <p:nvPr>
            <p:ph type="sldNum" sz="quarter" idx="10"/>
          </p:nvPr>
        </p:nvSpPr>
        <p:spPr/>
        <p:txBody>
          <a:bodyPr/>
          <a:lstStyle/>
          <a:p>
            <a:fld id="{FF5DEA89-15FB-4856-B5A4-4562BC60FFBA}" type="slidenum">
              <a:rPr lang="en-US" smtClean="0"/>
              <a:t>14</a:t>
            </a:fld>
            <a:endParaRPr lang="en-US"/>
          </a:p>
        </p:txBody>
      </p:sp>
    </p:spTree>
    <p:extLst>
      <p:ext uri="{BB962C8B-B14F-4D97-AF65-F5344CB8AC3E}">
        <p14:creationId xmlns:p14="http://schemas.microsoft.com/office/powerpoint/2010/main" val="3290409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97AC42E-AD4F-4F14-8CC6-2562D0A45690}"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2646594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7AC42E-AD4F-4F14-8CC6-2562D0A45690}"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3809549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7AC42E-AD4F-4F14-8CC6-2562D0A45690}"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1144822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7AC42E-AD4F-4F14-8CC6-2562D0A45690}" type="datetimeFigureOut">
              <a:rPr lang="en-US" smtClean="0"/>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20235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97AC42E-AD4F-4F14-8CC6-2562D0A45690}" type="datetimeFigureOut">
              <a:rPr lang="en-US" smtClean="0"/>
              <a:t>4/29/2019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3902674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97AC42E-AD4F-4F14-8CC6-2562D0A45690}" type="datetimeFigureOut">
              <a:rPr lang="en-US" smtClean="0"/>
              <a:t>4/29/2019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3157105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7AC42E-AD4F-4F14-8CC6-2562D0A45690}" type="datetimeFigureOut">
              <a:rPr lang="en-US" smtClean="0"/>
              <a:t>4/29/2019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4243855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97AC42E-AD4F-4F14-8CC6-2562D0A45690}" type="datetimeFigureOut">
              <a:rPr lang="en-US" smtClean="0"/>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2389168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97AC42E-AD4F-4F14-8CC6-2562D0A45690}" type="datetimeFigureOut">
              <a:rPr lang="en-US" smtClean="0"/>
              <a:t>4/29/2019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2659475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7AC42E-AD4F-4F14-8CC6-2562D0A45690}"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55191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7AC42E-AD4F-4F14-8CC6-2562D0A45690}" type="datetimeFigureOut">
              <a:rPr lang="en-US" smtClean="0"/>
              <a:t>4/29/2019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90225-7458-4E5F-AFE5-E142CAAEBF37}" type="slidenum">
              <a:rPr lang="en-US" smtClean="0"/>
              <a:t>‹#›</a:t>
            </a:fld>
            <a:endParaRPr lang="en-US"/>
          </a:p>
        </p:txBody>
      </p:sp>
    </p:spTree>
    <p:extLst>
      <p:ext uri="{BB962C8B-B14F-4D97-AF65-F5344CB8AC3E}">
        <p14:creationId xmlns:p14="http://schemas.microsoft.com/office/powerpoint/2010/main" val="85262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7AC42E-AD4F-4F14-8CC6-2562D0A45690}" type="datetimeFigureOut">
              <a:rPr lang="en-US" smtClean="0"/>
              <a:t>4/29/2019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290225-7458-4E5F-AFE5-E142CAAEBF37}" type="slidenum">
              <a:rPr lang="en-US" smtClean="0"/>
              <a:t>‹#›</a:t>
            </a:fld>
            <a:endParaRPr lang="en-US"/>
          </a:p>
        </p:txBody>
      </p:sp>
    </p:spTree>
    <p:extLst>
      <p:ext uri="{BB962C8B-B14F-4D97-AF65-F5344CB8AC3E}">
        <p14:creationId xmlns:p14="http://schemas.microsoft.com/office/powerpoint/2010/main" val="1966791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wav"/><Relationship Id="rId1" Type="http://schemas.microsoft.com/office/2007/relationships/media" Target="../media/media3.wav"/><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wav"/><Relationship Id="rId1" Type="http://schemas.microsoft.com/office/2007/relationships/media" Target="../media/media4.wav"/><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wav"/><Relationship Id="rId1" Type="http://schemas.microsoft.com/office/2007/relationships/media" Target="../media/media5.wav"/><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wav"/><Relationship Id="rId1" Type="http://schemas.microsoft.com/office/2007/relationships/media" Target="../media/media6.wav"/><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wav"/><Relationship Id="rId1" Type="http://schemas.microsoft.com/office/2007/relationships/media" Target="../media/media8.wav"/><Relationship Id="rId5" Type="http://schemas.openxmlformats.org/officeDocument/2006/relationships/image" Target="../media/image2.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wav"/><Relationship Id="rId1" Type="http://schemas.microsoft.com/office/2007/relationships/media" Target="../media/media9.wav"/><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wav"/><Relationship Id="rId1" Type="http://schemas.microsoft.com/office/2007/relationships/media" Target="../media/media11.wav"/><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wav"/><Relationship Id="rId1" Type="http://schemas.microsoft.com/office/2007/relationships/media" Target="../media/media12.wav"/><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wav"/><Relationship Id="rId1" Type="http://schemas.microsoft.com/office/2007/relationships/media" Target="../media/media13.wav"/><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6.png"/><Relationship Id="rId2" Type="http://schemas.openxmlformats.org/officeDocument/2006/relationships/audio" Target="../media/media14.wav"/><Relationship Id="rId1" Type="http://schemas.microsoft.com/office/2007/relationships/media" Target="../media/media14.wav"/><Relationship Id="rId6" Type="http://schemas.microsoft.com/office/2007/relationships/hdphoto" Target="../media/hdphoto1.wdp"/><Relationship Id="rId5" Type="http://schemas.openxmlformats.org/officeDocument/2006/relationships/image" Target="../media/image15.png"/><Relationship Id="rId4"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899" y="0"/>
            <a:ext cx="1222179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矩形 2"/>
          <p:cNvSpPr/>
          <p:nvPr/>
        </p:nvSpPr>
        <p:spPr>
          <a:xfrm>
            <a:off x="2151439" y="3956811"/>
            <a:ext cx="7496155" cy="584775"/>
          </a:xfrm>
          <a:prstGeom prst="rect">
            <a:avLst/>
          </a:prstGeom>
        </p:spPr>
        <p:txBody>
          <a:bodyPr wrap="none">
            <a:spAutoFit/>
          </a:bodyPr>
          <a:lstStyle/>
          <a:p>
            <a:r>
              <a:rPr lang="en-US" altLang="zh-CN" sz="3200" b="1" dirty="0">
                <a:solidFill>
                  <a:schemeClr val="bg1"/>
                </a:solidFill>
              </a:rPr>
              <a:t>External environment analysis of QQ music</a:t>
            </a:r>
            <a:endParaRPr lang="zh-CN" altLang="en-US" sz="3200" b="1" dirty="0">
              <a:solidFill>
                <a:schemeClr val="bg1"/>
              </a:solidFill>
            </a:endParaRPr>
          </a:p>
        </p:txBody>
      </p:sp>
      <p:sp>
        <p:nvSpPr>
          <p:cNvPr id="7" name="TextBox 6"/>
          <p:cNvSpPr txBox="1"/>
          <p:nvPr/>
        </p:nvSpPr>
        <p:spPr>
          <a:xfrm>
            <a:off x="3248166" y="4926842"/>
            <a:ext cx="6399427" cy="1384995"/>
          </a:xfrm>
          <a:prstGeom prst="rect">
            <a:avLst/>
          </a:prstGeom>
          <a:noFill/>
        </p:spPr>
        <p:txBody>
          <a:bodyPr wrap="square" rtlCol="0">
            <a:spAutoFit/>
          </a:bodyPr>
          <a:lstStyle/>
          <a:p>
            <a:r>
              <a:rPr lang="en-US" altLang="zh-CN" sz="2800" dirty="0">
                <a:solidFill>
                  <a:schemeClr val="bg1"/>
                </a:solidFill>
              </a:rPr>
              <a:t>Course: Digital Entrepreneurship</a:t>
            </a:r>
            <a:endParaRPr lang="zh-CN" altLang="en-US" sz="2800" dirty="0">
              <a:solidFill>
                <a:schemeClr val="bg1"/>
              </a:solidFill>
            </a:endParaRPr>
          </a:p>
          <a:p>
            <a:r>
              <a:rPr lang="en-US" altLang="zh-CN" sz="2800" dirty="0" smtClean="0">
                <a:solidFill>
                  <a:schemeClr val="bg1"/>
                </a:solidFill>
              </a:rPr>
              <a:t>Student </a:t>
            </a:r>
            <a:r>
              <a:rPr lang="en-US" altLang="zh-CN" sz="2800" dirty="0" smtClean="0">
                <a:solidFill>
                  <a:schemeClr val="bg1"/>
                </a:solidFill>
              </a:rPr>
              <a:t>name : Wan Wei</a:t>
            </a:r>
          </a:p>
          <a:p>
            <a:r>
              <a:rPr lang="en-US" altLang="zh-CN" sz="2800" dirty="0" smtClean="0">
                <a:solidFill>
                  <a:schemeClr val="bg1"/>
                </a:solidFill>
              </a:rPr>
              <a:t>Student Number: </a:t>
            </a:r>
            <a:r>
              <a:rPr lang="en-US" altLang="zh-CN" sz="2800" dirty="0" smtClean="0">
                <a:solidFill>
                  <a:schemeClr val="bg1"/>
                </a:solidFill>
              </a:rPr>
              <a:t>1803780</a:t>
            </a:r>
            <a:endParaRPr lang="en-US" altLang="zh-CN" sz="2800" dirty="0" smtClean="0">
              <a:solidFill>
                <a:schemeClr val="bg1"/>
              </a:solidFill>
            </a:endParaRPr>
          </a:p>
        </p:txBody>
      </p:sp>
      <p:pic>
        <p:nvPicPr>
          <p:cNvPr id="2"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83021" y="3113964"/>
            <a:ext cx="609600" cy="609600"/>
          </a:xfrm>
          <a:prstGeom prst="rect">
            <a:avLst/>
          </a:prstGeom>
        </p:spPr>
      </p:pic>
    </p:spTree>
    <p:extLst>
      <p:ext uri="{BB962C8B-B14F-4D97-AF65-F5344CB8AC3E}">
        <p14:creationId xmlns:p14="http://schemas.microsoft.com/office/powerpoint/2010/main" val="3142280276"/>
      </p:ext>
    </p:extLst>
  </p:cSld>
  <p:clrMapOvr>
    <a:masterClrMapping/>
  </p:clrMapOvr>
  <mc:AlternateContent xmlns:mc="http://schemas.openxmlformats.org/markup-compatibility/2006" xmlns:p14="http://schemas.microsoft.com/office/powerpoint/2010/main">
    <mc:Choice Requires="p14">
      <p:transition spd="slow" p14:dur="2000" advTm="11951"/>
    </mc:Choice>
    <mc:Fallback xmlns="">
      <p:transition spd="slow" advTm="11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extLst mod="1">
    <p:ext uri="{E180D4A7-C9FB-4DFB-919C-405C955672EB}">
      <p14:showEvtLst xmlns:p14="http://schemas.microsoft.com/office/powerpoint/2010/main">
        <p14:playEvt time="55" objId="2"/>
        <p14:stopEvt time="11525" objId="2"/>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64705"/>
            <a:ext cx="12191999" cy="71883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矩形 6"/>
          <p:cNvSpPr/>
          <p:nvPr/>
        </p:nvSpPr>
        <p:spPr>
          <a:xfrm>
            <a:off x="504968" y="1721308"/>
            <a:ext cx="3330053" cy="3416320"/>
          </a:xfrm>
          <a:prstGeom prst="rect">
            <a:avLst/>
          </a:prstGeom>
        </p:spPr>
        <p:txBody>
          <a:bodyPr wrap="square">
            <a:spAutoFit/>
          </a:bodyPr>
          <a:lstStyle/>
          <a:p>
            <a:r>
              <a:rPr lang="en-US" altLang="zh-CN" sz="2400" dirty="0"/>
              <a:t>QQ Music is a network music platform launched by </a:t>
            </a:r>
            <a:r>
              <a:rPr lang="en-US" altLang="zh-CN" sz="2400" dirty="0" err="1"/>
              <a:t>Tencent</a:t>
            </a:r>
            <a:r>
              <a:rPr lang="en-US" altLang="zh-CN" sz="2400" dirty="0"/>
              <a:t>. It is the leading platform for genuine digital music services in China's Internet field and a free music player</a:t>
            </a:r>
            <a:r>
              <a:rPr lang="en-US" altLang="zh-CN" sz="2400" dirty="0" smtClean="0"/>
              <a:t>.</a:t>
            </a:r>
          </a:p>
          <a:p>
            <a:r>
              <a:rPr lang="en-US" altLang="zh-CN" sz="2400" dirty="0" smtClean="0"/>
              <a:t> </a:t>
            </a:r>
            <a:endParaRPr lang="zh-CN" altLang="en-US" sz="2400" dirty="0"/>
          </a:p>
        </p:txBody>
      </p:sp>
      <p:sp>
        <p:nvSpPr>
          <p:cNvPr id="8" name="矩形 7"/>
          <p:cNvSpPr/>
          <p:nvPr/>
        </p:nvSpPr>
        <p:spPr>
          <a:xfrm>
            <a:off x="8147714" y="613312"/>
            <a:ext cx="3807725" cy="5262979"/>
          </a:xfrm>
          <a:prstGeom prst="rect">
            <a:avLst/>
          </a:prstGeom>
        </p:spPr>
        <p:txBody>
          <a:bodyPr wrap="square">
            <a:spAutoFit/>
          </a:bodyPr>
          <a:lstStyle/>
          <a:p>
            <a:r>
              <a:rPr lang="en-US" altLang="zh-CN" sz="2400" dirty="0"/>
              <a:t>It provides users with convenient and smooth online music and colorful music through intimate design, good experience, massive music library, the latest pop music, professional classification, rich space background music, music sharing and other community services. Community service makes QQ music the preferred brand for </a:t>
            </a:r>
            <a:r>
              <a:rPr lang="en-US" altLang="zh-CN" sz="2400" dirty="0" smtClean="0"/>
              <a:t>Chinese</a:t>
            </a:r>
            <a:r>
              <a:rPr lang="en-US" altLang="zh-CN" sz="2400" dirty="0"/>
              <a:t>.</a:t>
            </a:r>
          </a:p>
        </p:txBody>
      </p:sp>
      <p:pic>
        <p:nvPicPr>
          <p:cNvPr id="3"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631141" y="-93054"/>
            <a:ext cx="609600" cy="609600"/>
          </a:xfrm>
          <a:prstGeom prst="rect">
            <a:avLst/>
          </a:prstGeom>
        </p:spPr>
      </p:pic>
    </p:spTree>
    <p:extLst>
      <p:ext uri="{BB962C8B-B14F-4D97-AF65-F5344CB8AC3E}">
        <p14:creationId xmlns:p14="http://schemas.microsoft.com/office/powerpoint/2010/main" val="712378546"/>
      </p:ext>
    </p:extLst>
  </p:cSld>
  <p:clrMapOvr>
    <a:masterClrMapping/>
  </p:clrMapOvr>
  <mc:AlternateContent xmlns:mc="http://schemas.openxmlformats.org/markup-compatibility/2006" xmlns:p14="http://schemas.microsoft.com/office/powerpoint/2010/main">
    <mc:Choice Requires="p14">
      <p:transition spd="med" p14:dur="700" advTm="50144">
        <p:fade/>
      </p:transition>
    </mc:Choice>
    <mc:Fallback xmlns="">
      <p:transition spd="med" advTm="501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0" objId="3"/>
        <p14:stopEvt time="49817" objId="3"/>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flipH="1">
            <a:off x="607937" y="617999"/>
            <a:ext cx="4178301" cy="769441"/>
          </a:xfrm>
          <a:prstGeom prst="rect">
            <a:avLst/>
          </a:prstGeom>
          <a:noFill/>
        </p:spPr>
        <p:txBody>
          <a:bodyPr wrap="square">
            <a:spAutoFit/>
          </a:bodyPr>
          <a:lstStyle/>
          <a:p>
            <a:r>
              <a:rPr lang="en-US" sz="4400" spc="-300" dirty="0" smtClean="0">
                <a:solidFill>
                  <a:schemeClr val="accent2"/>
                </a:solidFill>
              </a:rPr>
              <a:t>1. </a:t>
            </a:r>
            <a:r>
              <a:rPr lang="zh-CN" altLang="en-US" sz="4400" spc="-300" dirty="0" smtClean="0">
                <a:solidFill>
                  <a:schemeClr val="accent2"/>
                </a:solidFill>
              </a:rPr>
              <a:t> </a:t>
            </a:r>
            <a:r>
              <a:rPr lang="en-US" sz="4400" spc="-300" dirty="0" smtClean="0">
                <a:solidFill>
                  <a:schemeClr val="accent2"/>
                </a:solidFill>
              </a:rPr>
              <a:t>PEST Analysis </a:t>
            </a:r>
            <a:endParaRPr lang="en-US" sz="4400" spc="-300" dirty="0">
              <a:solidFill>
                <a:schemeClr val="accent2"/>
              </a:solidFill>
            </a:endParaRPr>
          </a:p>
        </p:txBody>
      </p:sp>
      <p:sp>
        <p:nvSpPr>
          <p:cNvPr id="18" name="矩形 17"/>
          <p:cNvSpPr/>
          <p:nvPr/>
        </p:nvSpPr>
        <p:spPr>
          <a:xfrm>
            <a:off x="880280" y="2101982"/>
            <a:ext cx="4496938" cy="3108543"/>
          </a:xfrm>
          <a:prstGeom prst="rect">
            <a:avLst/>
          </a:prstGeom>
        </p:spPr>
        <p:txBody>
          <a:bodyPr wrap="square">
            <a:spAutoFit/>
          </a:bodyPr>
          <a:lstStyle/>
          <a:p>
            <a:r>
              <a:rPr lang="en-US" altLang="zh-CN" sz="2800" dirty="0"/>
              <a:t>PEST is a model for analyzing the macro environment of an </a:t>
            </a:r>
            <a:r>
              <a:rPr lang="en-US" altLang="zh-CN" sz="2800" dirty="0" smtClean="0"/>
              <a:t>enterprise</a:t>
            </a:r>
            <a:r>
              <a:rPr lang="en-US" altLang="zh-CN" sz="2800" dirty="0"/>
              <a:t> (</a:t>
            </a:r>
            <a:r>
              <a:rPr lang="en-US" altLang="zh-CN" sz="2800" dirty="0" err="1"/>
              <a:t>Saavedra-Rivano</a:t>
            </a:r>
            <a:r>
              <a:rPr lang="en-US" altLang="zh-CN" sz="2800" dirty="0"/>
              <a:t>, 1979)</a:t>
            </a:r>
            <a:r>
              <a:rPr lang="en-US" altLang="zh-CN" sz="2800" dirty="0" smtClean="0"/>
              <a:t>. </a:t>
            </a:r>
          </a:p>
          <a:p>
            <a:r>
              <a:rPr lang="en-US" altLang="zh-CN" sz="2800" dirty="0" smtClean="0"/>
              <a:t>It </a:t>
            </a:r>
            <a:r>
              <a:rPr lang="en-US" altLang="zh-CN" sz="2800" dirty="0"/>
              <a:t>divides the macro environment of the enterprise into four </a:t>
            </a:r>
            <a:r>
              <a:rPr lang="en-US" altLang="zh-CN" sz="2800" dirty="0" smtClean="0"/>
              <a:t>parts:</a:t>
            </a:r>
            <a:endParaRPr lang="zh-CN" altLang="en-US" sz="2800" dirty="0"/>
          </a:p>
        </p:txBody>
      </p:sp>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77218" y="1829953"/>
            <a:ext cx="5457825" cy="279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1220353"/>
            <a:ext cx="609600" cy="609600"/>
          </a:xfrm>
          <a:prstGeom prst="rect">
            <a:avLst/>
          </a:prstGeom>
        </p:spPr>
      </p:pic>
    </p:spTree>
    <p:extLst>
      <p:ext uri="{BB962C8B-B14F-4D97-AF65-F5344CB8AC3E}">
        <p14:creationId xmlns:p14="http://schemas.microsoft.com/office/powerpoint/2010/main" val="3654037330"/>
      </p:ext>
    </p:extLst>
  </p:cSld>
  <p:clrMapOvr>
    <a:masterClrMapping/>
  </p:clrMapOvr>
  <p:transition spd="slow" advTm="19131">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0" objId="3"/>
        <p14:stopEvt time="18325" objId="3"/>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214651" y="477672"/>
            <a:ext cx="3220871" cy="646331"/>
          </a:xfrm>
          <a:prstGeom prst="rect">
            <a:avLst/>
          </a:prstGeom>
        </p:spPr>
        <p:txBody>
          <a:bodyPr wrap="square">
            <a:spAutoFit/>
          </a:bodyPr>
          <a:lstStyle/>
          <a:p>
            <a:pPr marL="107950"/>
            <a:r>
              <a:rPr lang="en-US" altLang="zh-CN" sz="3600" b="1" dirty="0" smtClean="0">
                <a:solidFill>
                  <a:schemeClr val="tx1">
                    <a:lumMod val="65000"/>
                    <a:lumOff val="35000"/>
                  </a:schemeClr>
                </a:solidFill>
              </a:rPr>
              <a:t>1.1 Political </a:t>
            </a:r>
            <a:endParaRPr lang="en-US" altLang="zh-CN" sz="3600" b="1" dirty="0">
              <a:solidFill>
                <a:schemeClr val="tx1">
                  <a:lumMod val="65000"/>
                  <a:lumOff val="35000"/>
                </a:schemeClr>
              </a:solidFill>
            </a:endParaRPr>
          </a:p>
        </p:txBody>
      </p:sp>
      <p:sp>
        <p:nvSpPr>
          <p:cNvPr id="4" name="矩形 3"/>
          <p:cNvSpPr/>
          <p:nvPr/>
        </p:nvSpPr>
        <p:spPr>
          <a:xfrm>
            <a:off x="805218" y="982640"/>
            <a:ext cx="9758149" cy="4524315"/>
          </a:xfrm>
          <a:prstGeom prst="rect">
            <a:avLst/>
          </a:prstGeom>
        </p:spPr>
        <p:txBody>
          <a:bodyPr wrap="square">
            <a:spAutoFit/>
          </a:bodyPr>
          <a:lstStyle/>
          <a:p>
            <a:r>
              <a:rPr lang="en-US" altLang="zh-CN" sz="2400" dirty="0"/>
              <a:t>Since the development of the digital media industry reflects to some extent the strength and industry level of a country's information services, upgrading of traditional industries and cutting-edge information technology research and integration innovation, digital media has received great attention from the government around the world. </a:t>
            </a:r>
            <a:endParaRPr lang="en-US" altLang="zh-CN" sz="2400" dirty="0" smtClean="0"/>
          </a:p>
          <a:p>
            <a:endParaRPr lang="en-US" altLang="zh-CN" sz="2400" dirty="0" smtClean="0"/>
          </a:p>
          <a:p>
            <a:r>
              <a:rPr lang="en-US" altLang="zh-CN" sz="2400" dirty="0" smtClean="0"/>
              <a:t>On </a:t>
            </a:r>
            <a:r>
              <a:rPr lang="en-US" altLang="zh-CN" sz="2400" dirty="0"/>
              <a:t>September 9, 2018, </a:t>
            </a:r>
            <a:r>
              <a:rPr lang="en-US" altLang="zh-CN" sz="2400" dirty="0" smtClean="0"/>
              <a:t>China </a:t>
            </a:r>
            <a:r>
              <a:rPr lang="en-US" altLang="zh-CN" sz="2400" dirty="0"/>
              <a:t>established the Beijing Internet Court and held the 2018 Beijing Internet Film and Television Copyright </a:t>
            </a:r>
            <a:r>
              <a:rPr lang="en-US" altLang="zh-CN" sz="2400" dirty="0" smtClean="0"/>
              <a:t>Summit</a:t>
            </a:r>
            <a:r>
              <a:rPr lang="en-GB" altLang="zh-CN" sz="2400" dirty="0"/>
              <a:t> (Baike.baidu.com, 2019)</a:t>
            </a:r>
            <a:r>
              <a:rPr lang="en-US" altLang="zh-CN" sz="2400" dirty="0" smtClean="0"/>
              <a:t>. </a:t>
            </a:r>
            <a:r>
              <a:rPr lang="en-US" altLang="zh-CN" sz="2400" dirty="0"/>
              <a:t>It vigorously supported the development of the digital media art industry and promoted the development of the formalization of the Chinese music copyright </a:t>
            </a:r>
            <a:r>
              <a:rPr lang="en-US" altLang="zh-CN" sz="2400" dirty="0" smtClean="0"/>
              <a:t>market</a:t>
            </a:r>
            <a:r>
              <a:rPr lang="en-GB" altLang="zh-CN" sz="2400" dirty="0"/>
              <a:t> (Qianzhan.com, 2019)</a:t>
            </a:r>
            <a:r>
              <a:rPr lang="en-US" altLang="zh-CN" sz="2400" dirty="0" smtClean="0"/>
              <a:t>. </a:t>
            </a:r>
          </a:p>
          <a:p>
            <a:endParaRPr lang="en-US" altLang="zh-CN" sz="2400" dirty="0"/>
          </a:p>
        </p:txBody>
      </p:sp>
      <p:pic>
        <p:nvPicPr>
          <p:cNvPr id="3"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00382" y="496037"/>
            <a:ext cx="609600" cy="609600"/>
          </a:xfrm>
          <a:prstGeom prst="rect">
            <a:avLst/>
          </a:prstGeom>
        </p:spPr>
      </p:pic>
    </p:spTree>
    <p:extLst>
      <p:ext uri="{BB962C8B-B14F-4D97-AF65-F5344CB8AC3E}">
        <p14:creationId xmlns:p14="http://schemas.microsoft.com/office/powerpoint/2010/main" val="3511382325"/>
      </p:ext>
    </p:extLst>
  </p:cSld>
  <p:clrMapOvr>
    <a:masterClrMapping/>
  </p:clrMapOvr>
  <mc:AlternateContent xmlns:mc="http://schemas.openxmlformats.org/markup-compatibility/2006" xmlns:p14="http://schemas.microsoft.com/office/powerpoint/2010/main">
    <mc:Choice Requires="p14">
      <p:transition spd="slow" p14:dur="2000" advTm="56498"/>
    </mc:Choice>
    <mc:Fallback xmlns="">
      <p:transition spd="slow" advTm="56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7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0" objId="3"/>
        <p14:stopEvt time="56051" objId="3"/>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214651" y="477672"/>
            <a:ext cx="3220871" cy="646331"/>
          </a:xfrm>
          <a:prstGeom prst="rect">
            <a:avLst/>
          </a:prstGeom>
        </p:spPr>
        <p:txBody>
          <a:bodyPr wrap="square">
            <a:spAutoFit/>
          </a:bodyPr>
          <a:lstStyle/>
          <a:p>
            <a:pPr marL="107950"/>
            <a:r>
              <a:rPr lang="en-US" altLang="zh-CN" sz="3600" b="1" dirty="0" smtClean="0">
                <a:solidFill>
                  <a:schemeClr val="tx1">
                    <a:lumMod val="65000"/>
                    <a:lumOff val="35000"/>
                  </a:schemeClr>
                </a:solidFill>
              </a:rPr>
              <a:t>1.2 Economy</a:t>
            </a:r>
            <a:endParaRPr lang="en-US" altLang="zh-CN" sz="3600" b="1" dirty="0">
              <a:solidFill>
                <a:schemeClr val="tx1">
                  <a:lumMod val="65000"/>
                  <a:lumOff val="35000"/>
                </a:schemeClr>
              </a:solidFill>
            </a:endParaRPr>
          </a:p>
        </p:txBody>
      </p:sp>
      <p:pic>
        <p:nvPicPr>
          <p:cNvPr id="717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t="13321"/>
          <a:stretch/>
        </p:blipFill>
        <p:spPr bwMode="auto">
          <a:xfrm>
            <a:off x="5663821" y="1906113"/>
            <a:ext cx="6209732" cy="4205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矩形 3"/>
          <p:cNvSpPr/>
          <p:nvPr/>
        </p:nvSpPr>
        <p:spPr>
          <a:xfrm>
            <a:off x="341193" y="1245677"/>
            <a:ext cx="5322627" cy="4893647"/>
          </a:xfrm>
          <a:prstGeom prst="rect">
            <a:avLst/>
          </a:prstGeom>
        </p:spPr>
        <p:txBody>
          <a:bodyPr wrap="square">
            <a:spAutoFit/>
          </a:bodyPr>
          <a:lstStyle/>
          <a:p>
            <a:r>
              <a:rPr lang="en-US" altLang="zh-CN" sz="2400" dirty="0"/>
              <a:t>China entered the period of rapid growth of the digital economy. </a:t>
            </a:r>
            <a:endParaRPr lang="en-US" altLang="zh-CN" sz="2400" dirty="0" smtClean="0"/>
          </a:p>
          <a:p>
            <a:endParaRPr lang="en-US" altLang="zh-CN" sz="2400" dirty="0"/>
          </a:p>
          <a:p>
            <a:r>
              <a:rPr lang="en-US" altLang="zh-CN" sz="2400" dirty="0" smtClean="0"/>
              <a:t>The </a:t>
            </a:r>
            <a:r>
              <a:rPr lang="en-US" altLang="zh-CN" sz="2400" dirty="0"/>
              <a:t>digital media industry is developing rapidly, and the competition for digital music broadcasting platforms, TV drama broadcasting platforms, and self-media short video sharing platforms is </a:t>
            </a:r>
            <a:r>
              <a:rPr lang="en-US" altLang="zh-CN" sz="2400" dirty="0" smtClean="0"/>
              <a:t>(fierceNobumoto2002). This </a:t>
            </a:r>
            <a:r>
              <a:rPr lang="en-US" altLang="zh-CN" sz="2400" dirty="0"/>
              <a:t>aspect provides a good economic environment for the development of QQ music, and on the other hand it brings tremendous competitive pressure.</a:t>
            </a:r>
          </a:p>
        </p:txBody>
      </p:sp>
      <p:sp>
        <p:nvSpPr>
          <p:cNvPr id="3" name="矩形 2"/>
          <p:cNvSpPr/>
          <p:nvPr/>
        </p:nvSpPr>
        <p:spPr>
          <a:xfrm>
            <a:off x="6743357" y="5948063"/>
            <a:ext cx="3202800" cy="646331"/>
          </a:xfrm>
          <a:prstGeom prst="rect">
            <a:avLst/>
          </a:prstGeom>
        </p:spPr>
        <p:txBody>
          <a:bodyPr wrap="none">
            <a:spAutoFit/>
          </a:bodyPr>
          <a:lstStyle/>
          <a:p>
            <a:r>
              <a:rPr lang="en-GB" altLang="zh-CN" dirty="0"/>
              <a:t>(Chyxx.com, 2019</a:t>
            </a:r>
            <a:r>
              <a:rPr lang="en-GB" altLang="zh-CN" dirty="0" smtClean="0"/>
              <a:t>)</a:t>
            </a:r>
          </a:p>
          <a:p>
            <a:r>
              <a:rPr lang="en-GB" altLang="zh-CN" dirty="0" smtClean="0"/>
              <a:t> </a:t>
            </a:r>
            <a:r>
              <a:rPr lang="en-US" altLang="zh-CN" dirty="0"/>
              <a:t>(Inews.nmgnews.com.cn, 2019)</a:t>
            </a:r>
            <a:endParaRPr lang="zh-CN" altLang="en-US" dirty="0"/>
          </a:p>
        </p:txBody>
      </p:sp>
      <p:sp>
        <p:nvSpPr>
          <p:cNvPr id="5" name="矩形 4"/>
          <p:cNvSpPr/>
          <p:nvPr/>
        </p:nvSpPr>
        <p:spPr>
          <a:xfrm>
            <a:off x="6096000" y="1135673"/>
            <a:ext cx="6096000" cy="646331"/>
          </a:xfrm>
          <a:prstGeom prst="rect">
            <a:avLst/>
          </a:prstGeom>
        </p:spPr>
        <p:txBody>
          <a:bodyPr>
            <a:spAutoFit/>
          </a:bodyPr>
          <a:lstStyle/>
          <a:p>
            <a:r>
              <a:rPr lang="en-US" altLang="zh-CN" dirty="0"/>
              <a:t>China's digital economy convergence growth rate and GDP share from 2015 to 2017</a:t>
            </a:r>
            <a:endParaRPr lang="zh-CN" altLang="en-US" dirty="0"/>
          </a:p>
        </p:txBody>
      </p:sp>
      <p:pic>
        <p:nvPicPr>
          <p:cNvPr id="6"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72835" y="496037"/>
            <a:ext cx="609600" cy="609600"/>
          </a:xfrm>
          <a:prstGeom prst="rect">
            <a:avLst/>
          </a:prstGeom>
        </p:spPr>
      </p:pic>
    </p:spTree>
    <p:extLst>
      <p:ext uri="{BB962C8B-B14F-4D97-AF65-F5344CB8AC3E}">
        <p14:creationId xmlns:p14="http://schemas.microsoft.com/office/powerpoint/2010/main" val="1304436703"/>
      </p:ext>
    </p:extLst>
  </p:cSld>
  <p:clrMapOvr>
    <a:masterClrMapping/>
  </p:clrMapOvr>
  <mc:AlternateContent xmlns:mc="http://schemas.openxmlformats.org/markup-compatibility/2006" xmlns:p14="http://schemas.microsoft.com/office/powerpoint/2010/main">
    <mc:Choice Requires="p14">
      <p:transition spd="slow" p14:dur="2000" advTm="52276"/>
    </mc:Choice>
    <mc:Fallback xmlns="">
      <p:transition spd="slow" advTm="52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6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0" objId="6"/>
        <p14:stopEvt time="51859" objId="6"/>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9684" y="750627"/>
            <a:ext cx="3603009" cy="646331"/>
          </a:xfrm>
          <a:prstGeom prst="rect">
            <a:avLst/>
          </a:prstGeom>
          <a:noFill/>
        </p:spPr>
        <p:txBody>
          <a:bodyPr wrap="square" rtlCol="0">
            <a:spAutoFit/>
          </a:bodyPr>
          <a:lstStyle/>
          <a:p>
            <a:r>
              <a:rPr lang="en-US" altLang="zh-CN" sz="3600" b="1" dirty="0" smtClean="0"/>
              <a:t>1.3 Social </a:t>
            </a:r>
            <a:endParaRPr lang="zh-CN" altLang="en-US" sz="3600" b="1" dirty="0"/>
          </a:p>
        </p:txBody>
      </p:sp>
      <p:sp>
        <p:nvSpPr>
          <p:cNvPr id="3" name="矩形 2"/>
          <p:cNvSpPr/>
          <p:nvPr/>
        </p:nvSpPr>
        <p:spPr>
          <a:xfrm>
            <a:off x="709684" y="1883391"/>
            <a:ext cx="9512489" cy="3785652"/>
          </a:xfrm>
          <a:prstGeom prst="rect">
            <a:avLst/>
          </a:prstGeom>
        </p:spPr>
        <p:txBody>
          <a:bodyPr wrap="square">
            <a:spAutoFit/>
          </a:bodyPr>
          <a:lstStyle/>
          <a:p>
            <a:r>
              <a:rPr lang="en-US" altLang="zh-CN" sz="2400" b="1" dirty="0" smtClean="0"/>
              <a:t>President Hu: China </a:t>
            </a:r>
            <a:r>
              <a:rPr lang="en-US" altLang="zh-CN" sz="2400" b="1" dirty="0"/>
              <a:t>should build a higher-level well-off society that will benefit more than one billion people in the 100 years since the founding of the Communist Party of China. When the founding of the People's Republic of China is 100 years old, it will basically achieve modernization and build a prosperous, strong, democratic, civilized and modernized country (Wenda.so.com, 2019</a:t>
            </a:r>
            <a:r>
              <a:rPr lang="en-US" altLang="zh-CN" sz="2400" b="1" dirty="0" smtClean="0"/>
              <a:t>).</a:t>
            </a:r>
          </a:p>
          <a:p>
            <a:endParaRPr lang="en-US" altLang="zh-CN" sz="2400" b="1" dirty="0"/>
          </a:p>
          <a:p>
            <a:r>
              <a:rPr lang="en-US" altLang="zh-CN" sz="2400" b="1" dirty="0" smtClean="0"/>
              <a:t>· people's </a:t>
            </a:r>
            <a:r>
              <a:rPr lang="en-US" altLang="zh-CN" sz="2400" b="1" dirty="0"/>
              <a:t>demand for entertainment has </a:t>
            </a:r>
            <a:r>
              <a:rPr lang="en-US" altLang="zh-CN" sz="2400" b="1" dirty="0" smtClean="0"/>
              <a:t>increased</a:t>
            </a:r>
          </a:p>
          <a:p>
            <a:endParaRPr lang="en-US" altLang="zh-CN" sz="2400" b="1" dirty="0"/>
          </a:p>
          <a:p>
            <a:r>
              <a:rPr lang="en-US" altLang="zh-CN" sz="2400" b="1" dirty="0" smtClean="0"/>
              <a:t>· sufficient </a:t>
            </a:r>
            <a:r>
              <a:rPr lang="en-US" altLang="zh-CN" sz="2400" b="1" dirty="0"/>
              <a:t>labor</a:t>
            </a:r>
            <a:endParaRPr lang="zh-CN" altLang="en-US" sz="2400" b="1" dirty="0"/>
          </a:p>
        </p:txBody>
      </p:sp>
      <p:pic>
        <p:nvPicPr>
          <p:cNvPr id="4"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465928" y="1159091"/>
            <a:ext cx="609600" cy="609600"/>
          </a:xfrm>
          <a:prstGeom prst="rect">
            <a:avLst/>
          </a:prstGeom>
        </p:spPr>
      </p:pic>
    </p:spTree>
    <p:extLst>
      <p:ext uri="{BB962C8B-B14F-4D97-AF65-F5344CB8AC3E}">
        <p14:creationId xmlns:p14="http://schemas.microsoft.com/office/powerpoint/2010/main" val="2630260141"/>
      </p:ext>
    </p:extLst>
  </p:cSld>
  <p:clrMapOvr>
    <a:masterClrMapping/>
  </p:clrMapOvr>
  <mc:AlternateContent xmlns:mc="http://schemas.openxmlformats.org/markup-compatibility/2006" xmlns:p14="http://schemas.microsoft.com/office/powerpoint/2010/main">
    <mc:Choice Requires="p14">
      <p:transition spd="slow" p14:dur="2000" advTm="56181"/>
    </mc:Choice>
    <mc:Fallback xmlns="">
      <p:transition spd="slow" advTm="56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5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0" objId="4"/>
        <p14:stopEvt time="55787" objId="4"/>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19367" y="518615"/>
            <a:ext cx="3889612" cy="584775"/>
          </a:xfrm>
          <a:prstGeom prst="rect">
            <a:avLst/>
          </a:prstGeom>
          <a:noFill/>
        </p:spPr>
        <p:txBody>
          <a:bodyPr wrap="square" rtlCol="0">
            <a:spAutoFit/>
          </a:bodyPr>
          <a:lstStyle/>
          <a:p>
            <a:r>
              <a:rPr lang="en-US" altLang="zh-CN" sz="3200" b="1" dirty="0" smtClean="0"/>
              <a:t>1.4  Technology </a:t>
            </a:r>
            <a:endParaRPr lang="zh-CN" altLang="en-US" sz="3200" b="1" dirty="0"/>
          </a:p>
        </p:txBody>
      </p:sp>
      <p:sp>
        <p:nvSpPr>
          <p:cNvPr id="4" name="矩形 3"/>
          <p:cNvSpPr/>
          <p:nvPr/>
        </p:nvSpPr>
        <p:spPr>
          <a:xfrm>
            <a:off x="1219200" y="1397675"/>
            <a:ext cx="6096000" cy="1200329"/>
          </a:xfrm>
          <a:prstGeom prst="rect">
            <a:avLst/>
          </a:prstGeom>
        </p:spPr>
        <p:txBody>
          <a:bodyPr>
            <a:spAutoFit/>
          </a:bodyPr>
          <a:lstStyle/>
          <a:p>
            <a:r>
              <a:rPr lang="en-US" altLang="zh-CN" sz="2400" dirty="0" smtClean="0"/>
              <a:t>· Technology </a:t>
            </a:r>
            <a:r>
              <a:rPr lang="en-US" altLang="zh-CN" sz="2400" dirty="0"/>
              <a:t>improved</a:t>
            </a:r>
          </a:p>
          <a:p>
            <a:r>
              <a:rPr lang="en-US" altLang="zh-CN" sz="2400" dirty="0" smtClean="0"/>
              <a:t>· Advanced </a:t>
            </a:r>
            <a:r>
              <a:rPr lang="en-US" altLang="zh-CN" sz="2400" dirty="0"/>
              <a:t>equipment: smartphone</a:t>
            </a:r>
          </a:p>
          <a:p>
            <a:r>
              <a:rPr lang="en-US" altLang="zh-CN" sz="2400" dirty="0" smtClean="0"/>
              <a:t>· Software </a:t>
            </a:r>
            <a:r>
              <a:rPr lang="en-US" altLang="zh-CN" sz="2400" dirty="0"/>
              <a:t>development and update</a:t>
            </a:r>
            <a:endParaRPr lang="zh-CN" altLang="en-US" sz="2400" dirty="0"/>
          </a:p>
        </p:txBody>
      </p:sp>
      <p:pic>
        <p:nvPicPr>
          <p:cNvPr id="921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3164" y="2930786"/>
            <a:ext cx="2524836" cy="1893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52633" y="2910811"/>
            <a:ext cx="2914650" cy="1933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58197" y="2999284"/>
            <a:ext cx="2338174" cy="1756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p:cNvPicPr>
            <a:picLocks noChangeAspect="1" noChangeArrowheads="1"/>
          </p:cNvPicPr>
          <p:nvPr/>
        </p:nvPicPr>
        <p:blipFill rotWithShape="1">
          <a:blip r:embed="rId7">
            <a:extLst>
              <a:ext uri="{28A0092B-C50C-407E-A947-70E740481C1C}">
                <a14:useLocalDpi xmlns:a14="http://schemas.microsoft.com/office/drawing/2010/main" val="0"/>
              </a:ext>
            </a:extLst>
          </a:blip>
          <a:srcRect l="23970"/>
          <a:stretch/>
        </p:blipFill>
        <p:spPr bwMode="auto">
          <a:xfrm>
            <a:off x="8964846" y="2973623"/>
            <a:ext cx="2428262" cy="1796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62483" y="518615"/>
            <a:ext cx="609600" cy="609600"/>
          </a:xfrm>
          <a:prstGeom prst="rect">
            <a:avLst/>
          </a:prstGeom>
        </p:spPr>
      </p:pic>
    </p:spTree>
    <p:extLst>
      <p:ext uri="{BB962C8B-B14F-4D97-AF65-F5344CB8AC3E}">
        <p14:creationId xmlns:p14="http://schemas.microsoft.com/office/powerpoint/2010/main" val="503318989"/>
      </p:ext>
    </p:extLst>
  </p:cSld>
  <p:clrMapOvr>
    <a:masterClrMapping/>
  </p:clrMapOvr>
  <mc:AlternateContent xmlns:mc="http://schemas.openxmlformats.org/markup-compatibility/2006" xmlns:p14="http://schemas.microsoft.com/office/powerpoint/2010/main">
    <mc:Choice Requires="p14">
      <p:transition spd="slow" p14:dur="2000" advTm="55555"/>
    </mc:Choice>
    <mc:Fallback xmlns="">
      <p:transition spd="slow" advTm="55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extLst>
    <p:ext uri="{E180D4A7-C9FB-4DFB-919C-405C955672EB}">
      <p14:showEvtLst xmlns:p14="http://schemas.microsoft.com/office/powerpoint/2010/main">
        <p14:playEvt time="0" objId="3"/>
        <p14:stopEvt time="54953" objId="3"/>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6079" y="1965277"/>
            <a:ext cx="7910584" cy="46426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955344" y="709683"/>
            <a:ext cx="3248166" cy="646331"/>
          </a:xfrm>
          <a:prstGeom prst="rect">
            <a:avLst/>
          </a:prstGeom>
          <a:noFill/>
        </p:spPr>
        <p:txBody>
          <a:bodyPr wrap="square" rtlCol="0">
            <a:spAutoFit/>
          </a:bodyPr>
          <a:lstStyle/>
          <a:p>
            <a:r>
              <a:rPr lang="en-US" altLang="zh-CN" sz="3600" b="1" dirty="0" smtClean="0"/>
              <a:t>2. Competitors </a:t>
            </a:r>
            <a:endParaRPr lang="zh-CN" altLang="en-US" sz="3600" b="1" dirty="0"/>
          </a:p>
        </p:txBody>
      </p:sp>
      <p:sp>
        <p:nvSpPr>
          <p:cNvPr id="3" name="矩形 2"/>
          <p:cNvSpPr/>
          <p:nvPr/>
        </p:nvSpPr>
        <p:spPr>
          <a:xfrm>
            <a:off x="3666079" y="1503612"/>
            <a:ext cx="7938968" cy="461665"/>
          </a:xfrm>
          <a:prstGeom prst="rect">
            <a:avLst/>
          </a:prstGeom>
        </p:spPr>
        <p:txBody>
          <a:bodyPr wrap="none">
            <a:spAutoFit/>
          </a:bodyPr>
          <a:lstStyle/>
          <a:p>
            <a:r>
              <a:rPr lang="en-US" altLang="zh-CN" sz="2400" dirty="0" err="1"/>
              <a:t>Netease</a:t>
            </a:r>
            <a:r>
              <a:rPr lang="en-US" altLang="zh-CN" sz="2400" dirty="0"/>
              <a:t> Cloud Music </a:t>
            </a:r>
            <a:r>
              <a:rPr lang="en-US" altLang="zh-CN" sz="2400" dirty="0" smtClean="0"/>
              <a:t>         shrimp </a:t>
            </a:r>
            <a:r>
              <a:rPr lang="en-US" altLang="zh-CN" sz="2400" dirty="0"/>
              <a:t>is fresh </a:t>
            </a:r>
            <a:r>
              <a:rPr lang="en-US" altLang="zh-CN" sz="2400" dirty="0" smtClean="0"/>
              <a:t>               QQ Music</a:t>
            </a:r>
            <a:endParaRPr lang="en-GB" altLang="zh-CN" sz="2400" dirty="0"/>
          </a:p>
        </p:txBody>
      </p:sp>
      <p:sp>
        <p:nvSpPr>
          <p:cNvPr id="4" name="矩形 3"/>
          <p:cNvSpPr/>
          <p:nvPr/>
        </p:nvSpPr>
        <p:spPr>
          <a:xfrm>
            <a:off x="281435" y="1965277"/>
            <a:ext cx="3198744" cy="3785652"/>
          </a:xfrm>
          <a:prstGeom prst="rect">
            <a:avLst/>
          </a:prstGeom>
        </p:spPr>
        <p:txBody>
          <a:bodyPr wrap="square">
            <a:spAutoFit/>
          </a:bodyPr>
          <a:lstStyle/>
          <a:p>
            <a:r>
              <a:rPr lang="en-US" altLang="zh-CN" sz="2400" dirty="0" smtClean="0"/>
              <a:t>China's </a:t>
            </a:r>
            <a:r>
              <a:rPr lang="en-US" altLang="zh-CN" sz="2400" dirty="0"/>
              <a:t>digital music industry is developing rapidly, and competition has become more intense. </a:t>
            </a:r>
            <a:r>
              <a:rPr lang="en-US" altLang="zh-CN" sz="2400" dirty="0" err="1"/>
              <a:t>Netease</a:t>
            </a:r>
            <a:r>
              <a:rPr lang="en-US" altLang="zh-CN" sz="2400" dirty="0"/>
              <a:t> </a:t>
            </a:r>
            <a:r>
              <a:rPr lang="en-US" altLang="zh-CN" sz="2400" dirty="0" smtClean="0"/>
              <a:t>Cloud Music</a:t>
            </a:r>
            <a:r>
              <a:rPr lang="en-US" altLang="zh-CN" sz="2400" dirty="0"/>
              <a:t>, </a:t>
            </a:r>
            <a:r>
              <a:rPr lang="en-US" altLang="zh-CN" sz="2400" dirty="0" smtClean="0"/>
              <a:t>Shrimp Music </a:t>
            </a:r>
            <a:r>
              <a:rPr lang="en-US" altLang="zh-CN" sz="2400" dirty="0"/>
              <a:t>and </a:t>
            </a:r>
            <a:r>
              <a:rPr lang="en-US" altLang="zh-CN" sz="2400" dirty="0" err="1" smtClean="0"/>
              <a:t>Spotify</a:t>
            </a:r>
            <a:r>
              <a:rPr lang="en-US" altLang="zh-CN" sz="2400" dirty="0" smtClean="0"/>
              <a:t> </a:t>
            </a:r>
            <a:r>
              <a:rPr lang="en-US" altLang="zh-CN" sz="2400" dirty="0"/>
              <a:t>are strong competitors of QQ music</a:t>
            </a:r>
            <a:r>
              <a:rPr lang="en-US" altLang="zh-CN" sz="2400" dirty="0" smtClean="0"/>
              <a:t>.</a:t>
            </a:r>
          </a:p>
          <a:p>
            <a:r>
              <a:rPr lang="en-GB" altLang="zh-CN" sz="2400" dirty="0"/>
              <a:t>(Wenda.so.com, 2019)</a:t>
            </a:r>
            <a:endParaRPr lang="zh-CN" altLang="en-US" sz="2400" dirty="0"/>
          </a:p>
        </p:txBody>
      </p:sp>
      <p:pic>
        <p:nvPicPr>
          <p:cNvPr id="5"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40573" y="728048"/>
            <a:ext cx="609600" cy="609600"/>
          </a:xfrm>
          <a:prstGeom prst="rect">
            <a:avLst/>
          </a:prstGeom>
        </p:spPr>
      </p:pic>
    </p:spTree>
    <p:extLst>
      <p:ext uri="{BB962C8B-B14F-4D97-AF65-F5344CB8AC3E}">
        <p14:creationId xmlns:p14="http://schemas.microsoft.com/office/powerpoint/2010/main" val="490282804"/>
      </p:ext>
    </p:extLst>
  </p:cSld>
  <p:clrMapOvr>
    <a:masterClrMapping/>
  </p:clrMapOvr>
  <mc:AlternateContent xmlns:mc="http://schemas.openxmlformats.org/markup-compatibility/2006" xmlns:p14="http://schemas.microsoft.com/office/powerpoint/2010/main">
    <mc:Choice Requires="p14">
      <p:transition spd="slow" p14:dur="2000" advTm="48217"/>
    </mc:Choice>
    <mc:Fallback xmlns="">
      <p:transition spd="slow" advTm="48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68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0" objId="5"/>
        <p14:stopEvt time="48217" objId="5"/>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Picture 7"/>
          <p:cNvPicPr>
            <a:picLocks noChangeAspect="1" noChangeArrowheads="1"/>
          </p:cNvPicPr>
          <p:nvPr/>
        </p:nvPicPr>
        <p:blipFill rotWithShape="1">
          <a:blip r:embed="rId4">
            <a:extLst>
              <a:ext uri="{28A0092B-C50C-407E-A947-70E740481C1C}">
                <a14:useLocalDpi xmlns:a14="http://schemas.microsoft.com/office/drawing/2010/main" val="0"/>
              </a:ext>
            </a:extLst>
          </a:blip>
          <a:srcRect r="37201"/>
          <a:stretch/>
        </p:blipFill>
        <p:spPr bwMode="auto">
          <a:xfrm>
            <a:off x="0" y="-157886"/>
            <a:ext cx="12191999" cy="71747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9"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48512" y="1320887"/>
            <a:ext cx="4954510" cy="36712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832513" y="655093"/>
            <a:ext cx="4476466" cy="646331"/>
          </a:xfrm>
          <a:prstGeom prst="rect">
            <a:avLst/>
          </a:prstGeom>
          <a:noFill/>
        </p:spPr>
        <p:txBody>
          <a:bodyPr wrap="square" rtlCol="0">
            <a:spAutoFit/>
          </a:bodyPr>
          <a:lstStyle/>
          <a:p>
            <a:r>
              <a:rPr lang="en-US" altLang="zh-CN" sz="3600" b="1" dirty="0" smtClean="0"/>
              <a:t>3. Consumers </a:t>
            </a:r>
            <a:endParaRPr lang="zh-CN" altLang="en-US" sz="3600" b="1" dirty="0"/>
          </a:p>
        </p:txBody>
      </p:sp>
      <p:sp>
        <p:nvSpPr>
          <p:cNvPr id="3" name="矩形 2"/>
          <p:cNvSpPr/>
          <p:nvPr/>
        </p:nvSpPr>
        <p:spPr>
          <a:xfrm>
            <a:off x="686937" y="1967130"/>
            <a:ext cx="5409062" cy="3046988"/>
          </a:xfrm>
          <a:prstGeom prst="rect">
            <a:avLst/>
          </a:prstGeom>
        </p:spPr>
        <p:txBody>
          <a:bodyPr wrap="square">
            <a:spAutoFit/>
          </a:bodyPr>
          <a:lstStyle/>
          <a:p>
            <a:r>
              <a:rPr lang="en-US" altLang="zh-CN" sz="2400" dirty="0" smtClean="0"/>
              <a:t>Every QQ Music </a:t>
            </a:r>
            <a:r>
              <a:rPr lang="en-US" altLang="zh-CN" sz="2400" dirty="0"/>
              <a:t>user is registered and logged in with QQ community account</a:t>
            </a:r>
            <a:r>
              <a:rPr lang="en-US" altLang="zh-CN" sz="2400" dirty="0" smtClean="0"/>
              <a:t>.</a:t>
            </a:r>
          </a:p>
          <a:p>
            <a:r>
              <a:rPr lang="en-US" altLang="zh-CN" sz="2400" dirty="0" smtClean="0"/>
              <a:t> </a:t>
            </a:r>
            <a:r>
              <a:rPr lang="en-US" altLang="zh-CN" sz="2400" dirty="0"/>
              <a:t>With the development of </a:t>
            </a:r>
            <a:r>
              <a:rPr lang="en-US" altLang="zh-CN" sz="2400" dirty="0" smtClean="0"/>
              <a:t>QQ Music, </a:t>
            </a:r>
            <a:r>
              <a:rPr lang="en-US" altLang="zh-CN" sz="2400" dirty="0"/>
              <a:t>the number of downloads and paid users of mobile QQ </a:t>
            </a:r>
            <a:r>
              <a:rPr lang="en-US" altLang="zh-CN" sz="2400" dirty="0" smtClean="0"/>
              <a:t>Music </a:t>
            </a:r>
            <a:r>
              <a:rPr lang="en-US" altLang="zh-CN" sz="2400" dirty="0"/>
              <a:t>clients has </a:t>
            </a:r>
            <a:r>
              <a:rPr lang="en-US" altLang="zh-CN" sz="2400" dirty="0" smtClean="0"/>
              <a:t>increased</a:t>
            </a:r>
            <a:r>
              <a:rPr lang="en-GB" altLang="zh-CN" sz="2400" dirty="0"/>
              <a:t> (Baike.baidu.com, 2019)</a:t>
            </a:r>
            <a:r>
              <a:rPr lang="en-US" altLang="zh-CN" sz="2400" dirty="0" smtClean="0"/>
              <a:t>. </a:t>
            </a:r>
          </a:p>
          <a:p>
            <a:endParaRPr lang="en-US" altLang="zh-CN" sz="2400" dirty="0" smtClean="0"/>
          </a:p>
          <a:p>
            <a:r>
              <a:rPr lang="en-US" altLang="zh-CN" sz="2400" dirty="0"/>
              <a:t>· Prevent customers from leaving</a:t>
            </a:r>
          </a:p>
        </p:txBody>
      </p:sp>
      <p:pic>
        <p:nvPicPr>
          <p:cNvPr id="4"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86399" y="350293"/>
            <a:ext cx="609600" cy="609600"/>
          </a:xfrm>
          <a:prstGeom prst="rect">
            <a:avLst/>
          </a:prstGeom>
        </p:spPr>
      </p:pic>
    </p:spTree>
    <p:extLst>
      <p:ext uri="{BB962C8B-B14F-4D97-AF65-F5344CB8AC3E}">
        <p14:creationId xmlns:p14="http://schemas.microsoft.com/office/powerpoint/2010/main" val="662077913"/>
      </p:ext>
    </p:extLst>
  </p:cSld>
  <p:clrMapOvr>
    <a:masterClrMapping/>
  </p:clrMapOvr>
  <mc:AlternateContent xmlns:mc="http://schemas.openxmlformats.org/markup-compatibility/2006" xmlns:p14="http://schemas.microsoft.com/office/powerpoint/2010/main">
    <mc:Choice Requires="p14">
      <p:transition spd="slow" p14:dur="2000" advTm="43655"/>
    </mc:Choice>
    <mc:Fallback xmlns="">
      <p:transition spd="slow" advTm="43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0" objId="4"/>
        <p14:stopEvt time="43222" objId="4"/>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10937" y="2033516"/>
            <a:ext cx="9981063" cy="305709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2"/>
          <p:cNvGrpSpPr/>
          <p:nvPr/>
        </p:nvGrpSpPr>
        <p:grpSpPr>
          <a:xfrm>
            <a:off x="749489" y="1027330"/>
            <a:ext cx="2489200" cy="5069469"/>
            <a:chOff x="7696200" y="894266"/>
            <a:chExt cx="2489200" cy="5069469"/>
          </a:xfrm>
          <a:effectLst>
            <a:outerShdw blurRad="711200" sx="107000" sy="107000" algn="ctr" rotWithShape="0">
              <a:prstClr val="black">
                <a:alpha val="20000"/>
              </a:prstClr>
            </a:outerShdw>
          </a:effectLst>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96200" y="894266"/>
              <a:ext cx="2489200" cy="5069469"/>
            </a:xfrm>
            <a:prstGeom prst="rect">
              <a:avLst/>
            </a:prstGeom>
          </p:spPr>
        </p:pic>
        <p:sp>
          <p:nvSpPr>
            <p:cNvPr id="5" name="Rounded Rectangle 4"/>
            <p:cNvSpPr/>
            <p:nvPr/>
          </p:nvSpPr>
          <p:spPr>
            <a:xfrm>
              <a:off x="7842250" y="1498600"/>
              <a:ext cx="2197100" cy="3860800"/>
            </a:xfrm>
            <a:prstGeom prst="roundRect">
              <a:avLst>
                <a:gd name="adj" fmla="val 1638"/>
              </a:avLst>
            </a:prstGeom>
            <a:solidFill>
              <a:schemeClr val="accent6"/>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spc="-100" dirty="0">
                <a:solidFill>
                  <a:schemeClr val="tx1">
                    <a:lumMod val="75000"/>
                    <a:lumOff val="25000"/>
                  </a:schemeClr>
                </a:solidFill>
              </a:endParaRPr>
            </a:p>
          </p:txBody>
        </p:sp>
      </p:grpSp>
      <p:sp>
        <p:nvSpPr>
          <p:cNvPr id="9" name="Subtitle 2"/>
          <p:cNvSpPr txBox="1">
            <a:spLocks/>
          </p:cNvSpPr>
          <p:nvPr/>
        </p:nvSpPr>
        <p:spPr>
          <a:xfrm>
            <a:off x="3533149" y="3733082"/>
            <a:ext cx="2060430" cy="1113008"/>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sz="1800" dirty="0" smtClean="0">
                <a:solidFill>
                  <a:schemeClr val="bg1"/>
                </a:solidFill>
              </a:rPr>
              <a:t> </a:t>
            </a:r>
            <a:r>
              <a:rPr lang="en-US" sz="1800" dirty="0">
                <a:solidFill>
                  <a:schemeClr val="bg1"/>
                </a:solidFill>
              </a:rPr>
              <a:t>People's demand for digital music players increases</a:t>
            </a:r>
          </a:p>
        </p:txBody>
      </p:sp>
      <p:sp>
        <p:nvSpPr>
          <p:cNvPr id="10" name="Subtitle 2"/>
          <p:cNvSpPr txBox="1">
            <a:spLocks/>
          </p:cNvSpPr>
          <p:nvPr/>
        </p:nvSpPr>
        <p:spPr>
          <a:xfrm>
            <a:off x="5495546" y="3483589"/>
            <a:ext cx="3281811" cy="1113008"/>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sz="2400" b="1" dirty="0" smtClean="0">
                <a:solidFill>
                  <a:schemeClr val="bg1"/>
                </a:solidFill>
              </a:rPr>
              <a:t>Technology</a:t>
            </a:r>
          </a:p>
          <a:p>
            <a:pPr marL="0" indent="0" algn="ctr">
              <a:lnSpc>
                <a:spcPct val="100000"/>
              </a:lnSpc>
              <a:buNone/>
            </a:pPr>
            <a:r>
              <a:rPr lang="en-US" sz="1800" dirty="0" smtClean="0">
                <a:solidFill>
                  <a:schemeClr val="bg1"/>
                </a:solidFill>
              </a:rPr>
              <a:t>Economic </a:t>
            </a:r>
            <a:r>
              <a:rPr lang="en-US" sz="1800" dirty="0">
                <a:solidFill>
                  <a:schemeClr val="bg1"/>
                </a:solidFill>
              </a:rPr>
              <a:t>and technological development is beneficial to the update of QQ music version</a:t>
            </a:r>
          </a:p>
        </p:txBody>
      </p:sp>
      <p:sp>
        <p:nvSpPr>
          <p:cNvPr id="11" name="Subtitle 2"/>
          <p:cNvSpPr txBox="1">
            <a:spLocks/>
          </p:cNvSpPr>
          <p:nvPr/>
        </p:nvSpPr>
        <p:spPr>
          <a:xfrm>
            <a:off x="8777358" y="3598881"/>
            <a:ext cx="3314558" cy="1113008"/>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sz="2400" b="1" dirty="0" smtClean="0">
                <a:solidFill>
                  <a:schemeClr val="bg1"/>
                </a:solidFill>
              </a:rPr>
              <a:t>Copyright</a:t>
            </a:r>
          </a:p>
          <a:p>
            <a:pPr marL="0" indent="0" algn="ctr">
              <a:lnSpc>
                <a:spcPct val="100000"/>
              </a:lnSpc>
              <a:buNone/>
            </a:pPr>
            <a:r>
              <a:rPr lang="en-US" sz="1800" dirty="0" smtClean="0">
                <a:solidFill>
                  <a:schemeClr val="bg1"/>
                </a:solidFill>
              </a:rPr>
              <a:t>Enhanced </a:t>
            </a:r>
            <a:r>
              <a:rPr lang="en-US" sz="1800" dirty="0">
                <a:solidFill>
                  <a:schemeClr val="bg1"/>
                </a:solidFill>
              </a:rPr>
              <a:t>consumer awareness of copyright increases the paying users of QQ music</a:t>
            </a:r>
          </a:p>
        </p:txBody>
      </p:sp>
      <p:grpSp>
        <p:nvGrpSpPr>
          <p:cNvPr id="31" name="Group 30"/>
          <p:cNvGrpSpPr/>
          <p:nvPr/>
        </p:nvGrpSpPr>
        <p:grpSpPr>
          <a:xfrm>
            <a:off x="4371193" y="2376628"/>
            <a:ext cx="914400" cy="914400"/>
            <a:chOff x="4371193" y="2569189"/>
            <a:chExt cx="914400" cy="914400"/>
          </a:xfrm>
        </p:grpSpPr>
        <p:sp>
          <p:nvSpPr>
            <p:cNvPr id="6" name="Oval 5"/>
            <p:cNvSpPr/>
            <p:nvPr/>
          </p:nvSpPr>
          <p:spPr>
            <a:xfrm>
              <a:off x="4371193" y="2569189"/>
              <a:ext cx="914400" cy="914400"/>
            </a:xfrm>
            <a:prstGeom prst="ellipse">
              <a:avLst/>
            </a:prstGeom>
            <a:solidFill>
              <a:schemeClr val="accent2"/>
            </a:solidFill>
            <a:ln>
              <a:noFill/>
            </a:ln>
            <a:effectLst>
              <a:outerShdw blurRad="152400" dist="38100" dir="5400000" sx="102000" sy="102000" algn="t" rotWithShape="0">
                <a:schemeClr val="accent2">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4"/>
            <p:cNvGrpSpPr>
              <a:grpSpLocks noChangeAspect="1"/>
            </p:cNvGrpSpPr>
            <p:nvPr/>
          </p:nvGrpSpPr>
          <p:grpSpPr bwMode="auto">
            <a:xfrm>
              <a:off x="4563364" y="2827778"/>
              <a:ext cx="530057" cy="397222"/>
              <a:chOff x="2847" y="458"/>
              <a:chExt cx="826" cy="619"/>
            </a:xfrm>
            <a:solidFill>
              <a:schemeClr val="bg1"/>
            </a:solidFill>
          </p:grpSpPr>
          <p:sp>
            <p:nvSpPr>
              <p:cNvPr id="19" name="Freeform 6"/>
              <p:cNvSpPr>
                <a:spLocks noEditPoints="1"/>
              </p:cNvSpPr>
              <p:nvPr/>
            </p:nvSpPr>
            <p:spPr bwMode="auto">
              <a:xfrm>
                <a:off x="2847" y="458"/>
                <a:ext cx="620" cy="619"/>
              </a:xfrm>
              <a:custGeom>
                <a:avLst/>
                <a:gdLst>
                  <a:gd name="T0" fmla="*/ 1077 w 2480"/>
                  <a:gd name="T1" fmla="*/ 299 h 2475"/>
                  <a:gd name="T2" fmla="*/ 889 w 2480"/>
                  <a:gd name="T3" fmla="*/ 400 h 2475"/>
                  <a:gd name="T4" fmla="*/ 756 w 2480"/>
                  <a:gd name="T5" fmla="*/ 563 h 2475"/>
                  <a:gd name="T6" fmla="*/ 692 w 2480"/>
                  <a:gd name="T7" fmla="*/ 769 h 2475"/>
                  <a:gd name="T8" fmla="*/ 714 w 2480"/>
                  <a:gd name="T9" fmla="*/ 988 h 2475"/>
                  <a:gd name="T10" fmla="*/ 815 w 2480"/>
                  <a:gd name="T11" fmla="*/ 1174 h 2475"/>
                  <a:gd name="T12" fmla="*/ 978 w 2480"/>
                  <a:gd name="T13" fmla="*/ 1309 h 2475"/>
                  <a:gd name="T14" fmla="*/ 1183 w 2480"/>
                  <a:gd name="T15" fmla="*/ 1373 h 2475"/>
                  <a:gd name="T16" fmla="*/ 1403 w 2480"/>
                  <a:gd name="T17" fmla="*/ 1351 h 2475"/>
                  <a:gd name="T18" fmla="*/ 1590 w 2480"/>
                  <a:gd name="T19" fmla="*/ 1250 h 2475"/>
                  <a:gd name="T20" fmla="*/ 1724 w 2480"/>
                  <a:gd name="T21" fmla="*/ 1086 h 2475"/>
                  <a:gd name="T22" fmla="*/ 1788 w 2480"/>
                  <a:gd name="T23" fmla="*/ 881 h 2475"/>
                  <a:gd name="T24" fmla="*/ 1766 w 2480"/>
                  <a:gd name="T25" fmla="*/ 662 h 2475"/>
                  <a:gd name="T26" fmla="*/ 1665 w 2480"/>
                  <a:gd name="T27" fmla="*/ 476 h 2475"/>
                  <a:gd name="T28" fmla="*/ 1502 w 2480"/>
                  <a:gd name="T29" fmla="*/ 341 h 2475"/>
                  <a:gd name="T30" fmla="*/ 1296 w 2480"/>
                  <a:gd name="T31" fmla="*/ 277 h 2475"/>
                  <a:gd name="T32" fmla="*/ 1381 w 2480"/>
                  <a:gd name="T33" fmla="*/ 12 h 2475"/>
                  <a:gd name="T34" fmla="*/ 1636 w 2480"/>
                  <a:gd name="T35" fmla="*/ 101 h 2475"/>
                  <a:gd name="T36" fmla="*/ 1847 w 2480"/>
                  <a:gd name="T37" fmla="*/ 266 h 2475"/>
                  <a:gd name="T38" fmla="*/ 1994 w 2480"/>
                  <a:gd name="T39" fmla="*/ 489 h 2475"/>
                  <a:gd name="T40" fmla="*/ 2064 w 2480"/>
                  <a:gd name="T41" fmla="*/ 754 h 2475"/>
                  <a:gd name="T42" fmla="*/ 2044 w 2480"/>
                  <a:gd name="T43" fmla="*/ 1017 h 2475"/>
                  <a:gd name="T44" fmla="*/ 1948 w 2480"/>
                  <a:gd name="T45" fmla="*/ 1252 h 2475"/>
                  <a:gd name="T46" fmla="*/ 1786 w 2480"/>
                  <a:gd name="T47" fmla="*/ 1446 h 2475"/>
                  <a:gd name="T48" fmla="*/ 1948 w 2480"/>
                  <a:gd name="T49" fmla="*/ 1605 h 2475"/>
                  <a:gd name="T50" fmla="*/ 2187 w 2480"/>
                  <a:gd name="T51" fmla="*/ 1820 h 2475"/>
                  <a:gd name="T52" fmla="*/ 2363 w 2480"/>
                  <a:gd name="T53" fmla="*/ 2087 h 2475"/>
                  <a:gd name="T54" fmla="*/ 2467 w 2480"/>
                  <a:gd name="T55" fmla="*/ 2394 h 2475"/>
                  <a:gd name="T56" fmla="*/ 2171 w 2480"/>
                  <a:gd name="T57" fmla="*/ 2332 h 2475"/>
                  <a:gd name="T58" fmla="*/ 2045 w 2480"/>
                  <a:gd name="T59" fmla="*/ 2074 h 2475"/>
                  <a:gd name="T60" fmla="*/ 1849 w 2480"/>
                  <a:gd name="T61" fmla="*/ 1864 h 2475"/>
                  <a:gd name="T62" fmla="*/ 1601 w 2480"/>
                  <a:gd name="T63" fmla="*/ 1720 h 2475"/>
                  <a:gd name="T64" fmla="*/ 1316 w 2480"/>
                  <a:gd name="T65" fmla="*/ 1653 h 2475"/>
                  <a:gd name="T66" fmla="*/ 1018 w 2480"/>
                  <a:gd name="T67" fmla="*/ 1676 h 2475"/>
                  <a:gd name="T68" fmla="*/ 749 w 2480"/>
                  <a:gd name="T69" fmla="*/ 1783 h 2475"/>
                  <a:gd name="T70" fmla="*/ 525 w 2480"/>
                  <a:gd name="T71" fmla="*/ 1961 h 2475"/>
                  <a:gd name="T72" fmla="*/ 362 w 2480"/>
                  <a:gd name="T73" fmla="*/ 2197 h 2475"/>
                  <a:gd name="T74" fmla="*/ 276 w 2480"/>
                  <a:gd name="T75" fmla="*/ 2475 h 2475"/>
                  <a:gd name="T76" fmla="*/ 55 w 2480"/>
                  <a:gd name="T77" fmla="*/ 2236 h 2475"/>
                  <a:gd name="T78" fmla="*/ 197 w 2480"/>
                  <a:gd name="T79" fmla="*/ 1947 h 2475"/>
                  <a:gd name="T80" fmla="*/ 405 w 2480"/>
                  <a:gd name="T81" fmla="*/ 1705 h 2475"/>
                  <a:gd name="T82" fmla="*/ 670 w 2480"/>
                  <a:gd name="T83" fmla="*/ 1521 h 2475"/>
                  <a:gd name="T84" fmla="*/ 605 w 2480"/>
                  <a:gd name="T85" fmla="*/ 1355 h 2475"/>
                  <a:gd name="T86" fmla="*/ 475 w 2480"/>
                  <a:gd name="T87" fmla="*/ 1138 h 2475"/>
                  <a:gd name="T88" fmla="*/ 416 w 2480"/>
                  <a:gd name="T89" fmla="*/ 890 h 2475"/>
                  <a:gd name="T90" fmla="*/ 440 w 2480"/>
                  <a:gd name="T91" fmla="*/ 617 h 2475"/>
                  <a:gd name="T92" fmla="*/ 550 w 2480"/>
                  <a:gd name="T93" fmla="*/ 371 h 2475"/>
                  <a:gd name="T94" fmla="*/ 731 w 2480"/>
                  <a:gd name="T95" fmla="*/ 175 h 2475"/>
                  <a:gd name="T96" fmla="*/ 967 w 2480"/>
                  <a:gd name="T97" fmla="*/ 46 h 2475"/>
                  <a:gd name="T98" fmla="*/ 1239 w 2480"/>
                  <a:gd name="T99" fmla="*/ 0 h 24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80" h="2475">
                    <a:moveTo>
                      <a:pt x="1239" y="274"/>
                    </a:moveTo>
                    <a:lnTo>
                      <a:pt x="1183" y="277"/>
                    </a:lnTo>
                    <a:lnTo>
                      <a:pt x="1129" y="286"/>
                    </a:lnTo>
                    <a:lnTo>
                      <a:pt x="1077" y="299"/>
                    </a:lnTo>
                    <a:lnTo>
                      <a:pt x="1026" y="318"/>
                    </a:lnTo>
                    <a:lnTo>
                      <a:pt x="978" y="341"/>
                    </a:lnTo>
                    <a:lnTo>
                      <a:pt x="933" y="369"/>
                    </a:lnTo>
                    <a:lnTo>
                      <a:pt x="889" y="400"/>
                    </a:lnTo>
                    <a:lnTo>
                      <a:pt x="850" y="437"/>
                    </a:lnTo>
                    <a:lnTo>
                      <a:pt x="815" y="476"/>
                    </a:lnTo>
                    <a:lnTo>
                      <a:pt x="783" y="518"/>
                    </a:lnTo>
                    <a:lnTo>
                      <a:pt x="756" y="563"/>
                    </a:lnTo>
                    <a:lnTo>
                      <a:pt x="732" y="611"/>
                    </a:lnTo>
                    <a:lnTo>
                      <a:pt x="714" y="662"/>
                    </a:lnTo>
                    <a:lnTo>
                      <a:pt x="700" y="714"/>
                    </a:lnTo>
                    <a:lnTo>
                      <a:pt x="692" y="769"/>
                    </a:lnTo>
                    <a:lnTo>
                      <a:pt x="689" y="825"/>
                    </a:lnTo>
                    <a:lnTo>
                      <a:pt x="692" y="881"/>
                    </a:lnTo>
                    <a:lnTo>
                      <a:pt x="700" y="935"/>
                    </a:lnTo>
                    <a:lnTo>
                      <a:pt x="714" y="988"/>
                    </a:lnTo>
                    <a:lnTo>
                      <a:pt x="732" y="1038"/>
                    </a:lnTo>
                    <a:lnTo>
                      <a:pt x="756" y="1086"/>
                    </a:lnTo>
                    <a:lnTo>
                      <a:pt x="783" y="1132"/>
                    </a:lnTo>
                    <a:lnTo>
                      <a:pt x="815" y="1174"/>
                    </a:lnTo>
                    <a:lnTo>
                      <a:pt x="850" y="1213"/>
                    </a:lnTo>
                    <a:lnTo>
                      <a:pt x="889" y="1250"/>
                    </a:lnTo>
                    <a:lnTo>
                      <a:pt x="933" y="1281"/>
                    </a:lnTo>
                    <a:lnTo>
                      <a:pt x="978" y="1309"/>
                    </a:lnTo>
                    <a:lnTo>
                      <a:pt x="1026" y="1332"/>
                    </a:lnTo>
                    <a:lnTo>
                      <a:pt x="1077" y="1351"/>
                    </a:lnTo>
                    <a:lnTo>
                      <a:pt x="1129" y="1364"/>
                    </a:lnTo>
                    <a:lnTo>
                      <a:pt x="1183" y="1373"/>
                    </a:lnTo>
                    <a:lnTo>
                      <a:pt x="1239" y="1375"/>
                    </a:lnTo>
                    <a:lnTo>
                      <a:pt x="1296" y="1373"/>
                    </a:lnTo>
                    <a:lnTo>
                      <a:pt x="1351" y="1364"/>
                    </a:lnTo>
                    <a:lnTo>
                      <a:pt x="1403" y="1351"/>
                    </a:lnTo>
                    <a:lnTo>
                      <a:pt x="1454" y="1332"/>
                    </a:lnTo>
                    <a:lnTo>
                      <a:pt x="1502" y="1309"/>
                    </a:lnTo>
                    <a:lnTo>
                      <a:pt x="1547" y="1281"/>
                    </a:lnTo>
                    <a:lnTo>
                      <a:pt x="1590" y="1250"/>
                    </a:lnTo>
                    <a:lnTo>
                      <a:pt x="1629" y="1213"/>
                    </a:lnTo>
                    <a:lnTo>
                      <a:pt x="1665" y="1174"/>
                    </a:lnTo>
                    <a:lnTo>
                      <a:pt x="1697" y="1132"/>
                    </a:lnTo>
                    <a:lnTo>
                      <a:pt x="1724" y="1086"/>
                    </a:lnTo>
                    <a:lnTo>
                      <a:pt x="1748" y="1038"/>
                    </a:lnTo>
                    <a:lnTo>
                      <a:pt x="1766" y="988"/>
                    </a:lnTo>
                    <a:lnTo>
                      <a:pt x="1780" y="935"/>
                    </a:lnTo>
                    <a:lnTo>
                      <a:pt x="1788" y="881"/>
                    </a:lnTo>
                    <a:lnTo>
                      <a:pt x="1791" y="825"/>
                    </a:lnTo>
                    <a:lnTo>
                      <a:pt x="1788" y="769"/>
                    </a:lnTo>
                    <a:lnTo>
                      <a:pt x="1780" y="714"/>
                    </a:lnTo>
                    <a:lnTo>
                      <a:pt x="1766" y="662"/>
                    </a:lnTo>
                    <a:lnTo>
                      <a:pt x="1748" y="611"/>
                    </a:lnTo>
                    <a:lnTo>
                      <a:pt x="1724" y="563"/>
                    </a:lnTo>
                    <a:lnTo>
                      <a:pt x="1697" y="518"/>
                    </a:lnTo>
                    <a:lnTo>
                      <a:pt x="1665" y="476"/>
                    </a:lnTo>
                    <a:lnTo>
                      <a:pt x="1629" y="437"/>
                    </a:lnTo>
                    <a:lnTo>
                      <a:pt x="1590" y="400"/>
                    </a:lnTo>
                    <a:lnTo>
                      <a:pt x="1547" y="369"/>
                    </a:lnTo>
                    <a:lnTo>
                      <a:pt x="1502" y="341"/>
                    </a:lnTo>
                    <a:lnTo>
                      <a:pt x="1454" y="318"/>
                    </a:lnTo>
                    <a:lnTo>
                      <a:pt x="1403" y="299"/>
                    </a:lnTo>
                    <a:lnTo>
                      <a:pt x="1351" y="286"/>
                    </a:lnTo>
                    <a:lnTo>
                      <a:pt x="1296" y="277"/>
                    </a:lnTo>
                    <a:lnTo>
                      <a:pt x="1239" y="274"/>
                    </a:lnTo>
                    <a:close/>
                    <a:moveTo>
                      <a:pt x="1239" y="0"/>
                    </a:moveTo>
                    <a:lnTo>
                      <a:pt x="1311" y="3"/>
                    </a:lnTo>
                    <a:lnTo>
                      <a:pt x="1381" y="12"/>
                    </a:lnTo>
                    <a:lnTo>
                      <a:pt x="1448" y="26"/>
                    </a:lnTo>
                    <a:lnTo>
                      <a:pt x="1513" y="46"/>
                    </a:lnTo>
                    <a:lnTo>
                      <a:pt x="1576" y="71"/>
                    </a:lnTo>
                    <a:lnTo>
                      <a:pt x="1636" y="101"/>
                    </a:lnTo>
                    <a:lnTo>
                      <a:pt x="1695" y="136"/>
                    </a:lnTo>
                    <a:lnTo>
                      <a:pt x="1749" y="175"/>
                    </a:lnTo>
                    <a:lnTo>
                      <a:pt x="1800" y="219"/>
                    </a:lnTo>
                    <a:lnTo>
                      <a:pt x="1847" y="266"/>
                    </a:lnTo>
                    <a:lnTo>
                      <a:pt x="1890" y="317"/>
                    </a:lnTo>
                    <a:lnTo>
                      <a:pt x="1929" y="371"/>
                    </a:lnTo>
                    <a:lnTo>
                      <a:pt x="1964" y="429"/>
                    </a:lnTo>
                    <a:lnTo>
                      <a:pt x="1994" y="489"/>
                    </a:lnTo>
                    <a:lnTo>
                      <a:pt x="2019" y="552"/>
                    </a:lnTo>
                    <a:lnTo>
                      <a:pt x="2040" y="617"/>
                    </a:lnTo>
                    <a:lnTo>
                      <a:pt x="2055" y="685"/>
                    </a:lnTo>
                    <a:lnTo>
                      <a:pt x="2064" y="754"/>
                    </a:lnTo>
                    <a:lnTo>
                      <a:pt x="2067" y="825"/>
                    </a:lnTo>
                    <a:lnTo>
                      <a:pt x="2064" y="890"/>
                    </a:lnTo>
                    <a:lnTo>
                      <a:pt x="2057" y="954"/>
                    </a:lnTo>
                    <a:lnTo>
                      <a:pt x="2044" y="1017"/>
                    </a:lnTo>
                    <a:lnTo>
                      <a:pt x="2027" y="1078"/>
                    </a:lnTo>
                    <a:lnTo>
                      <a:pt x="2004" y="1138"/>
                    </a:lnTo>
                    <a:lnTo>
                      <a:pt x="1978" y="1196"/>
                    </a:lnTo>
                    <a:lnTo>
                      <a:pt x="1948" y="1252"/>
                    </a:lnTo>
                    <a:lnTo>
                      <a:pt x="1913" y="1305"/>
                    </a:lnTo>
                    <a:lnTo>
                      <a:pt x="1875" y="1355"/>
                    </a:lnTo>
                    <a:lnTo>
                      <a:pt x="1832" y="1402"/>
                    </a:lnTo>
                    <a:lnTo>
                      <a:pt x="1786" y="1446"/>
                    </a:lnTo>
                    <a:lnTo>
                      <a:pt x="1736" y="1485"/>
                    </a:lnTo>
                    <a:lnTo>
                      <a:pt x="1809" y="1521"/>
                    </a:lnTo>
                    <a:lnTo>
                      <a:pt x="1880" y="1561"/>
                    </a:lnTo>
                    <a:lnTo>
                      <a:pt x="1948" y="1605"/>
                    </a:lnTo>
                    <a:lnTo>
                      <a:pt x="2012" y="1653"/>
                    </a:lnTo>
                    <a:lnTo>
                      <a:pt x="2075" y="1705"/>
                    </a:lnTo>
                    <a:lnTo>
                      <a:pt x="2132" y="1761"/>
                    </a:lnTo>
                    <a:lnTo>
                      <a:pt x="2187" y="1820"/>
                    </a:lnTo>
                    <a:lnTo>
                      <a:pt x="2237" y="1882"/>
                    </a:lnTo>
                    <a:lnTo>
                      <a:pt x="2283" y="1947"/>
                    </a:lnTo>
                    <a:lnTo>
                      <a:pt x="2325" y="2015"/>
                    </a:lnTo>
                    <a:lnTo>
                      <a:pt x="2363" y="2087"/>
                    </a:lnTo>
                    <a:lnTo>
                      <a:pt x="2397" y="2161"/>
                    </a:lnTo>
                    <a:lnTo>
                      <a:pt x="2425" y="2236"/>
                    </a:lnTo>
                    <a:lnTo>
                      <a:pt x="2449" y="2314"/>
                    </a:lnTo>
                    <a:lnTo>
                      <a:pt x="2467" y="2394"/>
                    </a:lnTo>
                    <a:lnTo>
                      <a:pt x="2480" y="2475"/>
                    </a:lnTo>
                    <a:lnTo>
                      <a:pt x="2204" y="2475"/>
                    </a:lnTo>
                    <a:lnTo>
                      <a:pt x="2190" y="2403"/>
                    </a:lnTo>
                    <a:lnTo>
                      <a:pt x="2171" y="2332"/>
                    </a:lnTo>
                    <a:lnTo>
                      <a:pt x="2147" y="2263"/>
                    </a:lnTo>
                    <a:lnTo>
                      <a:pt x="2118" y="2197"/>
                    </a:lnTo>
                    <a:lnTo>
                      <a:pt x="2084" y="2134"/>
                    </a:lnTo>
                    <a:lnTo>
                      <a:pt x="2045" y="2074"/>
                    </a:lnTo>
                    <a:lnTo>
                      <a:pt x="2001" y="2015"/>
                    </a:lnTo>
                    <a:lnTo>
                      <a:pt x="1954" y="1961"/>
                    </a:lnTo>
                    <a:lnTo>
                      <a:pt x="1904" y="1911"/>
                    </a:lnTo>
                    <a:lnTo>
                      <a:pt x="1849" y="1864"/>
                    </a:lnTo>
                    <a:lnTo>
                      <a:pt x="1792" y="1822"/>
                    </a:lnTo>
                    <a:lnTo>
                      <a:pt x="1731" y="1783"/>
                    </a:lnTo>
                    <a:lnTo>
                      <a:pt x="1668" y="1749"/>
                    </a:lnTo>
                    <a:lnTo>
                      <a:pt x="1601" y="1720"/>
                    </a:lnTo>
                    <a:lnTo>
                      <a:pt x="1532" y="1695"/>
                    </a:lnTo>
                    <a:lnTo>
                      <a:pt x="1462" y="1676"/>
                    </a:lnTo>
                    <a:lnTo>
                      <a:pt x="1390" y="1662"/>
                    </a:lnTo>
                    <a:lnTo>
                      <a:pt x="1316" y="1653"/>
                    </a:lnTo>
                    <a:lnTo>
                      <a:pt x="1239" y="1650"/>
                    </a:lnTo>
                    <a:lnTo>
                      <a:pt x="1164" y="1653"/>
                    </a:lnTo>
                    <a:lnTo>
                      <a:pt x="1090" y="1662"/>
                    </a:lnTo>
                    <a:lnTo>
                      <a:pt x="1018" y="1676"/>
                    </a:lnTo>
                    <a:lnTo>
                      <a:pt x="947" y="1695"/>
                    </a:lnTo>
                    <a:lnTo>
                      <a:pt x="878" y="1720"/>
                    </a:lnTo>
                    <a:lnTo>
                      <a:pt x="812" y="1749"/>
                    </a:lnTo>
                    <a:lnTo>
                      <a:pt x="749" y="1783"/>
                    </a:lnTo>
                    <a:lnTo>
                      <a:pt x="688" y="1822"/>
                    </a:lnTo>
                    <a:lnTo>
                      <a:pt x="631" y="1864"/>
                    </a:lnTo>
                    <a:lnTo>
                      <a:pt x="576" y="1911"/>
                    </a:lnTo>
                    <a:lnTo>
                      <a:pt x="525" y="1961"/>
                    </a:lnTo>
                    <a:lnTo>
                      <a:pt x="478" y="2015"/>
                    </a:lnTo>
                    <a:lnTo>
                      <a:pt x="435" y="2074"/>
                    </a:lnTo>
                    <a:lnTo>
                      <a:pt x="396" y="2134"/>
                    </a:lnTo>
                    <a:lnTo>
                      <a:pt x="362" y="2197"/>
                    </a:lnTo>
                    <a:lnTo>
                      <a:pt x="333" y="2263"/>
                    </a:lnTo>
                    <a:lnTo>
                      <a:pt x="309" y="2332"/>
                    </a:lnTo>
                    <a:lnTo>
                      <a:pt x="289" y="2403"/>
                    </a:lnTo>
                    <a:lnTo>
                      <a:pt x="276" y="2475"/>
                    </a:lnTo>
                    <a:lnTo>
                      <a:pt x="0" y="2475"/>
                    </a:lnTo>
                    <a:lnTo>
                      <a:pt x="13" y="2394"/>
                    </a:lnTo>
                    <a:lnTo>
                      <a:pt x="31" y="2314"/>
                    </a:lnTo>
                    <a:lnTo>
                      <a:pt x="55" y="2236"/>
                    </a:lnTo>
                    <a:lnTo>
                      <a:pt x="83" y="2161"/>
                    </a:lnTo>
                    <a:lnTo>
                      <a:pt x="116" y="2087"/>
                    </a:lnTo>
                    <a:lnTo>
                      <a:pt x="154" y="2015"/>
                    </a:lnTo>
                    <a:lnTo>
                      <a:pt x="197" y="1947"/>
                    </a:lnTo>
                    <a:lnTo>
                      <a:pt x="243" y="1882"/>
                    </a:lnTo>
                    <a:lnTo>
                      <a:pt x="293" y="1820"/>
                    </a:lnTo>
                    <a:lnTo>
                      <a:pt x="348" y="1761"/>
                    </a:lnTo>
                    <a:lnTo>
                      <a:pt x="405" y="1705"/>
                    </a:lnTo>
                    <a:lnTo>
                      <a:pt x="467" y="1653"/>
                    </a:lnTo>
                    <a:lnTo>
                      <a:pt x="531" y="1605"/>
                    </a:lnTo>
                    <a:lnTo>
                      <a:pt x="600" y="1561"/>
                    </a:lnTo>
                    <a:lnTo>
                      <a:pt x="670" y="1521"/>
                    </a:lnTo>
                    <a:lnTo>
                      <a:pt x="744" y="1485"/>
                    </a:lnTo>
                    <a:lnTo>
                      <a:pt x="694" y="1446"/>
                    </a:lnTo>
                    <a:lnTo>
                      <a:pt x="648" y="1402"/>
                    </a:lnTo>
                    <a:lnTo>
                      <a:pt x="605" y="1355"/>
                    </a:lnTo>
                    <a:lnTo>
                      <a:pt x="567" y="1305"/>
                    </a:lnTo>
                    <a:lnTo>
                      <a:pt x="531" y="1252"/>
                    </a:lnTo>
                    <a:lnTo>
                      <a:pt x="501" y="1196"/>
                    </a:lnTo>
                    <a:lnTo>
                      <a:pt x="475" y="1138"/>
                    </a:lnTo>
                    <a:lnTo>
                      <a:pt x="453" y="1078"/>
                    </a:lnTo>
                    <a:lnTo>
                      <a:pt x="436" y="1017"/>
                    </a:lnTo>
                    <a:lnTo>
                      <a:pt x="423" y="954"/>
                    </a:lnTo>
                    <a:lnTo>
                      <a:pt x="416" y="890"/>
                    </a:lnTo>
                    <a:lnTo>
                      <a:pt x="413" y="825"/>
                    </a:lnTo>
                    <a:lnTo>
                      <a:pt x="416" y="754"/>
                    </a:lnTo>
                    <a:lnTo>
                      <a:pt x="425" y="685"/>
                    </a:lnTo>
                    <a:lnTo>
                      <a:pt x="440" y="617"/>
                    </a:lnTo>
                    <a:lnTo>
                      <a:pt x="460" y="552"/>
                    </a:lnTo>
                    <a:lnTo>
                      <a:pt x="485" y="489"/>
                    </a:lnTo>
                    <a:lnTo>
                      <a:pt x="515" y="429"/>
                    </a:lnTo>
                    <a:lnTo>
                      <a:pt x="550" y="371"/>
                    </a:lnTo>
                    <a:lnTo>
                      <a:pt x="590" y="317"/>
                    </a:lnTo>
                    <a:lnTo>
                      <a:pt x="633" y="266"/>
                    </a:lnTo>
                    <a:lnTo>
                      <a:pt x="680" y="219"/>
                    </a:lnTo>
                    <a:lnTo>
                      <a:pt x="731" y="175"/>
                    </a:lnTo>
                    <a:lnTo>
                      <a:pt x="785" y="136"/>
                    </a:lnTo>
                    <a:lnTo>
                      <a:pt x="843" y="101"/>
                    </a:lnTo>
                    <a:lnTo>
                      <a:pt x="903" y="71"/>
                    </a:lnTo>
                    <a:lnTo>
                      <a:pt x="967" y="46"/>
                    </a:lnTo>
                    <a:lnTo>
                      <a:pt x="1032" y="26"/>
                    </a:lnTo>
                    <a:lnTo>
                      <a:pt x="1099" y="12"/>
                    </a:lnTo>
                    <a:lnTo>
                      <a:pt x="1169" y="3"/>
                    </a:lnTo>
                    <a:lnTo>
                      <a:pt x="123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7"/>
              <p:cNvSpPr>
                <a:spLocks/>
              </p:cNvSpPr>
              <p:nvPr/>
            </p:nvSpPr>
            <p:spPr bwMode="auto">
              <a:xfrm>
                <a:off x="3374" y="491"/>
                <a:ext cx="299" cy="514"/>
              </a:xfrm>
              <a:custGeom>
                <a:avLst/>
                <a:gdLst>
                  <a:gd name="T0" fmla="*/ 136 w 1198"/>
                  <a:gd name="T1" fmla="*/ 1 h 2055"/>
                  <a:gd name="T2" fmla="*/ 268 w 1198"/>
                  <a:gd name="T3" fmla="*/ 19 h 2055"/>
                  <a:gd name="T4" fmla="*/ 394 w 1198"/>
                  <a:gd name="T5" fmla="*/ 58 h 2055"/>
                  <a:gd name="T6" fmla="*/ 511 w 1198"/>
                  <a:gd name="T7" fmla="*/ 115 h 2055"/>
                  <a:gd name="T8" fmla="*/ 617 w 1198"/>
                  <a:gd name="T9" fmla="*/ 190 h 2055"/>
                  <a:gd name="T10" fmla="*/ 712 w 1198"/>
                  <a:gd name="T11" fmla="*/ 280 h 2055"/>
                  <a:gd name="T12" fmla="*/ 791 w 1198"/>
                  <a:gd name="T13" fmla="*/ 385 h 2055"/>
                  <a:gd name="T14" fmla="*/ 853 w 1198"/>
                  <a:gd name="T15" fmla="*/ 500 h 2055"/>
                  <a:gd name="T16" fmla="*/ 897 w 1198"/>
                  <a:gd name="T17" fmla="*/ 626 h 2055"/>
                  <a:gd name="T18" fmla="*/ 920 w 1198"/>
                  <a:gd name="T19" fmla="*/ 760 h 2055"/>
                  <a:gd name="T20" fmla="*/ 919 w 1198"/>
                  <a:gd name="T21" fmla="*/ 897 h 2055"/>
                  <a:gd name="T22" fmla="*/ 895 w 1198"/>
                  <a:gd name="T23" fmla="*/ 1029 h 2055"/>
                  <a:gd name="T24" fmla="*/ 849 w 1198"/>
                  <a:gd name="T25" fmla="*/ 1156 h 2055"/>
                  <a:gd name="T26" fmla="*/ 783 w 1198"/>
                  <a:gd name="T27" fmla="*/ 1272 h 2055"/>
                  <a:gd name="T28" fmla="*/ 801 w 1198"/>
                  <a:gd name="T29" fmla="*/ 1358 h 2055"/>
                  <a:gd name="T30" fmla="*/ 906 w 1198"/>
                  <a:gd name="T31" fmla="*/ 1434 h 2055"/>
                  <a:gd name="T32" fmla="*/ 998 w 1198"/>
                  <a:gd name="T33" fmla="*/ 1525 h 2055"/>
                  <a:gd name="T34" fmla="*/ 1075 w 1198"/>
                  <a:gd name="T35" fmla="*/ 1628 h 2055"/>
                  <a:gd name="T36" fmla="*/ 1134 w 1198"/>
                  <a:gd name="T37" fmla="*/ 1742 h 2055"/>
                  <a:gd name="T38" fmla="*/ 1174 w 1198"/>
                  <a:gd name="T39" fmla="*/ 1863 h 2055"/>
                  <a:gd name="T40" fmla="*/ 1196 w 1198"/>
                  <a:gd name="T41" fmla="*/ 1990 h 2055"/>
                  <a:gd name="T42" fmla="*/ 922 w 1198"/>
                  <a:gd name="T43" fmla="*/ 2055 h 2055"/>
                  <a:gd name="T44" fmla="*/ 911 w 1198"/>
                  <a:gd name="T45" fmla="*/ 1946 h 2055"/>
                  <a:gd name="T46" fmla="*/ 879 w 1198"/>
                  <a:gd name="T47" fmla="*/ 1843 h 2055"/>
                  <a:gd name="T48" fmla="*/ 827 w 1198"/>
                  <a:gd name="T49" fmla="*/ 1751 h 2055"/>
                  <a:gd name="T50" fmla="*/ 760 w 1198"/>
                  <a:gd name="T51" fmla="*/ 1670 h 2055"/>
                  <a:gd name="T52" fmla="*/ 678 w 1198"/>
                  <a:gd name="T53" fmla="*/ 1603 h 2055"/>
                  <a:gd name="T54" fmla="*/ 584 w 1198"/>
                  <a:gd name="T55" fmla="*/ 1551 h 2055"/>
                  <a:gd name="T56" fmla="*/ 482 w 1198"/>
                  <a:gd name="T57" fmla="*/ 1518 h 2055"/>
                  <a:gd name="T58" fmla="*/ 436 w 1198"/>
                  <a:gd name="T59" fmla="*/ 1501 h 2055"/>
                  <a:gd name="T60" fmla="*/ 401 w 1198"/>
                  <a:gd name="T61" fmla="*/ 1470 h 2055"/>
                  <a:gd name="T62" fmla="*/ 379 w 1198"/>
                  <a:gd name="T63" fmla="*/ 1429 h 2055"/>
                  <a:gd name="T64" fmla="*/ 372 w 1198"/>
                  <a:gd name="T65" fmla="*/ 1381 h 2055"/>
                  <a:gd name="T66" fmla="*/ 377 w 1198"/>
                  <a:gd name="T67" fmla="*/ 1340 h 2055"/>
                  <a:gd name="T68" fmla="*/ 394 w 1198"/>
                  <a:gd name="T69" fmla="*/ 1302 h 2055"/>
                  <a:gd name="T70" fmla="*/ 427 w 1198"/>
                  <a:gd name="T71" fmla="*/ 1271 h 2055"/>
                  <a:gd name="T72" fmla="*/ 497 w 1198"/>
                  <a:gd name="T73" fmla="*/ 1205 h 2055"/>
                  <a:gd name="T74" fmla="*/ 558 w 1198"/>
                  <a:gd name="T75" fmla="*/ 1126 h 2055"/>
                  <a:gd name="T76" fmla="*/ 605 w 1198"/>
                  <a:gd name="T77" fmla="*/ 1034 h 2055"/>
                  <a:gd name="T78" fmla="*/ 636 w 1198"/>
                  <a:gd name="T79" fmla="*/ 935 h 2055"/>
                  <a:gd name="T80" fmla="*/ 647 w 1198"/>
                  <a:gd name="T81" fmla="*/ 830 h 2055"/>
                  <a:gd name="T82" fmla="*/ 638 w 1198"/>
                  <a:gd name="T83" fmla="*/ 734 h 2055"/>
                  <a:gd name="T84" fmla="*/ 614 w 1198"/>
                  <a:gd name="T85" fmla="*/ 642 h 2055"/>
                  <a:gd name="T86" fmla="*/ 574 w 1198"/>
                  <a:gd name="T87" fmla="*/ 556 h 2055"/>
                  <a:gd name="T88" fmla="*/ 518 w 1198"/>
                  <a:gd name="T89" fmla="*/ 478 h 2055"/>
                  <a:gd name="T90" fmla="*/ 447 w 1198"/>
                  <a:gd name="T91" fmla="*/ 410 h 2055"/>
                  <a:gd name="T92" fmla="*/ 363 w 1198"/>
                  <a:gd name="T93" fmla="*/ 353 h 2055"/>
                  <a:gd name="T94" fmla="*/ 263 w 1198"/>
                  <a:gd name="T95" fmla="*/ 309 h 2055"/>
                  <a:gd name="T96" fmla="*/ 151 w 1198"/>
                  <a:gd name="T97" fmla="*/ 280 h 2055"/>
                  <a:gd name="T98" fmla="*/ 129 w 1198"/>
                  <a:gd name="T99" fmla="*/ 218 h 2055"/>
                  <a:gd name="T100" fmla="*/ 96 w 1198"/>
                  <a:gd name="T101" fmla="*/ 156 h 2055"/>
                  <a:gd name="T102" fmla="*/ 62 w 1198"/>
                  <a:gd name="T103" fmla="*/ 91 h 2055"/>
                  <a:gd name="T104" fmla="*/ 23 w 1198"/>
                  <a:gd name="T105" fmla="*/ 31 h 2055"/>
                  <a:gd name="T106" fmla="*/ 68 w 1198"/>
                  <a:gd name="T107" fmla="*/ 0 h 20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198" h="2055">
                    <a:moveTo>
                      <a:pt x="68" y="0"/>
                    </a:moveTo>
                    <a:lnTo>
                      <a:pt x="136" y="1"/>
                    </a:lnTo>
                    <a:lnTo>
                      <a:pt x="202" y="7"/>
                    </a:lnTo>
                    <a:lnTo>
                      <a:pt x="268" y="19"/>
                    </a:lnTo>
                    <a:lnTo>
                      <a:pt x="332" y="36"/>
                    </a:lnTo>
                    <a:lnTo>
                      <a:pt x="394" y="58"/>
                    </a:lnTo>
                    <a:lnTo>
                      <a:pt x="453" y="84"/>
                    </a:lnTo>
                    <a:lnTo>
                      <a:pt x="511" y="115"/>
                    </a:lnTo>
                    <a:lnTo>
                      <a:pt x="565" y="151"/>
                    </a:lnTo>
                    <a:lnTo>
                      <a:pt x="617" y="190"/>
                    </a:lnTo>
                    <a:lnTo>
                      <a:pt x="666" y="233"/>
                    </a:lnTo>
                    <a:lnTo>
                      <a:pt x="712" y="280"/>
                    </a:lnTo>
                    <a:lnTo>
                      <a:pt x="753" y="331"/>
                    </a:lnTo>
                    <a:lnTo>
                      <a:pt x="791" y="385"/>
                    </a:lnTo>
                    <a:lnTo>
                      <a:pt x="824" y="441"/>
                    </a:lnTo>
                    <a:lnTo>
                      <a:pt x="853" y="500"/>
                    </a:lnTo>
                    <a:lnTo>
                      <a:pt x="877" y="562"/>
                    </a:lnTo>
                    <a:lnTo>
                      <a:pt x="897" y="626"/>
                    </a:lnTo>
                    <a:lnTo>
                      <a:pt x="911" y="692"/>
                    </a:lnTo>
                    <a:lnTo>
                      <a:pt x="920" y="760"/>
                    </a:lnTo>
                    <a:lnTo>
                      <a:pt x="922" y="830"/>
                    </a:lnTo>
                    <a:lnTo>
                      <a:pt x="919" y="897"/>
                    </a:lnTo>
                    <a:lnTo>
                      <a:pt x="910" y="964"/>
                    </a:lnTo>
                    <a:lnTo>
                      <a:pt x="895" y="1029"/>
                    </a:lnTo>
                    <a:lnTo>
                      <a:pt x="874" y="1093"/>
                    </a:lnTo>
                    <a:lnTo>
                      <a:pt x="849" y="1156"/>
                    </a:lnTo>
                    <a:lnTo>
                      <a:pt x="818" y="1216"/>
                    </a:lnTo>
                    <a:lnTo>
                      <a:pt x="783" y="1272"/>
                    </a:lnTo>
                    <a:lnTo>
                      <a:pt x="744" y="1326"/>
                    </a:lnTo>
                    <a:lnTo>
                      <a:pt x="801" y="1358"/>
                    </a:lnTo>
                    <a:lnTo>
                      <a:pt x="855" y="1394"/>
                    </a:lnTo>
                    <a:lnTo>
                      <a:pt x="906" y="1434"/>
                    </a:lnTo>
                    <a:lnTo>
                      <a:pt x="954" y="1477"/>
                    </a:lnTo>
                    <a:lnTo>
                      <a:pt x="998" y="1525"/>
                    </a:lnTo>
                    <a:lnTo>
                      <a:pt x="1039" y="1575"/>
                    </a:lnTo>
                    <a:lnTo>
                      <a:pt x="1075" y="1628"/>
                    </a:lnTo>
                    <a:lnTo>
                      <a:pt x="1106" y="1684"/>
                    </a:lnTo>
                    <a:lnTo>
                      <a:pt x="1134" y="1742"/>
                    </a:lnTo>
                    <a:lnTo>
                      <a:pt x="1156" y="1801"/>
                    </a:lnTo>
                    <a:lnTo>
                      <a:pt x="1174" y="1863"/>
                    </a:lnTo>
                    <a:lnTo>
                      <a:pt x="1188" y="1926"/>
                    </a:lnTo>
                    <a:lnTo>
                      <a:pt x="1196" y="1990"/>
                    </a:lnTo>
                    <a:lnTo>
                      <a:pt x="1198" y="2055"/>
                    </a:lnTo>
                    <a:lnTo>
                      <a:pt x="922" y="2055"/>
                    </a:lnTo>
                    <a:lnTo>
                      <a:pt x="920" y="2000"/>
                    </a:lnTo>
                    <a:lnTo>
                      <a:pt x="911" y="1946"/>
                    </a:lnTo>
                    <a:lnTo>
                      <a:pt x="897" y="1893"/>
                    </a:lnTo>
                    <a:lnTo>
                      <a:pt x="879" y="1843"/>
                    </a:lnTo>
                    <a:lnTo>
                      <a:pt x="855" y="1796"/>
                    </a:lnTo>
                    <a:lnTo>
                      <a:pt x="827" y="1751"/>
                    </a:lnTo>
                    <a:lnTo>
                      <a:pt x="795" y="1709"/>
                    </a:lnTo>
                    <a:lnTo>
                      <a:pt x="760" y="1670"/>
                    </a:lnTo>
                    <a:lnTo>
                      <a:pt x="721" y="1634"/>
                    </a:lnTo>
                    <a:lnTo>
                      <a:pt x="678" y="1603"/>
                    </a:lnTo>
                    <a:lnTo>
                      <a:pt x="632" y="1575"/>
                    </a:lnTo>
                    <a:lnTo>
                      <a:pt x="584" y="1551"/>
                    </a:lnTo>
                    <a:lnTo>
                      <a:pt x="534" y="1532"/>
                    </a:lnTo>
                    <a:lnTo>
                      <a:pt x="482" y="1518"/>
                    </a:lnTo>
                    <a:lnTo>
                      <a:pt x="457" y="1511"/>
                    </a:lnTo>
                    <a:lnTo>
                      <a:pt x="436" y="1501"/>
                    </a:lnTo>
                    <a:lnTo>
                      <a:pt x="417" y="1487"/>
                    </a:lnTo>
                    <a:lnTo>
                      <a:pt x="401" y="1470"/>
                    </a:lnTo>
                    <a:lnTo>
                      <a:pt x="389" y="1451"/>
                    </a:lnTo>
                    <a:lnTo>
                      <a:pt x="379" y="1429"/>
                    </a:lnTo>
                    <a:lnTo>
                      <a:pt x="374" y="1406"/>
                    </a:lnTo>
                    <a:lnTo>
                      <a:pt x="372" y="1381"/>
                    </a:lnTo>
                    <a:lnTo>
                      <a:pt x="373" y="1360"/>
                    </a:lnTo>
                    <a:lnTo>
                      <a:pt x="377" y="1340"/>
                    </a:lnTo>
                    <a:lnTo>
                      <a:pt x="384" y="1321"/>
                    </a:lnTo>
                    <a:lnTo>
                      <a:pt x="394" y="1302"/>
                    </a:lnTo>
                    <a:lnTo>
                      <a:pt x="408" y="1286"/>
                    </a:lnTo>
                    <a:lnTo>
                      <a:pt x="427" y="1271"/>
                    </a:lnTo>
                    <a:lnTo>
                      <a:pt x="463" y="1240"/>
                    </a:lnTo>
                    <a:lnTo>
                      <a:pt x="497" y="1205"/>
                    </a:lnTo>
                    <a:lnTo>
                      <a:pt x="529" y="1167"/>
                    </a:lnTo>
                    <a:lnTo>
                      <a:pt x="558" y="1126"/>
                    </a:lnTo>
                    <a:lnTo>
                      <a:pt x="583" y="1081"/>
                    </a:lnTo>
                    <a:lnTo>
                      <a:pt x="605" y="1034"/>
                    </a:lnTo>
                    <a:lnTo>
                      <a:pt x="623" y="986"/>
                    </a:lnTo>
                    <a:lnTo>
                      <a:pt x="636" y="935"/>
                    </a:lnTo>
                    <a:lnTo>
                      <a:pt x="644" y="883"/>
                    </a:lnTo>
                    <a:lnTo>
                      <a:pt x="647" y="830"/>
                    </a:lnTo>
                    <a:lnTo>
                      <a:pt x="645" y="782"/>
                    </a:lnTo>
                    <a:lnTo>
                      <a:pt x="638" y="734"/>
                    </a:lnTo>
                    <a:lnTo>
                      <a:pt x="628" y="687"/>
                    </a:lnTo>
                    <a:lnTo>
                      <a:pt x="614" y="642"/>
                    </a:lnTo>
                    <a:lnTo>
                      <a:pt x="596" y="598"/>
                    </a:lnTo>
                    <a:lnTo>
                      <a:pt x="574" y="556"/>
                    </a:lnTo>
                    <a:lnTo>
                      <a:pt x="548" y="516"/>
                    </a:lnTo>
                    <a:lnTo>
                      <a:pt x="518" y="478"/>
                    </a:lnTo>
                    <a:lnTo>
                      <a:pt x="485" y="443"/>
                    </a:lnTo>
                    <a:lnTo>
                      <a:pt x="447" y="410"/>
                    </a:lnTo>
                    <a:lnTo>
                      <a:pt x="407" y="380"/>
                    </a:lnTo>
                    <a:lnTo>
                      <a:pt x="363" y="353"/>
                    </a:lnTo>
                    <a:lnTo>
                      <a:pt x="315" y="329"/>
                    </a:lnTo>
                    <a:lnTo>
                      <a:pt x="263" y="309"/>
                    </a:lnTo>
                    <a:lnTo>
                      <a:pt x="209" y="293"/>
                    </a:lnTo>
                    <a:lnTo>
                      <a:pt x="151" y="280"/>
                    </a:lnTo>
                    <a:lnTo>
                      <a:pt x="141" y="249"/>
                    </a:lnTo>
                    <a:lnTo>
                      <a:pt x="129" y="218"/>
                    </a:lnTo>
                    <a:lnTo>
                      <a:pt x="114" y="187"/>
                    </a:lnTo>
                    <a:lnTo>
                      <a:pt x="96" y="156"/>
                    </a:lnTo>
                    <a:lnTo>
                      <a:pt x="80" y="123"/>
                    </a:lnTo>
                    <a:lnTo>
                      <a:pt x="62" y="91"/>
                    </a:lnTo>
                    <a:lnTo>
                      <a:pt x="44" y="60"/>
                    </a:lnTo>
                    <a:lnTo>
                      <a:pt x="23" y="31"/>
                    </a:lnTo>
                    <a:lnTo>
                      <a:pt x="0" y="5"/>
                    </a:lnTo>
                    <a:lnTo>
                      <a:pt x="6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grpSp>
        <p:nvGrpSpPr>
          <p:cNvPr id="30" name="Group 29"/>
          <p:cNvGrpSpPr/>
          <p:nvPr/>
        </p:nvGrpSpPr>
        <p:grpSpPr>
          <a:xfrm>
            <a:off x="9912279" y="2325788"/>
            <a:ext cx="914400" cy="914400"/>
            <a:chOff x="7114488" y="2569189"/>
            <a:chExt cx="914400" cy="914400"/>
          </a:xfrm>
        </p:grpSpPr>
        <p:sp>
          <p:nvSpPr>
            <p:cNvPr id="7" name="Oval 6"/>
            <p:cNvSpPr/>
            <p:nvPr/>
          </p:nvSpPr>
          <p:spPr>
            <a:xfrm>
              <a:off x="7114488" y="2569189"/>
              <a:ext cx="914400" cy="914400"/>
            </a:xfrm>
            <a:prstGeom prst="ellipse">
              <a:avLst/>
            </a:prstGeom>
            <a:solidFill>
              <a:schemeClr val="accent5"/>
            </a:solidFill>
            <a:ln>
              <a:noFill/>
            </a:ln>
            <a:effectLst>
              <a:outerShdw blurRad="152400" dist="38100" dir="5400000" sx="102000" sy="102000" algn="t" rotWithShape="0">
                <a:schemeClr val="accent5">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10"/>
            <p:cNvGrpSpPr>
              <a:grpSpLocks noChangeAspect="1"/>
            </p:cNvGrpSpPr>
            <p:nvPr/>
          </p:nvGrpSpPr>
          <p:grpSpPr bwMode="auto">
            <a:xfrm>
              <a:off x="7339416" y="2797114"/>
              <a:ext cx="464545" cy="458551"/>
              <a:chOff x="3323" y="689"/>
              <a:chExt cx="620" cy="612"/>
            </a:xfrm>
            <a:solidFill>
              <a:schemeClr val="bg1"/>
            </a:solidFill>
          </p:grpSpPr>
          <p:sp>
            <p:nvSpPr>
              <p:cNvPr id="25" name="Freeform 12"/>
              <p:cNvSpPr>
                <a:spLocks/>
              </p:cNvSpPr>
              <p:nvPr/>
            </p:nvSpPr>
            <p:spPr bwMode="auto">
              <a:xfrm>
                <a:off x="3586" y="870"/>
                <a:ext cx="103" cy="123"/>
              </a:xfrm>
              <a:custGeom>
                <a:avLst/>
                <a:gdLst>
                  <a:gd name="T0" fmla="*/ 307 w 617"/>
                  <a:gd name="T1" fmla="*/ 0 h 740"/>
                  <a:gd name="T2" fmla="*/ 308 w 617"/>
                  <a:gd name="T3" fmla="*/ 0 h 740"/>
                  <a:gd name="T4" fmla="*/ 308 w 617"/>
                  <a:gd name="T5" fmla="*/ 0 h 740"/>
                  <a:gd name="T6" fmla="*/ 308 w 617"/>
                  <a:gd name="T7" fmla="*/ 0 h 740"/>
                  <a:gd name="T8" fmla="*/ 309 w 617"/>
                  <a:gd name="T9" fmla="*/ 0 h 740"/>
                  <a:gd name="T10" fmla="*/ 309 w 617"/>
                  <a:gd name="T11" fmla="*/ 0 h 740"/>
                  <a:gd name="T12" fmla="*/ 309 w 617"/>
                  <a:gd name="T13" fmla="*/ 0 h 740"/>
                  <a:gd name="T14" fmla="*/ 309 w 617"/>
                  <a:gd name="T15" fmla="*/ 0 h 740"/>
                  <a:gd name="T16" fmla="*/ 355 w 617"/>
                  <a:gd name="T17" fmla="*/ 3 h 740"/>
                  <a:gd name="T18" fmla="*/ 399 w 617"/>
                  <a:gd name="T19" fmla="*/ 11 h 740"/>
                  <a:gd name="T20" fmla="*/ 439 w 617"/>
                  <a:gd name="T21" fmla="*/ 22 h 740"/>
                  <a:gd name="T22" fmla="*/ 475 w 617"/>
                  <a:gd name="T23" fmla="*/ 38 h 740"/>
                  <a:gd name="T24" fmla="*/ 508 w 617"/>
                  <a:gd name="T25" fmla="*/ 59 h 740"/>
                  <a:gd name="T26" fmla="*/ 536 w 617"/>
                  <a:gd name="T27" fmla="*/ 82 h 740"/>
                  <a:gd name="T28" fmla="*/ 561 w 617"/>
                  <a:gd name="T29" fmla="*/ 109 h 740"/>
                  <a:gd name="T30" fmla="*/ 581 w 617"/>
                  <a:gd name="T31" fmla="*/ 141 h 740"/>
                  <a:gd name="T32" fmla="*/ 597 w 617"/>
                  <a:gd name="T33" fmla="*/ 176 h 740"/>
                  <a:gd name="T34" fmla="*/ 608 w 617"/>
                  <a:gd name="T35" fmla="*/ 216 h 740"/>
                  <a:gd name="T36" fmla="*/ 615 w 617"/>
                  <a:gd name="T37" fmla="*/ 257 h 740"/>
                  <a:gd name="T38" fmla="*/ 617 w 617"/>
                  <a:gd name="T39" fmla="*/ 304 h 740"/>
                  <a:gd name="T40" fmla="*/ 614 w 617"/>
                  <a:gd name="T41" fmla="*/ 365 h 740"/>
                  <a:gd name="T42" fmla="*/ 608 w 617"/>
                  <a:gd name="T43" fmla="*/ 422 h 740"/>
                  <a:gd name="T44" fmla="*/ 598 w 617"/>
                  <a:gd name="T45" fmla="*/ 475 h 740"/>
                  <a:gd name="T46" fmla="*/ 583 w 617"/>
                  <a:gd name="T47" fmla="*/ 524 h 740"/>
                  <a:gd name="T48" fmla="*/ 567 w 617"/>
                  <a:gd name="T49" fmla="*/ 568 h 740"/>
                  <a:gd name="T50" fmla="*/ 545 w 617"/>
                  <a:gd name="T51" fmla="*/ 607 h 740"/>
                  <a:gd name="T52" fmla="*/ 520 w 617"/>
                  <a:gd name="T53" fmla="*/ 642 h 740"/>
                  <a:gd name="T54" fmla="*/ 493 w 617"/>
                  <a:gd name="T55" fmla="*/ 673 h 740"/>
                  <a:gd name="T56" fmla="*/ 462 w 617"/>
                  <a:gd name="T57" fmla="*/ 696 h 740"/>
                  <a:gd name="T58" fmla="*/ 428 w 617"/>
                  <a:gd name="T59" fmla="*/ 716 h 740"/>
                  <a:gd name="T60" fmla="*/ 392 w 617"/>
                  <a:gd name="T61" fmla="*/ 730 h 740"/>
                  <a:gd name="T62" fmla="*/ 352 w 617"/>
                  <a:gd name="T63" fmla="*/ 738 h 740"/>
                  <a:gd name="T64" fmla="*/ 309 w 617"/>
                  <a:gd name="T65" fmla="*/ 740 h 740"/>
                  <a:gd name="T66" fmla="*/ 309 w 617"/>
                  <a:gd name="T67" fmla="*/ 740 h 740"/>
                  <a:gd name="T68" fmla="*/ 307 w 617"/>
                  <a:gd name="T69" fmla="*/ 740 h 740"/>
                  <a:gd name="T70" fmla="*/ 307 w 617"/>
                  <a:gd name="T71" fmla="*/ 740 h 740"/>
                  <a:gd name="T72" fmla="*/ 265 w 617"/>
                  <a:gd name="T73" fmla="*/ 738 h 740"/>
                  <a:gd name="T74" fmla="*/ 226 w 617"/>
                  <a:gd name="T75" fmla="*/ 730 h 740"/>
                  <a:gd name="T76" fmla="*/ 188 w 617"/>
                  <a:gd name="T77" fmla="*/ 716 h 740"/>
                  <a:gd name="T78" fmla="*/ 154 w 617"/>
                  <a:gd name="T79" fmla="*/ 696 h 740"/>
                  <a:gd name="T80" fmla="*/ 124 w 617"/>
                  <a:gd name="T81" fmla="*/ 673 h 740"/>
                  <a:gd name="T82" fmla="*/ 96 w 617"/>
                  <a:gd name="T83" fmla="*/ 642 h 740"/>
                  <a:gd name="T84" fmla="*/ 71 w 617"/>
                  <a:gd name="T85" fmla="*/ 607 h 740"/>
                  <a:gd name="T86" fmla="*/ 51 w 617"/>
                  <a:gd name="T87" fmla="*/ 568 h 740"/>
                  <a:gd name="T88" fmla="*/ 32 w 617"/>
                  <a:gd name="T89" fmla="*/ 524 h 740"/>
                  <a:gd name="T90" fmla="*/ 19 w 617"/>
                  <a:gd name="T91" fmla="*/ 475 h 740"/>
                  <a:gd name="T92" fmla="*/ 9 w 617"/>
                  <a:gd name="T93" fmla="*/ 422 h 740"/>
                  <a:gd name="T94" fmla="*/ 2 w 617"/>
                  <a:gd name="T95" fmla="*/ 365 h 740"/>
                  <a:gd name="T96" fmla="*/ 0 w 617"/>
                  <a:gd name="T97" fmla="*/ 304 h 740"/>
                  <a:gd name="T98" fmla="*/ 1 w 617"/>
                  <a:gd name="T99" fmla="*/ 257 h 740"/>
                  <a:gd name="T100" fmla="*/ 8 w 617"/>
                  <a:gd name="T101" fmla="*/ 216 h 740"/>
                  <a:gd name="T102" fmla="*/ 19 w 617"/>
                  <a:gd name="T103" fmla="*/ 176 h 740"/>
                  <a:gd name="T104" fmla="*/ 36 w 617"/>
                  <a:gd name="T105" fmla="*/ 141 h 740"/>
                  <a:gd name="T106" fmla="*/ 56 w 617"/>
                  <a:gd name="T107" fmla="*/ 109 h 740"/>
                  <a:gd name="T108" fmla="*/ 80 w 617"/>
                  <a:gd name="T109" fmla="*/ 82 h 740"/>
                  <a:gd name="T110" fmla="*/ 109 w 617"/>
                  <a:gd name="T111" fmla="*/ 59 h 740"/>
                  <a:gd name="T112" fmla="*/ 141 w 617"/>
                  <a:gd name="T113" fmla="*/ 38 h 740"/>
                  <a:gd name="T114" fmla="*/ 178 w 617"/>
                  <a:gd name="T115" fmla="*/ 22 h 740"/>
                  <a:gd name="T116" fmla="*/ 218 w 617"/>
                  <a:gd name="T117" fmla="*/ 11 h 740"/>
                  <a:gd name="T118" fmla="*/ 261 w 617"/>
                  <a:gd name="T119" fmla="*/ 3 h 740"/>
                  <a:gd name="T120" fmla="*/ 307 w 617"/>
                  <a:gd name="T121" fmla="*/ 0 h 740"/>
                  <a:gd name="T122" fmla="*/ 307 w 617"/>
                  <a:gd name="T123" fmla="*/ 0 h 7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617" h="740">
                    <a:moveTo>
                      <a:pt x="307" y="0"/>
                    </a:moveTo>
                    <a:lnTo>
                      <a:pt x="308" y="0"/>
                    </a:lnTo>
                    <a:lnTo>
                      <a:pt x="308" y="0"/>
                    </a:lnTo>
                    <a:lnTo>
                      <a:pt x="308" y="0"/>
                    </a:lnTo>
                    <a:lnTo>
                      <a:pt x="309" y="0"/>
                    </a:lnTo>
                    <a:lnTo>
                      <a:pt x="309" y="0"/>
                    </a:lnTo>
                    <a:lnTo>
                      <a:pt x="309" y="0"/>
                    </a:lnTo>
                    <a:lnTo>
                      <a:pt x="309" y="0"/>
                    </a:lnTo>
                    <a:lnTo>
                      <a:pt x="355" y="3"/>
                    </a:lnTo>
                    <a:lnTo>
                      <a:pt x="399" y="11"/>
                    </a:lnTo>
                    <a:lnTo>
                      <a:pt x="439" y="22"/>
                    </a:lnTo>
                    <a:lnTo>
                      <a:pt x="475" y="38"/>
                    </a:lnTo>
                    <a:lnTo>
                      <a:pt x="508" y="59"/>
                    </a:lnTo>
                    <a:lnTo>
                      <a:pt x="536" y="82"/>
                    </a:lnTo>
                    <a:lnTo>
                      <a:pt x="561" y="109"/>
                    </a:lnTo>
                    <a:lnTo>
                      <a:pt x="581" y="141"/>
                    </a:lnTo>
                    <a:lnTo>
                      <a:pt x="597" y="176"/>
                    </a:lnTo>
                    <a:lnTo>
                      <a:pt x="608" y="216"/>
                    </a:lnTo>
                    <a:lnTo>
                      <a:pt x="615" y="257"/>
                    </a:lnTo>
                    <a:lnTo>
                      <a:pt x="617" y="304"/>
                    </a:lnTo>
                    <a:lnTo>
                      <a:pt x="614" y="365"/>
                    </a:lnTo>
                    <a:lnTo>
                      <a:pt x="608" y="422"/>
                    </a:lnTo>
                    <a:lnTo>
                      <a:pt x="598" y="475"/>
                    </a:lnTo>
                    <a:lnTo>
                      <a:pt x="583" y="524"/>
                    </a:lnTo>
                    <a:lnTo>
                      <a:pt x="567" y="568"/>
                    </a:lnTo>
                    <a:lnTo>
                      <a:pt x="545" y="607"/>
                    </a:lnTo>
                    <a:lnTo>
                      <a:pt x="520" y="642"/>
                    </a:lnTo>
                    <a:lnTo>
                      <a:pt x="493" y="673"/>
                    </a:lnTo>
                    <a:lnTo>
                      <a:pt x="462" y="696"/>
                    </a:lnTo>
                    <a:lnTo>
                      <a:pt x="428" y="716"/>
                    </a:lnTo>
                    <a:lnTo>
                      <a:pt x="392" y="730"/>
                    </a:lnTo>
                    <a:lnTo>
                      <a:pt x="352" y="738"/>
                    </a:lnTo>
                    <a:lnTo>
                      <a:pt x="309" y="740"/>
                    </a:lnTo>
                    <a:lnTo>
                      <a:pt x="309" y="740"/>
                    </a:lnTo>
                    <a:lnTo>
                      <a:pt x="307" y="740"/>
                    </a:lnTo>
                    <a:lnTo>
                      <a:pt x="307" y="740"/>
                    </a:lnTo>
                    <a:lnTo>
                      <a:pt x="265" y="738"/>
                    </a:lnTo>
                    <a:lnTo>
                      <a:pt x="226" y="730"/>
                    </a:lnTo>
                    <a:lnTo>
                      <a:pt x="188" y="716"/>
                    </a:lnTo>
                    <a:lnTo>
                      <a:pt x="154" y="696"/>
                    </a:lnTo>
                    <a:lnTo>
                      <a:pt x="124" y="673"/>
                    </a:lnTo>
                    <a:lnTo>
                      <a:pt x="96" y="642"/>
                    </a:lnTo>
                    <a:lnTo>
                      <a:pt x="71" y="607"/>
                    </a:lnTo>
                    <a:lnTo>
                      <a:pt x="51" y="568"/>
                    </a:lnTo>
                    <a:lnTo>
                      <a:pt x="32" y="524"/>
                    </a:lnTo>
                    <a:lnTo>
                      <a:pt x="19" y="475"/>
                    </a:lnTo>
                    <a:lnTo>
                      <a:pt x="9" y="422"/>
                    </a:lnTo>
                    <a:lnTo>
                      <a:pt x="2" y="365"/>
                    </a:lnTo>
                    <a:lnTo>
                      <a:pt x="0" y="304"/>
                    </a:lnTo>
                    <a:lnTo>
                      <a:pt x="1" y="257"/>
                    </a:lnTo>
                    <a:lnTo>
                      <a:pt x="8" y="216"/>
                    </a:lnTo>
                    <a:lnTo>
                      <a:pt x="19" y="176"/>
                    </a:lnTo>
                    <a:lnTo>
                      <a:pt x="36" y="141"/>
                    </a:lnTo>
                    <a:lnTo>
                      <a:pt x="56" y="109"/>
                    </a:lnTo>
                    <a:lnTo>
                      <a:pt x="80" y="82"/>
                    </a:lnTo>
                    <a:lnTo>
                      <a:pt x="109" y="59"/>
                    </a:lnTo>
                    <a:lnTo>
                      <a:pt x="141" y="38"/>
                    </a:lnTo>
                    <a:lnTo>
                      <a:pt x="178" y="22"/>
                    </a:lnTo>
                    <a:lnTo>
                      <a:pt x="218" y="11"/>
                    </a:lnTo>
                    <a:lnTo>
                      <a:pt x="261" y="3"/>
                    </a:lnTo>
                    <a:lnTo>
                      <a:pt x="307" y="0"/>
                    </a:lnTo>
                    <a:lnTo>
                      <a:pt x="30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3"/>
              <p:cNvSpPr>
                <a:spLocks/>
              </p:cNvSpPr>
              <p:nvPr/>
            </p:nvSpPr>
            <p:spPr bwMode="auto">
              <a:xfrm>
                <a:off x="3437" y="1176"/>
                <a:ext cx="45" cy="76"/>
              </a:xfrm>
              <a:custGeom>
                <a:avLst/>
                <a:gdLst>
                  <a:gd name="T0" fmla="*/ 173 w 270"/>
                  <a:gd name="T1" fmla="*/ 0 h 456"/>
                  <a:gd name="T2" fmla="*/ 202 w 270"/>
                  <a:gd name="T3" fmla="*/ 2 h 456"/>
                  <a:gd name="T4" fmla="*/ 232 w 270"/>
                  <a:gd name="T5" fmla="*/ 9 h 456"/>
                  <a:gd name="T6" fmla="*/ 259 w 270"/>
                  <a:gd name="T7" fmla="*/ 19 h 456"/>
                  <a:gd name="T8" fmla="*/ 267 w 270"/>
                  <a:gd name="T9" fmla="*/ 24 h 456"/>
                  <a:gd name="T10" fmla="*/ 270 w 270"/>
                  <a:gd name="T11" fmla="*/ 33 h 456"/>
                  <a:gd name="T12" fmla="*/ 270 w 270"/>
                  <a:gd name="T13" fmla="*/ 44 h 456"/>
                  <a:gd name="T14" fmla="*/ 255 w 270"/>
                  <a:gd name="T15" fmla="*/ 94 h 456"/>
                  <a:gd name="T16" fmla="*/ 253 w 270"/>
                  <a:gd name="T17" fmla="*/ 99 h 456"/>
                  <a:gd name="T18" fmla="*/ 250 w 270"/>
                  <a:gd name="T19" fmla="*/ 103 h 456"/>
                  <a:gd name="T20" fmla="*/ 245 w 270"/>
                  <a:gd name="T21" fmla="*/ 107 h 456"/>
                  <a:gd name="T22" fmla="*/ 239 w 270"/>
                  <a:gd name="T23" fmla="*/ 109 h 456"/>
                  <a:gd name="T24" fmla="*/ 234 w 270"/>
                  <a:gd name="T25" fmla="*/ 109 h 456"/>
                  <a:gd name="T26" fmla="*/ 228 w 270"/>
                  <a:gd name="T27" fmla="*/ 108 h 456"/>
                  <a:gd name="T28" fmla="*/ 213 w 270"/>
                  <a:gd name="T29" fmla="*/ 105 h 456"/>
                  <a:gd name="T30" fmla="*/ 201 w 270"/>
                  <a:gd name="T31" fmla="*/ 102 h 456"/>
                  <a:gd name="T32" fmla="*/ 200 w 270"/>
                  <a:gd name="T33" fmla="*/ 102 h 456"/>
                  <a:gd name="T34" fmla="*/ 189 w 270"/>
                  <a:gd name="T35" fmla="*/ 105 h 456"/>
                  <a:gd name="T36" fmla="*/ 180 w 270"/>
                  <a:gd name="T37" fmla="*/ 110 h 456"/>
                  <a:gd name="T38" fmla="*/ 175 w 270"/>
                  <a:gd name="T39" fmla="*/ 122 h 456"/>
                  <a:gd name="T40" fmla="*/ 174 w 270"/>
                  <a:gd name="T41" fmla="*/ 136 h 456"/>
                  <a:gd name="T42" fmla="*/ 174 w 270"/>
                  <a:gd name="T43" fmla="*/ 185 h 456"/>
                  <a:gd name="T44" fmla="*/ 246 w 270"/>
                  <a:gd name="T45" fmla="*/ 185 h 456"/>
                  <a:gd name="T46" fmla="*/ 256 w 270"/>
                  <a:gd name="T47" fmla="*/ 188 h 456"/>
                  <a:gd name="T48" fmla="*/ 264 w 270"/>
                  <a:gd name="T49" fmla="*/ 195 h 456"/>
                  <a:gd name="T50" fmla="*/ 267 w 270"/>
                  <a:gd name="T51" fmla="*/ 206 h 456"/>
                  <a:gd name="T52" fmla="*/ 267 w 270"/>
                  <a:gd name="T53" fmla="*/ 250 h 456"/>
                  <a:gd name="T54" fmla="*/ 264 w 270"/>
                  <a:gd name="T55" fmla="*/ 260 h 456"/>
                  <a:gd name="T56" fmla="*/ 256 w 270"/>
                  <a:gd name="T57" fmla="*/ 268 h 456"/>
                  <a:gd name="T58" fmla="*/ 246 w 270"/>
                  <a:gd name="T59" fmla="*/ 271 h 456"/>
                  <a:gd name="T60" fmla="*/ 174 w 270"/>
                  <a:gd name="T61" fmla="*/ 271 h 456"/>
                  <a:gd name="T62" fmla="*/ 174 w 270"/>
                  <a:gd name="T63" fmla="*/ 434 h 456"/>
                  <a:gd name="T64" fmla="*/ 171 w 270"/>
                  <a:gd name="T65" fmla="*/ 445 h 456"/>
                  <a:gd name="T66" fmla="*/ 164 w 270"/>
                  <a:gd name="T67" fmla="*/ 452 h 456"/>
                  <a:gd name="T68" fmla="*/ 153 w 270"/>
                  <a:gd name="T69" fmla="*/ 456 h 456"/>
                  <a:gd name="T70" fmla="*/ 70 w 270"/>
                  <a:gd name="T71" fmla="*/ 456 h 456"/>
                  <a:gd name="T72" fmla="*/ 60 w 270"/>
                  <a:gd name="T73" fmla="*/ 452 h 456"/>
                  <a:gd name="T74" fmla="*/ 52 w 270"/>
                  <a:gd name="T75" fmla="*/ 445 h 456"/>
                  <a:gd name="T76" fmla="*/ 50 w 270"/>
                  <a:gd name="T77" fmla="*/ 434 h 456"/>
                  <a:gd name="T78" fmla="*/ 50 w 270"/>
                  <a:gd name="T79" fmla="*/ 271 h 456"/>
                  <a:gd name="T80" fmla="*/ 20 w 270"/>
                  <a:gd name="T81" fmla="*/ 271 h 456"/>
                  <a:gd name="T82" fmla="*/ 10 w 270"/>
                  <a:gd name="T83" fmla="*/ 267 h 456"/>
                  <a:gd name="T84" fmla="*/ 2 w 270"/>
                  <a:gd name="T85" fmla="*/ 259 h 456"/>
                  <a:gd name="T86" fmla="*/ 0 w 270"/>
                  <a:gd name="T87" fmla="*/ 249 h 456"/>
                  <a:gd name="T88" fmla="*/ 0 w 270"/>
                  <a:gd name="T89" fmla="*/ 206 h 456"/>
                  <a:gd name="T90" fmla="*/ 2 w 270"/>
                  <a:gd name="T91" fmla="*/ 195 h 456"/>
                  <a:gd name="T92" fmla="*/ 10 w 270"/>
                  <a:gd name="T93" fmla="*/ 188 h 456"/>
                  <a:gd name="T94" fmla="*/ 20 w 270"/>
                  <a:gd name="T95" fmla="*/ 185 h 456"/>
                  <a:gd name="T96" fmla="*/ 50 w 270"/>
                  <a:gd name="T97" fmla="*/ 185 h 456"/>
                  <a:gd name="T98" fmla="*/ 50 w 270"/>
                  <a:gd name="T99" fmla="*/ 118 h 456"/>
                  <a:gd name="T100" fmla="*/ 52 w 270"/>
                  <a:gd name="T101" fmla="*/ 92 h 456"/>
                  <a:gd name="T102" fmla="*/ 58 w 270"/>
                  <a:gd name="T103" fmla="*/ 70 h 456"/>
                  <a:gd name="T104" fmla="*/ 68 w 270"/>
                  <a:gd name="T105" fmla="*/ 49 h 456"/>
                  <a:gd name="T106" fmla="*/ 83 w 270"/>
                  <a:gd name="T107" fmla="*/ 32 h 456"/>
                  <a:gd name="T108" fmla="*/ 101 w 270"/>
                  <a:gd name="T109" fmla="*/ 19 h 456"/>
                  <a:gd name="T110" fmla="*/ 122 w 270"/>
                  <a:gd name="T111" fmla="*/ 9 h 456"/>
                  <a:gd name="T112" fmla="*/ 146 w 270"/>
                  <a:gd name="T113" fmla="*/ 2 h 456"/>
                  <a:gd name="T114" fmla="*/ 173 w 270"/>
                  <a:gd name="T115" fmla="*/ 0 h 4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0" h="456">
                    <a:moveTo>
                      <a:pt x="173" y="0"/>
                    </a:moveTo>
                    <a:lnTo>
                      <a:pt x="202" y="2"/>
                    </a:lnTo>
                    <a:lnTo>
                      <a:pt x="232" y="9"/>
                    </a:lnTo>
                    <a:lnTo>
                      <a:pt x="259" y="19"/>
                    </a:lnTo>
                    <a:lnTo>
                      <a:pt x="267" y="24"/>
                    </a:lnTo>
                    <a:lnTo>
                      <a:pt x="270" y="33"/>
                    </a:lnTo>
                    <a:lnTo>
                      <a:pt x="270" y="44"/>
                    </a:lnTo>
                    <a:lnTo>
                      <a:pt x="255" y="94"/>
                    </a:lnTo>
                    <a:lnTo>
                      <a:pt x="253" y="99"/>
                    </a:lnTo>
                    <a:lnTo>
                      <a:pt x="250" y="103"/>
                    </a:lnTo>
                    <a:lnTo>
                      <a:pt x="245" y="107"/>
                    </a:lnTo>
                    <a:lnTo>
                      <a:pt x="239" y="109"/>
                    </a:lnTo>
                    <a:lnTo>
                      <a:pt x="234" y="109"/>
                    </a:lnTo>
                    <a:lnTo>
                      <a:pt x="228" y="108"/>
                    </a:lnTo>
                    <a:lnTo>
                      <a:pt x="213" y="105"/>
                    </a:lnTo>
                    <a:lnTo>
                      <a:pt x="201" y="102"/>
                    </a:lnTo>
                    <a:lnTo>
                      <a:pt x="200" y="102"/>
                    </a:lnTo>
                    <a:lnTo>
                      <a:pt x="189" y="105"/>
                    </a:lnTo>
                    <a:lnTo>
                      <a:pt x="180" y="110"/>
                    </a:lnTo>
                    <a:lnTo>
                      <a:pt x="175" y="122"/>
                    </a:lnTo>
                    <a:lnTo>
                      <a:pt x="174" y="136"/>
                    </a:lnTo>
                    <a:lnTo>
                      <a:pt x="174" y="185"/>
                    </a:lnTo>
                    <a:lnTo>
                      <a:pt x="246" y="185"/>
                    </a:lnTo>
                    <a:lnTo>
                      <a:pt x="256" y="188"/>
                    </a:lnTo>
                    <a:lnTo>
                      <a:pt x="264" y="195"/>
                    </a:lnTo>
                    <a:lnTo>
                      <a:pt x="267" y="206"/>
                    </a:lnTo>
                    <a:lnTo>
                      <a:pt x="267" y="250"/>
                    </a:lnTo>
                    <a:lnTo>
                      <a:pt x="264" y="260"/>
                    </a:lnTo>
                    <a:lnTo>
                      <a:pt x="256" y="268"/>
                    </a:lnTo>
                    <a:lnTo>
                      <a:pt x="246" y="271"/>
                    </a:lnTo>
                    <a:lnTo>
                      <a:pt x="174" y="271"/>
                    </a:lnTo>
                    <a:lnTo>
                      <a:pt x="174" y="434"/>
                    </a:lnTo>
                    <a:lnTo>
                      <a:pt x="171" y="445"/>
                    </a:lnTo>
                    <a:lnTo>
                      <a:pt x="164" y="452"/>
                    </a:lnTo>
                    <a:lnTo>
                      <a:pt x="153" y="456"/>
                    </a:lnTo>
                    <a:lnTo>
                      <a:pt x="70" y="456"/>
                    </a:lnTo>
                    <a:lnTo>
                      <a:pt x="60" y="452"/>
                    </a:lnTo>
                    <a:lnTo>
                      <a:pt x="52" y="445"/>
                    </a:lnTo>
                    <a:lnTo>
                      <a:pt x="50" y="434"/>
                    </a:lnTo>
                    <a:lnTo>
                      <a:pt x="50" y="271"/>
                    </a:lnTo>
                    <a:lnTo>
                      <a:pt x="20" y="271"/>
                    </a:lnTo>
                    <a:lnTo>
                      <a:pt x="10" y="267"/>
                    </a:lnTo>
                    <a:lnTo>
                      <a:pt x="2" y="259"/>
                    </a:lnTo>
                    <a:lnTo>
                      <a:pt x="0" y="249"/>
                    </a:lnTo>
                    <a:lnTo>
                      <a:pt x="0" y="206"/>
                    </a:lnTo>
                    <a:lnTo>
                      <a:pt x="2" y="195"/>
                    </a:lnTo>
                    <a:lnTo>
                      <a:pt x="10" y="188"/>
                    </a:lnTo>
                    <a:lnTo>
                      <a:pt x="20" y="185"/>
                    </a:lnTo>
                    <a:lnTo>
                      <a:pt x="50" y="185"/>
                    </a:lnTo>
                    <a:lnTo>
                      <a:pt x="50" y="118"/>
                    </a:lnTo>
                    <a:lnTo>
                      <a:pt x="52" y="92"/>
                    </a:lnTo>
                    <a:lnTo>
                      <a:pt x="58" y="70"/>
                    </a:lnTo>
                    <a:lnTo>
                      <a:pt x="68" y="49"/>
                    </a:lnTo>
                    <a:lnTo>
                      <a:pt x="83" y="32"/>
                    </a:lnTo>
                    <a:lnTo>
                      <a:pt x="101" y="19"/>
                    </a:lnTo>
                    <a:lnTo>
                      <a:pt x="122" y="9"/>
                    </a:lnTo>
                    <a:lnTo>
                      <a:pt x="146"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14"/>
              <p:cNvSpPr>
                <a:spLocks noEditPoints="1"/>
              </p:cNvSpPr>
              <p:nvPr/>
            </p:nvSpPr>
            <p:spPr bwMode="auto">
              <a:xfrm>
                <a:off x="3323" y="689"/>
                <a:ext cx="620" cy="612"/>
              </a:xfrm>
              <a:custGeom>
                <a:avLst/>
                <a:gdLst>
                  <a:gd name="T0" fmla="*/ 516 w 3721"/>
                  <a:gd name="T1" fmla="*/ 2919 h 3673"/>
                  <a:gd name="T2" fmla="*/ 466 w 3721"/>
                  <a:gd name="T3" fmla="*/ 3302 h 3673"/>
                  <a:gd name="T4" fmla="*/ 768 w 3721"/>
                  <a:gd name="T5" fmla="*/ 3533 h 3673"/>
                  <a:gd name="T6" fmla="*/ 1123 w 3721"/>
                  <a:gd name="T7" fmla="*/ 3387 h 3673"/>
                  <a:gd name="T8" fmla="*/ 1173 w 3721"/>
                  <a:gd name="T9" fmla="*/ 3004 h 3673"/>
                  <a:gd name="T10" fmla="*/ 872 w 3721"/>
                  <a:gd name="T11" fmla="*/ 2773 h 3673"/>
                  <a:gd name="T12" fmla="*/ 1489 w 3721"/>
                  <a:gd name="T13" fmla="*/ 1088 h 3673"/>
                  <a:gd name="T14" fmla="*/ 1146 w 3721"/>
                  <a:gd name="T15" fmla="*/ 1497 h 3673"/>
                  <a:gd name="T16" fmla="*/ 1151 w 3721"/>
                  <a:gd name="T17" fmla="*/ 2061 h 3673"/>
                  <a:gd name="T18" fmla="*/ 1291 w 3721"/>
                  <a:gd name="T19" fmla="*/ 2101 h 3673"/>
                  <a:gd name="T20" fmla="*/ 1750 w 3721"/>
                  <a:gd name="T21" fmla="*/ 1840 h 3673"/>
                  <a:gd name="T22" fmla="*/ 2029 w 3721"/>
                  <a:gd name="T23" fmla="*/ 1840 h 3673"/>
                  <a:gd name="T24" fmla="*/ 2489 w 3721"/>
                  <a:gd name="T25" fmla="*/ 2101 h 3673"/>
                  <a:gd name="T26" fmla="*/ 2627 w 3721"/>
                  <a:gd name="T27" fmla="*/ 2061 h 3673"/>
                  <a:gd name="T28" fmla="*/ 2632 w 3721"/>
                  <a:gd name="T29" fmla="*/ 1497 h 3673"/>
                  <a:gd name="T30" fmla="*/ 2289 w 3721"/>
                  <a:gd name="T31" fmla="*/ 1088 h 3673"/>
                  <a:gd name="T32" fmla="*/ 469 w 3721"/>
                  <a:gd name="T33" fmla="*/ 239 h 3673"/>
                  <a:gd name="T34" fmla="*/ 167 w 3721"/>
                  <a:gd name="T35" fmla="*/ 471 h 3673"/>
                  <a:gd name="T36" fmla="*/ 217 w 3721"/>
                  <a:gd name="T37" fmla="*/ 853 h 3673"/>
                  <a:gd name="T38" fmla="*/ 572 w 3721"/>
                  <a:gd name="T39" fmla="*/ 999 h 3673"/>
                  <a:gd name="T40" fmla="*/ 874 w 3721"/>
                  <a:gd name="T41" fmla="*/ 769 h 3673"/>
                  <a:gd name="T42" fmla="*/ 824 w 3721"/>
                  <a:gd name="T43" fmla="*/ 385 h 3673"/>
                  <a:gd name="T44" fmla="*/ 3202 w 3721"/>
                  <a:gd name="T45" fmla="*/ 136 h 3673"/>
                  <a:gd name="T46" fmla="*/ 2870 w 3721"/>
                  <a:gd name="T47" fmla="*/ 327 h 3673"/>
                  <a:gd name="T48" fmla="*/ 2870 w 3721"/>
                  <a:gd name="T49" fmla="*/ 713 h 3673"/>
                  <a:gd name="T50" fmla="*/ 3202 w 3721"/>
                  <a:gd name="T51" fmla="*/ 904 h 3673"/>
                  <a:gd name="T52" fmla="*/ 3533 w 3721"/>
                  <a:gd name="T53" fmla="*/ 713 h 3673"/>
                  <a:gd name="T54" fmla="*/ 3533 w 3721"/>
                  <a:gd name="T55" fmla="*/ 327 h 3673"/>
                  <a:gd name="T56" fmla="*/ 3202 w 3721"/>
                  <a:gd name="T57" fmla="*/ 136 h 3673"/>
                  <a:gd name="T58" fmla="*/ 3569 w 3721"/>
                  <a:gd name="T59" fmla="*/ 152 h 3673"/>
                  <a:gd name="T60" fmla="*/ 3718 w 3721"/>
                  <a:gd name="T61" fmla="*/ 581 h 3673"/>
                  <a:gd name="T62" fmla="*/ 3481 w 3721"/>
                  <a:gd name="T63" fmla="*/ 959 h 3673"/>
                  <a:gd name="T64" fmla="*/ 3028 w 3721"/>
                  <a:gd name="T65" fmla="*/ 1010 h 3673"/>
                  <a:gd name="T66" fmla="*/ 2793 w 3721"/>
                  <a:gd name="T67" fmla="*/ 1409 h 3673"/>
                  <a:gd name="T68" fmla="*/ 2832 w 3721"/>
                  <a:gd name="T69" fmla="*/ 2018 h 3673"/>
                  <a:gd name="T70" fmla="*/ 2490 w 3721"/>
                  <a:gd name="T71" fmla="*/ 2540 h 3673"/>
                  <a:gd name="T72" fmla="*/ 1889 w 3721"/>
                  <a:gd name="T73" fmla="*/ 2747 h 3673"/>
                  <a:gd name="T74" fmla="*/ 1224 w 3721"/>
                  <a:gd name="T75" fmla="*/ 2825 h 3673"/>
                  <a:gd name="T76" fmla="*/ 1327 w 3721"/>
                  <a:gd name="T77" fmla="*/ 3272 h 3673"/>
                  <a:gd name="T78" fmla="*/ 1048 w 3721"/>
                  <a:gd name="T79" fmla="*/ 3620 h 3673"/>
                  <a:gd name="T80" fmla="*/ 591 w 3721"/>
                  <a:gd name="T81" fmla="*/ 3620 h 3673"/>
                  <a:gd name="T82" fmla="*/ 313 w 3721"/>
                  <a:gd name="T83" fmla="*/ 3272 h 3673"/>
                  <a:gd name="T84" fmla="*/ 414 w 3721"/>
                  <a:gd name="T85" fmla="*/ 2828 h 3673"/>
                  <a:gd name="T86" fmla="*/ 820 w 3721"/>
                  <a:gd name="T87" fmla="*/ 2632 h 3673"/>
                  <a:gd name="T88" fmla="*/ 1222 w 3721"/>
                  <a:gd name="T89" fmla="*/ 2482 h 3673"/>
                  <a:gd name="T90" fmla="*/ 928 w 3721"/>
                  <a:gd name="T91" fmla="*/ 1937 h 3673"/>
                  <a:gd name="T92" fmla="*/ 1025 w 3721"/>
                  <a:gd name="T93" fmla="*/ 1322 h 3673"/>
                  <a:gd name="T94" fmla="*/ 633 w 3721"/>
                  <a:gd name="T95" fmla="*/ 1128 h 3673"/>
                  <a:gd name="T96" fmla="*/ 195 w 3721"/>
                  <a:gd name="T97" fmla="*/ 1025 h 3673"/>
                  <a:gd name="T98" fmla="*/ 0 w 3721"/>
                  <a:gd name="T99" fmla="*/ 620 h 3673"/>
                  <a:gd name="T100" fmla="*/ 195 w 3721"/>
                  <a:gd name="T101" fmla="*/ 213 h 3673"/>
                  <a:gd name="T102" fmla="*/ 639 w 3721"/>
                  <a:gd name="T103" fmla="*/ 113 h 3673"/>
                  <a:gd name="T104" fmla="*/ 988 w 3721"/>
                  <a:gd name="T105" fmla="*/ 390 h 3673"/>
                  <a:gd name="T106" fmla="*/ 994 w 3721"/>
                  <a:gd name="T107" fmla="*/ 836 h 3673"/>
                  <a:gd name="T108" fmla="*/ 1584 w 3721"/>
                  <a:gd name="T109" fmla="*/ 848 h 3673"/>
                  <a:gd name="T110" fmla="*/ 2209 w 3721"/>
                  <a:gd name="T111" fmla="*/ 852 h 3673"/>
                  <a:gd name="T112" fmla="*/ 2726 w 3721"/>
                  <a:gd name="T113" fmla="*/ 729 h 3673"/>
                  <a:gd name="T114" fmla="*/ 2735 w 3721"/>
                  <a:gd name="T115" fmla="*/ 291 h 3673"/>
                  <a:gd name="T116" fmla="*/ 3082 w 3721"/>
                  <a:gd name="T117" fmla="*/ 13 h 36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721" h="3673">
                    <a:moveTo>
                      <a:pt x="820" y="2769"/>
                    </a:moveTo>
                    <a:lnTo>
                      <a:pt x="768" y="2773"/>
                    </a:lnTo>
                    <a:lnTo>
                      <a:pt x="718" y="2784"/>
                    </a:lnTo>
                    <a:lnTo>
                      <a:pt x="671" y="2799"/>
                    </a:lnTo>
                    <a:lnTo>
                      <a:pt x="627" y="2822"/>
                    </a:lnTo>
                    <a:lnTo>
                      <a:pt x="585" y="2849"/>
                    </a:lnTo>
                    <a:lnTo>
                      <a:pt x="549" y="2882"/>
                    </a:lnTo>
                    <a:lnTo>
                      <a:pt x="516" y="2919"/>
                    </a:lnTo>
                    <a:lnTo>
                      <a:pt x="489" y="2960"/>
                    </a:lnTo>
                    <a:lnTo>
                      <a:pt x="466" y="3004"/>
                    </a:lnTo>
                    <a:lnTo>
                      <a:pt x="449" y="3051"/>
                    </a:lnTo>
                    <a:lnTo>
                      <a:pt x="439" y="3101"/>
                    </a:lnTo>
                    <a:lnTo>
                      <a:pt x="436" y="3153"/>
                    </a:lnTo>
                    <a:lnTo>
                      <a:pt x="439" y="3205"/>
                    </a:lnTo>
                    <a:lnTo>
                      <a:pt x="449" y="3254"/>
                    </a:lnTo>
                    <a:lnTo>
                      <a:pt x="466" y="3302"/>
                    </a:lnTo>
                    <a:lnTo>
                      <a:pt x="489" y="3346"/>
                    </a:lnTo>
                    <a:lnTo>
                      <a:pt x="516" y="3387"/>
                    </a:lnTo>
                    <a:lnTo>
                      <a:pt x="549" y="3424"/>
                    </a:lnTo>
                    <a:lnTo>
                      <a:pt x="585" y="3456"/>
                    </a:lnTo>
                    <a:lnTo>
                      <a:pt x="627" y="3483"/>
                    </a:lnTo>
                    <a:lnTo>
                      <a:pt x="671" y="3506"/>
                    </a:lnTo>
                    <a:lnTo>
                      <a:pt x="718" y="3523"/>
                    </a:lnTo>
                    <a:lnTo>
                      <a:pt x="768" y="3533"/>
                    </a:lnTo>
                    <a:lnTo>
                      <a:pt x="820" y="3536"/>
                    </a:lnTo>
                    <a:lnTo>
                      <a:pt x="872" y="3533"/>
                    </a:lnTo>
                    <a:lnTo>
                      <a:pt x="921" y="3523"/>
                    </a:lnTo>
                    <a:lnTo>
                      <a:pt x="969" y="3506"/>
                    </a:lnTo>
                    <a:lnTo>
                      <a:pt x="1013" y="3483"/>
                    </a:lnTo>
                    <a:lnTo>
                      <a:pt x="1053" y="3456"/>
                    </a:lnTo>
                    <a:lnTo>
                      <a:pt x="1091" y="3424"/>
                    </a:lnTo>
                    <a:lnTo>
                      <a:pt x="1123" y="3387"/>
                    </a:lnTo>
                    <a:lnTo>
                      <a:pt x="1151" y="3346"/>
                    </a:lnTo>
                    <a:lnTo>
                      <a:pt x="1173" y="3302"/>
                    </a:lnTo>
                    <a:lnTo>
                      <a:pt x="1190" y="3254"/>
                    </a:lnTo>
                    <a:lnTo>
                      <a:pt x="1200" y="3205"/>
                    </a:lnTo>
                    <a:lnTo>
                      <a:pt x="1204" y="3153"/>
                    </a:lnTo>
                    <a:lnTo>
                      <a:pt x="1200" y="3101"/>
                    </a:lnTo>
                    <a:lnTo>
                      <a:pt x="1190" y="3051"/>
                    </a:lnTo>
                    <a:lnTo>
                      <a:pt x="1173" y="3004"/>
                    </a:lnTo>
                    <a:lnTo>
                      <a:pt x="1151" y="2960"/>
                    </a:lnTo>
                    <a:lnTo>
                      <a:pt x="1123" y="2919"/>
                    </a:lnTo>
                    <a:lnTo>
                      <a:pt x="1091" y="2882"/>
                    </a:lnTo>
                    <a:lnTo>
                      <a:pt x="1053" y="2849"/>
                    </a:lnTo>
                    <a:lnTo>
                      <a:pt x="1013" y="2822"/>
                    </a:lnTo>
                    <a:lnTo>
                      <a:pt x="969" y="2799"/>
                    </a:lnTo>
                    <a:lnTo>
                      <a:pt x="921" y="2784"/>
                    </a:lnTo>
                    <a:lnTo>
                      <a:pt x="872" y="2773"/>
                    </a:lnTo>
                    <a:lnTo>
                      <a:pt x="820" y="2769"/>
                    </a:lnTo>
                    <a:close/>
                    <a:moveTo>
                      <a:pt x="1889" y="980"/>
                    </a:moveTo>
                    <a:lnTo>
                      <a:pt x="1817" y="983"/>
                    </a:lnTo>
                    <a:lnTo>
                      <a:pt x="1747" y="993"/>
                    </a:lnTo>
                    <a:lnTo>
                      <a:pt x="1679" y="1009"/>
                    </a:lnTo>
                    <a:lnTo>
                      <a:pt x="1612" y="1029"/>
                    </a:lnTo>
                    <a:lnTo>
                      <a:pt x="1550" y="1056"/>
                    </a:lnTo>
                    <a:lnTo>
                      <a:pt x="1489" y="1088"/>
                    </a:lnTo>
                    <a:lnTo>
                      <a:pt x="1433" y="1125"/>
                    </a:lnTo>
                    <a:lnTo>
                      <a:pt x="1379" y="1167"/>
                    </a:lnTo>
                    <a:lnTo>
                      <a:pt x="1329" y="1212"/>
                    </a:lnTo>
                    <a:lnTo>
                      <a:pt x="1283" y="1262"/>
                    </a:lnTo>
                    <a:lnTo>
                      <a:pt x="1242" y="1316"/>
                    </a:lnTo>
                    <a:lnTo>
                      <a:pt x="1205" y="1372"/>
                    </a:lnTo>
                    <a:lnTo>
                      <a:pt x="1173" y="1433"/>
                    </a:lnTo>
                    <a:lnTo>
                      <a:pt x="1146" y="1497"/>
                    </a:lnTo>
                    <a:lnTo>
                      <a:pt x="1125" y="1562"/>
                    </a:lnTo>
                    <a:lnTo>
                      <a:pt x="1109" y="1631"/>
                    </a:lnTo>
                    <a:lnTo>
                      <a:pt x="1100" y="1701"/>
                    </a:lnTo>
                    <a:lnTo>
                      <a:pt x="1096" y="1773"/>
                    </a:lnTo>
                    <a:lnTo>
                      <a:pt x="1100" y="1848"/>
                    </a:lnTo>
                    <a:lnTo>
                      <a:pt x="1111" y="1921"/>
                    </a:lnTo>
                    <a:lnTo>
                      <a:pt x="1128" y="1992"/>
                    </a:lnTo>
                    <a:lnTo>
                      <a:pt x="1151" y="2061"/>
                    </a:lnTo>
                    <a:lnTo>
                      <a:pt x="1180" y="2127"/>
                    </a:lnTo>
                    <a:lnTo>
                      <a:pt x="1215" y="2189"/>
                    </a:lnTo>
                    <a:lnTo>
                      <a:pt x="1254" y="2247"/>
                    </a:lnTo>
                    <a:lnTo>
                      <a:pt x="1260" y="2216"/>
                    </a:lnTo>
                    <a:lnTo>
                      <a:pt x="1266" y="2184"/>
                    </a:lnTo>
                    <a:lnTo>
                      <a:pt x="1272" y="2154"/>
                    </a:lnTo>
                    <a:lnTo>
                      <a:pt x="1280" y="2125"/>
                    </a:lnTo>
                    <a:lnTo>
                      <a:pt x="1291" y="2101"/>
                    </a:lnTo>
                    <a:lnTo>
                      <a:pt x="1301" y="2078"/>
                    </a:lnTo>
                    <a:lnTo>
                      <a:pt x="1313" y="2059"/>
                    </a:lnTo>
                    <a:lnTo>
                      <a:pt x="1327" y="2044"/>
                    </a:lnTo>
                    <a:lnTo>
                      <a:pt x="1342" y="2035"/>
                    </a:lnTo>
                    <a:lnTo>
                      <a:pt x="1651" y="1912"/>
                    </a:lnTo>
                    <a:lnTo>
                      <a:pt x="1723" y="1851"/>
                    </a:lnTo>
                    <a:lnTo>
                      <a:pt x="1735" y="1843"/>
                    </a:lnTo>
                    <a:lnTo>
                      <a:pt x="1750" y="1840"/>
                    </a:lnTo>
                    <a:lnTo>
                      <a:pt x="1764" y="1841"/>
                    </a:lnTo>
                    <a:lnTo>
                      <a:pt x="1777" y="1845"/>
                    </a:lnTo>
                    <a:lnTo>
                      <a:pt x="1788" y="1853"/>
                    </a:lnTo>
                    <a:lnTo>
                      <a:pt x="1889" y="1954"/>
                    </a:lnTo>
                    <a:lnTo>
                      <a:pt x="1989" y="1853"/>
                    </a:lnTo>
                    <a:lnTo>
                      <a:pt x="2002" y="1845"/>
                    </a:lnTo>
                    <a:lnTo>
                      <a:pt x="2014" y="1841"/>
                    </a:lnTo>
                    <a:lnTo>
                      <a:pt x="2029" y="1840"/>
                    </a:lnTo>
                    <a:lnTo>
                      <a:pt x="2043" y="1843"/>
                    </a:lnTo>
                    <a:lnTo>
                      <a:pt x="2055" y="1851"/>
                    </a:lnTo>
                    <a:lnTo>
                      <a:pt x="2127" y="1912"/>
                    </a:lnTo>
                    <a:lnTo>
                      <a:pt x="2435" y="2035"/>
                    </a:lnTo>
                    <a:lnTo>
                      <a:pt x="2451" y="2044"/>
                    </a:lnTo>
                    <a:lnTo>
                      <a:pt x="2465" y="2059"/>
                    </a:lnTo>
                    <a:lnTo>
                      <a:pt x="2477" y="2078"/>
                    </a:lnTo>
                    <a:lnTo>
                      <a:pt x="2489" y="2101"/>
                    </a:lnTo>
                    <a:lnTo>
                      <a:pt x="2498" y="2125"/>
                    </a:lnTo>
                    <a:lnTo>
                      <a:pt x="2505" y="2154"/>
                    </a:lnTo>
                    <a:lnTo>
                      <a:pt x="2512" y="2184"/>
                    </a:lnTo>
                    <a:lnTo>
                      <a:pt x="2519" y="2216"/>
                    </a:lnTo>
                    <a:lnTo>
                      <a:pt x="2524" y="2247"/>
                    </a:lnTo>
                    <a:lnTo>
                      <a:pt x="2564" y="2189"/>
                    </a:lnTo>
                    <a:lnTo>
                      <a:pt x="2598" y="2127"/>
                    </a:lnTo>
                    <a:lnTo>
                      <a:pt x="2627" y="2061"/>
                    </a:lnTo>
                    <a:lnTo>
                      <a:pt x="2651" y="1992"/>
                    </a:lnTo>
                    <a:lnTo>
                      <a:pt x="2668" y="1921"/>
                    </a:lnTo>
                    <a:lnTo>
                      <a:pt x="2678" y="1848"/>
                    </a:lnTo>
                    <a:lnTo>
                      <a:pt x="2682" y="1773"/>
                    </a:lnTo>
                    <a:lnTo>
                      <a:pt x="2678" y="1701"/>
                    </a:lnTo>
                    <a:lnTo>
                      <a:pt x="2669" y="1631"/>
                    </a:lnTo>
                    <a:lnTo>
                      <a:pt x="2653" y="1562"/>
                    </a:lnTo>
                    <a:lnTo>
                      <a:pt x="2632" y="1497"/>
                    </a:lnTo>
                    <a:lnTo>
                      <a:pt x="2606" y="1433"/>
                    </a:lnTo>
                    <a:lnTo>
                      <a:pt x="2573" y="1374"/>
                    </a:lnTo>
                    <a:lnTo>
                      <a:pt x="2537" y="1316"/>
                    </a:lnTo>
                    <a:lnTo>
                      <a:pt x="2495" y="1262"/>
                    </a:lnTo>
                    <a:lnTo>
                      <a:pt x="2449" y="1212"/>
                    </a:lnTo>
                    <a:lnTo>
                      <a:pt x="2399" y="1167"/>
                    </a:lnTo>
                    <a:lnTo>
                      <a:pt x="2346" y="1125"/>
                    </a:lnTo>
                    <a:lnTo>
                      <a:pt x="2289" y="1088"/>
                    </a:lnTo>
                    <a:lnTo>
                      <a:pt x="2229" y="1056"/>
                    </a:lnTo>
                    <a:lnTo>
                      <a:pt x="2166" y="1029"/>
                    </a:lnTo>
                    <a:lnTo>
                      <a:pt x="2100" y="1009"/>
                    </a:lnTo>
                    <a:lnTo>
                      <a:pt x="2031" y="993"/>
                    </a:lnTo>
                    <a:lnTo>
                      <a:pt x="1961" y="983"/>
                    </a:lnTo>
                    <a:lnTo>
                      <a:pt x="1889" y="980"/>
                    </a:lnTo>
                    <a:close/>
                    <a:moveTo>
                      <a:pt x="521" y="236"/>
                    </a:moveTo>
                    <a:lnTo>
                      <a:pt x="469" y="239"/>
                    </a:lnTo>
                    <a:lnTo>
                      <a:pt x="419" y="249"/>
                    </a:lnTo>
                    <a:lnTo>
                      <a:pt x="371" y="266"/>
                    </a:lnTo>
                    <a:lnTo>
                      <a:pt x="326" y="288"/>
                    </a:lnTo>
                    <a:lnTo>
                      <a:pt x="286" y="316"/>
                    </a:lnTo>
                    <a:lnTo>
                      <a:pt x="250" y="349"/>
                    </a:lnTo>
                    <a:lnTo>
                      <a:pt x="217" y="385"/>
                    </a:lnTo>
                    <a:lnTo>
                      <a:pt x="189" y="425"/>
                    </a:lnTo>
                    <a:lnTo>
                      <a:pt x="167" y="471"/>
                    </a:lnTo>
                    <a:lnTo>
                      <a:pt x="150" y="518"/>
                    </a:lnTo>
                    <a:lnTo>
                      <a:pt x="140" y="568"/>
                    </a:lnTo>
                    <a:lnTo>
                      <a:pt x="137" y="620"/>
                    </a:lnTo>
                    <a:lnTo>
                      <a:pt x="140" y="672"/>
                    </a:lnTo>
                    <a:lnTo>
                      <a:pt x="150" y="721"/>
                    </a:lnTo>
                    <a:lnTo>
                      <a:pt x="167" y="769"/>
                    </a:lnTo>
                    <a:lnTo>
                      <a:pt x="189" y="813"/>
                    </a:lnTo>
                    <a:lnTo>
                      <a:pt x="217" y="853"/>
                    </a:lnTo>
                    <a:lnTo>
                      <a:pt x="250" y="890"/>
                    </a:lnTo>
                    <a:lnTo>
                      <a:pt x="286" y="923"/>
                    </a:lnTo>
                    <a:lnTo>
                      <a:pt x="326" y="950"/>
                    </a:lnTo>
                    <a:lnTo>
                      <a:pt x="371" y="973"/>
                    </a:lnTo>
                    <a:lnTo>
                      <a:pt x="419" y="989"/>
                    </a:lnTo>
                    <a:lnTo>
                      <a:pt x="469" y="999"/>
                    </a:lnTo>
                    <a:lnTo>
                      <a:pt x="521" y="1003"/>
                    </a:lnTo>
                    <a:lnTo>
                      <a:pt x="572" y="999"/>
                    </a:lnTo>
                    <a:lnTo>
                      <a:pt x="622" y="989"/>
                    </a:lnTo>
                    <a:lnTo>
                      <a:pt x="670" y="973"/>
                    </a:lnTo>
                    <a:lnTo>
                      <a:pt x="714" y="950"/>
                    </a:lnTo>
                    <a:lnTo>
                      <a:pt x="754" y="923"/>
                    </a:lnTo>
                    <a:lnTo>
                      <a:pt x="791" y="890"/>
                    </a:lnTo>
                    <a:lnTo>
                      <a:pt x="824" y="853"/>
                    </a:lnTo>
                    <a:lnTo>
                      <a:pt x="851" y="813"/>
                    </a:lnTo>
                    <a:lnTo>
                      <a:pt x="874" y="769"/>
                    </a:lnTo>
                    <a:lnTo>
                      <a:pt x="890" y="721"/>
                    </a:lnTo>
                    <a:lnTo>
                      <a:pt x="900" y="672"/>
                    </a:lnTo>
                    <a:lnTo>
                      <a:pt x="904" y="620"/>
                    </a:lnTo>
                    <a:lnTo>
                      <a:pt x="900" y="568"/>
                    </a:lnTo>
                    <a:lnTo>
                      <a:pt x="890" y="518"/>
                    </a:lnTo>
                    <a:lnTo>
                      <a:pt x="874" y="471"/>
                    </a:lnTo>
                    <a:lnTo>
                      <a:pt x="851" y="425"/>
                    </a:lnTo>
                    <a:lnTo>
                      <a:pt x="824" y="385"/>
                    </a:lnTo>
                    <a:lnTo>
                      <a:pt x="791" y="349"/>
                    </a:lnTo>
                    <a:lnTo>
                      <a:pt x="754" y="316"/>
                    </a:lnTo>
                    <a:lnTo>
                      <a:pt x="714" y="288"/>
                    </a:lnTo>
                    <a:lnTo>
                      <a:pt x="670" y="266"/>
                    </a:lnTo>
                    <a:lnTo>
                      <a:pt x="622" y="249"/>
                    </a:lnTo>
                    <a:lnTo>
                      <a:pt x="572" y="239"/>
                    </a:lnTo>
                    <a:lnTo>
                      <a:pt x="521" y="236"/>
                    </a:lnTo>
                    <a:close/>
                    <a:moveTo>
                      <a:pt x="3202" y="136"/>
                    </a:moveTo>
                    <a:lnTo>
                      <a:pt x="3150" y="140"/>
                    </a:lnTo>
                    <a:lnTo>
                      <a:pt x="3099" y="150"/>
                    </a:lnTo>
                    <a:lnTo>
                      <a:pt x="3053" y="167"/>
                    </a:lnTo>
                    <a:lnTo>
                      <a:pt x="3008" y="190"/>
                    </a:lnTo>
                    <a:lnTo>
                      <a:pt x="2967" y="217"/>
                    </a:lnTo>
                    <a:lnTo>
                      <a:pt x="2931" y="249"/>
                    </a:lnTo>
                    <a:lnTo>
                      <a:pt x="2898" y="285"/>
                    </a:lnTo>
                    <a:lnTo>
                      <a:pt x="2870" y="327"/>
                    </a:lnTo>
                    <a:lnTo>
                      <a:pt x="2849" y="371"/>
                    </a:lnTo>
                    <a:lnTo>
                      <a:pt x="2832" y="419"/>
                    </a:lnTo>
                    <a:lnTo>
                      <a:pt x="2822" y="468"/>
                    </a:lnTo>
                    <a:lnTo>
                      <a:pt x="2818" y="520"/>
                    </a:lnTo>
                    <a:lnTo>
                      <a:pt x="2822" y="572"/>
                    </a:lnTo>
                    <a:lnTo>
                      <a:pt x="2832" y="622"/>
                    </a:lnTo>
                    <a:lnTo>
                      <a:pt x="2849" y="669"/>
                    </a:lnTo>
                    <a:lnTo>
                      <a:pt x="2870" y="713"/>
                    </a:lnTo>
                    <a:lnTo>
                      <a:pt x="2898" y="754"/>
                    </a:lnTo>
                    <a:lnTo>
                      <a:pt x="2931" y="791"/>
                    </a:lnTo>
                    <a:lnTo>
                      <a:pt x="2967" y="824"/>
                    </a:lnTo>
                    <a:lnTo>
                      <a:pt x="3008" y="851"/>
                    </a:lnTo>
                    <a:lnTo>
                      <a:pt x="3053" y="874"/>
                    </a:lnTo>
                    <a:lnTo>
                      <a:pt x="3099" y="889"/>
                    </a:lnTo>
                    <a:lnTo>
                      <a:pt x="3150" y="900"/>
                    </a:lnTo>
                    <a:lnTo>
                      <a:pt x="3202" y="904"/>
                    </a:lnTo>
                    <a:lnTo>
                      <a:pt x="3254" y="900"/>
                    </a:lnTo>
                    <a:lnTo>
                      <a:pt x="3304" y="889"/>
                    </a:lnTo>
                    <a:lnTo>
                      <a:pt x="3351" y="874"/>
                    </a:lnTo>
                    <a:lnTo>
                      <a:pt x="3395" y="851"/>
                    </a:lnTo>
                    <a:lnTo>
                      <a:pt x="3436" y="824"/>
                    </a:lnTo>
                    <a:lnTo>
                      <a:pt x="3473" y="791"/>
                    </a:lnTo>
                    <a:lnTo>
                      <a:pt x="3506" y="754"/>
                    </a:lnTo>
                    <a:lnTo>
                      <a:pt x="3533" y="713"/>
                    </a:lnTo>
                    <a:lnTo>
                      <a:pt x="3556" y="669"/>
                    </a:lnTo>
                    <a:lnTo>
                      <a:pt x="3571" y="622"/>
                    </a:lnTo>
                    <a:lnTo>
                      <a:pt x="3581" y="572"/>
                    </a:lnTo>
                    <a:lnTo>
                      <a:pt x="3585" y="520"/>
                    </a:lnTo>
                    <a:lnTo>
                      <a:pt x="3581" y="468"/>
                    </a:lnTo>
                    <a:lnTo>
                      <a:pt x="3571" y="419"/>
                    </a:lnTo>
                    <a:lnTo>
                      <a:pt x="3556" y="371"/>
                    </a:lnTo>
                    <a:lnTo>
                      <a:pt x="3533" y="327"/>
                    </a:lnTo>
                    <a:lnTo>
                      <a:pt x="3506" y="285"/>
                    </a:lnTo>
                    <a:lnTo>
                      <a:pt x="3473" y="249"/>
                    </a:lnTo>
                    <a:lnTo>
                      <a:pt x="3436" y="217"/>
                    </a:lnTo>
                    <a:lnTo>
                      <a:pt x="3395" y="190"/>
                    </a:lnTo>
                    <a:lnTo>
                      <a:pt x="3351" y="167"/>
                    </a:lnTo>
                    <a:lnTo>
                      <a:pt x="3304" y="150"/>
                    </a:lnTo>
                    <a:lnTo>
                      <a:pt x="3254" y="140"/>
                    </a:lnTo>
                    <a:lnTo>
                      <a:pt x="3202" y="136"/>
                    </a:lnTo>
                    <a:close/>
                    <a:moveTo>
                      <a:pt x="3202" y="0"/>
                    </a:moveTo>
                    <a:lnTo>
                      <a:pt x="3262" y="3"/>
                    </a:lnTo>
                    <a:lnTo>
                      <a:pt x="3321" y="13"/>
                    </a:lnTo>
                    <a:lnTo>
                      <a:pt x="3377" y="30"/>
                    </a:lnTo>
                    <a:lnTo>
                      <a:pt x="3430" y="53"/>
                    </a:lnTo>
                    <a:lnTo>
                      <a:pt x="3481" y="81"/>
                    </a:lnTo>
                    <a:lnTo>
                      <a:pt x="3527" y="114"/>
                    </a:lnTo>
                    <a:lnTo>
                      <a:pt x="3569" y="152"/>
                    </a:lnTo>
                    <a:lnTo>
                      <a:pt x="3607" y="195"/>
                    </a:lnTo>
                    <a:lnTo>
                      <a:pt x="3641" y="241"/>
                    </a:lnTo>
                    <a:lnTo>
                      <a:pt x="3670" y="291"/>
                    </a:lnTo>
                    <a:lnTo>
                      <a:pt x="3692" y="345"/>
                    </a:lnTo>
                    <a:lnTo>
                      <a:pt x="3708" y="401"/>
                    </a:lnTo>
                    <a:lnTo>
                      <a:pt x="3718" y="459"/>
                    </a:lnTo>
                    <a:lnTo>
                      <a:pt x="3721" y="520"/>
                    </a:lnTo>
                    <a:lnTo>
                      <a:pt x="3718" y="581"/>
                    </a:lnTo>
                    <a:lnTo>
                      <a:pt x="3708" y="639"/>
                    </a:lnTo>
                    <a:lnTo>
                      <a:pt x="3692" y="695"/>
                    </a:lnTo>
                    <a:lnTo>
                      <a:pt x="3670" y="748"/>
                    </a:lnTo>
                    <a:lnTo>
                      <a:pt x="3641" y="799"/>
                    </a:lnTo>
                    <a:lnTo>
                      <a:pt x="3607" y="845"/>
                    </a:lnTo>
                    <a:lnTo>
                      <a:pt x="3569" y="888"/>
                    </a:lnTo>
                    <a:lnTo>
                      <a:pt x="3527" y="925"/>
                    </a:lnTo>
                    <a:lnTo>
                      <a:pt x="3481" y="959"/>
                    </a:lnTo>
                    <a:lnTo>
                      <a:pt x="3430" y="988"/>
                    </a:lnTo>
                    <a:lnTo>
                      <a:pt x="3377" y="1010"/>
                    </a:lnTo>
                    <a:lnTo>
                      <a:pt x="3321" y="1027"/>
                    </a:lnTo>
                    <a:lnTo>
                      <a:pt x="3262" y="1037"/>
                    </a:lnTo>
                    <a:lnTo>
                      <a:pt x="3202" y="1041"/>
                    </a:lnTo>
                    <a:lnTo>
                      <a:pt x="3142" y="1037"/>
                    </a:lnTo>
                    <a:lnTo>
                      <a:pt x="3084" y="1027"/>
                    </a:lnTo>
                    <a:lnTo>
                      <a:pt x="3028" y="1010"/>
                    </a:lnTo>
                    <a:lnTo>
                      <a:pt x="2975" y="989"/>
                    </a:lnTo>
                    <a:lnTo>
                      <a:pt x="2925" y="960"/>
                    </a:lnTo>
                    <a:lnTo>
                      <a:pt x="2879" y="928"/>
                    </a:lnTo>
                    <a:lnTo>
                      <a:pt x="2647" y="1160"/>
                    </a:lnTo>
                    <a:lnTo>
                      <a:pt x="2689" y="1218"/>
                    </a:lnTo>
                    <a:lnTo>
                      <a:pt x="2729" y="1279"/>
                    </a:lnTo>
                    <a:lnTo>
                      <a:pt x="2763" y="1342"/>
                    </a:lnTo>
                    <a:lnTo>
                      <a:pt x="2793" y="1409"/>
                    </a:lnTo>
                    <a:lnTo>
                      <a:pt x="2818" y="1477"/>
                    </a:lnTo>
                    <a:lnTo>
                      <a:pt x="2837" y="1549"/>
                    </a:lnTo>
                    <a:lnTo>
                      <a:pt x="2852" y="1622"/>
                    </a:lnTo>
                    <a:lnTo>
                      <a:pt x="2861" y="1696"/>
                    </a:lnTo>
                    <a:lnTo>
                      <a:pt x="2863" y="1773"/>
                    </a:lnTo>
                    <a:lnTo>
                      <a:pt x="2860" y="1857"/>
                    </a:lnTo>
                    <a:lnTo>
                      <a:pt x="2850" y="1939"/>
                    </a:lnTo>
                    <a:lnTo>
                      <a:pt x="2832" y="2018"/>
                    </a:lnTo>
                    <a:lnTo>
                      <a:pt x="2809" y="2096"/>
                    </a:lnTo>
                    <a:lnTo>
                      <a:pt x="2779" y="2169"/>
                    </a:lnTo>
                    <a:lnTo>
                      <a:pt x="2744" y="2242"/>
                    </a:lnTo>
                    <a:lnTo>
                      <a:pt x="2703" y="2309"/>
                    </a:lnTo>
                    <a:lnTo>
                      <a:pt x="2657" y="2373"/>
                    </a:lnTo>
                    <a:lnTo>
                      <a:pt x="2605" y="2432"/>
                    </a:lnTo>
                    <a:lnTo>
                      <a:pt x="2549" y="2489"/>
                    </a:lnTo>
                    <a:lnTo>
                      <a:pt x="2490" y="2540"/>
                    </a:lnTo>
                    <a:lnTo>
                      <a:pt x="2425" y="2586"/>
                    </a:lnTo>
                    <a:lnTo>
                      <a:pt x="2358" y="2627"/>
                    </a:lnTo>
                    <a:lnTo>
                      <a:pt x="2286" y="2663"/>
                    </a:lnTo>
                    <a:lnTo>
                      <a:pt x="2212" y="2692"/>
                    </a:lnTo>
                    <a:lnTo>
                      <a:pt x="2135" y="2716"/>
                    </a:lnTo>
                    <a:lnTo>
                      <a:pt x="2055" y="2733"/>
                    </a:lnTo>
                    <a:lnTo>
                      <a:pt x="1974" y="2743"/>
                    </a:lnTo>
                    <a:lnTo>
                      <a:pt x="1889" y="2747"/>
                    </a:lnTo>
                    <a:lnTo>
                      <a:pt x="1814" y="2744"/>
                    </a:lnTo>
                    <a:lnTo>
                      <a:pt x="1741" y="2736"/>
                    </a:lnTo>
                    <a:lnTo>
                      <a:pt x="1670" y="2723"/>
                    </a:lnTo>
                    <a:lnTo>
                      <a:pt x="1600" y="2703"/>
                    </a:lnTo>
                    <a:lnTo>
                      <a:pt x="1533" y="2680"/>
                    </a:lnTo>
                    <a:lnTo>
                      <a:pt x="1468" y="2651"/>
                    </a:lnTo>
                    <a:lnTo>
                      <a:pt x="1406" y="2619"/>
                    </a:lnTo>
                    <a:lnTo>
                      <a:pt x="1224" y="2825"/>
                    </a:lnTo>
                    <a:lnTo>
                      <a:pt x="1258" y="2872"/>
                    </a:lnTo>
                    <a:lnTo>
                      <a:pt x="1286" y="2922"/>
                    </a:lnTo>
                    <a:lnTo>
                      <a:pt x="1309" y="2977"/>
                    </a:lnTo>
                    <a:lnTo>
                      <a:pt x="1326" y="3033"/>
                    </a:lnTo>
                    <a:lnTo>
                      <a:pt x="1337" y="3092"/>
                    </a:lnTo>
                    <a:lnTo>
                      <a:pt x="1340" y="3153"/>
                    </a:lnTo>
                    <a:lnTo>
                      <a:pt x="1337" y="3214"/>
                    </a:lnTo>
                    <a:lnTo>
                      <a:pt x="1327" y="3272"/>
                    </a:lnTo>
                    <a:lnTo>
                      <a:pt x="1310" y="3328"/>
                    </a:lnTo>
                    <a:lnTo>
                      <a:pt x="1287" y="3382"/>
                    </a:lnTo>
                    <a:lnTo>
                      <a:pt x="1259" y="3431"/>
                    </a:lnTo>
                    <a:lnTo>
                      <a:pt x="1225" y="3478"/>
                    </a:lnTo>
                    <a:lnTo>
                      <a:pt x="1188" y="3521"/>
                    </a:lnTo>
                    <a:lnTo>
                      <a:pt x="1145" y="3559"/>
                    </a:lnTo>
                    <a:lnTo>
                      <a:pt x="1099" y="3592"/>
                    </a:lnTo>
                    <a:lnTo>
                      <a:pt x="1048" y="3620"/>
                    </a:lnTo>
                    <a:lnTo>
                      <a:pt x="995" y="3643"/>
                    </a:lnTo>
                    <a:lnTo>
                      <a:pt x="938" y="3659"/>
                    </a:lnTo>
                    <a:lnTo>
                      <a:pt x="881" y="3670"/>
                    </a:lnTo>
                    <a:lnTo>
                      <a:pt x="820" y="3673"/>
                    </a:lnTo>
                    <a:lnTo>
                      <a:pt x="759" y="3670"/>
                    </a:lnTo>
                    <a:lnTo>
                      <a:pt x="700" y="3659"/>
                    </a:lnTo>
                    <a:lnTo>
                      <a:pt x="645" y="3643"/>
                    </a:lnTo>
                    <a:lnTo>
                      <a:pt x="591" y="3620"/>
                    </a:lnTo>
                    <a:lnTo>
                      <a:pt x="541" y="3592"/>
                    </a:lnTo>
                    <a:lnTo>
                      <a:pt x="495" y="3559"/>
                    </a:lnTo>
                    <a:lnTo>
                      <a:pt x="452" y="3521"/>
                    </a:lnTo>
                    <a:lnTo>
                      <a:pt x="414" y="3478"/>
                    </a:lnTo>
                    <a:lnTo>
                      <a:pt x="381" y="3431"/>
                    </a:lnTo>
                    <a:lnTo>
                      <a:pt x="352" y="3382"/>
                    </a:lnTo>
                    <a:lnTo>
                      <a:pt x="330" y="3328"/>
                    </a:lnTo>
                    <a:lnTo>
                      <a:pt x="313" y="3272"/>
                    </a:lnTo>
                    <a:lnTo>
                      <a:pt x="303" y="3214"/>
                    </a:lnTo>
                    <a:lnTo>
                      <a:pt x="299" y="3153"/>
                    </a:lnTo>
                    <a:lnTo>
                      <a:pt x="303" y="3092"/>
                    </a:lnTo>
                    <a:lnTo>
                      <a:pt x="313" y="3034"/>
                    </a:lnTo>
                    <a:lnTo>
                      <a:pt x="330" y="2978"/>
                    </a:lnTo>
                    <a:lnTo>
                      <a:pt x="352" y="2925"/>
                    </a:lnTo>
                    <a:lnTo>
                      <a:pt x="381" y="2874"/>
                    </a:lnTo>
                    <a:lnTo>
                      <a:pt x="414" y="2828"/>
                    </a:lnTo>
                    <a:lnTo>
                      <a:pt x="452" y="2785"/>
                    </a:lnTo>
                    <a:lnTo>
                      <a:pt x="495" y="2747"/>
                    </a:lnTo>
                    <a:lnTo>
                      <a:pt x="541" y="2714"/>
                    </a:lnTo>
                    <a:lnTo>
                      <a:pt x="591" y="2685"/>
                    </a:lnTo>
                    <a:lnTo>
                      <a:pt x="645" y="2663"/>
                    </a:lnTo>
                    <a:lnTo>
                      <a:pt x="700" y="2646"/>
                    </a:lnTo>
                    <a:lnTo>
                      <a:pt x="759" y="2636"/>
                    </a:lnTo>
                    <a:lnTo>
                      <a:pt x="820" y="2632"/>
                    </a:lnTo>
                    <a:lnTo>
                      <a:pt x="874" y="2636"/>
                    </a:lnTo>
                    <a:lnTo>
                      <a:pt x="926" y="2644"/>
                    </a:lnTo>
                    <a:lnTo>
                      <a:pt x="976" y="2657"/>
                    </a:lnTo>
                    <a:lnTo>
                      <a:pt x="1024" y="2674"/>
                    </a:lnTo>
                    <a:lnTo>
                      <a:pt x="1070" y="2697"/>
                    </a:lnTo>
                    <a:lnTo>
                      <a:pt x="1113" y="2724"/>
                    </a:lnTo>
                    <a:lnTo>
                      <a:pt x="1280" y="2533"/>
                    </a:lnTo>
                    <a:lnTo>
                      <a:pt x="1222" y="2482"/>
                    </a:lnTo>
                    <a:lnTo>
                      <a:pt x="1167" y="2427"/>
                    </a:lnTo>
                    <a:lnTo>
                      <a:pt x="1118" y="2367"/>
                    </a:lnTo>
                    <a:lnTo>
                      <a:pt x="1073" y="2304"/>
                    </a:lnTo>
                    <a:lnTo>
                      <a:pt x="1032" y="2236"/>
                    </a:lnTo>
                    <a:lnTo>
                      <a:pt x="997" y="2166"/>
                    </a:lnTo>
                    <a:lnTo>
                      <a:pt x="969" y="2092"/>
                    </a:lnTo>
                    <a:lnTo>
                      <a:pt x="945" y="2016"/>
                    </a:lnTo>
                    <a:lnTo>
                      <a:pt x="928" y="1937"/>
                    </a:lnTo>
                    <a:lnTo>
                      <a:pt x="918" y="1856"/>
                    </a:lnTo>
                    <a:lnTo>
                      <a:pt x="915" y="1773"/>
                    </a:lnTo>
                    <a:lnTo>
                      <a:pt x="918" y="1692"/>
                    </a:lnTo>
                    <a:lnTo>
                      <a:pt x="928" y="1613"/>
                    </a:lnTo>
                    <a:lnTo>
                      <a:pt x="944" y="1537"/>
                    </a:lnTo>
                    <a:lnTo>
                      <a:pt x="965" y="1463"/>
                    </a:lnTo>
                    <a:lnTo>
                      <a:pt x="992" y="1391"/>
                    </a:lnTo>
                    <a:lnTo>
                      <a:pt x="1025" y="1322"/>
                    </a:lnTo>
                    <a:lnTo>
                      <a:pt x="1064" y="1256"/>
                    </a:lnTo>
                    <a:lnTo>
                      <a:pt x="1107" y="1193"/>
                    </a:lnTo>
                    <a:lnTo>
                      <a:pt x="874" y="1001"/>
                    </a:lnTo>
                    <a:lnTo>
                      <a:pt x="832" y="1035"/>
                    </a:lnTo>
                    <a:lnTo>
                      <a:pt x="787" y="1065"/>
                    </a:lnTo>
                    <a:lnTo>
                      <a:pt x="738" y="1091"/>
                    </a:lnTo>
                    <a:lnTo>
                      <a:pt x="688" y="1112"/>
                    </a:lnTo>
                    <a:lnTo>
                      <a:pt x="633" y="1128"/>
                    </a:lnTo>
                    <a:lnTo>
                      <a:pt x="578" y="1137"/>
                    </a:lnTo>
                    <a:lnTo>
                      <a:pt x="521" y="1140"/>
                    </a:lnTo>
                    <a:lnTo>
                      <a:pt x="460" y="1137"/>
                    </a:lnTo>
                    <a:lnTo>
                      <a:pt x="401" y="1125"/>
                    </a:lnTo>
                    <a:lnTo>
                      <a:pt x="346" y="1109"/>
                    </a:lnTo>
                    <a:lnTo>
                      <a:pt x="291" y="1087"/>
                    </a:lnTo>
                    <a:lnTo>
                      <a:pt x="242" y="1059"/>
                    </a:lnTo>
                    <a:lnTo>
                      <a:pt x="195" y="1025"/>
                    </a:lnTo>
                    <a:lnTo>
                      <a:pt x="152" y="986"/>
                    </a:lnTo>
                    <a:lnTo>
                      <a:pt x="114" y="945"/>
                    </a:lnTo>
                    <a:lnTo>
                      <a:pt x="81" y="898"/>
                    </a:lnTo>
                    <a:lnTo>
                      <a:pt x="53" y="848"/>
                    </a:lnTo>
                    <a:lnTo>
                      <a:pt x="30" y="795"/>
                    </a:lnTo>
                    <a:lnTo>
                      <a:pt x="14" y="738"/>
                    </a:lnTo>
                    <a:lnTo>
                      <a:pt x="3" y="679"/>
                    </a:lnTo>
                    <a:lnTo>
                      <a:pt x="0" y="620"/>
                    </a:lnTo>
                    <a:lnTo>
                      <a:pt x="3" y="559"/>
                    </a:lnTo>
                    <a:lnTo>
                      <a:pt x="14" y="500"/>
                    </a:lnTo>
                    <a:lnTo>
                      <a:pt x="30" y="445"/>
                    </a:lnTo>
                    <a:lnTo>
                      <a:pt x="53" y="390"/>
                    </a:lnTo>
                    <a:lnTo>
                      <a:pt x="81" y="341"/>
                    </a:lnTo>
                    <a:lnTo>
                      <a:pt x="114" y="294"/>
                    </a:lnTo>
                    <a:lnTo>
                      <a:pt x="152" y="252"/>
                    </a:lnTo>
                    <a:lnTo>
                      <a:pt x="195" y="213"/>
                    </a:lnTo>
                    <a:lnTo>
                      <a:pt x="242" y="180"/>
                    </a:lnTo>
                    <a:lnTo>
                      <a:pt x="291" y="152"/>
                    </a:lnTo>
                    <a:lnTo>
                      <a:pt x="346" y="130"/>
                    </a:lnTo>
                    <a:lnTo>
                      <a:pt x="401" y="113"/>
                    </a:lnTo>
                    <a:lnTo>
                      <a:pt x="460" y="103"/>
                    </a:lnTo>
                    <a:lnTo>
                      <a:pt x="521" y="99"/>
                    </a:lnTo>
                    <a:lnTo>
                      <a:pt x="580" y="103"/>
                    </a:lnTo>
                    <a:lnTo>
                      <a:pt x="639" y="113"/>
                    </a:lnTo>
                    <a:lnTo>
                      <a:pt x="696" y="130"/>
                    </a:lnTo>
                    <a:lnTo>
                      <a:pt x="749" y="152"/>
                    </a:lnTo>
                    <a:lnTo>
                      <a:pt x="799" y="180"/>
                    </a:lnTo>
                    <a:lnTo>
                      <a:pt x="846" y="213"/>
                    </a:lnTo>
                    <a:lnTo>
                      <a:pt x="889" y="252"/>
                    </a:lnTo>
                    <a:lnTo>
                      <a:pt x="926" y="294"/>
                    </a:lnTo>
                    <a:lnTo>
                      <a:pt x="960" y="341"/>
                    </a:lnTo>
                    <a:lnTo>
                      <a:pt x="988" y="390"/>
                    </a:lnTo>
                    <a:lnTo>
                      <a:pt x="1011" y="445"/>
                    </a:lnTo>
                    <a:lnTo>
                      <a:pt x="1026" y="500"/>
                    </a:lnTo>
                    <a:lnTo>
                      <a:pt x="1038" y="559"/>
                    </a:lnTo>
                    <a:lnTo>
                      <a:pt x="1041" y="620"/>
                    </a:lnTo>
                    <a:lnTo>
                      <a:pt x="1038" y="676"/>
                    </a:lnTo>
                    <a:lnTo>
                      <a:pt x="1029" y="732"/>
                    </a:lnTo>
                    <a:lnTo>
                      <a:pt x="1014" y="786"/>
                    </a:lnTo>
                    <a:lnTo>
                      <a:pt x="994" y="836"/>
                    </a:lnTo>
                    <a:lnTo>
                      <a:pt x="968" y="884"/>
                    </a:lnTo>
                    <a:lnTo>
                      <a:pt x="1205" y="1080"/>
                    </a:lnTo>
                    <a:lnTo>
                      <a:pt x="1260" y="1029"/>
                    </a:lnTo>
                    <a:lnTo>
                      <a:pt x="1318" y="984"/>
                    </a:lnTo>
                    <a:lnTo>
                      <a:pt x="1380" y="942"/>
                    </a:lnTo>
                    <a:lnTo>
                      <a:pt x="1445" y="906"/>
                    </a:lnTo>
                    <a:lnTo>
                      <a:pt x="1513" y="874"/>
                    </a:lnTo>
                    <a:lnTo>
                      <a:pt x="1584" y="848"/>
                    </a:lnTo>
                    <a:lnTo>
                      <a:pt x="1658" y="826"/>
                    </a:lnTo>
                    <a:lnTo>
                      <a:pt x="1733" y="811"/>
                    </a:lnTo>
                    <a:lnTo>
                      <a:pt x="1810" y="801"/>
                    </a:lnTo>
                    <a:lnTo>
                      <a:pt x="1889" y="799"/>
                    </a:lnTo>
                    <a:lnTo>
                      <a:pt x="1973" y="802"/>
                    </a:lnTo>
                    <a:lnTo>
                      <a:pt x="2054" y="813"/>
                    </a:lnTo>
                    <a:lnTo>
                      <a:pt x="2133" y="830"/>
                    </a:lnTo>
                    <a:lnTo>
                      <a:pt x="2209" y="852"/>
                    </a:lnTo>
                    <a:lnTo>
                      <a:pt x="2283" y="881"/>
                    </a:lnTo>
                    <a:lnTo>
                      <a:pt x="2353" y="916"/>
                    </a:lnTo>
                    <a:lnTo>
                      <a:pt x="2421" y="956"/>
                    </a:lnTo>
                    <a:lnTo>
                      <a:pt x="2484" y="1001"/>
                    </a:lnTo>
                    <a:lnTo>
                      <a:pt x="2544" y="1052"/>
                    </a:lnTo>
                    <a:lnTo>
                      <a:pt x="2776" y="819"/>
                    </a:lnTo>
                    <a:lnTo>
                      <a:pt x="2748" y="775"/>
                    </a:lnTo>
                    <a:lnTo>
                      <a:pt x="2726" y="729"/>
                    </a:lnTo>
                    <a:lnTo>
                      <a:pt x="2706" y="679"/>
                    </a:lnTo>
                    <a:lnTo>
                      <a:pt x="2693" y="629"/>
                    </a:lnTo>
                    <a:lnTo>
                      <a:pt x="2684" y="576"/>
                    </a:lnTo>
                    <a:lnTo>
                      <a:pt x="2682" y="520"/>
                    </a:lnTo>
                    <a:lnTo>
                      <a:pt x="2685" y="459"/>
                    </a:lnTo>
                    <a:lnTo>
                      <a:pt x="2695" y="401"/>
                    </a:lnTo>
                    <a:lnTo>
                      <a:pt x="2712" y="345"/>
                    </a:lnTo>
                    <a:lnTo>
                      <a:pt x="2735" y="291"/>
                    </a:lnTo>
                    <a:lnTo>
                      <a:pt x="2763" y="241"/>
                    </a:lnTo>
                    <a:lnTo>
                      <a:pt x="2796" y="195"/>
                    </a:lnTo>
                    <a:lnTo>
                      <a:pt x="2834" y="152"/>
                    </a:lnTo>
                    <a:lnTo>
                      <a:pt x="2877" y="114"/>
                    </a:lnTo>
                    <a:lnTo>
                      <a:pt x="2923" y="81"/>
                    </a:lnTo>
                    <a:lnTo>
                      <a:pt x="2973" y="53"/>
                    </a:lnTo>
                    <a:lnTo>
                      <a:pt x="3026" y="30"/>
                    </a:lnTo>
                    <a:lnTo>
                      <a:pt x="3082" y="13"/>
                    </a:lnTo>
                    <a:lnTo>
                      <a:pt x="3141" y="3"/>
                    </a:lnTo>
                    <a:lnTo>
                      <a:pt x="320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15"/>
              <p:cNvSpPr>
                <a:spLocks/>
              </p:cNvSpPr>
              <p:nvPr/>
            </p:nvSpPr>
            <p:spPr bwMode="auto">
              <a:xfrm>
                <a:off x="3834" y="738"/>
                <a:ext cx="45" cy="76"/>
              </a:xfrm>
              <a:custGeom>
                <a:avLst/>
                <a:gdLst>
                  <a:gd name="T0" fmla="*/ 71 w 271"/>
                  <a:gd name="T1" fmla="*/ 0 h 456"/>
                  <a:gd name="T2" fmla="*/ 154 w 271"/>
                  <a:gd name="T3" fmla="*/ 0 h 456"/>
                  <a:gd name="T4" fmla="*/ 164 w 271"/>
                  <a:gd name="T5" fmla="*/ 4 h 456"/>
                  <a:gd name="T6" fmla="*/ 172 w 271"/>
                  <a:gd name="T7" fmla="*/ 10 h 456"/>
                  <a:gd name="T8" fmla="*/ 175 w 271"/>
                  <a:gd name="T9" fmla="*/ 22 h 456"/>
                  <a:gd name="T10" fmla="*/ 175 w 271"/>
                  <a:gd name="T11" fmla="*/ 100 h 456"/>
                  <a:gd name="T12" fmla="*/ 248 w 271"/>
                  <a:gd name="T13" fmla="*/ 100 h 456"/>
                  <a:gd name="T14" fmla="*/ 258 w 271"/>
                  <a:gd name="T15" fmla="*/ 102 h 456"/>
                  <a:gd name="T16" fmla="*/ 266 w 271"/>
                  <a:gd name="T17" fmla="*/ 110 h 456"/>
                  <a:gd name="T18" fmla="*/ 268 w 271"/>
                  <a:gd name="T19" fmla="*/ 120 h 456"/>
                  <a:gd name="T20" fmla="*/ 268 w 271"/>
                  <a:gd name="T21" fmla="*/ 164 h 456"/>
                  <a:gd name="T22" fmla="*/ 266 w 271"/>
                  <a:gd name="T23" fmla="*/ 175 h 456"/>
                  <a:gd name="T24" fmla="*/ 258 w 271"/>
                  <a:gd name="T25" fmla="*/ 182 h 456"/>
                  <a:gd name="T26" fmla="*/ 248 w 271"/>
                  <a:gd name="T27" fmla="*/ 185 h 456"/>
                  <a:gd name="T28" fmla="*/ 175 w 271"/>
                  <a:gd name="T29" fmla="*/ 185 h 456"/>
                  <a:gd name="T30" fmla="*/ 175 w 271"/>
                  <a:gd name="T31" fmla="*/ 320 h 456"/>
                  <a:gd name="T32" fmla="*/ 176 w 271"/>
                  <a:gd name="T33" fmla="*/ 334 h 456"/>
                  <a:gd name="T34" fmla="*/ 181 w 271"/>
                  <a:gd name="T35" fmla="*/ 346 h 456"/>
                  <a:gd name="T36" fmla="*/ 189 w 271"/>
                  <a:gd name="T37" fmla="*/ 351 h 456"/>
                  <a:gd name="T38" fmla="*/ 201 w 271"/>
                  <a:gd name="T39" fmla="*/ 354 h 456"/>
                  <a:gd name="T40" fmla="*/ 202 w 271"/>
                  <a:gd name="T41" fmla="*/ 354 h 456"/>
                  <a:gd name="T42" fmla="*/ 215 w 271"/>
                  <a:gd name="T43" fmla="*/ 351 h 456"/>
                  <a:gd name="T44" fmla="*/ 230 w 271"/>
                  <a:gd name="T45" fmla="*/ 348 h 456"/>
                  <a:gd name="T46" fmla="*/ 235 w 271"/>
                  <a:gd name="T47" fmla="*/ 347 h 456"/>
                  <a:gd name="T48" fmla="*/ 241 w 271"/>
                  <a:gd name="T49" fmla="*/ 347 h 456"/>
                  <a:gd name="T50" fmla="*/ 246 w 271"/>
                  <a:gd name="T51" fmla="*/ 349 h 456"/>
                  <a:gd name="T52" fmla="*/ 251 w 271"/>
                  <a:gd name="T53" fmla="*/ 352 h 456"/>
                  <a:gd name="T54" fmla="*/ 254 w 271"/>
                  <a:gd name="T55" fmla="*/ 357 h 456"/>
                  <a:gd name="T56" fmla="*/ 257 w 271"/>
                  <a:gd name="T57" fmla="*/ 361 h 456"/>
                  <a:gd name="T58" fmla="*/ 271 w 271"/>
                  <a:gd name="T59" fmla="*/ 412 h 456"/>
                  <a:gd name="T60" fmla="*/ 271 w 271"/>
                  <a:gd name="T61" fmla="*/ 422 h 456"/>
                  <a:gd name="T62" fmla="*/ 268 w 271"/>
                  <a:gd name="T63" fmla="*/ 431 h 456"/>
                  <a:gd name="T64" fmla="*/ 260 w 271"/>
                  <a:gd name="T65" fmla="*/ 437 h 456"/>
                  <a:gd name="T66" fmla="*/ 233 w 271"/>
                  <a:gd name="T67" fmla="*/ 447 h 456"/>
                  <a:gd name="T68" fmla="*/ 204 w 271"/>
                  <a:gd name="T69" fmla="*/ 454 h 456"/>
                  <a:gd name="T70" fmla="*/ 174 w 271"/>
                  <a:gd name="T71" fmla="*/ 456 h 456"/>
                  <a:gd name="T72" fmla="*/ 147 w 271"/>
                  <a:gd name="T73" fmla="*/ 454 h 456"/>
                  <a:gd name="T74" fmla="*/ 122 w 271"/>
                  <a:gd name="T75" fmla="*/ 447 h 456"/>
                  <a:gd name="T76" fmla="*/ 102 w 271"/>
                  <a:gd name="T77" fmla="*/ 437 h 456"/>
                  <a:gd name="T78" fmla="*/ 84 w 271"/>
                  <a:gd name="T79" fmla="*/ 424 h 456"/>
                  <a:gd name="T80" fmla="*/ 69 w 271"/>
                  <a:gd name="T81" fmla="*/ 407 h 456"/>
                  <a:gd name="T82" fmla="*/ 59 w 271"/>
                  <a:gd name="T83" fmla="*/ 386 h 456"/>
                  <a:gd name="T84" fmla="*/ 52 w 271"/>
                  <a:gd name="T85" fmla="*/ 364 h 456"/>
                  <a:gd name="T86" fmla="*/ 50 w 271"/>
                  <a:gd name="T87" fmla="*/ 338 h 456"/>
                  <a:gd name="T88" fmla="*/ 50 w 271"/>
                  <a:gd name="T89" fmla="*/ 185 h 456"/>
                  <a:gd name="T90" fmla="*/ 22 w 271"/>
                  <a:gd name="T91" fmla="*/ 185 h 456"/>
                  <a:gd name="T92" fmla="*/ 12 w 271"/>
                  <a:gd name="T93" fmla="*/ 182 h 456"/>
                  <a:gd name="T94" fmla="*/ 4 w 271"/>
                  <a:gd name="T95" fmla="*/ 174 h 456"/>
                  <a:gd name="T96" fmla="*/ 0 w 271"/>
                  <a:gd name="T97" fmla="*/ 164 h 456"/>
                  <a:gd name="T98" fmla="*/ 0 w 271"/>
                  <a:gd name="T99" fmla="*/ 121 h 456"/>
                  <a:gd name="T100" fmla="*/ 4 w 271"/>
                  <a:gd name="T101" fmla="*/ 110 h 456"/>
                  <a:gd name="T102" fmla="*/ 12 w 271"/>
                  <a:gd name="T103" fmla="*/ 103 h 456"/>
                  <a:gd name="T104" fmla="*/ 22 w 271"/>
                  <a:gd name="T105" fmla="*/ 100 h 456"/>
                  <a:gd name="T106" fmla="*/ 50 w 271"/>
                  <a:gd name="T107" fmla="*/ 100 h 456"/>
                  <a:gd name="T108" fmla="*/ 50 w 271"/>
                  <a:gd name="T109" fmla="*/ 22 h 456"/>
                  <a:gd name="T110" fmla="*/ 53 w 271"/>
                  <a:gd name="T111" fmla="*/ 10 h 456"/>
                  <a:gd name="T112" fmla="*/ 61 w 271"/>
                  <a:gd name="T113" fmla="*/ 4 h 456"/>
                  <a:gd name="T114" fmla="*/ 71 w 271"/>
                  <a:gd name="T115" fmla="*/ 0 h 4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1" h="456">
                    <a:moveTo>
                      <a:pt x="71" y="0"/>
                    </a:moveTo>
                    <a:lnTo>
                      <a:pt x="154" y="0"/>
                    </a:lnTo>
                    <a:lnTo>
                      <a:pt x="164" y="4"/>
                    </a:lnTo>
                    <a:lnTo>
                      <a:pt x="172" y="10"/>
                    </a:lnTo>
                    <a:lnTo>
                      <a:pt x="175" y="22"/>
                    </a:lnTo>
                    <a:lnTo>
                      <a:pt x="175" y="100"/>
                    </a:lnTo>
                    <a:lnTo>
                      <a:pt x="248" y="100"/>
                    </a:lnTo>
                    <a:lnTo>
                      <a:pt x="258" y="102"/>
                    </a:lnTo>
                    <a:lnTo>
                      <a:pt x="266" y="110"/>
                    </a:lnTo>
                    <a:lnTo>
                      <a:pt x="268" y="120"/>
                    </a:lnTo>
                    <a:lnTo>
                      <a:pt x="268" y="164"/>
                    </a:lnTo>
                    <a:lnTo>
                      <a:pt x="266" y="175"/>
                    </a:lnTo>
                    <a:lnTo>
                      <a:pt x="258" y="182"/>
                    </a:lnTo>
                    <a:lnTo>
                      <a:pt x="248" y="185"/>
                    </a:lnTo>
                    <a:lnTo>
                      <a:pt x="175" y="185"/>
                    </a:lnTo>
                    <a:lnTo>
                      <a:pt x="175" y="320"/>
                    </a:lnTo>
                    <a:lnTo>
                      <a:pt x="176" y="334"/>
                    </a:lnTo>
                    <a:lnTo>
                      <a:pt x="181" y="346"/>
                    </a:lnTo>
                    <a:lnTo>
                      <a:pt x="189" y="351"/>
                    </a:lnTo>
                    <a:lnTo>
                      <a:pt x="201" y="354"/>
                    </a:lnTo>
                    <a:lnTo>
                      <a:pt x="202" y="354"/>
                    </a:lnTo>
                    <a:lnTo>
                      <a:pt x="215" y="351"/>
                    </a:lnTo>
                    <a:lnTo>
                      <a:pt x="230" y="348"/>
                    </a:lnTo>
                    <a:lnTo>
                      <a:pt x="235" y="347"/>
                    </a:lnTo>
                    <a:lnTo>
                      <a:pt x="241" y="347"/>
                    </a:lnTo>
                    <a:lnTo>
                      <a:pt x="246" y="349"/>
                    </a:lnTo>
                    <a:lnTo>
                      <a:pt x="251" y="352"/>
                    </a:lnTo>
                    <a:lnTo>
                      <a:pt x="254" y="357"/>
                    </a:lnTo>
                    <a:lnTo>
                      <a:pt x="257" y="361"/>
                    </a:lnTo>
                    <a:lnTo>
                      <a:pt x="271" y="412"/>
                    </a:lnTo>
                    <a:lnTo>
                      <a:pt x="271" y="422"/>
                    </a:lnTo>
                    <a:lnTo>
                      <a:pt x="268" y="431"/>
                    </a:lnTo>
                    <a:lnTo>
                      <a:pt x="260" y="437"/>
                    </a:lnTo>
                    <a:lnTo>
                      <a:pt x="233" y="447"/>
                    </a:lnTo>
                    <a:lnTo>
                      <a:pt x="204" y="454"/>
                    </a:lnTo>
                    <a:lnTo>
                      <a:pt x="174" y="456"/>
                    </a:lnTo>
                    <a:lnTo>
                      <a:pt x="147" y="454"/>
                    </a:lnTo>
                    <a:lnTo>
                      <a:pt x="122" y="447"/>
                    </a:lnTo>
                    <a:lnTo>
                      <a:pt x="102" y="437"/>
                    </a:lnTo>
                    <a:lnTo>
                      <a:pt x="84" y="424"/>
                    </a:lnTo>
                    <a:lnTo>
                      <a:pt x="69" y="407"/>
                    </a:lnTo>
                    <a:lnTo>
                      <a:pt x="59" y="386"/>
                    </a:lnTo>
                    <a:lnTo>
                      <a:pt x="52" y="364"/>
                    </a:lnTo>
                    <a:lnTo>
                      <a:pt x="50" y="338"/>
                    </a:lnTo>
                    <a:lnTo>
                      <a:pt x="50" y="185"/>
                    </a:lnTo>
                    <a:lnTo>
                      <a:pt x="22" y="185"/>
                    </a:lnTo>
                    <a:lnTo>
                      <a:pt x="12" y="182"/>
                    </a:lnTo>
                    <a:lnTo>
                      <a:pt x="4" y="174"/>
                    </a:lnTo>
                    <a:lnTo>
                      <a:pt x="0" y="164"/>
                    </a:lnTo>
                    <a:lnTo>
                      <a:pt x="0" y="121"/>
                    </a:lnTo>
                    <a:lnTo>
                      <a:pt x="4" y="110"/>
                    </a:lnTo>
                    <a:lnTo>
                      <a:pt x="12" y="103"/>
                    </a:lnTo>
                    <a:lnTo>
                      <a:pt x="22" y="100"/>
                    </a:lnTo>
                    <a:lnTo>
                      <a:pt x="50" y="100"/>
                    </a:lnTo>
                    <a:lnTo>
                      <a:pt x="50" y="22"/>
                    </a:lnTo>
                    <a:lnTo>
                      <a:pt x="53" y="10"/>
                    </a:lnTo>
                    <a:lnTo>
                      <a:pt x="61" y="4"/>
                    </a:lnTo>
                    <a:lnTo>
                      <a:pt x="7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9" name="Freeform 16"/>
              <p:cNvSpPr>
                <a:spLocks noEditPoints="1"/>
              </p:cNvSpPr>
              <p:nvPr/>
            </p:nvSpPr>
            <p:spPr bwMode="auto">
              <a:xfrm>
                <a:off x="3381" y="754"/>
                <a:ext cx="58" cy="76"/>
              </a:xfrm>
              <a:custGeom>
                <a:avLst/>
                <a:gdLst>
                  <a:gd name="T0" fmla="*/ 152 w 345"/>
                  <a:gd name="T1" fmla="*/ 91 h 458"/>
                  <a:gd name="T2" fmla="*/ 124 w 345"/>
                  <a:gd name="T3" fmla="*/ 108 h 458"/>
                  <a:gd name="T4" fmla="*/ 108 w 345"/>
                  <a:gd name="T5" fmla="*/ 140 h 458"/>
                  <a:gd name="T6" fmla="*/ 108 w 345"/>
                  <a:gd name="T7" fmla="*/ 182 h 458"/>
                  <a:gd name="T8" fmla="*/ 124 w 345"/>
                  <a:gd name="T9" fmla="*/ 215 h 458"/>
                  <a:gd name="T10" fmla="*/ 152 w 345"/>
                  <a:gd name="T11" fmla="*/ 233 h 458"/>
                  <a:gd name="T12" fmla="*/ 187 w 345"/>
                  <a:gd name="T13" fmla="*/ 233 h 458"/>
                  <a:gd name="T14" fmla="*/ 214 w 345"/>
                  <a:gd name="T15" fmla="*/ 215 h 458"/>
                  <a:gd name="T16" fmla="*/ 229 w 345"/>
                  <a:gd name="T17" fmla="*/ 182 h 458"/>
                  <a:gd name="T18" fmla="*/ 229 w 345"/>
                  <a:gd name="T19" fmla="*/ 140 h 458"/>
                  <a:gd name="T20" fmla="*/ 214 w 345"/>
                  <a:gd name="T21" fmla="*/ 108 h 458"/>
                  <a:gd name="T22" fmla="*/ 187 w 345"/>
                  <a:gd name="T23" fmla="*/ 91 h 458"/>
                  <a:gd name="T24" fmla="*/ 142 w 345"/>
                  <a:gd name="T25" fmla="*/ 0 h 458"/>
                  <a:gd name="T26" fmla="*/ 169 w 345"/>
                  <a:gd name="T27" fmla="*/ 3 h 458"/>
                  <a:gd name="T28" fmla="*/ 213 w 345"/>
                  <a:gd name="T29" fmla="*/ 20 h 458"/>
                  <a:gd name="T30" fmla="*/ 231 w 345"/>
                  <a:gd name="T31" fmla="*/ 25 h 458"/>
                  <a:gd name="T32" fmla="*/ 241 w 345"/>
                  <a:gd name="T33" fmla="*/ 7 h 458"/>
                  <a:gd name="T34" fmla="*/ 324 w 345"/>
                  <a:gd name="T35" fmla="*/ 4 h 458"/>
                  <a:gd name="T36" fmla="*/ 342 w 345"/>
                  <a:gd name="T37" fmla="*/ 15 h 458"/>
                  <a:gd name="T38" fmla="*/ 345 w 345"/>
                  <a:gd name="T39" fmla="*/ 303 h 458"/>
                  <a:gd name="T40" fmla="*/ 335 w 345"/>
                  <a:gd name="T41" fmla="*/ 361 h 458"/>
                  <a:gd name="T42" fmla="*/ 306 w 345"/>
                  <a:gd name="T43" fmla="*/ 406 h 458"/>
                  <a:gd name="T44" fmla="*/ 259 w 345"/>
                  <a:gd name="T45" fmla="*/ 438 h 458"/>
                  <a:gd name="T46" fmla="*/ 200 w 345"/>
                  <a:gd name="T47" fmla="*/ 455 h 458"/>
                  <a:gd name="T48" fmla="*/ 130 w 345"/>
                  <a:gd name="T49" fmla="*/ 455 h 458"/>
                  <a:gd name="T50" fmla="*/ 62 w 345"/>
                  <a:gd name="T51" fmla="*/ 438 h 458"/>
                  <a:gd name="T52" fmla="*/ 23 w 345"/>
                  <a:gd name="T53" fmla="*/ 415 h 458"/>
                  <a:gd name="T54" fmla="*/ 23 w 345"/>
                  <a:gd name="T55" fmla="*/ 394 h 458"/>
                  <a:gd name="T56" fmla="*/ 47 w 345"/>
                  <a:gd name="T57" fmla="*/ 348 h 458"/>
                  <a:gd name="T58" fmla="*/ 57 w 345"/>
                  <a:gd name="T59" fmla="*/ 342 h 458"/>
                  <a:gd name="T60" fmla="*/ 69 w 345"/>
                  <a:gd name="T61" fmla="*/ 342 h 458"/>
                  <a:gd name="T62" fmla="*/ 100 w 345"/>
                  <a:gd name="T63" fmla="*/ 357 h 458"/>
                  <a:gd name="T64" fmla="*/ 157 w 345"/>
                  <a:gd name="T65" fmla="*/ 367 h 458"/>
                  <a:gd name="T66" fmla="*/ 197 w 345"/>
                  <a:gd name="T67" fmla="*/ 359 h 458"/>
                  <a:gd name="T68" fmla="*/ 222 w 345"/>
                  <a:gd name="T69" fmla="*/ 339 h 458"/>
                  <a:gd name="T70" fmla="*/ 231 w 345"/>
                  <a:gd name="T71" fmla="*/ 306 h 458"/>
                  <a:gd name="T72" fmla="*/ 213 w 345"/>
                  <a:gd name="T73" fmla="*/ 301 h 458"/>
                  <a:gd name="T74" fmla="*/ 169 w 345"/>
                  <a:gd name="T75" fmla="*/ 318 h 458"/>
                  <a:gd name="T76" fmla="*/ 113 w 345"/>
                  <a:gd name="T77" fmla="*/ 318 h 458"/>
                  <a:gd name="T78" fmla="*/ 61 w 345"/>
                  <a:gd name="T79" fmla="*/ 294 h 458"/>
                  <a:gd name="T80" fmla="*/ 22 w 345"/>
                  <a:gd name="T81" fmla="*/ 252 h 458"/>
                  <a:gd name="T82" fmla="*/ 2 w 345"/>
                  <a:gd name="T83" fmla="*/ 193 h 458"/>
                  <a:gd name="T84" fmla="*/ 2 w 345"/>
                  <a:gd name="T85" fmla="*/ 126 h 458"/>
                  <a:gd name="T86" fmla="*/ 22 w 345"/>
                  <a:gd name="T87" fmla="*/ 68 h 458"/>
                  <a:gd name="T88" fmla="*/ 60 w 345"/>
                  <a:gd name="T89" fmla="*/ 26 h 458"/>
                  <a:gd name="T90" fmla="*/ 112 w 345"/>
                  <a:gd name="T91" fmla="*/ 4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5" h="458">
                    <a:moveTo>
                      <a:pt x="169" y="87"/>
                    </a:moveTo>
                    <a:lnTo>
                      <a:pt x="152" y="91"/>
                    </a:lnTo>
                    <a:lnTo>
                      <a:pt x="136" y="98"/>
                    </a:lnTo>
                    <a:lnTo>
                      <a:pt x="124" y="108"/>
                    </a:lnTo>
                    <a:lnTo>
                      <a:pt x="115" y="122"/>
                    </a:lnTo>
                    <a:lnTo>
                      <a:pt x="108" y="140"/>
                    </a:lnTo>
                    <a:lnTo>
                      <a:pt x="107" y="162"/>
                    </a:lnTo>
                    <a:lnTo>
                      <a:pt x="108" y="182"/>
                    </a:lnTo>
                    <a:lnTo>
                      <a:pt x="115" y="200"/>
                    </a:lnTo>
                    <a:lnTo>
                      <a:pt x="124" y="215"/>
                    </a:lnTo>
                    <a:lnTo>
                      <a:pt x="136" y="226"/>
                    </a:lnTo>
                    <a:lnTo>
                      <a:pt x="152" y="233"/>
                    </a:lnTo>
                    <a:lnTo>
                      <a:pt x="169" y="235"/>
                    </a:lnTo>
                    <a:lnTo>
                      <a:pt x="187" y="233"/>
                    </a:lnTo>
                    <a:lnTo>
                      <a:pt x="202" y="226"/>
                    </a:lnTo>
                    <a:lnTo>
                      <a:pt x="214" y="215"/>
                    </a:lnTo>
                    <a:lnTo>
                      <a:pt x="223" y="200"/>
                    </a:lnTo>
                    <a:lnTo>
                      <a:pt x="229" y="182"/>
                    </a:lnTo>
                    <a:lnTo>
                      <a:pt x="231" y="162"/>
                    </a:lnTo>
                    <a:lnTo>
                      <a:pt x="229" y="140"/>
                    </a:lnTo>
                    <a:lnTo>
                      <a:pt x="223" y="122"/>
                    </a:lnTo>
                    <a:lnTo>
                      <a:pt x="214" y="108"/>
                    </a:lnTo>
                    <a:lnTo>
                      <a:pt x="202" y="98"/>
                    </a:lnTo>
                    <a:lnTo>
                      <a:pt x="187" y="91"/>
                    </a:lnTo>
                    <a:lnTo>
                      <a:pt x="169" y="87"/>
                    </a:lnTo>
                    <a:close/>
                    <a:moveTo>
                      <a:pt x="142" y="0"/>
                    </a:moveTo>
                    <a:lnTo>
                      <a:pt x="143" y="0"/>
                    </a:lnTo>
                    <a:lnTo>
                      <a:pt x="169" y="3"/>
                    </a:lnTo>
                    <a:lnTo>
                      <a:pt x="193" y="9"/>
                    </a:lnTo>
                    <a:lnTo>
                      <a:pt x="213" y="20"/>
                    </a:lnTo>
                    <a:lnTo>
                      <a:pt x="231" y="35"/>
                    </a:lnTo>
                    <a:lnTo>
                      <a:pt x="231" y="25"/>
                    </a:lnTo>
                    <a:lnTo>
                      <a:pt x="235" y="15"/>
                    </a:lnTo>
                    <a:lnTo>
                      <a:pt x="241" y="7"/>
                    </a:lnTo>
                    <a:lnTo>
                      <a:pt x="253" y="4"/>
                    </a:lnTo>
                    <a:lnTo>
                      <a:pt x="324" y="4"/>
                    </a:lnTo>
                    <a:lnTo>
                      <a:pt x="335" y="7"/>
                    </a:lnTo>
                    <a:lnTo>
                      <a:pt x="342" y="15"/>
                    </a:lnTo>
                    <a:lnTo>
                      <a:pt x="345" y="25"/>
                    </a:lnTo>
                    <a:lnTo>
                      <a:pt x="345" y="303"/>
                    </a:lnTo>
                    <a:lnTo>
                      <a:pt x="342" y="332"/>
                    </a:lnTo>
                    <a:lnTo>
                      <a:pt x="335" y="361"/>
                    </a:lnTo>
                    <a:lnTo>
                      <a:pt x="323" y="384"/>
                    </a:lnTo>
                    <a:lnTo>
                      <a:pt x="306" y="406"/>
                    </a:lnTo>
                    <a:lnTo>
                      <a:pt x="284" y="424"/>
                    </a:lnTo>
                    <a:lnTo>
                      <a:pt x="259" y="438"/>
                    </a:lnTo>
                    <a:lnTo>
                      <a:pt x="231" y="450"/>
                    </a:lnTo>
                    <a:lnTo>
                      <a:pt x="200" y="455"/>
                    </a:lnTo>
                    <a:lnTo>
                      <a:pt x="165" y="458"/>
                    </a:lnTo>
                    <a:lnTo>
                      <a:pt x="130" y="455"/>
                    </a:lnTo>
                    <a:lnTo>
                      <a:pt x="95" y="449"/>
                    </a:lnTo>
                    <a:lnTo>
                      <a:pt x="62" y="438"/>
                    </a:lnTo>
                    <a:lnTo>
                      <a:pt x="31" y="423"/>
                    </a:lnTo>
                    <a:lnTo>
                      <a:pt x="23" y="415"/>
                    </a:lnTo>
                    <a:lnTo>
                      <a:pt x="20" y="406"/>
                    </a:lnTo>
                    <a:lnTo>
                      <a:pt x="23" y="394"/>
                    </a:lnTo>
                    <a:lnTo>
                      <a:pt x="45" y="353"/>
                    </a:lnTo>
                    <a:lnTo>
                      <a:pt x="47" y="348"/>
                    </a:lnTo>
                    <a:lnTo>
                      <a:pt x="52" y="345"/>
                    </a:lnTo>
                    <a:lnTo>
                      <a:pt x="57" y="342"/>
                    </a:lnTo>
                    <a:lnTo>
                      <a:pt x="63" y="341"/>
                    </a:lnTo>
                    <a:lnTo>
                      <a:pt x="69" y="342"/>
                    </a:lnTo>
                    <a:lnTo>
                      <a:pt x="73" y="345"/>
                    </a:lnTo>
                    <a:lnTo>
                      <a:pt x="100" y="357"/>
                    </a:lnTo>
                    <a:lnTo>
                      <a:pt x="128" y="365"/>
                    </a:lnTo>
                    <a:lnTo>
                      <a:pt x="157" y="367"/>
                    </a:lnTo>
                    <a:lnTo>
                      <a:pt x="178" y="365"/>
                    </a:lnTo>
                    <a:lnTo>
                      <a:pt x="197" y="359"/>
                    </a:lnTo>
                    <a:lnTo>
                      <a:pt x="212" y="351"/>
                    </a:lnTo>
                    <a:lnTo>
                      <a:pt x="222" y="339"/>
                    </a:lnTo>
                    <a:lnTo>
                      <a:pt x="229" y="324"/>
                    </a:lnTo>
                    <a:lnTo>
                      <a:pt x="231" y="306"/>
                    </a:lnTo>
                    <a:lnTo>
                      <a:pt x="231" y="286"/>
                    </a:lnTo>
                    <a:lnTo>
                      <a:pt x="213" y="301"/>
                    </a:lnTo>
                    <a:lnTo>
                      <a:pt x="193" y="312"/>
                    </a:lnTo>
                    <a:lnTo>
                      <a:pt x="169" y="318"/>
                    </a:lnTo>
                    <a:lnTo>
                      <a:pt x="144" y="320"/>
                    </a:lnTo>
                    <a:lnTo>
                      <a:pt x="113" y="318"/>
                    </a:lnTo>
                    <a:lnTo>
                      <a:pt x="86" y="309"/>
                    </a:lnTo>
                    <a:lnTo>
                      <a:pt x="61" y="294"/>
                    </a:lnTo>
                    <a:lnTo>
                      <a:pt x="39" y="275"/>
                    </a:lnTo>
                    <a:lnTo>
                      <a:pt x="22" y="252"/>
                    </a:lnTo>
                    <a:lnTo>
                      <a:pt x="10" y="224"/>
                    </a:lnTo>
                    <a:lnTo>
                      <a:pt x="2" y="193"/>
                    </a:lnTo>
                    <a:lnTo>
                      <a:pt x="0" y="158"/>
                    </a:lnTo>
                    <a:lnTo>
                      <a:pt x="2" y="126"/>
                    </a:lnTo>
                    <a:lnTo>
                      <a:pt x="10" y="95"/>
                    </a:lnTo>
                    <a:lnTo>
                      <a:pt x="22" y="68"/>
                    </a:lnTo>
                    <a:lnTo>
                      <a:pt x="39" y="44"/>
                    </a:lnTo>
                    <a:lnTo>
                      <a:pt x="60" y="26"/>
                    </a:lnTo>
                    <a:lnTo>
                      <a:pt x="84" y="12"/>
                    </a:lnTo>
                    <a:lnTo>
                      <a:pt x="112" y="4"/>
                    </a:lnTo>
                    <a:lnTo>
                      <a:pt x="14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grpSp>
        <p:nvGrpSpPr>
          <p:cNvPr id="40" name="Group 39"/>
          <p:cNvGrpSpPr/>
          <p:nvPr/>
        </p:nvGrpSpPr>
        <p:grpSpPr>
          <a:xfrm>
            <a:off x="6659190" y="2397944"/>
            <a:ext cx="914400" cy="914400"/>
            <a:chOff x="9857782" y="2569189"/>
            <a:chExt cx="914400" cy="914400"/>
          </a:xfrm>
        </p:grpSpPr>
        <p:sp>
          <p:nvSpPr>
            <p:cNvPr id="8" name="Oval 7"/>
            <p:cNvSpPr/>
            <p:nvPr/>
          </p:nvSpPr>
          <p:spPr>
            <a:xfrm>
              <a:off x="9857782" y="2569189"/>
              <a:ext cx="914400" cy="914400"/>
            </a:xfrm>
            <a:prstGeom prst="ellipse">
              <a:avLst/>
            </a:prstGeom>
            <a:solidFill>
              <a:schemeClr val="accent6"/>
            </a:solidFill>
            <a:ln>
              <a:noFill/>
            </a:ln>
            <a:effectLst>
              <a:outerShdw blurRad="152400" dist="38100" dir="5400000" sx="102000" sy="102000" algn="t" rotWithShape="0">
                <a:schemeClr val="accent6">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19"/>
            <p:cNvGrpSpPr>
              <a:grpSpLocks noChangeAspect="1"/>
            </p:cNvGrpSpPr>
            <p:nvPr/>
          </p:nvGrpSpPr>
          <p:grpSpPr bwMode="auto">
            <a:xfrm>
              <a:off x="10085247" y="2789535"/>
              <a:ext cx="459471" cy="473709"/>
              <a:chOff x="3699" y="657"/>
              <a:chExt cx="355" cy="366"/>
            </a:xfrm>
            <a:solidFill>
              <a:schemeClr val="bg1"/>
            </a:solidFill>
          </p:grpSpPr>
          <p:sp>
            <p:nvSpPr>
              <p:cNvPr id="36" name="Freeform 21"/>
              <p:cNvSpPr>
                <a:spLocks/>
              </p:cNvSpPr>
              <p:nvPr/>
            </p:nvSpPr>
            <p:spPr bwMode="auto">
              <a:xfrm>
                <a:off x="3699" y="803"/>
                <a:ext cx="355" cy="74"/>
              </a:xfrm>
              <a:custGeom>
                <a:avLst/>
                <a:gdLst>
                  <a:gd name="T0" fmla="*/ 455 w 3191"/>
                  <a:gd name="T1" fmla="*/ 0 h 669"/>
                  <a:gd name="T2" fmla="*/ 1053 w 3191"/>
                  <a:gd name="T3" fmla="*/ 0 h 669"/>
                  <a:gd name="T4" fmla="*/ 1053 w 3191"/>
                  <a:gd name="T5" fmla="*/ 80 h 669"/>
                  <a:gd name="T6" fmla="*/ 2137 w 3191"/>
                  <a:gd name="T7" fmla="*/ 80 h 669"/>
                  <a:gd name="T8" fmla="*/ 2137 w 3191"/>
                  <a:gd name="T9" fmla="*/ 0 h 669"/>
                  <a:gd name="T10" fmla="*/ 2734 w 3191"/>
                  <a:gd name="T11" fmla="*/ 0 h 669"/>
                  <a:gd name="T12" fmla="*/ 2734 w 3191"/>
                  <a:gd name="T13" fmla="*/ 80 h 669"/>
                  <a:gd name="T14" fmla="*/ 3191 w 3191"/>
                  <a:gd name="T15" fmla="*/ 80 h 669"/>
                  <a:gd name="T16" fmla="*/ 3191 w 3191"/>
                  <a:gd name="T17" fmla="*/ 180 h 669"/>
                  <a:gd name="T18" fmla="*/ 2734 w 3191"/>
                  <a:gd name="T19" fmla="*/ 180 h 669"/>
                  <a:gd name="T20" fmla="*/ 2734 w 3191"/>
                  <a:gd name="T21" fmla="*/ 255 h 669"/>
                  <a:gd name="T22" fmla="*/ 2483 w 3191"/>
                  <a:gd name="T23" fmla="*/ 255 h 669"/>
                  <a:gd name="T24" fmla="*/ 2483 w 3191"/>
                  <a:gd name="T25" fmla="*/ 669 h 669"/>
                  <a:gd name="T26" fmla="*/ 2396 w 3191"/>
                  <a:gd name="T27" fmla="*/ 669 h 669"/>
                  <a:gd name="T28" fmla="*/ 2396 w 3191"/>
                  <a:gd name="T29" fmla="*/ 255 h 669"/>
                  <a:gd name="T30" fmla="*/ 2137 w 3191"/>
                  <a:gd name="T31" fmla="*/ 255 h 669"/>
                  <a:gd name="T32" fmla="*/ 2137 w 3191"/>
                  <a:gd name="T33" fmla="*/ 180 h 669"/>
                  <a:gd name="T34" fmla="*/ 1053 w 3191"/>
                  <a:gd name="T35" fmla="*/ 180 h 669"/>
                  <a:gd name="T36" fmla="*/ 1053 w 3191"/>
                  <a:gd name="T37" fmla="*/ 255 h 669"/>
                  <a:gd name="T38" fmla="*/ 794 w 3191"/>
                  <a:gd name="T39" fmla="*/ 255 h 669"/>
                  <a:gd name="T40" fmla="*/ 794 w 3191"/>
                  <a:gd name="T41" fmla="*/ 669 h 669"/>
                  <a:gd name="T42" fmla="*/ 708 w 3191"/>
                  <a:gd name="T43" fmla="*/ 669 h 669"/>
                  <a:gd name="T44" fmla="*/ 708 w 3191"/>
                  <a:gd name="T45" fmla="*/ 255 h 669"/>
                  <a:gd name="T46" fmla="*/ 455 w 3191"/>
                  <a:gd name="T47" fmla="*/ 255 h 669"/>
                  <a:gd name="T48" fmla="*/ 455 w 3191"/>
                  <a:gd name="T49" fmla="*/ 180 h 669"/>
                  <a:gd name="T50" fmla="*/ 0 w 3191"/>
                  <a:gd name="T51" fmla="*/ 180 h 669"/>
                  <a:gd name="T52" fmla="*/ 0 w 3191"/>
                  <a:gd name="T53" fmla="*/ 80 h 669"/>
                  <a:gd name="T54" fmla="*/ 455 w 3191"/>
                  <a:gd name="T55" fmla="*/ 80 h 669"/>
                  <a:gd name="T56" fmla="*/ 455 w 3191"/>
                  <a:gd name="T57" fmla="*/ 0 h 6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191" h="669">
                    <a:moveTo>
                      <a:pt x="455" y="0"/>
                    </a:moveTo>
                    <a:lnTo>
                      <a:pt x="1053" y="0"/>
                    </a:lnTo>
                    <a:lnTo>
                      <a:pt x="1053" y="80"/>
                    </a:lnTo>
                    <a:lnTo>
                      <a:pt x="2137" y="80"/>
                    </a:lnTo>
                    <a:lnTo>
                      <a:pt x="2137" y="0"/>
                    </a:lnTo>
                    <a:lnTo>
                      <a:pt x="2734" y="0"/>
                    </a:lnTo>
                    <a:lnTo>
                      <a:pt x="2734" y="80"/>
                    </a:lnTo>
                    <a:lnTo>
                      <a:pt x="3191" y="80"/>
                    </a:lnTo>
                    <a:lnTo>
                      <a:pt x="3191" y="180"/>
                    </a:lnTo>
                    <a:lnTo>
                      <a:pt x="2734" y="180"/>
                    </a:lnTo>
                    <a:lnTo>
                      <a:pt x="2734" y="255"/>
                    </a:lnTo>
                    <a:lnTo>
                      <a:pt x="2483" y="255"/>
                    </a:lnTo>
                    <a:lnTo>
                      <a:pt x="2483" y="669"/>
                    </a:lnTo>
                    <a:lnTo>
                      <a:pt x="2396" y="669"/>
                    </a:lnTo>
                    <a:lnTo>
                      <a:pt x="2396" y="255"/>
                    </a:lnTo>
                    <a:lnTo>
                      <a:pt x="2137" y="255"/>
                    </a:lnTo>
                    <a:lnTo>
                      <a:pt x="2137" y="180"/>
                    </a:lnTo>
                    <a:lnTo>
                      <a:pt x="1053" y="180"/>
                    </a:lnTo>
                    <a:lnTo>
                      <a:pt x="1053" y="255"/>
                    </a:lnTo>
                    <a:lnTo>
                      <a:pt x="794" y="255"/>
                    </a:lnTo>
                    <a:lnTo>
                      <a:pt x="794" y="669"/>
                    </a:lnTo>
                    <a:lnTo>
                      <a:pt x="708" y="669"/>
                    </a:lnTo>
                    <a:lnTo>
                      <a:pt x="708" y="255"/>
                    </a:lnTo>
                    <a:lnTo>
                      <a:pt x="455" y="255"/>
                    </a:lnTo>
                    <a:lnTo>
                      <a:pt x="455" y="180"/>
                    </a:lnTo>
                    <a:lnTo>
                      <a:pt x="0" y="180"/>
                    </a:lnTo>
                    <a:lnTo>
                      <a:pt x="0" y="80"/>
                    </a:lnTo>
                    <a:lnTo>
                      <a:pt x="455" y="80"/>
                    </a:lnTo>
                    <a:lnTo>
                      <a:pt x="4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7" name="Freeform 22"/>
              <p:cNvSpPr>
                <a:spLocks noEditPoints="1"/>
              </p:cNvSpPr>
              <p:nvPr/>
            </p:nvSpPr>
            <p:spPr bwMode="auto">
              <a:xfrm>
                <a:off x="3799" y="657"/>
                <a:ext cx="155" cy="131"/>
              </a:xfrm>
              <a:custGeom>
                <a:avLst/>
                <a:gdLst>
                  <a:gd name="T0" fmla="*/ 142 w 1392"/>
                  <a:gd name="T1" fmla="*/ 142 h 1183"/>
                  <a:gd name="T2" fmla="*/ 142 w 1392"/>
                  <a:gd name="T3" fmla="*/ 781 h 1183"/>
                  <a:gd name="T4" fmla="*/ 1250 w 1392"/>
                  <a:gd name="T5" fmla="*/ 781 h 1183"/>
                  <a:gd name="T6" fmla="*/ 1250 w 1392"/>
                  <a:gd name="T7" fmla="*/ 142 h 1183"/>
                  <a:gd name="T8" fmla="*/ 142 w 1392"/>
                  <a:gd name="T9" fmla="*/ 142 h 1183"/>
                  <a:gd name="T10" fmla="*/ 1040 w 1392"/>
                  <a:gd name="T11" fmla="*/ 0 h 1183"/>
                  <a:gd name="T12" fmla="*/ 1392 w 1392"/>
                  <a:gd name="T13" fmla="*/ 0 h 1183"/>
                  <a:gd name="T14" fmla="*/ 1392 w 1392"/>
                  <a:gd name="T15" fmla="*/ 923 h 1183"/>
                  <a:gd name="T16" fmla="*/ 887 w 1392"/>
                  <a:gd name="T17" fmla="*/ 923 h 1183"/>
                  <a:gd name="T18" fmla="*/ 887 w 1392"/>
                  <a:gd name="T19" fmla="*/ 1116 h 1183"/>
                  <a:gd name="T20" fmla="*/ 1096 w 1392"/>
                  <a:gd name="T21" fmla="*/ 1116 h 1183"/>
                  <a:gd name="T22" fmla="*/ 1096 w 1392"/>
                  <a:gd name="T23" fmla="*/ 1183 h 1183"/>
                  <a:gd name="T24" fmla="*/ 295 w 1392"/>
                  <a:gd name="T25" fmla="*/ 1183 h 1183"/>
                  <a:gd name="T26" fmla="*/ 295 w 1392"/>
                  <a:gd name="T27" fmla="*/ 1116 h 1183"/>
                  <a:gd name="T28" fmla="*/ 499 w 1392"/>
                  <a:gd name="T29" fmla="*/ 1116 h 1183"/>
                  <a:gd name="T30" fmla="*/ 499 w 1392"/>
                  <a:gd name="T31" fmla="*/ 923 h 1183"/>
                  <a:gd name="T32" fmla="*/ 0 w 1392"/>
                  <a:gd name="T33" fmla="*/ 923 h 1183"/>
                  <a:gd name="T34" fmla="*/ 0 w 1392"/>
                  <a:gd name="T35" fmla="*/ 0 h 1183"/>
                  <a:gd name="T36" fmla="*/ 1040 w 1392"/>
                  <a:gd name="T37" fmla="*/ 0 h 1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392" h="1183">
                    <a:moveTo>
                      <a:pt x="142" y="142"/>
                    </a:moveTo>
                    <a:lnTo>
                      <a:pt x="142" y="781"/>
                    </a:lnTo>
                    <a:lnTo>
                      <a:pt x="1250" y="781"/>
                    </a:lnTo>
                    <a:lnTo>
                      <a:pt x="1250" y="142"/>
                    </a:lnTo>
                    <a:lnTo>
                      <a:pt x="142" y="142"/>
                    </a:lnTo>
                    <a:close/>
                    <a:moveTo>
                      <a:pt x="1040" y="0"/>
                    </a:moveTo>
                    <a:lnTo>
                      <a:pt x="1392" y="0"/>
                    </a:lnTo>
                    <a:lnTo>
                      <a:pt x="1392" y="923"/>
                    </a:lnTo>
                    <a:lnTo>
                      <a:pt x="887" y="923"/>
                    </a:lnTo>
                    <a:lnTo>
                      <a:pt x="887" y="1116"/>
                    </a:lnTo>
                    <a:lnTo>
                      <a:pt x="1096" y="1116"/>
                    </a:lnTo>
                    <a:lnTo>
                      <a:pt x="1096" y="1183"/>
                    </a:lnTo>
                    <a:lnTo>
                      <a:pt x="295" y="1183"/>
                    </a:lnTo>
                    <a:lnTo>
                      <a:pt x="295" y="1116"/>
                    </a:lnTo>
                    <a:lnTo>
                      <a:pt x="499" y="1116"/>
                    </a:lnTo>
                    <a:lnTo>
                      <a:pt x="499" y="923"/>
                    </a:lnTo>
                    <a:lnTo>
                      <a:pt x="0" y="923"/>
                    </a:lnTo>
                    <a:lnTo>
                      <a:pt x="0" y="0"/>
                    </a:lnTo>
                    <a:lnTo>
                      <a:pt x="104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8" name="Freeform 23"/>
              <p:cNvSpPr>
                <a:spLocks noEditPoints="1"/>
              </p:cNvSpPr>
              <p:nvPr/>
            </p:nvSpPr>
            <p:spPr bwMode="auto">
              <a:xfrm>
                <a:off x="3892" y="892"/>
                <a:ext cx="155" cy="131"/>
              </a:xfrm>
              <a:custGeom>
                <a:avLst/>
                <a:gdLst>
                  <a:gd name="T0" fmla="*/ 143 w 1393"/>
                  <a:gd name="T1" fmla="*/ 144 h 1185"/>
                  <a:gd name="T2" fmla="*/ 143 w 1393"/>
                  <a:gd name="T3" fmla="*/ 782 h 1185"/>
                  <a:gd name="T4" fmla="*/ 1251 w 1393"/>
                  <a:gd name="T5" fmla="*/ 782 h 1185"/>
                  <a:gd name="T6" fmla="*/ 1251 w 1393"/>
                  <a:gd name="T7" fmla="*/ 144 h 1185"/>
                  <a:gd name="T8" fmla="*/ 143 w 1393"/>
                  <a:gd name="T9" fmla="*/ 144 h 1185"/>
                  <a:gd name="T10" fmla="*/ 0 w 1393"/>
                  <a:gd name="T11" fmla="*/ 0 h 1185"/>
                  <a:gd name="T12" fmla="*/ 1393 w 1393"/>
                  <a:gd name="T13" fmla="*/ 0 h 1185"/>
                  <a:gd name="T14" fmla="*/ 1393 w 1393"/>
                  <a:gd name="T15" fmla="*/ 925 h 1185"/>
                  <a:gd name="T16" fmla="*/ 888 w 1393"/>
                  <a:gd name="T17" fmla="*/ 925 h 1185"/>
                  <a:gd name="T18" fmla="*/ 888 w 1393"/>
                  <a:gd name="T19" fmla="*/ 1117 h 1185"/>
                  <a:gd name="T20" fmla="*/ 1098 w 1393"/>
                  <a:gd name="T21" fmla="*/ 1117 h 1185"/>
                  <a:gd name="T22" fmla="*/ 1098 w 1393"/>
                  <a:gd name="T23" fmla="*/ 1185 h 1185"/>
                  <a:gd name="T24" fmla="*/ 297 w 1393"/>
                  <a:gd name="T25" fmla="*/ 1185 h 1185"/>
                  <a:gd name="T26" fmla="*/ 297 w 1393"/>
                  <a:gd name="T27" fmla="*/ 1117 h 1185"/>
                  <a:gd name="T28" fmla="*/ 500 w 1393"/>
                  <a:gd name="T29" fmla="*/ 1117 h 1185"/>
                  <a:gd name="T30" fmla="*/ 500 w 1393"/>
                  <a:gd name="T31" fmla="*/ 925 h 1185"/>
                  <a:gd name="T32" fmla="*/ 0 w 1393"/>
                  <a:gd name="T33" fmla="*/ 925 h 1185"/>
                  <a:gd name="T34" fmla="*/ 0 w 1393"/>
                  <a:gd name="T35" fmla="*/ 0 h 1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93" h="1185">
                    <a:moveTo>
                      <a:pt x="143" y="144"/>
                    </a:moveTo>
                    <a:lnTo>
                      <a:pt x="143" y="782"/>
                    </a:lnTo>
                    <a:lnTo>
                      <a:pt x="1251" y="782"/>
                    </a:lnTo>
                    <a:lnTo>
                      <a:pt x="1251" y="144"/>
                    </a:lnTo>
                    <a:lnTo>
                      <a:pt x="143" y="144"/>
                    </a:lnTo>
                    <a:close/>
                    <a:moveTo>
                      <a:pt x="0" y="0"/>
                    </a:moveTo>
                    <a:lnTo>
                      <a:pt x="1393" y="0"/>
                    </a:lnTo>
                    <a:lnTo>
                      <a:pt x="1393" y="925"/>
                    </a:lnTo>
                    <a:lnTo>
                      <a:pt x="888" y="925"/>
                    </a:lnTo>
                    <a:lnTo>
                      <a:pt x="888" y="1117"/>
                    </a:lnTo>
                    <a:lnTo>
                      <a:pt x="1098" y="1117"/>
                    </a:lnTo>
                    <a:lnTo>
                      <a:pt x="1098" y="1185"/>
                    </a:lnTo>
                    <a:lnTo>
                      <a:pt x="297" y="1185"/>
                    </a:lnTo>
                    <a:lnTo>
                      <a:pt x="297" y="1117"/>
                    </a:lnTo>
                    <a:lnTo>
                      <a:pt x="500" y="1117"/>
                    </a:lnTo>
                    <a:lnTo>
                      <a:pt x="500" y="925"/>
                    </a:lnTo>
                    <a:lnTo>
                      <a:pt x="0" y="925"/>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9" name="Freeform 24"/>
              <p:cNvSpPr>
                <a:spLocks noEditPoints="1"/>
              </p:cNvSpPr>
              <p:nvPr/>
            </p:nvSpPr>
            <p:spPr bwMode="auto">
              <a:xfrm>
                <a:off x="3706" y="892"/>
                <a:ext cx="154" cy="131"/>
              </a:xfrm>
              <a:custGeom>
                <a:avLst/>
                <a:gdLst>
                  <a:gd name="T0" fmla="*/ 142 w 1392"/>
                  <a:gd name="T1" fmla="*/ 144 h 1185"/>
                  <a:gd name="T2" fmla="*/ 142 w 1392"/>
                  <a:gd name="T3" fmla="*/ 782 h 1185"/>
                  <a:gd name="T4" fmla="*/ 1251 w 1392"/>
                  <a:gd name="T5" fmla="*/ 782 h 1185"/>
                  <a:gd name="T6" fmla="*/ 1251 w 1392"/>
                  <a:gd name="T7" fmla="*/ 144 h 1185"/>
                  <a:gd name="T8" fmla="*/ 142 w 1392"/>
                  <a:gd name="T9" fmla="*/ 144 h 1185"/>
                  <a:gd name="T10" fmla="*/ 0 w 1392"/>
                  <a:gd name="T11" fmla="*/ 0 h 1185"/>
                  <a:gd name="T12" fmla="*/ 1392 w 1392"/>
                  <a:gd name="T13" fmla="*/ 0 h 1185"/>
                  <a:gd name="T14" fmla="*/ 1392 w 1392"/>
                  <a:gd name="T15" fmla="*/ 925 h 1185"/>
                  <a:gd name="T16" fmla="*/ 893 w 1392"/>
                  <a:gd name="T17" fmla="*/ 925 h 1185"/>
                  <a:gd name="T18" fmla="*/ 893 w 1392"/>
                  <a:gd name="T19" fmla="*/ 1117 h 1185"/>
                  <a:gd name="T20" fmla="*/ 1096 w 1392"/>
                  <a:gd name="T21" fmla="*/ 1117 h 1185"/>
                  <a:gd name="T22" fmla="*/ 1096 w 1392"/>
                  <a:gd name="T23" fmla="*/ 1185 h 1185"/>
                  <a:gd name="T24" fmla="*/ 296 w 1392"/>
                  <a:gd name="T25" fmla="*/ 1185 h 1185"/>
                  <a:gd name="T26" fmla="*/ 296 w 1392"/>
                  <a:gd name="T27" fmla="*/ 1117 h 1185"/>
                  <a:gd name="T28" fmla="*/ 506 w 1392"/>
                  <a:gd name="T29" fmla="*/ 1117 h 1185"/>
                  <a:gd name="T30" fmla="*/ 506 w 1392"/>
                  <a:gd name="T31" fmla="*/ 925 h 1185"/>
                  <a:gd name="T32" fmla="*/ 0 w 1392"/>
                  <a:gd name="T33" fmla="*/ 925 h 1185"/>
                  <a:gd name="T34" fmla="*/ 0 w 1392"/>
                  <a:gd name="T35" fmla="*/ 0 h 1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92" h="1185">
                    <a:moveTo>
                      <a:pt x="142" y="144"/>
                    </a:moveTo>
                    <a:lnTo>
                      <a:pt x="142" y="782"/>
                    </a:lnTo>
                    <a:lnTo>
                      <a:pt x="1251" y="782"/>
                    </a:lnTo>
                    <a:lnTo>
                      <a:pt x="1251" y="144"/>
                    </a:lnTo>
                    <a:lnTo>
                      <a:pt x="142" y="144"/>
                    </a:lnTo>
                    <a:close/>
                    <a:moveTo>
                      <a:pt x="0" y="0"/>
                    </a:moveTo>
                    <a:lnTo>
                      <a:pt x="1392" y="0"/>
                    </a:lnTo>
                    <a:lnTo>
                      <a:pt x="1392" y="925"/>
                    </a:lnTo>
                    <a:lnTo>
                      <a:pt x="893" y="925"/>
                    </a:lnTo>
                    <a:lnTo>
                      <a:pt x="893" y="1117"/>
                    </a:lnTo>
                    <a:lnTo>
                      <a:pt x="1096" y="1117"/>
                    </a:lnTo>
                    <a:lnTo>
                      <a:pt x="1096" y="1185"/>
                    </a:lnTo>
                    <a:lnTo>
                      <a:pt x="296" y="1185"/>
                    </a:lnTo>
                    <a:lnTo>
                      <a:pt x="296" y="1117"/>
                    </a:lnTo>
                    <a:lnTo>
                      <a:pt x="506" y="1117"/>
                    </a:lnTo>
                    <a:lnTo>
                      <a:pt x="506" y="925"/>
                    </a:lnTo>
                    <a:lnTo>
                      <a:pt x="0" y="925"/>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pic>
        <p:nvPicPr>
          <p:cNvPr id="4098"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30029" t="11761" r="26960"/>
          <a:stretch/>
        </p:blipFill>
        <p:spPr bwMode="auto">
          <a:xfrm>
            <a:off x="908998" y="2222876"/>
            <a:ext cx="2183641" cy="2521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矩形 12"/>
          <p:cNvSpPr/>
          <p:nvPr/>
        </p:nvSpPr>
        <p:spPr>
          <a:xfrm>
            <a:off x="3458029" y="302220"/>
            <a:ext cx="5089855" cy="584775"/>
          </a:xfrm>
          <a:prstGeom prst="rect">
            <a:avLst/>
          </a:prstGeom>
        </p:spPr>
        <p:txBody>
          <a:bodyPr wrap="none">
            <a:spAutoFit/>
          </a:bodyPr>
          <a:lstStyle/>
          <a:p>
            <a:pPr marL="107950"/>
            <a:r>
              <a:rPr lang="en-US" altLang="zh-CN" sz="3200" b="1" dirty="0" smtClean="0">
                <a:solidFill>
                  <a:schemeClr val="tx1">
                    <a:lumMod val="65000"/>
                    <a:lumOff val="35000"/>
                  </a:schemeClr>
                </a:solidFill>
              </a:rPr>
              <a:t>Conclusion ——Opportunity</a:t>
            </a:r>
            <a:endParaRPr lang="en-US" altLang="zh-CN" sz="3200" b="1" dirty="0">
              <a:solidFill>
                <a:schemeClr val="tx1">
                  <a:lumMod val="65000"/>
                  <a:lumOff val="35000"/>
                </a:schemeClr>
              </a:solidFill>
            </a:endParaRPr>
          </a:p>
        </p:txBody>
      </p:sp>
      <p:sp>
        <p:nvSpPr>
          <p:cNvPr id="12" name="矩形 11"/>
          <p:cNvSpPr/>
          <p:nvPr/>
        </p:nvSpPr>
        <p:spPr>
          <a:xfrm>
            <a:off x="3941238" y="3368048"/>
            <a:ext cx="1266693" cy="461665"/>
          </a:xfrm>
          <a:prstGeom prst="rect">
            <a:avLst/>
          </a:prstGeom>
        </p:spPr>
        <p:txBody>
          <a:bodyPr wrap="none">
            <a:spAutoFit/>
          </a:bodyPr>
          <a:lstStyle/>
          <a:p>
            <a:r>
              <a:rPr lang="en-GB" altLang="zh-CN" sz="2400" b="1" dirty="0">
                <a:solidFill>
                  <a:schemeClr val="bg1"/>
                </a:solidFill>
              </a:rPr>
              <a:t>Demand</a:t>
            </a:r>
            <a:endParaRPr lang="zh-CN" altLang="en-US" sz="2400" b="1" dirty="0">
              <a:solidFill>
                <a:schemeClr val="bg1"/>
              </a:solidFill>
            </a:endParaRPr>
          </a:p>
        </p:txBody>
      </p:sp>
      <p:pic>
        <p:nvPicPr>
          <p:cNvPr id="15"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629089" y="401133"/>
            <a:ext cx="609600" cy="609600"/>
          </a:xfrm>
          <a:prstGeom prst="rect">
            <a:avLst/>
          </a:prstGeom>
        </p:spPr>
      </p:pic>
    </p:spTree>
    <p:extLst>
      <p:ext uri="{BB962C8B-B14F-4D97-AF65-F5344CB8AC3E}">
        <p14:creationId xmlns:p14="http://schemas.microsoft.com/office/powerpoint/2010/main" val="3046590864"/>
      </p:ext>
    </p:extLst>
  </p:cSld>
  <p:clrMapOvr>
    <a:masterClrMapping/>
  </p:clrMapOvr>
  <mc:AlternateContent xmlns:mc="http://schemas.openxmlformats.org/markup-compatibility/2006" xmlns:p14="http://schemas.microsoft.com/office/powerpoint/2010/main">
    <mc:Choice Requires="p14">
      <p:transition spd="med" p14:dur="700" advTm="41422">
        <p:fade/>
      </p:transition>
    </mc:Choice>
    <mc:Fallback xmlns="">
      <p:transition spd="med" advTm="41422">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14:presetBounceEnd="50000">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14:bounceEnd="50000">
                                          <p:cBhvr additive="base">
                                            <p:cTn id="7" dur="1000" fill="hold"/>
                                            <p:tgtEl>
                                              <p:spTgt spid="3"/>
                                            </p:tgtEl>
                                            <p:attrNameLst>
                                              <p:attrName>ppt_x</p:attrName>
                                            </p:attrNameLst>
                                          </p:cBhvr>
                                          <p:tavLst>
                                            <p:tav tm="0">
                                              <p:val>
                                                <p:strVal val="#ppt_x"/>
                                              </p:val>
                                            </p:tav>
                                            <p:tav tm="100000">
                                              <p:val>
                                                <p:strVal val="#ppt_x"/>
                                              </p:val>
                                            </p:tav>
                                          </p:tavLst>
                                        </p:anim>
                                        <p:anim calcmode="lin" valueType="num" p14:bounceEnd="50000">
                                          <p:cBhvr additive="base">
                                            <p:cTn id="8" dur="10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2" decel="5000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1000" fill="hold"/>
                                            <p:tgtEl>
                                              <p:spTgt spid="2"/>
                                            </p:tgtEl>
                                            <p:attrNameLst>
                                              <p:attrName>ppt_x</p:attrName>
                                            </p:attrNameLst>
                                          </p:cBhvr>
                                          <p:tavLst>
                                            <p:tav tm="0">
                                              <p:val>
                                                <p:strVal val="1+#ppt_w/2"/>
                                              </p:val>
                                            </p:tav>
                                            <p:tav tm="100000">
                                              <p:val>
                                                <p:strVal val="#ppt_x"/>
                                              </p:val>
                                            </p:tav>
                                          </p:tavLst>
                                        </p:anim>
                                        <p:anim calcmode="lin" valueType="num">
                                          <p:cBhvr additive="base">
                                            <p:cTn id="12" dur="1000" fill="hold"/>
                                            <p:tgtEl>
                                              <p:spTgt spid="2"/>
                                            </p:tgtEl>
                                            <p:attrNameLst>
                                              <p:attrName>ppt_y</p:attrName>
                                            </p:attrNameLst>
                                          </p:cBhvr>
                                          <p:tavLst>
                                            <p:tav tm="0">
                                              <p:val>
                                                <p:strVal val="#ppt_y"/>
                                              </p:val>
                                            </p:tav>
                                            <p:tav tm="100000">
                                              <p:val>
                                                <p:strVal val="#ppt_y"/>
                                              </p:val>
                                            </p:tav>
                                          </p:tavLst>
                                        </p:anim>
                                      </p:childTnLst>
                                    </p:cTn>
                                  </p:par>
                                  <p:par>
                                    <p:cTn id="13" presetID="53" presetClass="entr" presetSubtype="16" fill="hold" nodeType="withEffect">
                                      <p:stCondLst>
                                        <p:cond delay="0"/>
                                      </p:stCondLst>
                                      <p:childTnLst>
                                        <p:set>
                                          <p:cBhvr>
                                            <p:cTn id="14" dur="1" fill="hold">
                                              <p:stCondLst>
                                                <p:cond delay="0"/>
                                              </p:stCondLst>
                                            </p:cTn>
                                            <p:tgtEl>
                                              <p:spTgt spid="31"/>
                                            </p:tgtEl>
                                            <p:attrNameLst>
                                              <p:attrName>style.visibility</p:attrName>
                                            </p:attrNameLst>
                                          </p:cBhvr>
                                          <p:to>
                                            <p:strVal val="visible"/>
                                          </p:to>
                                        </p:set>
                                        <p:anim calcmode="lin" valueType="num">
                                          <p:cBhvr>
                                            <p:cTn id="15" dur="500" fill="hold"/>
                                            <p:tgtEl>
                                              <p:spTgt spid="31"/>
                                            </p:tgtEl>
                                            <p:attrNameLst>
                                              <p:attrName>ppt_w</p:attrName>
                                            </p:attrNameLst>
                                          </p:cBhvr>
                                          <p:tavLst>
                                            <p:tav tm="0">
                                              <p:val>
                                                <p:fltVal val="0"/>
                                              </p:val>
                                            </p:tav>
                                            <p:tav tm="100000">
                                              <p:val>
                                                <p:strVal val="#ppt_w"/>
                                              </p:val>
                                            </p:tav>
                                          </p:tavLst>
                                        </p:anim>
                                        <p:anim calcmode="lin" valueType="num">
                                          <p:cBhvr>
                                            <p:cTn id="16" dur="500" fill="hold"/>
                                            <p:tgtEl>
                                              <p:spTgt spid="31"/>
                                            </p:tgtEl>
                                            <p:attrNameLst>
                                              <p:attrName>ppt_h</p:attrName>
                                            </p:attrNameLst>
                                          </p:cBhvr>
                                          <p:tavLst>
                                            <p:tav tm="0">
                                              <p:val>
                                                <p:fltVal val="0"/>
                                              </p:val>
                                            </p:tav>
                                            <p:tav tm="100000">
                                              <p:val>
                                                <p:strVal val="#ppt_h"/>
                                              </p:val>
                                            </p:tav>
                                          </p:tavLst>
                                        </p:anim>
                                        <p:animEffect transition="in" filter="fade">
                                          <p:cBhvr>
                                            <p:cTn id="17" dur="500"/>
                                            <p:tgtEl>
                                              <p:spTgt spid="31"/>
                                            </p:tgtEl>
                                          </p:cBhvr>
                                        </p:animEffect>
                                      </p:childTnLst>
                                    </p:cTn>
                                  </p:par>
                                  <p:par>
                                    <p:cTn id="18" presetID="53" presetClass="entr" presetSubtype="16" fill="hold" nodeType="withEffect">
                                      <p:stCondLst>
                                        <p:cond delay="300"/>
                                      </p:stCondLst>
                                      <p:childTnLst>
                                        <p:set>
                                          <p:cBhvr>
                                            <p:cTn id="19" dur="1" fill="hold">
                                              <p:stCondLst>
                                                <p:cond delay="0"/>
                                              </p:stCondLst>
                                            </p:cTn>
                                            <p:tgtEl>
                                              <p:spTgt spid="30"/>
                                            </p:tgtEl>
                                            <p:attrNameLst>
                                              <p:attrName>style.visibility</p:attrName>
                                            </p:attrNameLst>
                                          </p:cBhvr>
                                          <p:to>
                                            <p:strVal val="visible"/>
                                          </p:to>
                                        </p:set>
                                        <p:anim calcmode="lin" valueType="num">
                                          <p:cBhvr>
                                            <p:cTn id="20" dur="500" fill="hold"/>
                                            <p:tgtEl>
                                              <p:spTgt spid="30"/>
                                            </p:tgtEl>
                                            <p:attrNameLst>
                                              <p:attrName>ppt_w</p:attrName>
                                            </p:attrNameLst>
                                          </p:cBhvr>
                                          <p:tavLst>
                                            <p:tav tm="0">
                                              <p:val>
                                                <p:fltVal val="0"/>
                                              </p:val>
                                            </p:tav>
                                            <p:tav tm="100000">
                                              <p:val>
                                                <p:strVal val="#ppt_w"/>
                                              </p:val>
                                            </p:tav>
                                          </p:tavLst>
                                        </p:anim>
                                        <p:anim calcmode="lin" valueType="num">
                                          <p:cBhvr>
                                            <p:cTn id="21" dur="500" fill="hold"/>
                                            <p:tgtEl>
                                              <p:spTgt spid="30"/>
                                            </p:tgtEl>
                                            <p:attrNameLst>
                                              <p:attrName>ppt_h</p:attrName>
                                            </p:attrNameLst>
                                          </p:cBhvr>
                                          <p:tavLst>
                                            <p:tav tm="0">
                                              <p:val>
                                                <p:fltVal val="0"/>
                                              </p:val>
                                            </p:tav>
                                            <p:tav tm="100000">
                                              <p:val>
                                                <p:strVal val="#ppt_h"/>
                                              </p:val>
                                            </p:tav>
                                          </p:tavLst>
                                        </p:anim>
                                        <p:animEffect transition="in" filter="fade">
                                          <p:cBhvr>
                                            <p:cTn id="22" dur="500"/>
                                            <p:tgtEl>
                                              <p:spTgt spid="30"/>
                                            </p:tgtEl>
                                          </p:cBhvr>
                                        </p:animEffect>
                                      </p:childTnLst>
                                    </p:cTn>
                                  </p:par>
                                  <p:par>
                                    <p:cTn id="23" presetID="53" presetClass="entr" presetSubtype="16" fill="hold" nodeType="withEffect">
                                      <p:stCondLst>
                                        <p:cond delay="600"/>
                                      </p:stCondLst>
                                      <p:childTnLst>
                                        <p:set>
                                          <p:cBhvr>
                                            <p:cTn id="24" dur="1" fill="hold">
                                              <p:stCondLst>
                                                <p:cond delay="0"/>
                                              </p:stCondLst>
                                            </p:cTn>
                                            <p:tgtEl>
                                              <p:spTgt spid="40"/>
                                            </p:tgtEl>
                                            <p:attrNameLst>
                                              <p:attrName>style.visibility</p:attrName>
                                            </p:attrNameLst>
                                          </p:cBhvr>
                                          <p:to>
                                            <p:strVal val="visible"/>
                                          </p:to>
                                        </p:set>
                                        <p:anim calcmode="lin" valueType="num">
                                          <p:cBhvr>
                                            <p:cTn id="25" dur="500" fill="hold"/>
                                            <p:tgtEl>
                                              <p:spTgt spid="40"/>
                                            </p:tgtEl>
                                            <p:attrNameLst>
                                              <p:attrName>ppt_w</p:attrName>
                                            </p:attrNameLst>
                                          </p:cBhvr>
                                          <p:tavLst>
                                            <p:tav tm="0">
                                              <p:val>
                                                <p:fltVal val="0"/>
                                              </p:val>
                                            </p:tav>
                                            <p:tav tm="100000">
                                              <p:val>
                                                <p:strVal val="#ppt_w"/>
                                              </p:val>
                                            </p:tav>
                                          </p:tavLst>
                                        </p:anim>
                                        <p:anim calcmode="lin" valueType="num">
                                          <p:cBhvr>
                                            <p:cTn id="26" dur="500" fill="hold"/>
                                            <p:tgtEl>
                                              <p:spTgt spid="40"/>
                                            </p:tgtEl>
                                            <p:attrNameLst>
                                              <p:attrName>ppt_h</p:attrName>
                                            </p:attrNameLst>
                                          </p:cBhvr>
                                          <p:tavLst>
                                            <p:tav tm="0">
                                              <p:val>
                                                <p:fltVal val="0"/>
                                              </p:val>
                                            </p:tav>
                                            <p:tav tm="100000">
                                              <p:val>
                                                <p:strVal val="#ppt_h"/>
                                              </p:val>
                                            </p:tav>
                                          </p:tavLst>
                                        </p:anim>
                                        <p:animEffect transition="in" filter="fade">
                                          <p:cBhvr>
                                            <p:cTn id="27" dur="500"/>
                                            <p:tgtEl>
                                              <p:spTgt spid="40"/>
                                            </p:tgtEl>
                                          </p:cBhvr>
                                        </p:animEffect>
                                      </p:childTnLst>
                                    </p:cTn>
                                  </p:par>
                                </p:childTnLst>
                              </p:cTn>
                            </p:par>
                            <p:par>
                              <p:cTn id="28" fill="hold">
                                <p:stCondLst>
                                  <p:cond delay="1100"/>
                                </p:stCondLst>
                                <p:childTnLst>
                                  <p:par>
                                    <p:cTn id="29" presetID="10"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250"/>
                                            <p:tgtEl>
                                              <p:spTgt spid="9"/>
                                            </p:tgtEl>
                                          </p:cBhvr>
                                        </p:animEffect>
                                      </p:childTnLst>
                                    </p:cTn>
                                  </p:par>
                                </p:childTnLst>
                              </p:cTn>
                            </p:par>
                            <p:par>
                              <p:cTn id="32" fill="hold">
                                <p:stCondLst>
                                  <p:cond delay="1350"/>
                                </p:stCondLst>
                                <p:childTnLst>
                                  <p:par>
                                    <p:cTn id="33" presetID="10" presetClass="entr" presetSubtype="0" fill="hold" grpId="0"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250"/>
                                            <p:tgtEl>
                                              <p:spTgt spid="10"/>
                                            </p:tgtEl>
                                          </p:cBhvr>
                                        </p:animEffect>
                                      </p:childTnLst>
                                    </p:cTn>
                                  </p:par>
                                </p:childTnLst>
                              </p:cTn>
                            </p:par>
                            <p:par>
                              <p:cTn id="36" fill="hold">
                                <p:stCondLst>
                                  <p:cond delay="1600"/>
                                </p:stCondLst>
                                <p:childTnLst>
                                  <p:par>
                                    <p:cTn id="37" presetID="10" presetClass="entr" presetSubtype="0" fill="hold" grpId="0" nodeType="after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250"/>
                                            <p:tgtEl>
                                              <p:spTgt spid="11"/>
                                            </p:tgtEl>
                                          </p:cBhvr>
                                        </p:animEffect>
                                      </p:childTnLst>
                                    </p:cTn>
                                  </p:par>
                                </p:childTnLst>
                              </p:cTn>
                            </p:par>
                            <p:par>
                              <p:cTn id="40" fill="hold">
                                <p:stCondLst>
                                  <p:cond delay="1850"/>
                                </p:stCondLst>
                                <p:childTnLst>
                                  <p:par>
                                    <p:cTn id="41" presetID="1" presetClass="mediacall" presetSubtype="0" fill="hold" nodeType="afterEffect">
                                      <p:stCondLst>
                                        <p:cond delay="0"/>
                                      </p:stCondLst>
                                      <p:childTnLst>
                                        <p:cmd type="call" cmd="playFrom(0.0)">
                                          <p:cBhvr>
                                            <p:cTn id="42" dur="39149"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15"/>
                    </p:tgtEl>
                  </p:cMediaNode>
                </p:audio>
              </p:childTnLst>
            </p:cTn>
          </p:par>
        </p:tnLst>
        <p:bldLst>
          <p:bldP spid="2" grpId="0" animBg="1"/>
          <p:bldP spid="9" grpId="0"/>
          <p:bldP spid="10" grpId="0"/>
          <p:bldP spid="11"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ppt_x"/>
                                              </p:val>
                                            </p:tav>
                                            <p:tav tm="100000">
                                              <p:val>
                                                <p:strVal val="#ppt_x"/>
                                              </p:val>
                                            </p:tav>
                                          </p:tavLst>
                                        </p:anim>
                                        <p:anim calcmode="lin" valueType="num">
                                          <p:cBhvr additive="base">
                                            <p:cTn id="8" dur="10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2" decel="5000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1000" fill="hold"/>
                                            <p:tgtEl>
                                              <p:spTgt spid="2"/>
                                            </p:tgtEl>
                                            <p:attrNameLst>
                                              <p:attrName>ppt_x</p:attrName>
                                            </p:attrNameLst>
                                          </p:cBhvr>
                                          <p:tavLst>
                                            <p:tav tm="0">
                                              <p:val>
                                                <p:strVal val="1+#ppt_w/2"/>
                                              </p:val>
                                            </p:tav>
                                            <p:tav tm="100000">
                                              <p:val>
                                                <p:strVal val="#ppt_x"/>
                                              </p:val>
                                            </p:tav>
                                          </p:tavLst>
                                        </p:anim>
                                        <p:anim calcmode="lin" valueType="num">
                                          <p:cBhvr additive="base">
                                            <p:cTn id="12" dur="1000" fill="hold"/>
                                            <p:tgtEl>
                                              <p:spTgt spid="2"/>
                                            </p:tgtEl>
                                            <p:attrNameLst>
                                              <p:attrName>ppt_y</p:attrName>
                                            </p:attrNameLst>
                                          </p:cBhvr>
                                          <p:tavLst>
                                            <p:tav tm="0">
                                              <p:val>
                                                <p:strVal val="#ppt_y"/>
                                              </p:val>
                                            </p:tav>
                                            <p:tav tm="100000">
                                              <p:val>
                                                <p:strVal val="#ppt_y"/>
                                              </p:val>
                                            </p:tav>
                                          </p:tavLst>
                                        </p:anim>
                                      </p:childTnLst>
                                    </p:cTn>
                                  </p:par>
                                  <p:par>
                                    <p:cTn id="13" presetID="53" presetClass="entr" presetSubtype="16" fill="hold" nodeType="withEffect">
                                      <p:stCondLst>
                                        <p:cond delay="0"/>
                                      </p:stCondLst>
                                      <p:childTnLst>
                                        <p:set>
                                          <p:cBhvr>
                                            <p:cTn id="14" dur="1" fill="hold">
                                              <p:stCondLst>
                                                <p:cond delay="0"/>
                                              </p:stCondLst>
                                            </p:cTn>
                                            <p:tgtEl>
                                              <p:spTgt spid="31"/>
                                            </p:tgtEl>
                                            <p:attrNameLst>
                                              <p:attrName>style.visibility</p:attrName>
                                            </p:attrNameLst>
                                          </p:cBhvr>
                                          <p:to>
                                            <p:strVal val="visible"/>
                                          </p:to>
                                        </p:set>
                                        <p:anim calcmode="lin" valueType="num">
                                          <p:cBhvr>
                                            <p:cTn id="15" dur="500" fill="hold"/>
                                            <p:tgtEl>
                                              <p:spTgt spid="31"/>
                                            </p:tgtEl>
                                            <p:attrNameLst>
                                              <p:attrName>ppt_w</p:attrName>
                                            </p:attrNameLst>
                                          </p:cBhvr>
                                          <p:tavLst>
                                            <p:tav tm="0">
                                              <p:val>
                                                <p:fltVal val="0"/>
                                              </p:val>
                                            </p:tav>
                                            <p:tav tm="100000">
                                              <p:val>
                                                <p:strVal val="#ppt_w"/>
                                              </p:val>
                                            </p:tav>
                                          </p:tavLst>
                                        </p:anim>
                                        <p:anim calcmode="lin" valueType="num">
                                          <p:cBhvr>
                                            <p:cTn id="16" dur="500" fill="hold"/>
                                            <p:tgtEl>
                                              <p:spTgt spid="31"/>
                                            </p:tgtEl>
                                            <p:attrNameLst>
                                              <p:attrName>ppt_h</p:attrName>
                                            </p:attrNameLst>
                                          </p:cBhvr>
                                          <p:tavLst>
                                            <p:tav tm="0">
                                              <p:val>
                                                <p:fltVal val="0"/>
                                              </p:val>
                                            </p:tav>
                                            <p:tav tm="100000">
                                              <p:val>
                                                <p:strVal val="#ppt_h"/>
                                              </p:val>
                                            </p:tav>
                                          </p:tavLst>
                                        </p:anim>
                                        <p:animEffect transition="in" filter="fade">
                                          <p:cBhvr>
                                            <p:cTn id="17" dur="500"/>
                                            <p:tgtEl>
                                              <p:spTgt spid="31"/>
                                            </p:tgtEl>
                                          </p:cBhvr>
                                        </p:animEffect>
                                      </p:childTnLst>
                                    </p:cTn>
                                  </p:par>
                                  <p:par>
                                    <p:cTn id="18" presetID="53" presetClass="entr" presetSubtype="16" fill="hold" nodeType="withEffect">
                                      <p:stCondLst>
                                        <p:cond delay="300"/>
                                      </p:stCondLst>
                                      <p:childTnLst>
                                        <p:set>
                                          <p:cBhvr>
                                            <p:cTn id="19" dur="1" fill="hold">
                                              <p:stCondLst>
                                                <p:cond delay="0"/>
                                              </p:stCondLst>
                                            </p:cTn>
                                            <p:tgtEl>
                                              <p:spTgt spid="30"/>
                                            </p:tgtEl>
                                            <p:attrNameLst>
                                              <p:attrName>style.visibility</p:attrName>
                                            </p:attrNameLst>
                                          </p:cBhvr>
                                          <p:to>
                                            <p:strVal val="visible"/>
                                          </p:to>
                                        </p:set>
                                        <p:anim calcmode="lin" valueType="num">
                                          <p:cBhvr>
                                            <p:cTn id="20" dur="500" fill="hold"/>
                                            <p:tgtEl>
                                              <p:spTgt spid="30"/>
                                            </p:tgtEl>
                                            <p:attrNameLst>
                                              <p:attrName>ppt_w</p:attrName>
                                            </p:attrNameLst>
                                          </p:cBhvr>
                                          <p:tavLst>
                                            <p:tav tm="0">
                                              <p:val>
                                                <p:fltVal val="0"/>
                                              </p:val>
                                            </p:tav>
                                            <p:tav tm="100000">
                                              <p:val>
                                                <p:strVal val="#ppt_w"/>
                                              </p:val>
                                            </p:tav>
                                          </p:tavLst>
                                        </p:anim>
                                        <p:anim calcmode="lin" valueType="num">
                                          <p:cBhvr>
                                            <p:cTn id="21" dur="500" fill="hold"/>
                                            <p:tgtEl>
                                              <p:spTgt spid="30"/>
                                            </p:tgtEl>
                                            <p:attrNameLst>
                                              <p:attrName>ppt_h</p:attrName>
                                            </p:attrNameLst>
                                          </p:cBhvr>
                                          <p:tavLst>
                                            <p:tav tm="0">
                                              <p:val>
                                                <p:fltVal val="0"/>
                                              </p:val>
                                            </p:tav>
                                            <p:tav tm="100000">
                                              <p:val>
                                                <p:strVal val="#ppt_h"/>
                                              </p:val>
                                            </p:tav>
                                          </p:tavLst>
                                        </p:anim>
                                        <p:animEffect transition="in" filter="fade">
                                          <p:cBhvr>
                                            <p:cTn id="22" dur="500"/>
                                            <p:tgtEl>
                                              <p:spTgt spid="30"/>
                                            </p:tgtEl>
                                          </p:cBhvr>
                                        </p:animEffect>
                                      </p:childTnLst>
                                    </p:cTn>
                                  </p:par>
                                  <p:par>
                                    <p:cTn id="23" presetID="53" presetClass="entr" presetSubtype="16" fill="hold" nodeType="withEffect">
                                      <p:stCondLst>
                                        <p:cond delay="600"/>
                                      </p:stCondLst>
                                      <p:childTnLst>
                                        <p:set>
                                          <p:cBhvr>
                                            <p:cTn id="24" dur="1" fill="hold">
                                              <p:stCondLst>
                                                <p:cond delay="0"/>
                                              </p:stCondLst>
                                            </p:cTn>
                                            <p:tgtEl>
                                              <p:spTgt spid="40"/>
                                            </p:tgtEl>
                                            <p:attrNameLst>
                                              <p:attrName>style.visibility</p:attrName>
                                            </p:attrNameLst>
                                          </p:cBhvr>
                                          <p:to>
                                            <p:strVal val="visible"/>
                                          </p:to>
                                        </p:set>
                                        <p:anim calcmode="lin" valueType="num">
                                          <p:cBhvr>
                                            <p:cTn id="25" dur="500" fill="hold"/>
                                            <p:tgtEl>
                                              <p:spTgt spid="40"/>
                                            </p:tgtEl>
                                            <p:attrNameLst>
                                              <p:attrName>ppt_w</p:attrName>
                                            </p:attrNameLst>
                                          </p:cBhvr>
                                          <p:tavLst>
                                            <p:tav tm="0">
                                              <p:val>
                                                <p:fltVal val="0"/>
                                              </p:val>
                                            </p:tav>
                                            <p:tav tm="100000">
                                              <p:val>
                                                <p:strVal val="#ppt_w"/>
                                              </p:val>
                                            </p:tav>
                                          </p:tavLst>
                                        </p:anim>
                                        <p:anim calcmode="lin" valueType="num">
                                          <p:cBhvr>
                                            <p:cTn id="26" dur="500" fill="hold"/>
                                            <p:tgtEl>
                                              <p:spTgt spid="40"/>
                                            </p:tgtEl>
                                            <p:attrNameLst>
                                              <p:attrName>ppt_h</p:attrName>
                                            </p:attrNameLst>
                                          </p:cBhvr>
                                          <p:tavLst>
                                            <p:tav tm="0">
                                              <p:val>
                                                <p:fltVal val="0"/>
                                              </p:val>
                                            </p:tav>
                                            <p:tav tm="100000">
                                              <p:val>
                                                <p:strVal val="#ppt_h"/>
                                              </p:val>
                                            </p:tav>
                                          </p:tavLst>
                                        </p:anim>
                                        <p:animEffect transition="in" filter="fade">
                                          <p:cBhvr>
                                            <p:cTn id="27" dur="500"/>
                                            <p:tgtEl>
                                              <p:spTgt spid="40"/>
                                            </p:tgtEl>
                                          </p:cBhvr>
                                        </p:animEffect>
                                      </p:childTnLst>
                                    </p:cTn>
                                  </p:par>
                                </p:childTnLst>
                              </p:cTn>
                            </p:par>
                            <p:par>
                              <p:cTn id="28" fill="hold">
                                <p:stCondLst>
                                  <p:cond delay="1100"/>
                                </p:stCondLst>
                                <p:childTnLst>
                                  <p:par>
                                    <p:cTn id="29" presetID="10"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250"/>
                                            <p:tgtEl>
                                              <p:spTgt spid="9"/>
                                            </p:tgtEl>
                                          </p:cBhvr>
                                        </p:animEffect>
                                      </p:childTnLst>
                                    </p:cTn>
                                  </p:par>
                                </p:childTnLst>
                              </p:cTn>
                            </p:par>
                            <p:par>
                              <p:cTn id="32" fill="hold">
                                <p:stCondLst>
                                  <p:cond delay="1350"/>
                                </p:stCondLst>
                                <p:childTnLst>
                                  <p:par>
                                    <p:cTn id="33" presetID="10" presetClass="entr" presetSubtype="0" fill="hold" grpId="0"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250"/>
                                            <p:tgtEl>
                                              <p:spTgt spid="10"/>
                                            </p:tgtEl>
                                          </p:cBhvr>
                                        </p:animEffect>
                                      </p:childTnLst>
                                    </p:cTn>
                                  </p:par>
                                </p:childTnLst>
                              </p:cTn>
                            </p:par>
                            <p:par>
                              <p:cTn id="36" fill="hold">
                                <p:stCondLst>
                                  <p:cond delay="1600"/>
                                </p:stCondLst>
                                <p:childTnLst>
                                  <p:par>
                                    <p:cTn id="37" presetID="10" presetClass="entr" presetSubtype="0" fill="hold" grpId="0" nodeType="after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fade">
                                          <p:cBhvr>
                                            <p:cTn id="39" dur="250"/>
                                            <p:tgtEl>
                                              <p:spTgt spid="11"/>
                                            </p:tgtEl>
                                          </p:cBhvr>
                                        </p:animEffect>
                                      </p:childTnLst>
                                    </p:cTn>
                                  </p:par>
                                </p:childTnLst>
                              </p:cTn>
                            </p:par>
                            <p:par>
                              <p:cTn id="40" fill="hold">
                                <p:stCondLst>
                                  <p:cond delay="1850"/>
                                </p:stCondLst>
                                <p:childTnLst>
                                  <p:par>
                                    <p:cTn id="41" presetID="1" presetClass="mediacall" presetSubtype="0" fill="hold" nodeType="afterEffect">
                                      <p:stCondLst>
                                        <p:cond delay="0"/>
                                      </p:stCondLst>
                                      <p:childTnLst>
                                        <p:cmd type="call" cmd="playFrom(0.0)">
                                          <p:cBhvr>
                                            <p:cTn id="42" dur="39149"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15"/>
                    </p:tgtEl>
                  </p:cMediaNode>
                </p:audio>
              </p:childTnLst>
            </p:cTn>
          </p:par>
        </p:tnLst>
        <p:bldLst>
          <p:bldP spid="2" grpId="0" animBg="1"/>
          <p:bldP spid="9" grpId="0"/>
          <p:bldP spid="10" grpId="0"/>
          <p:bldP spid="11" grpId="0"/>
        </p:bldLst>
      </p:timing>
    </mc:Fallback>
  </mc:AlternateContent>
  <p:extLst>
    <p:ext uri="{E180D4A7-C9FB-4DFB-919C-405C955672EB}">
      <p14:showEvtLst xmlns:p14="http://schemas.microsoft.com/office/powerpoint/2010/main">
        <p14:playEvt time="1855" objId="15"/>
        <p14:stopEvt time="41177" objId="15"/>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Up Arrow 6"/>
          <p:cNvSpPr/>
          <p:nvPr/>
        </p:nvSpPr>
        <p:spPr>
          <a:xfrm flipV="1">
            <a:off x="410073" y="-1"/>
            <a:ext cx="3347634" cy="4982705"/>
          </a:xfrm>
          <a:prstGeom prst="upArrow">
            <a:avLst>
              <a:gd name="adj1" fmla="val 72689"/>
              <a:gd name="adj2" fmla="val 39496"/>
            </a:avLst>
          </a:prstGeom>
          <a:solidFill>
            <a:schemeClr val="accent3"/>
          </a:solidFill>
          <a:ln>
            <a:noFill/>
          </a:ln>
          <a:effectLst>
            <a:outerShdw blurRad="254000" dist="38100" dir="5400000" sx="102000" sy="102000" algn="t" rotWithShape="0">
              <a:schemeClr val="accent3">
                <a:alpha val="3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p:nvPr/>
        </p:nvGrpSpPr>
        <p:grpSpPr>
          <a:xfrm>
            <a:off x="4393638" y="943946"/>
            <a:ext cx="6661049" cy="1341189"/>
            <a:chOff x="7663689" y="1248165"/>
            <a:chExt cx="6661049" cy="1341189"/>
          </a:xfrm>
        </p:grpSpPr>
        <p:sp>
          <p:nvSpPr>
            <p:cNvPr id="2" name="Subtitle 2"/>
            <p:cNvSpPr txBox="1">
              <a:spLocks/>
            </p:cNvSpPr>
            <p:nvPr/>
          </p:nvSpPr>
          <p:spPr>
            <a:xfrm>
              <a:off x="8509957" y="1591642"/>
              <a:ext cx="5814781" cy="997712"/>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400" b="1" dirty="0" smtClean="0">
                  <a:solidFill>
                    <a:schemeClr val="tx1">
                      <a:lumMod val="65000"/>
                      <a:lumOff val="35000"/>
                    </a:schemeClr>
                  </a:solidFill>
                </a:rPr>
                <a:t>Competition</a:t>
              </a:r>
            </a:p>
            <a:p>
              <a:pPr marL="0" indent="0">
                <a:lnSpc>
                  <a:spcPct val="100000"/>
                </a:lnSpc>
                <a:buNone/>
              </a:pPr>
              <a:r>
                <a:rPr lang="en-US" sz="2400" dirty="0" smtClean="0">
                  <a:solidFill>
                    <a:schemeClr val="tx1">
                      <a:lumMod val="65000"/>
                      <a:lumOff val="35000"/>
                    </a:schemeClr>
                  </a:solidFill>
                </a:rPr>
                <a:t>The </a:t>
              </a:r>
              <a:r>
                <a:rPr lang="en-US" sz="2400" dirty="0">
                  <a:solidFill>
                    <a:schemeClr val="tx1">
                      <a:lumMod val="65000"/>
                      <a:lumOff val="35000"/>
                    </a:schemeClr>
                  </a:solidFill>
                </a:rPr>
                <a:t>digital music industry is highly competitive, and competitors bring huge challenges to the development of QQ music.</a:t>
              </a:r>
            </a:p>
          </p:txBody>
        </p:sp>
        <p:sp>
          <p:nvSpPr>
            <p:cNvPr id="10" name="Oval 9"/>
            <p:cNvSpPr/>
            <p:nvPr/>
          </p:nvSpPr>
          <p:spPr>
            <a:xfrm>
              <a:off x="7663689" y="1248165"/>
              <a:ext cx="640080" cy="640080"/>
            </a:xfrm>
            <a:prstGeom prst="ellipse">
              <a:avLst/>
            </a:prstGeom>
            <a:solidFill>
              <a:schemeClr val="accent2"/>
            </a:solidFill>
            <a:ln>
              <a:noFill/>
            </a:ln>
            <a:effectLst>
              <a:outerShdw blurRad="114300" dist="38100" dir="5400000" sx="105000" sy="105000" algn="t" rotWithShape="0">
                <a:schemeClr val="accent2">
                  <a:alpha val="3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1</a:t>
              </a:r>
            </a:p>
          </p:txBody>
        </p:sp>
      </p:grpSp>
      <p:grpSp>
        <p:nvGrpSpPr>
          <p:cNvPr id="8" name="Group 7"/>
          <p:cNvGrpSpPr/>
          <p:nvPr/>
        </p:nvGrpSpPr>
        <p:grpSpPr>
          <a:xfrm>
            <a:off x="4393638" y="2974758"/>
            <a:ext cx="5760296" cy="1317452"/>
            <a:chOff x="7663689" y="2895186"/>
            <a:chExt cx="5760296" cy="1317452"/>
          </a:xfrm>
        </p:grpSpPr>
        <p:sp>
          <p:nvSpPr>
            <p:cNvPr id="3" name="Subtitle 2"/>
            <p:cNvSpPr txBox="1">
              <a:spLocks/>
            </p:cNvSpPr>
            <p:nvPr/>
          </p:nvSpPr>
          <p:spPr>
            <a:xfrm>
              <a:off x="8303769" y="3214926"/>
              <a:ext cx="5120216" cy="997712"/>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400" b="1" dirty="0" smtClean="0">
                  <a:solidFill>
                    <a:schemeClr val="tx1">
                      <a:lumMod val="65000"/>
                      <a:lumOff val="35000"/>
                    </a:schemeClr>
                  </a:solidFill>
                </a:rPr>
                <a:t>Customer </a:t>
              </a:r>
            </a:p>
            <a:p>
              <a:pPr marL="0" indent="0">
                <a:lnSpc>
                  <a:spcPct val="100000"/>
                </a:lnSpc>
                <a:buNone/>
              </a:pPr>
              <a:r>
                <a:rPr lang="en-US" altLang="zh-CN" sz="2400" b="1" dirty="0" smtClean="0">
                  <a:solidFill>
                    <a:schemeClr val="tx1">
                      <a:lumMod val="65000"/>
                      <a:lumOff val="35000"/>
                    </a:schemeClr>
                  </a:solidFill>
                </a:rPr>
                <a:t>Customer leaving </a:t>
              </a:r>
              <a:r>
                <a:rPr lang="en-US" sz="2400" b="1" dirty="0" smtClean="0">
                  <a:solidFill>
                    <a:schemeClr val="tx1">
                      <a:lumMod val="65000"/>
                      <a:lumOff val="35000"/>
                    </a:schemeClr>
                  </a:solidFill>
                </a:rPr>
                <a:t>is </a:t>
              </a:r>
              <a:r>
                <a:rPr lang="en-US" sz="2400" b="1" dirty="0">
                  <a:solidFill>
                    <a:schemeClr val="tx1">
                      <a:lumMod val="65000"/>
                      <a:lumOff val="35000"/>
                    </a:schemeClr>
                  </a:solidFill>
                </a:rPr>
                <a:t>a common problem faced by QQ music and the entire industry.</a:t>
              </a:r>
            </a:p>
          </p:txBody>
        </p:sp>
        <p:sp>
          <p:nvSpPr>
            <p:cNvPr id="24" name="Oval 23"/>
            <p:cNvSpPr/>
            <p:nvPr/>
          </p:nvSpPr>
          <p:spPr>
            <a:xfrm>
              <a:off x="7663689" y="2895186"/>
              <a:ext cx="640080" cy="640080"/>
            </a:xfrm>
            <a:prstGeom prst="ellipse">
              <a:avLst/>
            </a:prstGeom>
            <a:solidFill>
              <a:schemeClr val="accent3"/>
            </a:solidFill>
            <a:ln>
              <a:noFill/>
            </a:ln>
            <a:effectLst>
              <a:outerShdw blurRad="114300" dist="38100" dir="5400000" sx="105000" sy="105000" algn="t" rotWithShape="0">
                <a:schemeClr val="accent3">
                  <a:alpha val="3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2</a:t>
              </a:r>
            </a:p>
          </p:txBody>
        </p:sp>
      </p:grpSp>
      <p:sp>
        <p:nvSpPr>
          <p:cNvPr id="51" name="Subtitle 2"/>
          <p:cNvSpPr txBox="1">
            <a:spLocks/>
          </p:cNvSpPr>
          <p:nvPr/>
        </p:nvSpPr>
        <p:spPr>
          <a:xfrm>
            <a:off x="916063" y="417621"/>
            <a:ext cx="2302277" cy="2332811"/>
          </a:xfrm>
          <a:prstGeom prst="rect">
            <a:avLst/>
          </a:prstGeom>
          <a:ln>
            <a:noFill/>
          </a:ln>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200" b="1" dirty="0" smtClean="0">
                <a:solidFill>
                  <a:schemeClr val="bg1"/>
                </a:solidFill>
              </a:rPr>
              <a:t>Conclusion </a:t>
            </a:r>
          </a:p>
          <a:p>
            <a:pPr marL="0" indent="0" algn="ctr">
              <a:lnSpc>
                <a:spcPct val="100000"/>
              </a:lnSpc>
              <a:buNone/>
            </a:pPr>
            <a:endParaRPr lang="en-US" altLang="zh-CN" sz="3200" b="1" dirty="0" smtClean="0">
              <a:solidFill>
                <a:schemeClr val="bg1"/>
              </a:solidFill>
            </a:endParaRPr>
          </a:p>
          <a:p>
            <a:pPr marL="0" indent="0" algn="ctr">
              <a:lnSpc>
                <a:spcPct val="100000"/>
              </a:lnSpc>
              <a:buNone/>
            </a:pPr>
            <a:r>
              <a:rPr lang="en-US" altLang="zh-CN" sz="3200" b="1" dirty="0" smtClean="0">
                <a:solidFill>
                  <a:schemeClr val="accent2">
                    <a:lumMod val="75000"/>
                  </a:schemeClr>
                </a:solidFill>
                <a:effectLst>
                  <a:outerShdw blurRad="38100" dist="38100" dir="2700000" algn="tl">
                    <a:srgbClr val="000000">
                      <a:alpha val="43137"/>
                    </a:srgbClr>
                  </a:outerShdw>
                </a:effectLst>
              </a:rPr>
              <a:t>Threats</a:t>
            </a:r>
            <a:endParaRPr lang="en-US" sz="3200" b="1" dirty="0">
              <a:solidFill>
                <a:schemeClr val="accent2">
                  <a:lumMod val="75000"/>
                </a:schemeClr>
              </a:solidFill>
              <a:effectLst>
                <a:outerShdw blurRad="38100" dist="38100" dir="2700000" algn="tl">
                  <a:srgbClr val="000000">
                    <a:alpha val="43137"/>
                  </a:srgbClr>
                </a:outerShdw>
              </a:effectLst>
            </a:endParaRPr>
          </a:p>
        </p:txBody>
      </p:sp>
      <p:grpSp>
        <p:nvGrpSpPr>
          <p:cNvPr id="62" name="Group 13"/>
          <p:cNvGrpSpPr>
            <a:grpSpLocks noChangeAspect="1"/>
          </p:cNvGrpSpPr>
          <p:nvPr/>
        </p:nvGrpSpPr>
        <p:grpSpPr bwMode="auto">
          <a:xfrm>
            <a:off x="1620321" y="2868870"/>
            <a:ext cx="1035050" cy="1262063"/>
            <a:chOff x="3046" y="1942"/>
            <a:chExt cx="652" cy="795"/>
          </a:xfrm>
          <a:solidFill>
            <a:schemeClr val="bg1"/>
          </a:solidFill>
        </p:grpSpPr>
        <p:sp>
          <p:nvSpPr>
            <p:cNvPr id="65" name="Freeform 15"/>
            <p:cNvSpPr>
              <a:spLocks noEditPoints="1"/>
            </p:cNvSpPr>
            <p:nvPr/>
          </p:nvSpPr>
          <p:spPr bwMode="auto">
            <a:xfrm>
              <a:off x="3046" y="1942"/>
              <a:ext cx="563" cy="795"/>
            </a:xfrm>
            <a:custGeom>
              <a:avLst/>
              <a:gdLst>
                <a:gd name="T0" fmla="*/ 1088 w 2816"/>
                <a:gd name="T1" fmla="*/ 3747 h 3973"/>
                <a:gd name="T2" fmla="*/ 1005 w 2816"/>
                <a:gd name="T3" fmla="*/ 3847 h 3973"/>
                <a:gd name="T4" fmla="*/ 2537 w 2816"/>
                <a:gd name="T5" fmla="*/ 3766 h 3973"/>
                <a:gd name="T6" fmla="*/ 2413 w 2816"/>
                <a:gd name="T7" fmla="*/ 3720 h 3973"/>
                <a:gd name="T8" fmla="*/ 1159 w 2816"/>
                <a:gd name="T9" fmla="*/ 5 h 3973"/>
                <a:gd name="T10" fmla="*/ 1226 w 2816"/>
                <a:gd name="T11" fmla="*/ 117 h 3973"/>
                <a:gd name="T12" fmla="*/ 1218 w 2816"/>
                <a:gd name="T13" fmla="*/ 179 h 3973"/>
                <a:gd name="T14" fmla="*/ 1158 w 2816"/>
                <a:gd name="T15" fmla="*/ 204 h 3973"/>
                <a:gd name="T16" fmla="*/ 1108 w 2816"/>
                <a:gd name="T17" fmla="*/ 166 h 3973"/>
                <a:gd name="T18" fmla="*/ 838 w 2816"/>
                <a:gd name="T19" fmla="*/ 297 h 3973"/>
                <a:gd name="T20" fmla="*/ 545 w 2816"/>
                <a:gd name="T21" fmla="*/ 560 h 3973"/>
                <a:gd name="T22" fmla="*/ 324 w 2816"/>
                <a:gd name="T23" fmla="*/ 877 h 3973"/>
                <a:gd name="T24" fmla="*/ 183 w 2816"/>
                <a:gd name="T25" fmla="*/ 1236 h 3973"/>
                <a:gd name="T26" fmla="*/ 127 w 2816"/>
                <a:gd name="T27" fmla="*/ 1619 h 3973"/>
                <a:gd name="T28" fmla="*/ 163 w 2816"/>
                <a:gd name="T29" fmla="*/ 2012 h 3973"/>
                <a:gd name="T30" fmla="*/ 297 w 2816"/>
                <a:gd name="T31" fmla="*/ 2399 h 3973"/>
                <a:gd name="T32" fmla="*/ 522 w 2816"/>
                <a:gd name="T33" fmla="*/ 2742 h 3973"/>
                <a:gd name="T34" fmla="*/ 814 w 2816"/>
                <a:gd name="T35" fmla="*/ 3013 h 3973"/>
                <a:gd name="T36" fmla="*/ 1158 w 2816"/>
                <a:gd name="T37" fmla="*/ 3205 h 3973"/>
                <a:gd name="T38" fmla="*/ 1538 w 2816"/>
                <a:gd name="T39" fmla="*/ 3313 h 3973"/>
                <a:gd name="T40" fmla="*/ 1739 w 2816"/>
                <a:gd name="T41" fmla="*/ 3293 h 3973"/>
                <a:gd name="T42" fmla="*/ 1800 w 2816"/>
                <a:gd name="T43" fmla="*/ 3249 h 3973"/>
                <a:gd name="T44" fmla="*/ 1859 w 2816"/>
                <a:gd name="T45" fmla="*/ 3293 h 3973"/>
                <a:gd name="T46" fmla="*/ 2070 w 2816"/>
                <a:gd name="T47" fmla="*/ 3312 h 3973"/>
                <a:gd name="T48" fmla="*/ 2372 w 2816"/>
                <a:gd name="T49" fmla="*/ 3211 h 3973"/>
                <a:gd name="T50" fmla="*/ 2381 w 2816"/>
                <a:gd name="T51" fmla="*/ 3148 h 3973"/>
                <a:gd name="T52" fmla="*/ 2440 w 2816"/>
                <a:gd name="T53" fmla="*/ 3124 h 3973"/>
                <a:gd name="T54" fmla="*/ 2490 w 2816"/>
                <a:gd name="T55" fmla="*/ 3163 h 3973"/>
                <a:gd name="T56" fmla="*/ 2523 w 2816"/>
                <a:gd name="T57" fmla="*/ 3290 h 3973"/>
                <a:gd name="T58" fmla="*/ 2386 w 2816"/>
                <a:gd name="T59" fmla="*/ 3363 h 3973"/>
                <a:gd name="T60" fmla="*/ 1967 w 2816"/>
                <a:gd name="T61" fmla="*/ 3454 h 3973"/>
                <a:gd name="T62" fmla="*/ 2458 w 2816"/>
                <a:gd name="T63" fmla="*/ 3596 h 3973"/>
                <a:gd name="T64" fmla="*/ 2616 w 2816"/>
                <a:gd name="T65" fmla="*/ 3665 h 3973"/>
                <a:gd name="T66" fmla="*/ 2713 w 2816"/>
                <a:gd name="T67" fmla="*/ 3805 h 3973"/>
                <a:gd name="T68" fmla="*/ 2789 w 2816"/>
                <a:gd name="T69" fmla="*/ 3859 h 3973"/>
                <a:gd name="T70" fmla="*/ 2812 w 2816"/>
                <a:gd name="T71" fmla="*/ 3929 h 3973"/>
                <a:gd name="T72" fmla="*/ 2752 w 2816"/>
                <a:gd name="T73" fmla="*/ 3973 h 3973"/>
                <a:gd name="T74" fmla="*/ 796 w 2816"/>
                <a:gd name="T75" fmla="*/ 3947 h 3973"/>
                <a:gd name="T76" fmla="*/ 796 w 2816"/>
                <a:gd name="T77" fmla="*/ 3872 h 3973"/>
                <a:gd name="T78" fmla="*/ 874 w 2816"/>
                <a:gd name="T79" fmla="*/ 3847 h 3973"/>
                <a:gd name="T80" fmla="*/ 952 w 2816"/>
                <a:gd name="T81" fmla="*/ 3694 h 3973"/>
                <a:gd name="T82" fmla="*/ 1096 w 2816"/>
                <a:gd name="T83" fmla="*/ 3605 h 3973"/>
                <a:gd name="T84" fmla="*/ 1736 w 2816"/>
                <a:gd name="T85" fmla="*/ 3460 h 3973"/>
                <a:gd name="T86" fmla="*/ 1334 w 2816"/>
                <a:gd name="T87" fmla="*/ 3399 h 3973"/>
                <a:gd name="T88" fmla="*/ 958 w 2816"/>
                <a:gd name="T89" fmla="*/ 3251 h 3973"/>
                <a:gd name="T90" fmla="*/ 623 w 2816"/>
                <a:gd name="T91" fmla="*/ 3024 h 3973"/>
                <a:gd name="T92" fmla="*/ 344 w 2816"/>
                <a:gd name="T93" fmla="*/ 2721 h 3973"/>
                <a:gd name="T94" fmla="*/ 137 w 2816"/>
                <a:gd name="T95" fmla="*/ 2352 h 3973"/>
                <a:gd name="T96" fmla="*/ 21 w 2816"/>
                <a:gd name="T97" fmla="*/ 1938 h 3973"/>
                <a:gd name="T98" fmla="*/ 5 w 2816"/>
                <a:gd name="T99" fmla="*/ 1523 h 3973"/>
                <a:gd name="T100" fmla="*/ 85 w 2816"/>
                <a:gd name="T101" fmla="*/ 1121 h 3973"/>
                <a:gd name="T102" fmla="*/ 252 w 2816"/>
                <a:gd name="T103" fmla="*/ 748 h 3973"/>
                <a:gd name="T104" fmla="*/ 500 w 2816"/>
                <a:gd name="T105" fmla="*/ 421 h 3973"/>
                <a:gd name="T106" fmla="*/ 823 w 2816"/>
                <a:gd name="T107" fmla="*/ 155 h 3973"/>
                <a:gd name="T108" fmla="*/ 1127 w 2816"/>
                <a:gd name="T109" fmla="*/ 0 h 39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816" h="3973">
                  <a:moveTo>
                    <a:pt x="1185" y="3720"/>
                  </a:moveTo>
                  <a:lnTo>
                    <a:pt x="1151" y="3722"/>
                  </a:lnTo>
                  <a:lnTo>
                    <a:pt x="1118" y="3732"/>
                  </a:lnTo>
                  <a:lnTo>
                    <a:pt x="1088" y="3747"/>
                  </a:lnTo>
                  <a:lnTo>
                    <a:pt x="1061" y="3766"/>
                  </a:lnTo>
                  <a:lnTo>
                    <a:pt x="1038" y="3789"/>
                  </a:lnTo>
                  <a:lnTo>
                    <a:pt x="1020" y="3817"/>
                  </a:lnTo>
                  <a:lnTo>
                    <a:pt x="1005" y="3847"/>
                  </a:lnTo>
                  <a:lnTo>
                    <a:pt x="2593" y="3847"/>
                  </a:lnTo>
                  <a:lnTo>
                    <a:pt x="2580" y="3817"/>
                  </a:lnTo>
                  <a:lnTo>
                    <a:pt x="2560" y="3789"/>
                  </a:lnTo>
                  <a:lnTo>
                    <a:pt x="2537" y="3766"/>
                  </a:lnTo>
                  <a:lnTo>
                    <a:pt x="2510" y="3747"/>
                  </a:lnTo>
                  <a:lnTo>
                    <a:pt x="2480" y="3732"/>
                  </a:lnTo>
                  <a:lnTo>
                    <a:pt x="2449" y="3722"/>
                  </a:lnTo>
                  <a:lnTo>
                    <a:pt x="2413" y="3720"/>
                  </a:lnTo>
                  <a:lnTo>
                    <a:pt x="1185" y="3720"/>
                  </a:lnTo>
                  <a:close/>
                  <a:moveTo>
                    <a:pt x="1127" y="0"/>
                  </a:moveTo>
                  <a:lnTo>
                    <a:pt x="1144" y="0"/>
                  </a:lnTo>
                  <a:lnTo>
                    <a:pt x="1159" y="5"/>
                  </a:lnTo>
                  <a:lnTo>
                    <a:pt x="1173" y="12"/>
                  </a:lnTo>
                  <a:lnTo>
                    <a:pt x="1185" y="24"/>
                  </a:lnTo>
                  <a:lnTo>
                    <a:pt x="1193" y="38"/>
                  </a:lnTo>
                  <a:lnTo>
                    <a:pt x="1226" y="117"/>
                  </a:lnTo>
                  <a:lnTo>
                    <a:pt x="1230" y="133"/>
                  </a:lnTo>
                  <a:lnTo>
                    <a:pt x="1230" y="150"/>
                  </a:lnTo>
                  <a:lnTo>
                    <a:pt x="1226" y="166"/>
                  </a:lnTo>
                  <a:lnTo>
                    <a:pt x="1218" y="179"/>
                  </a:lnTo>
                  <a:lnTo>
                    <a:pt x="1207" y="191"/>
                  </a:lnTo>
                  <a:lnTo>
                    <a:pt x="1192" y="199"/>
                  </a:lnTo>
                  <a:lnTo>
                    <a:pt x="1175" y="204"/>
                  </a:lnTo>
                  <a:lnTo>
                    <a:pt x="1158" y="204"/>
                  </a:lnTo>
                  <a:lnTo>
                    <a:pt x="1142" y="199"/>
                  </a:lnTo>
                  <a:lnTo>
                    <a:pt x="1129" y="191"/>
                  </a:lnTo>
                  <a:lnTo>
                    <a:pt x="1117" y="180"/>
                  </a:lnTo>
                  <a:lnTo>
                    <a:pt x="1108" y="166"/>
                  </a:lnTo>
                  <a:lnTo>
                    <a:pt x="1101" y="146"/>
                  </a:lnTo>
                  <a:lnTo>
                    <a:pt x="1009" y="192"/>
                  </a:lnTo>
                  <a:lnTo>
                    <a:pt x="922" y="243"/>
                  </a:lnTo>
                  <a:lnTo>
                    <a:pt x="838" y="297"/>
                  </a:lnTo>
                  <a:lnTo>
                    <a:pt x="758" y="357"/>
                  </a:lnTo>
                  <a:lnTo>
                    <a:pt x="683" y="421"/>
                  </a:lnTo>
                  <a:lnTo>
                    <a:pt x="611" y="489"/>
                  </a:lnTo>
                  <a:lnTo>
                    <a:pt x="545" y="560"/>
                  </a:lnTo>
                  <a:lnTo>
                    <a:pt x="483" y="635"/>
                  </a:lnTo>
                  <a:lnTo>
                    <a:pt x="424" y="713"/>
                  </a:lnTo>
                  <a:lnTo>
                    <a:pt x="372" y="794"/>
                  </a:lnTo>
                  <a:lnTo>
                    <a:pt x="324" y="877"/>
                  </a:lnTo>
                  <a:lnTo>
                    <a:pt x="281" y="965"/>
                  </a:lnTo>
                  <a:lnTo>
                    <a:pt x="244" y="1053"/>
                  </a:lnTo>
                  <a:lnTo>
                    <a:pt x="211" y="1144"/>
                  </a:lnTo>
                  <a:lnTo>
                    <a:pt x="183" y="1236"/>
                  </a:lnTo>
                  <a:lnTo>
                    <a:pt x="161" y="1330"/>
                  </a:lnTo>
                  <a:lnTo>
                    <a:pt x="144" y="1426"/>
                  </a:lnTo>
                  <a:lnTo>
                    <a:pt x="133" y="1521"/>
                  </a:lnTo>
                  <a:lnTo>
                    <a:pt x="127" y="1619"/>
                  </a:lnTo>
                  <a:lnTo>
                    <a:pt x="127" y="1716"/>
                  </a:lnTo>
                  <a:lnTo>
                    <a:pt x="133" y="1816"/>
                  </a:lnTo>
                  <a:lnTo>
                    <a:pt x="146" y="1914"/>
                  </a:lnTo>
                  <a:lnTo>
                    <a:pt x="163" y="2012"/>
                  </a:lnTo>
                  <a:lnTo>
                    <a:pt x="187" y="2110"/>
                  </a:lnTo>
                  <a:lnTo>
                    <a:pt x="217" y="2207"/>
                  </a:lnTo>
                  <a:lnTo>
                    <a:pt x="253" y="2303"/>
                  </a:lnTo>
                  <a:lnTo>
                    <a:pt x="297" y="2399"/>
                  </a:lnTo>
                  <a:lnTo>
                    <a:pt x="346" y="2491"/>
                  </a:lnTo>
                  <a:lnTo>
                    <a:pt x="400" y="2579"/>
                  </a:lnTo>
                  <a:lnTo>
                    <a:pt x="458" y="2663"/>
                  </a:lnTo>
                  <a:lnTo>
                    <a:pt x="522" y="2742"/>
                  </a:lnTo>
                  <a:lnTo>
                    <a:pt x="588" y="2817"/>
                  </a:lnTo>
                  <a:lnTo>
                    <a:pt x="660" y="2887"/>
                  </a:lnTo>
                  <a:lnTo>
                    <a:pt x="735" y="2952"/>
                  </a:lnTo>
                  <a:lnTo>
                    <a:pt x="814" y="3013"/>
                  </a:lnTo>
                  <a:lnTo>
                    <a:pt x="896" y="3069"/>
                  </a:lnTo>
                  <a:lnTo>
                    <a:pt x="980" y="3119"/>
                  </a:lnTo>
                  <a:lnTo>
                    <a:pt x="1068" y="3165"/>
                  </a:lnTo>
                  <a:lnTo>
                    <a:pt x="1158" y="3205"/>
                  </a:lnTo>
                  <a:lnTo>
                    <a:pt x="1250" y="3240"/>
                  </a:lnTo>
                  <a:lnTo>
                    <a:pt x="1345" y="3271"/>
                  </a:lnTo>
                  <a:lnTo>
                    <a:pt x="1441" y="3295"/>
                  </a:lnTo>
                  <a:lnTo>
                    <a:pt x="1538" y="3313"/>
                  </a:lnTo>
                  <a:lnTo>
                    <a:pt x="1636" y="3325"/>
                  </a:lnTo>
                  <a:lnTo>
                    <a:pt x="1736" y="3332"/>
                  </a:lnTo>
                  <a:lnTo>
                    <a:pt x="1736" y="3313"/>
                  </a:lnTo>
                  <a:lnTo>
                    <a:pt x="1739" y="3293"/>
                  </a:lnTo>
                  <a:lnTo>
                    <a:pt x="1748" y="3276"/>
                  </a:lnTo>
                  <a:lnTo>
                    <a:pt x="1762" y="3261"/>
                  </a:lnTo>
                  <a:lnTo>
                    <a:pt x="1779" y="3253"/>
                  </a:lnTo>
                  <a:lnTo>
                    <a:pt x="1800" y="3249"/>
                  </a:lnTo>
                  <a:lnTo>
                    <a:pt x="1819" y="3253"/>
                  </a:lnTo>
                  <a:lnTo>
                    <a:pt x="1837" y="3261"/>
                  </a:lnTo>
                  <a:lnTo>
                    <a:pt x="1851" y="3276"/>
                  </a:lnTo>
                  <a:lnTo>
                    <a:pt x="1859" y="3293"/>
                  </a:lnTo>
                  <a:lnTo>
                    <a:pt x="1863" y="3313"/>
                  </a:lnTo>
                  <a:lnTo>
                    <a:pt x="1863" y="3332"/>
                  </a:lnTo>
                  <a:lnTo>
                    <a:pt x="1967" y="3325"/>
                  </a:lnTo>
                  <a:lnTo>
                    <a:pt x="2070" y="3312"/>
                  </a:lnTo>
                  <a:lnTo>
                    <a:pt x="2175" y="3291"/>
                  </a:lnTo>
                  <a:lnTo>
                    <a:pt x="2278" y="3265"/>
                  </a:lnTo>
                  <a:lnTo>
                    <a:pt x="2381" y="3230"/>
                  </a:lnTo>
                  <a:lnTo>
                    <a:pt x="2372" y="3211"/>
                  </a:lnTo>
                  <a:lnTo>
                    <a:pt x="2369" y="3196"/>
                  </a:lnTo>
                  <a:lnTo>
                    <a:pt x="2369" y="3179"/>
                  </a:lnTo>
                  <a:lnTo>
                    <a:pt x="2372" y="3163"/>
                  </a:lnTo>
                  <a:lnTo>
                    <a:pt x="2381" y="3148"/>
                  </a:lnTo>
                  <a:lnTo>
                    <a:pt x="2393" y="3138"/>
                  </a:lnTo>
                  <a:lnTo>
                    <a:pt x="2407" y="3129"/>
                  </a:lnTo>
                  <a:lnTo>
                    <a:pt x="2423" y="3124"/>
                  </a:lnTo>
                  <a:lnTo>
                    <a:pt x="2440" y="3124"/>
                  </a:lnTo>
                  <a:lnTo>
                    <a:pt x="2456" y="3129"/>
                  </a:lnTo>
                  <a:lnTo>
                    <a:pt x="2470" y="3136"/>
                  </a:lnTo>
                  <a:lnTo>
                    <a:pt x="2481" y="3148"/>
                  </a:lnTo>
                  <a:lnTo>
                    <a:pt x="2490" y="3163"/>
                  </a:lnTo>
                  <a:lnTo>
                    <a:pt x="2523" y="3242"/>
                  </a:lnTo>
                  <a:lnTo>
                    <a:pt x="2527" y="3257"/>
                  </a:lnTo>
                  <a:lnTo>
                    <a:pt x="2527" y="3273"/>
                  </a:lnTo>
                  <a:lnTo>
                    <a:pt x="2523" y="3290"/>
                  </a:lnTo>
                  <a:lnTo>
                    <a:pt x="2514" y="3305"/>
                  </a:lnTo>
                  <a:lnTo>
                    <a:pt x="2503" y="3316"/>
                  </a:lnTo>
                  <a:lnTo>
                    <a:pt x="2489" y="3324"/>
                  </a:lnTo>
                  <a:lnTo>
                    <a:pt x="2386" y="3363"/>
                  </a:lnTo>
                  <a:lnTo>
                    <a:pt x="2281" y="3395"/>
                  </a:lnTo>
                  <a:lnTo>
                    <a:pt x="2177" y="3421"/>
                  </a:lnTo>
                  <a:lnTo>
                    <a:pt x="2073" y="3440"/>
                  </a:lnTo>
                  <a:lnTo>
                    <a:pt x="1967" y="3454"/>
                  </a:lnTo>
                  <a:lnTo>
                    <a:pt x="1863" y="3460"/>
                  </a:lnTo>
                  <a:lnTo>
                    <a:pt x="1863" y="3593"/>
                  </a:lnTo>
                  <a:lnTo>
                    <a:pt x="2413" y="3593"/>
                  </a:lnTo>
                  <a:lnTo>
                    <a:pt x="2458" y="3596"/>
                  </a:lnTo>
                  <a:lnTo>
                    <a:pt x="2502" y="3605"/>
                  </a:lnTo>
                  <a:lnTo>
                    <a:pt x="2543" y="3621"/>
                  </a:lnTo>
                  <a:lnTo>
                    <a:pt x="2581" y="3640"/>
                  </a:lnTo>
                  <a:lnTo>
                    <a:pt x="2616" y="3665"/>
                  </a:lnTo>
                  <a:lnTo>
                    <a:pt x="2646" y="3694"/>
                  </a:lnTo>
                  <a:lnTo>
                    <a:pt x="2673" y="3728"/>
                  </a:lnTo>
                  <a:lnTo>
                    <a:pt x="2696" y="3765"/>
                  </a:lnTo>
                  <a:lnTo>
                    <a:pt x="2713" y="3805"/>
                  </a:lnTo>
                  <a:lnTo>
                    <a:pt x="2725" y="3847"/>
                  </a:lnTo>
                  <a:lnTo>
                    <a:pt x="2752" y="3847"/>
                  </a:lnTo>
                  <a:lnTo>
                    <a:pt x="2772" y="3849"/>
                  </a:lnTo>
                  <a:lnTo>
                    <a:pt x="2789" y="3859"/>
                  </a:lnTo>
                  <a:lnTo>
                    <a:pt x="2804" y="3872"/>
                  </a:lnTo>
                  <a:lnTo>
                    <a:pt x="2812" y="3889"/>
                  </a:lnTo>
                  <a:lnTo>
                    <a:pt x="2816" y="3910"/>
                  </a:lnTo>
                  <a:lnTo>
                    <a:pt x="2812" y="3929"/>
                  </a:lnTo>
                  <a:lnTo>
                    <a:pt x="2804" y="3947"/>
                  </a:lnTo>
                  <a:lnTo>
                    <a:pt x="2789" y="3961"/>
                  </a:lnTo>
                  <a:lnTo>
                    <a:pt x="2772" y="3970"/>
                  </a:lnTo>
                  <a:lnTo>
                    <a:pt x="2752" y="3973"/>
                  </a:lnTo>
                  <a:lnTo>
                    <a:pt x="847" y="3973"/>
                  </a:lnTo>
                  <a:lnTo>
                    <a:pt x="826" y="3970"/>
                  </a:lnTo>
                  <a:lnTo>
                    <a:pt x="809" y="3961"/>
                  </a:lnTo>
                  <a:lnTo>
                    <a:pt x="796" y="3947"/>
                  </a:lnTo>
                  <a:lnTo>
                    <a:pt x="786" y="3929"/>
                  </a:lnTo>
                  <a:lnTo>
                    <a:pt x="783" y="3910"/>
                  </a:lnTo>
                  <a:lnTo>
                    <a:pt x="786" y="3889"/>
                  </a:lnTo>
                  <a:lnTo>
                    <a:pt x="796" y="3872"/>
                  </a:lnTo>
                  <a:lnTo>
                    <a:pt x="809" y="3859"/>
                  </a:lnTo>
                  <a:lnTo>
                    <a:pt x="826" y="3849"/>
                  </a:lnTo>
                  <a:lnTo>
                    <a:pt x="847" y="3847"/>
                  </a:lnTo>
                  <a:lnTo>
                    <a:pt x="874" y="3847"/>
                  </a:lnTo>
                  <a:lnTo>
                    <a:pt x="885" y="3805"/>
                  </a:lnTo>
                  <a:lnTo>
                    <a:pt x="904" y="3765"/>
                  </a:lnTo>
                  <a:lnTo>
                    <a:pt x="925" y="3728"/>
                  </a:lnTo>
                  <a:lnTo>
                    <a:pt x="952" y="3694"/>
                  </a:lnTo>
                  <a:lnTo>
                    <a:pt x="984" y="3665"/>
                  </a:lnTo>
                  <a:lnTo>
                    <a:pt x="1018" y="3640"/>
                  </a:lnTo>
                  <a:lnTo>
                    <a:pt x="1056" y="3621"/>
                  </a:lnTo>
                  <a:lnTo>
                    <a:pt x="1096" y="3605"/>
                  </a:lnTo>
                  <a:lnTo>
                    <a:pt x="1140" y="3596"/>
                  </a:lnTo>
                  <a:lnTo>
                    <a:pt x="1185" y="3593"/>
                  </a:lnTo>
                  <a:lnTo>
                    <a:pt x="1736" y="3593"/>
                  </a:lnTo>
                  <a:lnTo>
                    <a:pt x="1736" y="3460"/>
                  </a:lnTo>
                  <a:lnTo>
                    <a:pt x="1634" y="3454"/>
                  </a:lnTo>
                  <a:lnTo>
                    <a:pt x="1533" y="3440"/>
                  </a:lnTo>
                  <a:lnTo>
                    <a:pt x="1432" y="3422"/>
                  </a:lnTo>
                  <a:lnTo>
                    <a:pt x="1334" y="3399"/>
                  </a:lnTo>
                  <a:lnTo>
                    <a:pt x="1237" y="3370"/>
                  </a:lnTo>
                  <a:lnTo>
                    <a:pt x="1142" y="3336"/>
                  </a:lnTo>
                  <a:lnTo>
                    <a:pt x="1049" y="3296"/>
                  </a:lnTo>
                  <a:lnTo>
                    <a:pt x="958" y="3251"/>
                  </a:lnTo>
                  <a:lnTo>
                    <a:pt x="870" y="3202"/>
                  </a:lnTo>
                  <a:lnTo>
                    <a:pt x="785" y="3147"/>
                  </a:lnTo>
                  <a:lnTo>
                    <a:pt x="702" y="3088"/>
                  </a:lnTo>
                  <a:lnTo>
                    <a:pt x="623" y="3024"/>
                  </a:lnTo>
                  <a:lnTo>
                    <a:pt x="547" y="2955"/>
                  </a:lnTo>
                  <a:lnTo>
                    <a:pt x="475" y="2882"/>
                  </a:lnTo>
                  <a:lnTo>
                    <a:pt x="408" y="2803"/>
                  </a:lnTo>
                  <a:lnTo>
                    <a:pt x="344" y="2721"/>
                  </a:lnTo>
                  <a:lnTo>
                    <a:pt x="285" y="2635"/>
                  </a:lnTo>
                  <a:lnTo>
                    <a:pt x="230" y="2544"/>
                  </a:lnTo>
                  <a:lnTo>
                    <a:pt x="181" y="2450"/>
                  </a:lnTo>
                  <a:lnTo>
                    <a:pt x="137" y="2352"/>
                  </a:lnTo>
                  <a:lnTo>
                    <a:pt x="97" y="2249"/>
                  </a:lnTo>
                  <a:lnTo>
                    <a:pt x="65" y="2146"/>
                  </a:lnTo>
                  <a:lnTo>
                    <a:pt x="40" y="2043"/>
                  </a:lnTo>
                  <a:lnTo>
                    <a:pt x="21" y="1938"/>
                  </a:lnTo>
                  <a:lnTo>
                    <a:pt x="7" y="1834"/>
                  </a:lnTo>
                  <a:lnTo>
                    <a:pt x="0" y="1730"/>
                  </a:lnTo>
                  <a:lnTo>
                    <a:pt x="0" y="1627"/>
                  </a:lnTo>
                  <a:lnTo>
                    <a:pt x="5" y="1523"/>
                  </a:lnTo>
                  <a:lnTo>
                    <a:pt x="17" y="1421"/>
                  </a:lnTo>
                  <a:lnTo>
                    <a:pt x="34" y="1319"/>
                  </a:lnTo>
                  <a:lnTo>
                    <a:pt x="56" y="1219"/>
                  </a:lnTo>
                  <a:lnTo>
                    <a:pt x="85" y="1121"/>
                  </a:lnTo>
                  <a:lnTo>
                    <a:pt x="119" y="1024"/>
                  </a:lnTo>
                  <a:lnTo>
                    <a:pt x="158" y="929"/>
                  </a:lnTo>
                  <a:lnTo>
                    <a:pt x="203" y="837"/>
                  </a:lnTo>
                  <a:lnTo>
                    <a:pt x="252" y="748"/>
                  </a:lnTo>
                  <a:lnTo>
                    <a:pt x="307" y="662"/>
                  </a:lnTo>
                  <a:lnTo>
                    <a:pt x="366" y="578"/>
                  </a:lnTo>
                  <a:lnTo>
                    <a:pt x="431" y="497"/>
                  </a:lnTo>
                  <a:lnTo>
                    <a:pt x="500" y="421"/>
                  </a:lnTo>
                  <a:lnTo>
                    <a:pt x="574" y="348"/>
                  </a:lnTo>
                  <a:lnTo>
                    <a:pt x="652" y="279"/>
                  </a:lnTo>
                  <a:lnTo>
                    <a:pt x="736" y="214"/>
                  </a:lnTo>
                  <a:lnTo>
                    <a:pt x="823" y="155"/>
                  </a:lnTo>
                  <a:lnTo>
                    <a:pt x="914" y="99"/>
                  </a:lnTo>
                  <a:lnTo>
                    <a:pt x="1010" y="49"/>
                  </a:lnTo>
                  <a:lnTo>
                    <a:pt x="1111" y="5"/>
                  </a:lnTo>
                  <a:lnTo>
                    <a:pt x="112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6" name="Freeform 16"/>
            <p:cNvSpPr>
              <a:spLocks noEditPoints="1"/>
            </p:cNvSpPr>
            <p:nvPr/>
          </p:nvSpPr>
          <p:spPr bwMode="auto">
            <a:xfrm>
              <a:off x="3114" y="1983"/>
              <a:ext cx="584" cy="584"/>
            </a:xfrm>
            <a:custGeom>
              <a:avLst/>
              <a:gdLst>
                <a:gd name="T0" fmla="*/ 1370 w 2922"/>
                <a:gd name="T1" fmla="*/ 2789 h 2918"/>
                <a:gd name="T2" fmla="*/ 1342 w 2922"/>
                <a:gd name="T3" fmla="*/ 2607 h 2918"/>
                <a:gd name="T4" fmla="*/ 1404 w 2922"/>
                <a:gd name="T5" fmla="*/ 2374 h 2918"/>
                <a:gd name="T6" fmla="*/ 1655 w 2922"/>
                <a:gd name="T7" fmla="*/ 2664 h 2918"/>
                <a:gd name="T8" fmla="*/ 2363 w 2922"/>
                <a:gd name="T9" fmla="*/ 2065 h 2918"/>
                <a:gd name="T10" fmla="*/ 2360 w 2922"/>
                <a:gd name="T11" fmla="*/ 2443 h 2918"/>
                <a:gd name="T12" fmla="*/ 2451 w 2922"/>
                <a:gd name="T13" fmla="*/ 2074 h 2918"/>
                <a:gd name="T14" fmla="*/ 1812 w 2922"/>
                <a:gd name="T15" fmla="*/ 2140 h 2918"/>
                <a:gd name="T16" fmla="*/ 2193 w 2922"/>
                <a:gd name="T17" fmla="*/ 2401 h 2918"/>
                <a:gd name="T18" fmla="*/ 255 w 2922"/>
                <a:gd name="T19" fmla="*/ 2027 h 2918"/>
                <a:gd name="T20" fmla="*/ 659 w 2922"/>
                <a:gd name="T21" fmla="*/ 2523 h 2918"/>
                <a:gd name="T22" fmla="*/ 1114 w 2922"/>
                <a:gd name="T23" fmla="*/ 2493 h 2918"/>
                <a:gd name="T24" fmla="*/ 783 w 2922"/>
                <a:gd name="T25" fmla="*/ 1809 h 2918"/>
                <a:gd name="T26" fmla="*/ 1188 w 2922"/>
                <a:gd name="T27" fmla="*/ 2255 h 2918"/>
                <a:gd name="T28" fmla="*/ 1427 w 2922"/>
                <a:gd name="T29" fmla="*/ 1542 h 2918"/>
                <a:gd name="T30" fmla="*/ 2254 w 2922"/>
                <a:gd name="T31" fmla="*/ 1503 h 2918"/>
                <a:gd name="T32" fmla="*/ 2143 w 2922"/>
                <a:gd name="T33" fmla="*/ 1482 h 2918"/>
                <a:gd name="T34" fmla="*/ 2042 w 2922"/>
                <a:gd name="T35" fmla="*/ 1951 h 2918"/>
                <a:gd name="T36" fmla="*/ 2206 w 2922"/>
                <a:gd name="T37" fmla="*/ 1683 h 2918"/>
                <a:gd name="T38" fmla="*/ 2319 w 2922"/>
                <a:gd name="T39" fmla="*/ 1680 h 2918"/>
                <a:gd name="T40" fmla="*/ 2602 w 2922"/>
                <a:gd name="T41" fmla="*/ 1974 h 2918"/>
                <a:gd name="T42" fmla="*/ 2795 w 2922"/>
                <a:gd name="T43" fmla="*/ 1412 h 2918"/>
                <a:gd name="T44" fmla="*/ 194 w 2922"/>
                <a:gd name="T45" fmla="*/ 1043 h 2918"/>
                <a:gd name="T46" fmla="*/ 153 w 2922"/>
                <a:gd name="T47" fmla="*/ 1720 h 2918"/>
                <a:gd name="T48" fmla="*/ 609 w 2922"/>
                <a:gd name="T49" fmla="*/ 1279 h 2918"/>
                <a:gd name="T50" fmla="*/ 241 w 2922"/>
                <a:gd name="T51" fmla="*/ 923 h 2918"/>
                <a:gd name="T52" fmla="*/ 704 w 2922"/>
                <a:gd name="T53" fmla="*/ 1089 h 2918"/>
                <a:gd name="T54" fmla="*/ 1159 w 2922"/>
                <a:gd name="T55" fmla="*/ 896 h 2918"/>
                <a:gd name="T56" fmla="*/ 1496 w 2922"/>
                <a:gd name="T57" fmla="*/ 1376 h 2918"/>
                <a:gd name="T58" fmla="*/ 1668 w 2922"/>
                <a:gd name="T59" fmla="*/ 580 h 2918"/>
                <a:gd name="T60" fmla="*/ 298 w 2922"/>
                <a:gd name="T61" fmla="*/ 808 h 2918"/>
                <a:gd name="T62" fmla="*/ 580 w 2922"/>
                <a:gd name="T63" fmla="*/ 596 h 2918"/>
                <a:gd name="T64" fmla="*/ 802 w 2922"/>
                <a:gd name="T65" fmla="*/ 355 h 2918"/>
                <a:gd name="T66" fmla="*/ 690 w 2922"/>
                <a:gd name="T67" fmla="*/ 741 h 2918"/>
                <a:gd name="T68" fmla="*/ 1110 w 2922"/>
                <a:gd name="T69" fmla="*/ 779 h 2918"/>
                <a:gd name="T70" fmla="*/ 1829 w 2922"/>
                <a:gd name="T71" fmla="*/ 577 h 2918"/>
                <a:gd name="T72" fmla="*/ 2625 w 2922"/>
                <a:gd name="T73" fmla="*/ 808 h 2918"/>
                <a:gd name="T74" fmla="*/ 2189 w 2922"/>
                <a:gd name="T75" fmla="*/ 342 h 2918"/>
                <a:gd name="T76" fmla="*/ 1305 w 2922"/>
                <a:gd name="T77" fmla="*/ 691 h 2918"/>
                <a:gd name="T78" fmla="*/ 1440 w 2922"/>
                <a:gd name="T79" fmla="*/ 359 h 2918"/>
                <a:gd name="T80" fmla="*/ 1060 w 2922"/>
                <a:gd name="T81" fmla="*/ 206 h 2918"/>
                <a:gd name="T82" fmla="*/ 1582 w 2922"/>
                <a:gd name="T83" fmla="*/ 312 h 2918"/>
                <a:gd name="T84" fmla="*/ 1645 w 2922"/>
                <a:gd name="T85" fmla="*/ 140 h 2918"/>
                <a:gd name="T86" fmla="*/ 1844 w 2922"/>
                <a:gd name="T87" fmla="*/ 51 h 2918"/>
                <a:gd name="T88" fmla="*/ 2424 w 2922"/>
                <a:gd name="T89" fmla="*/ 360 h 2918"/>
                <a:gd name="T90" fmla="*/ 2812 w 2922"/>
                <a:gd name="T91" fmla="*/ 901 h 2918"/>
                <a:gd name="T92" fmla="*/ 2915 w 2922"/>
                <a:gd name="T93" fmla="*/ 1612 h 2918"/>
                <a:gd name="T94" fmla="*/ 2773 w 2922"/>
                <a:gd name="T95" fmla="*/ 2101 h 2918"/>
                <a:gd name="T96" fmla="*/ 2431 w 2922"/>
                <a:gd name="T97" fmla="*/ 2551 h 2918"/>
                <a:gd name="T98" fmla="*/ 1839 w 2922"/>
                <a:gd name="T99" fmla="*/ 2868 h 2918"/>
                <a:gd name="T100" fmla="*/ 1172 w 2922"/>
                <a:gd name="T101" fmla="*/ 2889 h 2918"/>
                <a:gd name="T102" fmla="*/ 573 w 2922"/>
                <a:gd name="T103" fmla="*/ 2618 h 2918"/>
                <a:gd name="T104" fmla="*/ 152 w 2922"/>
                <a:gd name="T105" fmla="*/ 2107 h 2918"/>
                <a:gd name="T106" fmla="*/ 0 w 2922"/>
                <a:gd name="T107" fmla="*/ 1407 h 2918"/>
                <a:gd name="T108" fmla="*/ 197 w 2922"/>
                <a:gd name="T109" fmla="*/ 728 h 2918"/>
                <a:gd name="T110" fmla="*/ 648 w 2922"/>
                <a:gd name="T111" fmla="*/ 247 h 2918"/>
                <a:gd name="T112" fmla="*/ 1270 w 2922"/>
                <a:gd name="T113" fmla="*/ 13 h 29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922" h="2918">
                  <a:moveTo>
                    <a:pt x="1252" y="2523"/>
                  </a:moveTo>
                  <a:lnTo>
                    <a:pt x="1197" y="2592"/>
                  </a:lnTo>
                  <a:lnTo>
                    <a:pt x="1146" y="2665"/>
                  </a:lnTo>
                  <a:lnTo>
                    <a:pt x="1100" y="2741"/>
                  </a:lnTo>
                  <a:lnTo>
                    <a:pt x="1188" y="2763"/>
                  </a:lnTo>
                  <a:lnTo>
                    <a:pt x="1277" y="2779"/>
                  </a:lnTo>
                  <a:lnTo>
                    <a:pt x="1370" y="2789"/>
                  </a:lnTo>
                  <a:lnTo>
                    <a:pt x="1462" y="2791"/>
                  </a:lnTo>
                  <a:lnTo>
                    <a:pt x="1536" y="2789"/>
                  </a:lnTo>
                  <a:lnTo>
                    <a:pt x="1610" y="2782"/>
                  </a:lnTo>
                  <a:lnTo>
                    <a:pt x="1543" y="2750"/>
                  </a:lnTo>
                  <a:lnTo>
                    <a:pt x="1476" y="2710"/>
                  </a:lnTo>
                  <a:lnTo>
                    <a:pt x="1410" y="2663"/>
                  </a:lnTo>
                  <a:lnTo>
                    <a:pt x="1342" y="2607"/>
                  </a:lnTo>
                  <a:lnTo>
                    <a:pt x="1297" y="2567"/>
                  </a:lnTo>
                  <a:lnTo>
                    <a:pt x="1252" y="2523"/>
                  </a:lnTo>
                  <a:close/>
                  <a:moveTo>
                    <a:pt x="1695" y="2188"/>
                  </a:moveTo>
                  <a:lnTo>
                    <a:pt x="1617" y="2228"/>
                  </a:lnTo>
                  <a:lnTo>
                    <a:pt x="1543" y="2272"/>
                  </a:lnTo>
                  <a:lnTo>
                    <a:pt x="1471" y="2321"/>
                  </a:lnTo>
                  <a:lnTo>
                    <a:pt x="1404" y="2374"/>
                  </a:lnTo>
                  <a:lnTo>
                    <a:pt x="1341" y="2431"/>
                  </a:lnTo>
                  <a:lnTo>
                    <a:pt x="1382" y="2473"/>
                  </a:lnTo>
                  <a:lnTo>
                    <a:pt x="1424" y="2511"/>
                  </a:lnTo>
                  <a:lnTo>
                    <a:pt x="1484" y="2560"/>
                  </a:lnTo>
                  <a:lnTo>
                    <a:pt x="1542" y="2601"/>
                  </a:lnTo>
                  <a:lnTo>
                    <a:pt x="1599" y="2636"/>
                  </a:lnTo>
                  <a:lnTo>
                    <a:pt x="1655" y="2664"/>
                  </a:lnTo>
                  <a:lnTo>
                    <a:pt x="1709" y="2687"/>
                  </a:lnTo>
                  <a:lnTo>
                    <a:pt x="1763" y="2701"/>
                  </a:lnTo>
                  <a:lnTo>
                    <a:pt x="1814" y="2710"/>
                  </a:lnTo>
                  <a:lnTo>
                    <a:pt x="1863" y="2712"/>
                  </a:lnTo>
                  <a:lnTo>
                    <a:pt x="1911" y="2707"/>
                  </a:lnTo>
                  <a:lnTo>
                    <a:pt x="1695" y="2188"/>
                  </a:lnTo>
                  <a:close/>
                  <a:moveTo>
                    <a:pt x="2363" y="2065"/>
                  </a:moveTo>
                  <a:lnTo>
                    <a:pt x="2362" y="2152"/>
                  </a:lnTo>
                  <a:lnTo>
                    <a:pt x="2356" y="2236"/>
                  </a:lnTo>
                  <a:lnTo>
                    <a:pt x="2343" y="2316"/>
                  </a:lnTo>
                  <a:lnTo>
                    <a:pt x="2328" y="2393"/>
                  </a:lnTo>
                  <a:lnTo>
                    <a:pt x="2312" y="2447"/>
                  </a:lnTo>
                  <a:lnTo>
                    <a:pt x="2295" y="2499"/>
                  </a:lnTo>
                  <a:lnTo>
                    <a:pt x="2360" y="2443"/>
                  </a:lnTo>
                  <a:lnTo>
                    <a:pt x="2422" y="2383"/>
                  </a:lnTo>
                  <a:lnTo>
                    <a:pt x="2479" y="2320"/>
                  </a:lnTo>
                  <a:lnTo>
                    <a:pt x="2533" y="2253"/>
                  </a:lnTo>
                  <a:lnTo>
                    <a:pt x="2580" y="2183"/>
                  </a:lnTo>
                  <a:lnTo>
                    <a:pt x="2625" y="2111"/>
                  </a:lnTo>
                  <a:lnTo>
                    <a:pt x="2538" y="2089"/>
                  </a:lnTo>
                  <a:lnTo>
                    <a:pt x="2451" y="2074"/>
                  </a:lnTo>
                  <a:lnTo>
                    <a:pt x="2363" y="2065"/>
                  </a:lnTo>
                  <a:close/>
                  <a:moveTo>
                    <a:pt x="2236" y="2061"/>
                  </a:moveTo>
                  <a:lnTo>
                    <a:pt x="2149" y="2066"/>
                  </a:lnTo>
                  <a:lnTo>
                    <a:pt x="2065" y="2075"/>
                  </a:lnTo>
                  <a:lnTo>
                    <a:pt x="1980" y="2091"/>
                  </a:lnTo>
                  <a:lnTo>
                    <a:pt x="1895" y="2113"/>
                  </a:lnTo>
                  <a:lnTo>
                    <a:pt x="1812" y="2140"/>
                  </a:lnTo>
                  <a:lnTo>
                    <a:pt x="2028" y="2659"/>
                  </a:lnTo>
                  <a:lnTo>
                    <a:pt x="2063" y="2629"/>
                  </a:lnTo>
                  <a:lnTo>
                    <a:pt x="2096" y="2595"/>
                  </a:lnTo>
                  <a:lnTo>
                    <a:pt x="2125" y="2554"/>
                  </a:lnTo>
                  <a:lnTo>
                    <a:pt x="2151" y="2508"/>
                  </a:lnTo>
                  <a:lnTo>
                    <a:pt x="2174" y="2457"/>
                  </a:lnTo>
                  <a:lnTo>
                    <a:pt x="2193" y="2401"/>
                  </a:lnTo>
                  <a:lnTo>
                    <a:pt x="2209" y="2342"/>
                  </a:lnTo>
                  <a:lnTo>
                    <a:pt x="2221" y="2278"/>
                  </a:lnTo>
                  <a:lnTo>
                    <a:pt x="2229" y="2209"/>
                  </a:lnTo>
                  <a:lnTo>
                    <a:pt x="2234" y="2137"/>
                  </a:lnTo>
                  <a:lnTo>
                    <a:pt x="2236" y="2061"/>
                  </a:lnTo>
                  <a:close/>
                  <a:moveTo>
                    <a:pt x="783" y="1809"/>
                  </a:moveTo>
                  <a:lnTo>
                    <a:pt x="255" y="2027"/>
                  </a:lnTo>
                  <a:lnTo>
                    <a:pt x="298" y="2111"/>
                  </a:lnTo>
                  <a:lnTo>
                    <a:pt x="346" y="2190"/>
                  </a:lnTo>
                  <a:lnTo>
                    <a:pt x="399" y="2267"/>
                  </a:lnTo>
                  <a:lnTo>
                    <a:pt x="458" y="2338"/>
                  </a:lnTo>
                  <a:lnTo>
                    <a:pt x="521" y="2405"/>
                  </a:lnTo>
                  <a:lnTo>
                    <a:pt x="589" y="2466"/>
                  </a:lnTo>
                  <a:lnTo>
                    <a:pt x="659" y="2523"/>
                  </a:lnTo>
                  <a:lnTo>
                    <a:pt x="734" y="2577"/>
                  </a:lnTo>
                  <a:lnTo>
                    <a:pt x="812" y="2624"/>
                  </a:lnTo>
                  <a:lnTo>
                    <a:pt x="893" y="2665"/>
                  </a:lnTo>
                  <a:lnTo>
                    <a:pt x="978" y="2701"/>
                  </a:lnTo>
                  <a:lnTo>
                    <a:pt x="1019" y="2629"/>
                  </a:lnTo>
                  <a:lnTo>
                    <a:pt x="1064" y="2560"/>
                  </a:lnTo>
                  <a:lnTo>
                    <a:pt x="1114" y="2493"/>
                  </a:lnTo>
                  <a:lnTo>
                    <a:pt x="1166" y="2430"/>
                  </a:lnTo>
                  <a:lnTo>
                    <a:pt x="1093" y="2341"/>
                  </a:lnTo>
                  <a:lnTo>
                    <a:pt x="1024" y="2246"/>
                  </a:lnTo>
                  <a:lnTo>
                    <a:pt x="958" y="2144"/>
                  </a:lnTo>
                  <a:lnTo>
                    <a:pt x="895" y="2037"/>
                  </a:lnTo>
                  <a:lnTo>
                    <a:pt x="837" y="1925"/>
                  </a:lnTo>
                  <a:lnTo>
                    <a:pt x="783" y="1809"/>
                  </a:lnTo>
                  <a:close/>
                  <a:moveTo>
                    <a:pt x="1427" y="1542"/>
                  </a:moveTo>
                  <a:lnTo>
                    <a:pt x="899" y="1759"/>
                  </a:lnTo>
                  <a:lnTo>
                    <a:pt x="950" y="1868"/>
                  </a:lnTo>
                  <a:lnTo>
                    <a:pt x="1005" y="1973"/>
                  </a:lnTo>
                  <a:lnTo>
                    <a:pt x="1063" y="2072"/>
                  </a:lnTo>
                  <a:lnTo>
                    <a:pt x="1123" y="2166"/>
                  </a:lnTo>
                  <a:lnTo>
                    <a:pt x="1188" y="2255"/>
                  </a:lnTo>
                  <a:lnTo>
                    <a:pt x="1254" y="2338"/>
                  </a:lnTo>
                  <a:lnTo>
                    <a:pt x="1325" y="2275"/>
                  </a:lnTo>
                  <a:lnTo>
                    <a:pt x="1400" y="2216"/>
                  </a:lnTo>
                  <a:lnTo>
                    <a:pt x="1479" y="2163"/>
                  </a:lnTo>
                  <a:lnTo>
                    <a:pt x="1561" y="2114"/>
                  </a:lnTo>
                  <a:lnTo>
                    <a:pt x="1646" y="2071"/>
                  </a:lnTo>
                  <a:lnTo>
                    <a:pt x="1427" y="1542"/>
                  </a:lnTo>
                  <a:close/>
                  <a:moveTo>
                    <a:pt x="2717" y="1009"/>
                  </a:moveTo>
                  <a:lnTo>
                    <a:pt x="2189" y="1227"/>
                  </a:lnTo>
                  <a:lnTo>
                    <a:pt x="2229" y="1336"/>
                  </a:lnTo>
                  <a:lnTo>
                    <a:pt x="2265" y="1446"/>
                  </a:lnTo>
                  <a:lnTo>
                    <a:pt x="2267" y="1467"/>
                  </a:lnTo>
                  <a:lnTo>
                    <a:pt x="2263" y="1486"/>
                  </a:lnTo>
                  <a:lnTo>
                    <a:pt x="2254" y="1503"/>
                  </a:lnTo>
                  <a:lnTo>
                    <a:pt x="2240" y="1516"/>
                  </a:lnTo>
                  <a:lnTo>
                    <a:pt x="2222" y="1525"/>
                  </a:lnTo>
                  <a:lnTo>
                    <a:pt x="2202" y="1527"/>
                  </a:lnTo>
                  <a:lnTo>
                    <a:pt x="2182" y="1523"/>
                  </a:lnTo>
                  <a:lnTo>
                    <a:pt x="2165" y="1515"/>
                  </a:lnTo>
                  <a:lnTo>
                    <a:pt x="2152" y="1500"/>
                  </a:lnTo>
                  <a:lnTo>
                    <a:pt x="2143" y="1482"/>
                  </a:lnTo>
                  <a:lnTo>
                    <a:pt x="2109" y="1378"/>
                  </a:lnTo>
                  <a:lnTo>
                    <a:pt x="2072" y="1275"/>
                  </a:lnTo>
                  <a:lnTo>
                    <a:pt x="1544" y="1493"/>
                  </a:lnTo>
                  <a:lnTo>
                    <a:pt x="1764" y="2022"/>
                  </a:lnTo>
                  <a:lnTo>
                    <a:pt x="1855" y="1992"/>
                  </a:lnTo>
                  <a:lnTo>
                    <a:pt x="1947" y="1969"/>
                  </a:lnTo>
                  <a:lnTo>
                    <a:pt x="2042" y="1951"/>
                  </a:lnTo>
                  <a:lnTo>
                    <a:pt x="2135" y="1940"/>
                  </a:lnTo>
                  <a:lnTo>
                    <a:pt x="2231" y="1934"/>
                  </a:lnTo>
                  <a:lnTo>
                    <a:pt x="2223" y="1865"/>
                  </a:lnTo>
                  <a:lnTo>
                    <a:pt x="2214" y="1795"/>
                  </a:lnTo>
                  <a:lnTo>
                    <a:pt x="2202" y="1722"/>
                  </a:lnTo>
                  <a:lnTo>
                    <a:pt x="2200" y="1703"/>
                  </a:lnTo>
                  <a:lnTo>
                    <a:pt x="2206" y="1683"/>
                  </a:lnTo>
                  <a:lnTo>
                    <a:pt x="2217" y="1667"/>
                  </a:lnTo>
                  <a:lnTo>
                    <a:pt x="2233" y="1655"/>
                  </a:lnTo>
                  <a:lnTo>
                    <a:pt x="2253" y="1648"/>
                  </a:lnTo>
                  <a:lnTo>
                    <a:pt x="2272" y="1648"/>
                  </a:lnTo>
                  <a:lnTo>
                    <a:pt x="2291" y="1653"/>
                  </a:lnTo>
                  <a:lnTo>
                    <a:pt x="2307" y="1665"/>
                  </a:lnTo>
                  <a:lnTo>
                    <a:pt x="2319" y="1680"/>
                  </a:lnTo>
                  <a:lnTo>
                    <a:pt x="2327" y="1699"/>
                  </a:lnTo>
                  <a:lnTo>
                    <a:pt x="2340" y="1780"/>
                  </a:lnTo>
                  <a:lnTo>
                    <a:pt x="2351" y="1859"/>
                  </a:lnTo>
                  <a:lnTo>
                    <a:pt x="2358" y="1937"/>
                  </a:lnTo>
                  <a:lnTo>
                    <a:pt x="2439" y="1945"/>
                  </a:lnTo>
                  <a:lnTo>
                    <a:pt x="2521" y="1957"/>
                  </a:lnTo>
                  <a:lnTo>
                    <a:pt x="2602" y="1974"/>
                  </a:lnTo>
                  <a:lnTo>
                    <a:pt x="2682" y="1996"/>
                  </a:lnTo>
                  <a:lnTo>
                    <a:pt x="2718" y="1902"/>
                  </a:lnTo>
                  <a:lnTo>
                    <a:pt x="2749" y="1808"/>
                  </a:lnTo>
                  <a:lnTo>
                    <a:pt x="2770" y="1711"/>
                  </a:lnTo>
                  <a:lnTo>
                    <a:pt x="2786" y="1613"/>
                  </a:lnTo>
                  <a:lnTo>
                    <a:pt x="2795" y="1513"/>
                  </a:lnTo>
                  <a:lnTo>
                    <a:pt x="2795" y="1412"/>
                  </a:lnTo>
                  <a:lnTo>
                    <a:pt x="2787" y="1310"/>
                  </a:lnTo>
                  <a:lnTo>
                    <a:pt x="2772" y="1210"/>
                  </a:lnTo>
                  <a:lnTo>
                    <a:pt x="2749" y="1108"/>
                  </a:lnTo>
                  <a:lnTo>
                    <a:pt x="2717" y="1009"/>
                  </a:lnTo>
                  <a:close/>
                  <a:moveTo>
                    <a:pt x="241" y="923"/>
                  </a:moveTo>
                  <a:lnTo>
                    <a:pt x="228" y="950"/>
                  </a:lnTo>
                  <a:lnTo>
                    <a:pt x="194" y="1043"/>
                  </a:lnTo>
                  <a:lnTo>
                    <a:pt x="167" y="1138"/>
                  </a:lnTo>
                  <a:lnTo>
                    <a:pt x="146" y="1234"/>
                  </a:lnTo>
                  <a:lnTo>
                    <a:pt x="133" y="1331"/>
                  </a:lnTo>
                  <a:lnTo>
                    <a:pt x="127" y="1428"/>
                  </a:lnTo>
                  <a:lnTo>
                    <a:pt x="129" y="1526"/>
                  </a:lnTo>
                  <a:lnTo>
                    <a:pt x="137" y="1623"/>
                  </a:lnTo>
                  <a:lnTo>
                    <a:pt x="153" y="1720"/>
                  </a:lnTo>
                  <a:lnTo>
                    <a:pt x="176" y="1815"/>
                  </a:lnTo>
                  <a:lnTo>
                    <a:pt x="207" y="1910"/>
                  </a:lnTo>
                  <a:lnTo>
                    <a:pt x="733" y="1692"/>
                  </a:lnTo>
                  <a:lnTo>
                    <a:pt x="695" y="1588"/>
                  </a:lnTo>
                  <a:lnTo>
                    <a:pt x="661" y="1485"/>
                  </a:lnTo>
                  <a:lnTo>
                    <a:pt x="633" y="1382"/>
                  </a:lnTo>
                  <a:lnTo>
                    <a:pt x="609" y="1279"/>
                  </a:lnTo>
                  <a:lnTo>
                    <a:pt x="590" y="1178"/>
                  </a:lnTo>
                  <a:lnTo>
                    <a:pt x="574" y="1079"/>
                  </a:lnTo>
                  <a:lnTo>
                    <a:pt x="564" y="981"/>
                  </a:lnTo>
                  <a:lnTo>
                    <a:pt x="483" y="974"/>
                  </a:lnTo>
                  <a:lnTo>
                    <a:pt x="402" y="962"/>
                  </a:lnTo>
                  <a:lnTo>
                    <a:pt x="321" y="945"/>
                  </a:lnTo>
                  <a:lnTo>
                    <a:pt x="241" y="923"/>
                  </a:lnTo>
                  <a:close/>
                  <a:moveTo>
                    <a:pt x="1159" y="896"/>
                  </a:moveTo>
                  <a:lnTo>
                    <a:pt x="1068" y="927"/>
                  </a:lnTo>
                  <a:lnTo>
                    <a:pt x="975" y="950"/>
                  </a:lnTo>
                  <a:lnTo>
                    <a:pt x="882" y="968"/>
                  </a:lnTo>
                  <a:lnTo>
                    <a:pt x="787" y="979"/>
                  </a:lnTo>
                  <a:lnTo>
                    <a:pt x="693" y="984"/>
                  </a:lnTo>
                  <a:lnTo>
                    <a:pt x="704" y="1089"/>
                  </a:lnTo>
                  <a:lnTo>
                    <a:pt x="722" y="1198"/>
                  </a:lnTo>
                  <a:lnTo>
                    <a:pt x="745" y="1307"/>
                  </a:lnTo>
                  <a:lnTo>
                    <a:pt x="774" y="1418"/>
                  </a:lnTo>
                  <a:lnTo>
                    <a:pt x="811" y="1531"/>
                  </a:lnTo>
                  <a:lnTo>
                    <a:pt x="851" y="1643"/>
                  </a:lnTo>
                  <a:lnTo>
                    <a:pt x="1378" y="1425"/>
                  </a:lnTo>
                  <a:lnTo>
                    <a:pt x="1159" y="896"/>
                  </a:lnTo>
                  <a:close/>
                  <a:moveTo>
                    <a:pt x="1668" y="580"/>
                  </a:moveTo>
                  <a:lnTo>
                    <a:pt x="1598" y="643"/>
                  </a:lnTo>
                  <a:lnTo>
                    <a:pt x="1522" y="703"/>
                  </a:lnTo>
                  <a:lnTo>
                    <a:pt x="1445" y="756"/>
                  </a:lnTo>
                  <a:lnTo>
                    <a:pt x="1362" y="804"/>
                  </a:lnTo>
                  <a:lnTo>
                    <a:pt x="1276" y="848"/>
                  </a:lnTo>
                  <a:lnTo>
                    <a:pt x="1496" y="1376"/>
                  </a:lnTo>
                  <a:lnTo>
                    <a:pt x="2023" y="1158"/>
                  </a:lnTo>
                  <a:lnTo>
                    <a:pt x="1972" y="1050"/>
                  </a:lnTo>
                  <a:lnTo>
                    <a:pt x="1918" y="946"/>
                  </a:lnTo>
                  <a:lnTo>
                    <a:pt x="1860" y="845"/>
                  </a:lnTo>
                  <a:lnTo>
                    <a:pt x="1799" y="752"/>
                  </a:lnTo>
                  <a:lnTo>
                    <a:pt x="1735" y="663"/>
                  </a:lnTo>
                  <a:lnTo>
                    <a:pt x="1668" y="580"/>
                  </a:lnTo>
                  <a:close/>
                  <a:moveTo>
                    <a:pt x="629" y="418"/>
                  </a:moveTo>
                  <a:lnTo>
                    <a:pt x="563" y="474"/>
                  </a:lnTo>
                  <a:lnTo>
                    <a:pt x="502" y="533"/>
                  </a:lnTo>
                  <a:lnTo>
                    <a:pt x="444" y="596"/>
                  </a:lnTo>
                  <a:lnTo>
                    <a:pt x="391" y="663"/>
                  </a:lnTo>
                  <a:lnTo>
                    <a:pt x="342" y="734"/>
                  </a:lnTo>
                  <a:lnTo>
                    <a:pt x="298" y="808"/>
                  </a:lnTo>
                  <a:lnTo>
                    <a:pt x="385" y="829"/>
                  </a:lnTo>
                  <a:lnTo>
                    <a:pt x="472" y="844"/>
                  </a:lnTo>
                  <a:lnTo>
                    <a:pt x="559" y="854"/>
                  </a:lnTo>
                  <a:lnTo>
                    <a:pt x="561" y="792"/>
                  </a:lnTo>
                  <a:lnTo>
                    <a:pt x="563" y="732"/>
                  </a:lnTo>
                  <a:lnTo>
                    <a:pt x="570" y="663"/>
                  </a:lnTo>
                  <a:lnTo>
                    <a:pt x="580" y="596"/>
                  </a:lnTo>
                  <a:lnTo>
                    <a:pt x="593" y="533"/>
                  </a:lnTo>
                  <a:lnTo>
                    <a:pt x="609" y="474"/>
                  </a:lnTo>
                  <a:lnTo>
                    <a:pt x="629" y="418"/>
                  </a:lnTo>
                  <a:close/>
                  <a:moveTo>
                    <a:pt x="895" y="260"/>
                  </a:moveTo>
                  <a:lnTo>
                    <a:pt x="861" y="286"/>
                  </a:lnTo>
                  <a:lnTo>
                    <a:pt x="831" y="318"/>
                  </a:lnTo>
                  <a:lnTo>
                    <a:pt x="802" y="355"/>
                  </a:lnTo>
                  <a:lnTo>
                    <a:pt x="778" y="396"/>
                  </a:lnTo>
                  <a:lnTo>
                    <a:pt x="755" y="444"/>
                  </a:lnTo>
                  <a:lnTo>
                    <a:pt x="735" y="494"/>
                  </a:lnTo>
                  <a:lnTo>
                    <a:pt x="720" y="549"/>
                  </a:lnTo>
                  <a:lnTo>
                    <a:pt x="706" y="609"/>
                  </a:lnTo>
                  <a:lnTo>
                    <a:pt x="697" y="674"/>
                  </a:lnTo>
                  <a:lnTo>
                    <a:pt x="690" y="741"/>
                  </a:lnTo>
                  <a:lnTo>
                    <a:pt x="687" y="798"/>
                  </a:lnTo>
                  <a:lnTo>
                    <a:pt x="687" y="858"/>
                  </a:lnTo>
                  <a:lnTo>
                    <a:pt x="773" y="853"/>
                  </a:lnTo>
                  <a:lnTo>
                    <a:pt x="858" y="843"/>
                  </a:lnTo>
                  <a:lnTo>
                    <a:pt x="944" y="827"/>
                  </a:lnTo>
                  <a:lnTo>
                    <a:pt x="1028" y="806"/>
                  </a:lnTo>
                  <a:lnTo>
                    <a:pt x="1110" y="779"/>
                  </a:lnTo>
                  <a:lnTo>
                    <a:pt x="895" y="260"/>
                  </a:lnTo>
                  <a:close/>
                  <a:moveTo>
                    <a:pt x="1946" y="217"/>
                  </a:moveTo>
                  <a:lnTo>
                    <a:pt x="1904" y="290"/>
                  </a:lnTo>
                  <a:lnTo>
                    <a:pt x="1858" y="359"/>
                  </a:lnTo>
                  <a:lnTo>
                    <a:pt x="1810" y="425"/>
                  </a:lnTo>
                  <a:lnTo>
                    <a:pt x="1757" y="488"/>
                  </a:lnTo>
                  <a:lnTo>
                    <a:pt x="1829" y="577"/>
                  </a:lnTo>
                  <a:lnTo>
                    <a:pt x="1898" y="672"/>
                  </a:lnTo>
                  <a:lnTo>
                    <a:pt x="1965" y="774"/>
                  </a:lnTo>
                  <a:lnTo>
                    <a:pt x="2027" y="881"/>
                  </a:lnTo>
                  <a:lnTo>
                    <a:pt x="2086" y="993"/>
                  </a:lnTo>
                  <a:lnTo>
                    <a:pt x="2141" y="1109"/>
                  </a:lnTo>
                  <a:lnTo>
                    <a:pt x="2669" y="891"/>
                  </a:lnTo>
                  <a:lnTo>
                    <a:pt x="2625" y="808"/>
                  </a:lnTo>
                  <a:lnTo>
                    <a:pt x="2576" y="728"/>
                  </a:lnTo>
                  <a:lnTo>
                    <a:pt x="2523" y="652"/>
                  </a:lnTo>
                  <a:lnTo>
                    <a:pt x="2465" y="580"/>
                  </a:lnTo>
                  <a:lnTo>
                    <a:pt x="2402" y="514"/>
                  </a:lnTo>
                  <a:lnTo>
                    <a:pt x="2335" y="452"/>
                  </a:lnTo>
                  <a:lnTo>
                    <a:pt x="2263" y="394"/>
                  </a:lnTo>
                  <a:lnTo>
                    <a:pt x="2189" y="342"/>
                  </a:lnTo>
                  <a:lnTo>
                    <a:pt x="2111" y="295"/>
                  </a:lnTo>
                  <a:lnTo>
                    <a:pt x="2029" y="254"/>
                  </a:lnTo>
                  <a:lnTo>
                    <a:pt x="1946" y="217"/>
                  </a:lnTo>
                  <a:close/>
                  <a:moveTo>
                    <a:pt x="1060" y="206"/>
                  </a:moveTo>
                  <a:lnTo>
                    <a:pt x="1012" y="211"/>
                  </a:lnTo>
                  <a:lnTo>
                    <a:pt x="1228" y="730"/>
                  </a:lnTo>
                  <a:lnTo>
                    <a:pt x="1305" y="691"/>
                  </a:lnTo>
                  <a:lnTo>
                    <a:pt x="1379" y="647"/>
                  </a:lnTo>
                  <a:lnTo>
                    <a:pt x="1451" y="597"/>
                  </a:lnTo>
                  <a:lnTo>
                    <a:pt x="1519" y="544"/>
                  </a:lnTo>
                  <a:lnTo>
                    <a:pt x="1583" y="486"/>
                  </a:lnTo>
                  <a:lnTo>
                    <a:pt x="1541" y="446"/>
                  </a:lnTo>
                  <a:lnTo>
                    <a:pt x="1498" y="407"/>
                  </a:lnTo>
                  <a:lnTo>
                    <a:pt x="1440" y="359"/>
                  </a:lnTo>
                  <a:lnTo>
                    <a:pt x="1382" y="318"/>
                  </a:lnTo>
                  <a:lnTo>
                    <a:pt x="1325" y="283"/>
                  </a:lnTo>
                  <a:lnTo>
                    <a:pt x="1269" y="254"/>
                  </a:lnTo>
                  <a:lnTo>
                    <a:pt x="1214" y="232"/>
                  </a:lnTo>
                  <a:lnTo>
                    <a:pt x="1161" y="217"/>
                  </a:lnTo>
                  <a:lnTo>
                    <a:pt x="1109" y="208"/>
                  </a:lnTo>
                  <a:lnTo>
                    <a:pt x="1060" y="206"/>
                  </a:lnTo>
                  <a:close/>
                  <a:moveTo>
                    <a:pt x="1461" y="128"/>
                  </a:moveTo>
                  <a:lnTo>
                    <a:pt x="1387" y="129"/>
                  </a:lnTo>
                  <a:lnTo>
                    <a:pt x="1314" y="135"/>
                  </a:lnTo>
                  <a:lnTo>
                    <a:pt x="1379" y="169"/>
                  </a:lnTo>
                  <a:lnTo>
                    <a:pt x="1446" y="209"/>
                  </a:lnTo>
                  <a:lnTo>
                    <a:pt x="1514" y="256"/>
                  </a:lnTo>
                  <a:lnTo>
                    <a:pt x="1582" y="312"/>
                  </a:lnTo>
                  <a:lnTo>
                    <a:pt x="1627" y="352"/>
                  </a:lnTo>
                  <a:lnTo>
                    <a:pt x="1670" y="394"/>
                  </a:lnTo>
                  <a:lnTo>
                    <a:pt x="1726" y="326"/>
                  </a:lnTo>
                  <a:lnTo>
                    <a:pt x="1777" y="254"/>
                  </a:lnTo>
                  <a:lnTo>
                    <a:pt x="1823" y="177"/>
                  </a:lnTo>
                  <a:lnTo>
                    <a:pt x="1735" y="155"/>
                  </a:lnTo>
                  <a:lnTo>
                    <a:pt x="1645" y="140"/>
                  </a:lnTo>
                  <a:lnTo>
                    <a:pt x="1554" y="130"/>
                  </a:lnTo>
                  <a:lnTo>
                    <a:pt x="1461" y="128"/>
                  </a:lnTo>
                  <a:close/>
                  <a:moveTo>
                    <a:pt x="1461" y="0"/>
                  </a:moveTo>
                  <a:lnTo>
                    <a:pt x="1559" y="3"/>
                  </a:lnTo>
                  <a:lnTo>
                    <a:pt x="1656" y="13"/>
                  </a:lnTo>
                  <a:lnTo>
                    <a:pt x="1752" y="30"/>
                  </a:lnTo>
                  <a:lnTo>
                    <a:pt x="1844" y="51"/>
                  </a:lnTo>
                  <a:lnTo>
                    <a:pt x="1936" y="79"/>
                  </a:lnTo>
                  <a:lnTo>
                    <a:pt x="2025" y="112"/>
                  </a:lnTo>
                  <a:lnTo>
                    <a:pt x="2111" y="152"/>
                  </a:lnTo>
                  <a:lnTo>
                    <a:pt x="2193" y="195"/>
                  </a:lnTo>
                  <a:lnTo>
                    <a:pt x="2273" y="245"/>
                  </a:lnTo>
                  <a:lnTo>
                    <a:pt x="2350" y="301"/>
                  </a:lnTo>
                  <a:lnTo>
                    <a:pt x="2424" y="360"/>
                  </a:lnTo>
                  <a:lnTo>
                    <a:pt x="2493" y="424"/>
                  </a:lnTo>
                  <a:lnTo>
                    <a:pt x="2557" y="493"/>
                  </a:lnTo>
                  <a:lnTo>
                    <a:pt x="2618" y="567"/>
                  </a:lnTo>
                  <a:lnTo>
                    <a:pt x="2673" y="645"/>
                  </a:lnTo>
                  <a:lnTo>
                    <a:pt x="2724" y="726"/>
                  </a:lnTo>
                  <a:lnTo>
                    <a:pt x="2770" y="812"/>
                  </a:lnTo>
                  <a:lnTo>
                    <a:pt x="2812" y="901"/>
                  </a:lnTo>
                  <a:lnTo>
                    <a:pt x="2849" y="1002"/>
                  </a:lnTo>
                  <a:lnTo>
                    <a:pt x="2878" y="1102"/>
                  </a:lnTo>
                  <a:lnTo>
                    <a:pt x="2900" y="1205"/>
                  </a:lnTo>
                  <a:lnTo>
                    <a:pt x="2915" y="1307"/>
                  </a:lnTo>
                  <a:lnTo>
                    <a:pt x="2922" y="1408"/>
                  </a:lnTo>
                  <a:lnTo>
                    <a:pt x="2922" y="1510"/>
                  </a:lnTo>
                  <a:lnTo>
                    <a:pt x="2915" y="1612"/>
                  </a:lnTo>
                  <a:lnTo>
                    <a:pt x="2900" y="1711"/>
                  </a:lnTo>
                  <a:lnTo>
                    <a:pt x="2880" y="1809"/>
                  </a:lnTo>
                  <a:lnTo>
                    <a:pt x="2852" y="1906"/>
                  </a:lnTo>
                  <a:lnTo>
                    <a:pt x="2818" y="2000"/>
                  </a:lnTo>
                  <a:lnTo>
                    <a:pt x="2776" y="2092"/>
                  </a:lnTo>
                  <a:lnTo>
                    <a:pt x="2776" y="2094"/>
                  </a:lnTo>
                  <a:lnTo>
                    <a:pt x="2773" y="2101"/>
                  </a:lnTo>
                  <a:lnTo>
                    <a:pt x="2769" y="2108"/>
                  </a:lnTo>
                  <a:lnTo>
                    <a:pt x="2726" y="2190"/>
                  </a:lnTo>
                  <a:lnTo>
                    <a:pt x="2676" y="2269"/>
                  </a:lnTo>
                  <a:lnTo>
                    <a:pt x="2622" y="2344"/>
                  </a:lnTo>
                  <a:lnTo>
                    <a:pt x="2563" y="2417"/>
                  </a:lnTo>
                  <a:lnTo>
                    <a:pt x="2499" y="2486"/>
                  </a:lnTo>
                  <a:lnTo>
                    <a:pt x="2431" y="2551"/>
                  </a:lnTo>
                  <a:lnTo>
                    <a:pt x="2357" y="2612"/>
                  </a:lnTo>
                  <a:lnTo>
                    <a:pt x="2279" y="2667"/>
                  </a:lnTo>
                  <a:lnTo>
                    <a:pt x="2197" y="2720"/>
                  </a:lnTo>
                  <a:lnTo>
                    <a:pt x="2111" y="2766"/>
                  </a:lnTo>
                  <a:lnTo>
                    <a:pt x="2021" y="2807"/>
                  </a:lnTo>
                  <a:lnTo>
                    <a:pt x="1930" y="2841"/>
                  </a:lnTo>
                  <a:lnTo>
                    <a:pt x="1839" y="2868"/>
                  </a:lnTo>
                  <a:lnTo>
                    <a:pt x="1747" y="2890"/>
                  </a:lnTo>
                  <a:lnTo>
                    <a:pt x="1652" y="2906"/>
                  </a:lnTo>
                  <a:lnTo>
                    <a:pt x="1558" y="2914"/>
                  </a:lnTo>
                  <a:lnTo>
                    <a:pt x="1462" y="2918"/>
                  </a:lnTo>
                  <a:lnTo>
                    <a:pt x="1364" y="2914"/>
                  </a:lnTo>
                  <a:lnTo>
                    <a:pt x="1267" y="2905"/>
                  </a:lnTo>
                  <a:lnTo>
                    <a:pt x="1172" y="2889"/>
                  </a:lnTo>
                  <a:lnTo>
                    <a:pt x="1079" y="2867"/>
                  </a:lnTo>
                  <a:lnTo>
                    <a:pt x="988" y="2839"/>
                  </a:lnTo>
                  <a:lnTo>
                    <a:pt x="899" y="2805"/>
                  </a:lnTo>
                  <a:lnTo>
                    <a:pt x="813" y="2767"/>
                  </a:lnTo>
                  <a:lnTo>
                    <a:pt x="729" y="2722"/>
                  </a:lnTo>
                  <a:lnTo>
                    <a:pt x="649" y="2672"/>
                  </a:lnTo>
                  <a:lnTo>
                    <a:pt x="573" y="2618"/>
                  </a:lnTo>
                  <a:lnTo>
                    <a:pt x="500" y="2558"/>
                  </a:lnTo>
                  <a:lnTo>
                    <a:pt x="431" y="2494"/>
                  </a:lnTo>
                  <a:lnTo>
                    <a:pt x="365" y="2425"/>
                  </a:lnTo>
                  <a:lnTo>
                    <a:pt x="305" y="2351"/>
                  </a:lnTo>
                  <a:lnTo>
                    <a:pt x="249" y="2274"/>
                  </a:lnTo>
                  <a:lnTo>
                    <a:pt x="198" y="2192"/>
                  </a:lnTo>
                  <a:lnTo>
                    <a:pt x="152" y="2107"/>
                  </a:lnTo>
                  <a:lnTo>
                    <a:pt x="112" y="2017"/>
                  </a:lnTo>
                  <a:lnTo>
                    <a:pt x="74" y="1918"/>
                  </a:lnTo>
                  <a:lnTo>
                    <a:pt x="45" y="1818"/>
                  </a:lnTo>
                  <a:lnTo>
                    <a:pt x="22" y="1716"/>
                  </a:lnTo>
                  <a:lnTo>
                    <a:pt x="8" y="1614"/>
                  </a:lnTo>
                  <a:lnTo>
                    <a:pt x="0" y="1510"/>
                  </a:lnTo>
                  <a:lnTo>
                    <a:pt x="0" y="1407"/>
                  </a:lnTo>
                  <a:lnTo>
                    <a:pt x="8" y="1304"/>
                  </a:lnTo>
                  <a:lnTo>
                    <a:pt x="22" y="1203"/>
                  </a:lnTo>
                  <a:lnTo>
                    <a:pt x="45" y="1101"/>
                  </a:lnTo>
                  <a:lnTo>
                    <a:pt x="74" y="1000"/>
                  </a:lnTo>
                  <a:lnTo>
                    <a:pt x="112" y="901"/>
                  </a:lnTo>
                  <a:lnTo>
                    <a:pt x="152" y="813"/>
                  </a:lnTo>
                  <a:lnTo>
                    <a:pt x="197" y="728"/>
                  </a:lnTo>
                  <a:lnTo>
                    <a:pt x="248" y="647"/>
                  </a:lnTo>
                  <a:lnTo>
                    <a:pt x="302" y="569"/>
                  </a:lnTo>
                  <a:lnTo>
                    <a:pt x="363" y="497"/>
                  </a:lnTo>
                  <a:lnTo>
                    <a:pt x="427" y="428"/>
                  </a:lnTo>
                  <a:lnTo>
                    <a:pt x="496" y="362"/>
                  </a:lnTo>
                  <a:lnTo>
                    <a:pt x="570" y="303"/>
                  </a:lnTo>
                  <a:lnTo>
                    <a:pt x="648" y="247"/>
                  </a:lnTo>
                  <a:lnTo>
                    <a:pt x="729" y="197"/>
                  </a:lnTo>
                  <a:lnTo>
                    <a:pt x="814" y="152"/>
                  </a:lnTo>
                  <a:lnTo>
                    <a:pt x="903" y="112"/>
                  </a:lnTo>
                  <a:lnTo>
                    <a:pt x="992" y="78"/>
                  </a:lnTo>
                  <a:lnTo>
                    <a:pt x="1083" y="50"/>
                  </a:lnTo>
                  <a:lnTo>
                    <a:pt x="1177" y="28"/>
                  </a:lnTo>
                  <a:lnTo>
                    <a:pt x="1270" y="13"/>
                  </a:lnTo>
                  <a:lnTo>
                    <a:pt x="1365" y="3"/>
                  </a:lnTo>
                  <a:lnTo>
                    <a:pt x="146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pic>
        <p:nvPicPr>
          <p:cNvPr id="4"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486400" y="112821"/>
            <a:ext cx="609600" cy="609600"/>
          </a:xfrm>
          <a:prstGeom prst="rect">
            <a:avLst/>
          </a:prstGeom>
        </p:spPr>
      </p:pic>
    </p:spTree>
    <p:extLst>
      <p:ext uri="{BB962C8B-B14F-4D97-AF65-F5344CB8AC3E}">
        <p14:creationId xmlns:p14="http://schemas.microsoft.com/office/powerpoint/2010/main" val="104191277"/>
      </p:ext>
    </p:extLst>
  </p:cSld>
  <p:clrMapOvr>
    <a:masterClrMapping/>
  </p:clrMapOvr>
  <mc:AlternateContent xmlns:mc="http://schemas.openxmlformats.org/markup-compatibility/2006" xmlns:p14="http://schemas.microsoft.com/office/powerpoint/2010/main">
    <mc:Choice Requires="p14">
      <p:transition spd="med" p14:dur="700" advTm="50823">
        <p:fade/>
      </p:transition>
    </mc:Choice>
    <mc:Fallback xmlns="">
      <p:transition spd="med" advTm="50823">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000" fill="hold"/>
                                            <p:tgtEl>
                                              <p:spTgt spid="7"/>
                                            </p:tgtEl>
                                            <p:attrNameLst>
                                              <p:attrName>ppt_x</p:attrName>
                                            </p:attrNameLst>
                                          </p:cBhvr>
                                          <p:tavLst>
                                            <p:tav tm="0">
                                              <p:val>
                                                <p:strVal val="#ppt_x"/>
                                              </p:val>
                                            </p:tav>
                                            <p:tav tm="100000">
                                              <p:val>
                                                <p:strVal val="#ppt_x"/>
                                              </p:val>
                                            </p:tav>
                                          </p:tavLst>
                                        </p:anim>
                                        <p:anim calcmode="lin" valueType="num">
                                          <p:cBhvr additive="base">
                                            <p:cTn id="8" dur="1000" fill="hold"/>
                                            <p:tgtEl>
                                              <p:spTgt spid="7"/>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2" fill="hold" nodeType="afterEffect" p14:presetBounceEnd="50000">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14:bounceEnd="50000">
                                          <p:cBhvr additive="base">
                                            <p:cTn id="12" dur="1000" fill="hold"/>
                                            <p:tgtEl>
                                              <p:spTgt spid="6"/>
                                            </p:tgtEl>
                                            <p:attrNameLst>
                                              <p:attrName>ppt_x</p:attrName>
                                            </p:attrNameLst>
                                          </p:cBhvr>
                                          <p:tavLst>
                                            <p:tav tm="0">
                                              <p:val>
                                                <p:strVal val="1+#ppt_w/2"/>
                                              </p:val>
                                            </p:tav>
                                            <p:tav tm="100000">
                                              <p:val>
                                                <p:strVal val="#ppt_x"/>
                                              </p:val>
                                            </p:tav>
                                          </p:tavLst>
                                        </p:anim>
                                        <p:anim calcmode="lin" valueType="num" p14:bounceEnd="50000">
                                          <p:cBhvr additive="base">
                                            <p:cTn id="13" dur="1000" fill="hold"/>
                                            <p:tgtEl>
                                              <p:spTgt spid="6"/>
                                            </p:tgtEl>
                                            <p:attrNameLst>
                                              <p:attrName>ppt_y</p:attrName>
                                            </p:attrNameLst>
                                          </p:cBhvr>
                                          <p:tavLst>
                                            <p:tav tm="0">
                                              <p:val>
                                                <p:strVal val="#ppt_y"/>
                                              </p:val>
                                            </p:tav>
                                            <p:tav tm="100000">
                                              <p:val>
                                                <p:strVal val="#ppt_y"/>
                                              </p:val>
                                            </p:tav>
                                          </p:tavLst>
                                        </p:anim>
                                      </p:childTnLst>
                                    </p:cTn>
                                  </p:par>
                                  <p:par>
                                    <p:cTn id="14" presetID="2" presetClass="entr" presetSubtype="2" fill="hold" nodeType="withEffect" p14:presetBounceEnd="50000">
                                      <p:stCondLst>
                                        <p:cond delay="300"/>
                                      </p:stCondLst>
                                      <p:childTnLst>
                                        <p:set>
                                          <p:cBhvr>
                                            <p:cTn id="15" dur="1" fill="hold">
                                              <p:stCondLst>
                                                <p:cond delay="0"/>
                                              </p:stCondLst>
                                            </p:cTn>
                                            <p:tgtEl>
                                              <p:spTgt spid="8"/>
                                            </p:tgtEl>
                                            <p:attrNameLst>
                                              <p:attrName>style.visibility</p:attrName>
                                            </p:attrNameLst>
                                          </p:cBhvr>
                                          <p:to>
                                            <p:strVal val="visible"/>
                                          </p:to>
                                        </p:set>
                                        <p:anim calcmode="lin" valueType="num" p14:bounceEnd="50000">
                                          <p:cBhvr additive="base">
                                            <p:cTn id="16" dur="1000" fill="hold"/>
                                            <p:tgtEl>
                                              <p:spTgt spid="8"/>
                                            </p:tgtEl>
                                            <p:attrNameLst>
                                              <p:attrName>ppt_x</p:attrName>
                                            </p:attrNameLst>
                                          </p:cBhvr>
                                          <p:tavLst>
                                            <p:tav tm="0">
                                              <p:val>
                                                <p:strVal val="1+#ppt_w/2"/>
                                              </p:val>
                                            </p:tav>
                                            <p:tav tm="100000">
                                              <p:val>
                                                <p:strVal val="#ppt_x"/>
                                              </p:val>
                                            </p:tav>
                                          </p:tavLst>
                                        </p:anim>
                                        <p:anim calcmode="lin" valueType="num" p14:bounceEnd="50000">
                                          <p:cBhvr additive="base">
                                            <p:cTn id="17" dur="1000" fill="hold"/>
                                            <p:tgtEl>
                                              <p:spTgt spid="8"/>
                                            </p:tgtEl>
                                            <p:attrNameLst>
                                              <p:attrName>ppt_y</p:attrName>
                                            </p:attrNameLst>
                                          </p:cBhvr>
                                          <p:tavLst>
                                            <p:tav tm="0">
                                              <p:val>
                                                <p:strVal val="#ppt_y"/>
                                              </p:val>
                                            </p:tav>
                                            <p:tav tm="100000">
                                              <p:val>
                                                <p:strVal val="#ppt_y"/>
                                              </p:val>
                                            </p:tav>
                                          </p:tavLst>
                                        </p:anim>
                                      </p:childTnLst>
                                    </p:cTn>
                                  </p:par>
                                </p:childTnLst>
                              </p:cTn>
                            </p:par>
                            <p:par>
                              <p:cTn id="18" fill="hold">
                                <p:stCondLst>
                                  <p:cond delay="2300"/>
                                </p:stCondLst>
                                <p:childTnLst>
                                  <p:par>
                                    <p:cTn id="19" presetID="1" presetClass="mediacall" presetSubtype="0" fill="hold" nodeType="afterEffect">
                                      <p:stCondLst>
                                        <p:cond delay="0"/>
                                      </p:stCondLst>
                                      <p:childTnLst>
                                        <p:cmd type="call" cmd="playFrom(0.0)">
                                          <p:cBhvr>
                                            <p:cTn id="20" dur="466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4"/>
                    </p:tgtEl>
                  </p:cMediaNode>
                </p:audio>
              </p:childTnLst>
            </p:cTn>
          </p:par>
        </p:tnLst>
        <p:bldLst>
          <p:bldP spid="7"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000" fill="hold"/>
                                            <p:tgtEl>
                                              <p:spTgt spid="7"/>
                                            </p:tgtEl>
                                            <p:attrNameLst>
                                              <p:attrName>ppt_x</p:attrName>
                                            </p:attrNameLst>
                                          </p:cBhvr>
                                          <p:tavLst>
                                            <p:tav tm="0">
                                              <p:val>
                                                <p:strVal val="#ppt_x"/>
                                              </p:val>
                                            </p:tav>
                                            <p:tav tm="100000">
                                              <p:val>
                                                <p:strVal val="#ppt_x"/>
                                              </p:val>
                                            </p:tav>
                                          </p:tavLst>
                                        </p:anim>
                                        <p:anim calcmode="lin" valueType="num">
                                          <p:cBhvr additive="base">
                                            <p:cTn id="8" dur="1000" fill="hold"/>
                                            <p:tgtEl>
                                              <p:spTgt spid="7"/>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2"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1000" fill="hold"/>
                                            <p:tgtEl>
                                              <p:spTgt spid="6"/>
                                            </p:tgtEl>
                                            <p:attrNameLst>
                                              <p:attrName>ppt_x</p:attrName>
                                            </p:attrNameLst>
                                          </p:cBhvr>
                                          <p:tavLst>
                                            <p:tav tm="0">
                                              <p:val>
                                                <p:strVal val="1+#ppt_w/2"/>
                                              </p:val>
                                            </p:tav>
                                            <p:tav tm="100000">
                                              <p:val>
                                                <p:strVal val="#ppt_x"/>
                                              </p:val>
                                            </p:tav>
                                          </p:tavLst>
                                        </p:anim>
                                        <p:anim calcmode="lin" valueType="num">
                                          <p:cBhvr additive="base">
                                            <p:cTn id="13" dur="1000" fill="hold"/>
                                            <p:tgtEl>
                                              <p:spTgt spid="6"/>
                                            </p:tgtEl>
                                            <p:attrNameLst>
                                              <p:attrName>ppt_y</p:attrName>
                                            </p:attrNameLst>
                                          </p:cBhvr>
                                          <p:tavLst>
                                            <p:tav tm="0">
                                              <p:val>
                                                <p:strVal val="#ppt_y"/>
                                              </p:val>
                                            </p:tav>
                                            <p:tav tm="100000">
                                              <p:val>
                                                <p:strVal val="#ppt_y"/>
                                              </p:val>
                                            </p:tav>
                                          </p:tavLst>
                                        </p:anim>
                                      </p:childTnLst>
                                    </p:cTn>
                                  </p:par>
                                  <p:par>
                                    <p:cTn id="14" presetID="2" presetClass="entr" presetSubtype="2" fill="hold" nodeType="withEffect">
                                      <p:stCondLst>
                                        <p:cond delay="30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1000" fill="hold"/>
                                            <p:tgtEl>
                                              <p:spTgt spid="8"/>
                                            </p:tgtEl>
                                            <p:attrNameLst>
                                              <p:attrName>ppt_x</p:attrName>
                                            </p:attrNameLst>
                                          </p:cBhvr>
                                          <p:tavLst>
                                            <p:tav tm="0">
                                              <p:val>
                                                <p:strVal val="1+#ppt_w/2"/>
                                              </p:val>
                                            </p:tav>
                                            <p:tav tm="100000">
                                              <p:val>
                                                <p:strVal val="#ppt_x"/>
                                              </p:val>
                                            </p:tav>
                                          </p:tavLst>
                                        </p:anim>
                                        <p:anim calcmode="lin" valueType="num">
                                          <p:cBhvr additive="base">
                                            <p:cTn id="17" dur="1000" fill="hold"/>
                                            <p:tgtEl>
                                              <p:spTgt spid="8"/>
                                            </p:tgtEl>
                                            <p:attrNameLst>
                                              <p:attrName>ppt_y</p:attrName>
                                            </p:attrNameLst>
                                          </p:cBhvr>
                                          <p:tavLst>
                                            <p:tav tm="0">
                                              <p:val>
                                                <p:strVal val="#ppt_y"/>
                                              </p:val>
                                            </p:tav>
                                            <p:tav tm="100000">
                                              <p:val>
                                                <p:strVal val="#ppt_y"/>
                                              </p:val>
                                            </p:tav>
                                          </p:tavLst>
                                        </p:anim>
                                      </p:childTnLst>
                                    </p:cTn>
                                  </p:par>
                                </p:childTnLst>
                              </p:cTn>
                            </p:par>
                            <p:par>
                              <p:cTn id="18" fill="hold">
                                <p:stCondLst>
                                  <p:cond delay="2300"/>
                                </p:stCondLst>
                                <p:childTnLst>
                                  <p:par>
                                    <p:cTn id="19" presetID="1" presetClass="mediacall" presetSubtype="0" fill="hold" nodeType="afterEffect">
                                      <p:stCondLst>
                                        <p:cond delay="0"/>
                                      </p:stCondLst>
                                      <p:childTnLst>
                                        <p:cmd type="call" cmd="playFrom(0.0)">
                                          <p:cBhvr>
                                            <p:cTn id="20" dur="466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4"/>
                    </p:tgtEl>
                  </p:cMediaNode>
                </p:audio>
              </p:childTnLst>
            </p:cTn>
          </p:par>
        </p:tnLst>
        <p:bldLst>
          <p:bldP spid="7" grpId="0" animBg="1"/>
        </p:bldLst>
      </p:timing>
    </mc:Fallback>
  </mc:AlternateContent>
  <p:extLst>
    <p:ext uri="{E180D4A7-C9FB-4DFB-919C-405C955672EB}">
      <p14:showEvtLst xmlns:p14="http://schemas.microsoft.com/office/powerpoint/2010/main">
        <p14:playEvt time="2308" objId="4"/>
        <p14:stopEvt time="49136" objId="4"/>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82138" y="414110"/>
            <a:ext cx="11136572" cy="6063198"/>
          </a:xfrm>
          <a:prstGeom prst="rect">
            <a:avLst/>
          </a:prstGeom>
        </p:spPr>
        <p:txBody>
          <a:bodyPr wrap="square">
            <a:spAutoFit/>
          </a:bodyPr>
          <a:lstStyle/>
          <a:p>
            <a:pPr>
              <a:spcBef>
                <a:spcPts val="2400"/>
              </a:spcBef>
            </a:pPr>
            <a:r>
              <a:rPr lang="en-US" altLang="zh-CN" sz="2800" b="1" dirty="0" smtClean="0"/>
              <a:t>Reference </a:t>
            </a:r>
          </a:p>
          <a:p>
            <a:pPr>
              <a:spcBef>
                <a:spcPts val="2400"/>
              </a:spcBef>
            </a:pPr>
            <a:r>
              <a:rPr lang="en-US" altLang="zh-CN" sz="2000" dirty="0" smtClean="0"/>
              <a:t>Baike.baidu.com</a:t>
            </a:r>
            <a:r>
              <a:rPr lang="en-US" altLang="zh-CN" sz="2000" dirty="0"/>
              <a:t>. (2019). </a:t>
            </a:r>
            <a:r>
              <a:rPr lang="en-US" altLang="zh-CN" sz="2000" i="1" dirty="0"/>
              <a:t>QQ music</a:t>
            </a:r>
            <a:r>
              <a:rPr lang="en-US" altLang="zh-CN" sz="2000" dirty="0"/>
              <a:t>. [online] Available at: https://baike.baidu.com/item/QQ%E9%9F%B3%E4%B9%90/1157130 [Accessed 29 Apr. 2019].</a:t>
            </a:r>
            <a:endParaRPr lang="zh-CN" altLang="zh-CN" sz="2000" dirty="0"/>
          </a:p>
          <a:p>
            <a:pPr>
              <a:spcBef>
                <a:spcPts val="2400"/>
              </a:spcBef>
            </a:pPr>
            <a:r>
              <a:rPr lang="en-US" altLang="zh-CN" sz="2000" dirty="0"/>
              <a:t>Chyxx.com. (2019). </a:t>
            </a:r>
            <a:r>
              <a:rPr lang="en-US" altLang="zh-CN" sz="2000" i="1" dirty="0"/>
              <a:t>China's digital economy industry development review and industry development trend analysis: information technology and information technology investment is an important driving force of the digital economy</a:t>
            </a:r>
            <a:r>
              <a:rPr lang="en-US" altLang="zh-CN" sz="2000" dirty="0"/>
              <a:t>. [online] Available at: https://www.chyxx.com/industry/201904/734576.html [Accessed 29 Apr. 2019].</a:t>
            </a:r>
            <a:endParaRPr lang="zh-CN" altLang="zh-CN" sz="2000" dirty="0"/>
          </a:p>
          <a:p>
            <a:pPr>
              <a:spcBef>
                <a:spcPts val="2400"/>
              </a:spcBef>
            </a:pPr>
            <a:r>
              <a:rPr lang="en-US" altLang="zh-CN" sz="2000" dirty="0"/>
              <a:t>England, P., </a:t>
            </a:r>
            <a:r>
              <a:rPr lang="en-US" altLang="zh-CN" sz="2000" dirty="0" err="1"/>
              <a:t>DeTreville</a:t>
            </a:r>
            <a:r>
              <a:rPr lang="en-US" altLang="zh-CN" sz="2000" dirty="0"/>
              <a:t>, J. D., &amp; Lampson, B. W. (2001). </a:t>
            </a:r>
            <a:r>
              <a:rPr lang="en-US" altLang="zh-CN" sz="2000" i="1" dirty="0"/>
              <a:t>U.S. Patent No. 6,330,670</a:t>
            </a:r>
            <a:r>
              <a:rPr lang="en-US" altLang="zh-CN" sz="2000" dirty="0"/>
              <a:t>. Washington, DC: U.S. Patent and Trademark Office.</a:t>
            </a:r>
            <a:endParaRPr lang="zh-CN" altLang="zh-CN" sz="2000" dirty="0"/>
          </a:p>
          <a:p>
            <a:pPr>
              <a:spcBef>
                <a:spcPts val="2400"/>
              </a:spcBef>
            </a:pPr>
            <a:r>
              <a:rPr lang="en-US" altLang="zh-CN" sz="2000" dirty="0"/>
              <a:t>Inews.nmgnews.com.cn. (2019). White Paper on China's Digital Economy Development and Employment (2019). [online] Available at: http://inews.nmgnews.com.cn/system/2019/04/23/012694942.shtml [Accessed 29 Apr. 2019].</a:t>
            </a:r>
            <a:endParaRPr lang="zh-CN" altLang="zh-CN" sz="2000" dirty="0"/>
          </a:p>
          <a:p>
            <a:pPr>
              <a:spcBef>
                <a:spcPts val="2400"/>
              </a:spcBef>
            </a:pPr>
            <a:r>
              <a:rPr lang="en-US" altLang="zh-CN" sz="2000" dirty="0" err="1"/>
              <a:t>Liebowitz</a:t>
            </a:r>
            <a:r>
              <a:rPr lang="en-US" altLang="zh-CN" sz="2000" dirty="0"/>
              <a:t>, S. J., &amp; Watt, R. (2006). How to best ensure remuneration for creators in the market for music? Copyright and its alternatives. </a:t>
            </a:r>
            <a:r>
              <a:rPr lang="en-US" altLang="zh-CN" sz="2000" i="1" dirty="0"/>
              <a:t>Journal of Economic Surveys</a:t>
            </a:r>
            <a:r>
              <a:rPr lang="en-US" altLang="zh-CN" sz="2000" dirty="0"/>
              <a:t>, </a:t>
            </a:r>
            <a:r>
              <a:rPr lang="en-US" altLang="zh-CN" sz="2000" i="1" dirty="0"/>
              <a:t>20</a:t>
            </a:r>
            <a:r>
              <a:rPr lang="en-US" altLang="zh-CN" sz="2000" dirty="0"/>
              <a:t>(4), 513-545</a:t>
            </a:r>
            <a:r>
              <a:rPr lang="en-US" altLang="zh-CN" sz="2000" dirty="0" smtClean="0"/>
              <a:t>.</a:t>
            </a:r>
            <a:endParaRPr lang="zh-CN" altLang="zh-CN" sz="2000" dirty="0"/>
          </a:p>
        </p:txBody>
      </p:sp>
      <p:pic>
        <p:nvPicPr>
          <p:cNvPr id="4"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441743" y="472113"/>
            <a:ext cx="609600" cy="609600"/>
          </a:xfrm>
          <a:prstGeom prst="rect">
            <a:avLst/>
          </a:prstGeom>
        </p:spPr>
      </p:pic>
    </p:spTree>
    <p:extLst>
      <p:ext uri="{BB962C8B-B14F-4D97-AF65-F5344CB8AC3E}">
        <p14:creationId xmlns:p14="http://schemas.microsoft.com/office/powerpoint/2010/main" val="1284835076"/>
      </p:ext>
    </p:extLst>
  </p:cSld>
  <p:clrMapOvr>
    <a:masterClrMapping/>
  </p:clrMapOvr>
  <mc:AlternateContent xmlns:mc="http://schemas.openxmlformats.org/markup-compatibility/2006" xmlns:p14="http://schemas.microsoft.com/office/powerpoint/2010/main">
    <mc:Choice Requires="p14">
      <p:transition spd="slow" p14:dur="2000" advTm="8184"/>
    </mc:Choice>
    <mc:Fallback xmlns="">
      <p:transition spd="slow" advTm="8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0" objId="4"/>
        <p14:stopEvt time="8184" objId="4"/>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559559" y="834241"/>
            <a:ext cx="11081982" cy="6247864"/>
          </a:xfrm>
          <a:prstGeom prst="rect">
            <a:avLst/>
          </a:prstGeom>
        </p:spPr>
        <p:txBody>
          <a:bodyPr wrap="square">
            <a:spAutoFit/>
          </a:bodyPr>
          <a:lstStyle/>
          <a:p>
            <a:pPr>
              <a:spcBef>
                <a:spcPts val="2400"/>
              </a:spcBef>
            </a:pPr>
            <a:r>
              <a:rPr lang="en-US" altLang="zh-CN" sz="2000" dirty="0" err="1"/>
              <a:t>Nobumoto</a:t>
            </a:r>
            <a:r>
              <a:rPr lang="en-US" altLang="zh-CN" sz="2000" dirty="0"/>
              <a:t>, F. H. (2002). U.S. Patent No. 6,437,229. Washington, DC: U.S. Patent and Trademark Office.</a:t>
            </a:r>
            <a:endParaRPr lang="zh-CN" altLang="zh-CN" sz="2000" dirty="0"/>
          </a:p>
          <a:p>
            <a:pPr>
              <a:spcBef>
                <a:spcPts val="2400"/>
              </a:spcBef>
            </a:pPr>
            <a:r>
              <a:rPr lang="en-US" altLang="zh-CN" sz="2000" dirty="0" smtClean="0"/>
              <a:t>Qianzhan.com</a:t>
            </a:r>
            <a:r>
              <a:rPr lang="en-US" altLang="zh-CN" sz="2000" dirty="0"/>
              <a:t>. (2019). Analysis of the current development of the digital music market in 2018 Mobile music, mobile K songs for heavy application APP. [online] Available at: https://www.qianzhan.com/analyst/detail/220/180906-e74e80ec.html [Accessed 29 Apr. 2019].</a:t>
            </a:r>
            <a:endParaRPr lang="zh-CN" altLang="zh-CN" sz="2000" dirty="0"/>
          </a:p>
          <a:p>
            <a:pPr>
              <a:spcBef>
                <a:spcPts val="2400"/>
              </a:spcBef>
            </a:pPr>
            <a:r>
              <a:rPr lang="en-US" altLang="zh-CN" sz="2000" dirty="0" err="1"/>
              <a:t>Saavedra-Rivano</a:t>
            </a:r>
            <a:r>
              <a:rPr lang="en-US" altLang="zh-CN" sz="2000" dirty="0"/>
              <a:t>, N. (1979). A critical analysis of the </a:t>
            </a:r>
            <a:r>
              <a:rPr lang="en-US" altLang="zh-CN" sz="2000" dirty="0" err="1"/>
              <a:t>Mesarovic-Pestel</a:t>
            </a:r>
            <a:r>
              <a:rPr lang="en-US" altLang="zh-CN" sz="2000" dirty="0"/>
              <a:t> world model. Applied Mathematical </a:t>
            </a:r>
            <a:r>
              <a:rPr lang="en-US" altLang="zh-CN" sz="2000" dirty="0" err="1"/>
              <a:t>Modelling</a:t>
            </a:r>
            <a:r>
              <a:rPr lang="en-US" altLang="zh-CN" sz="2000" dirty="0"/>
              <a:t>, 3(5), pp.384-390.</a:t>
            </a:r>
            <a:endParaRPr lang="zh-CN" altLang="zh-CN" sz="2000" dirty="0"/>
          </a:p>
          <a:p>
            <a:pPr>
              <a:spcBef>
                <a:spcPts val="2400"/>
              </a:spcBef>
            </a:pPr>
            <a:r>
              <a:rPr lang="en-US" altLang="zh-CN" sz="2000" dirty="0"/>
              <a:t>Wenda.so.com. (2019). </a:t>
            </a:r>
            <a:r>
              <a:rPr lang="en-US" altLang="zh-CN" sz="2000" i="1" dirty="0"/>
              <a:t>What are the developments and changes in Chinese society?</a:t>
            </a:r>
            <a:r>
              <a:rPr lang="en-US" altLang="zh-CN" sz="2000" dirty="0"/>
              <a:t>. [online] Available at: https://wenda.so.com/q/1496609732219472 [Accessed 29 Apr. 2019].</a:t>
            </a:r>
            <a:endParaRPr lang="zh-CN" altLang="zh-CN" sz="2000" dirty="0"/>
          </a:p>
          <a:p>
            <a:pPr>
              <a:spcBef>
                <a:spcPts val="2400"/>
              </a:spcBef>
            </a:pPr>
            <a:r>
              <a:rPr lang="en-US" altLang="zh-CN" sz="2000" dirty="0"/>
              <a:t>Wenda.so.com. (2019). </a:t>
            </a:r>
            <a:r>
              <a:rPr lang="en-US" altLang="zh-CN" sz="2000" i="1" dirty="0"/>
              <a:t>What are the developments and changes in Chinese society?</a:t>
            </a:r>
            <a:r>
              <a:rPr lang="en-US" altLang="zh-CN" sz="2000" dirty="0"/>
              <a:t>. [online] Available at: https://wenda.so.com/q/1496609732219472 [Accessed 29 Apr. 2019].</a:t>
            </a:r>
            <a:endParaRPr lang="zh-CN" altLang="zh-CN" sz="2000" dirty="0"/>
          </a:p>
          <a:p>
            <a:pPr>
              <a:spcBef>
                <a:spcPts val="2400"/>
              </a:spcBef>
            </a:pPr>
            <a:r>
              <a:rPr lang="en-US" altLang="zh-CN" sz="2000" dirty="0"/>
              <a:t>Woshipm.com. (2019). </a:t>
            </a:r>
            <a:r>
              <a:rPr lang="en-US" altLang="zh-CN" sz="2000" i="1" dirty="0"/>
              <a:t>QQ music, </a:t>
            </a:r>
            <a:r>
              <a:rPr lang="en-US" altLang="zh-CN" sz="2000" i="1" dirty="0" err="1"/>
              <a:t>Netease</a:t>
            </a:r>
            <a:r>
              <a:rPr lang="en-US" altLang="zh-CN" sz="2000" i="1" dirty="0"/>
              <a:t> cloud music | copyright to the left, social to the right | everyone is a product manager</a:t>
            </a:r>
            <a:r>
              <a:rPr lang="en-US" altLang="zh-CN" sz="2000" dirty="0"/>
              <a:t>. [online] Available at: http://www.woshipm.com/it/752013.html [Accessed 29 Apr. 2019].</a:t>
            </a:r>
            <a:endParaRPr lang="zh-CN" altLang="zh-CN" sz="2000" dirty="0"/>
          </a:p>
          <a:p>
            <a:pPr>
              <a:spcBef>
                <a:spcPts val="2400"/>
              </a:spcBef>
            </a:pPr>
            <a:r>
              <a:rPr lang="en-US" altLang="zh-CN" sz="2000" dirty="0"/>
              <a:t> </a:t>
            </a:r>
            <a:endParaRPr lang="zh-CN" altLang="zh-CN" sz="2000" dirty="0"/>
          </a:p>
        </p:txBody>
      </p:sp>
      <p:pic>
        <p:nvPicPr>
          <p:cNvPr id="4"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490950" y="224641"/>
            <a:ext cx="609600" cy="609600"/>
          </a:xfrm>
          <a:prstGeom prst="rect">
            <a:avLst/>
          </a:prstGeom>
        </p:spPr>
      </p:pic>
    </p:spTree>
    <p:extLst>
      <p:ext uri="{BB962C8B-B14F-4D97-AF65-F5344CB8AC3E}">
        <p14:creationId xmlns:p14="http://schemas.microsoft.com/office/powerpoint/2010/main" val="758170865"/>
      </p:ext>
    </p:extLst>
  </p:cSld>
  <p:clrMapOvr>
    <a:masterClrMapping/>
  </p:clrMapOvr>
  <mc:AlternateContent xmlns:mc="http://schemas.openxmlformats.org/markup-compatibility/2006" xmlns:p14="http://schemas.microsoft.com/office/powerpoint/2010/main">
    <mc:Choice Requires="p14">
      <p:transition spd="slow" p14:dur="2000" advTm="8358"/>
    </mc:Choice>
    <mc:Fallback xmlns="">
      <p:transition spd="slow" advTm="8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extLst>
    <p:ext uri="{E180D4A7-C9FB-4DFB-919C-405C955672EB}">
      <p14:showEvtLst xmlns:p14="http://schemas.microsoft.com/office/powerpoint/2010/main">
        <p14:playEvt time="0" objId="4"/>
        <p14:stopEvt time="8087" objId="4"/>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extLst>
              <a:ext uri="{BEBA8EAE-BF5A-486C-A8C5-ECC9F3942E4B}">
                <a14:imgProps xmlns:a14="http://schemas.microsoft.com/office/drawing/2010/main">
                  <a14:imgLayer r:embed="rId6">
                    <a14:imgEffect>
                      <a14:saturation sat="0"/>
                    </a14:imgEffect>
                    <a14:imgEffect>
                      <a14:brightnessContrast bright="-60000"/>
                    </a14:imgEffect>
                  </a14:imgLayer>
                </a14:imgProps>
              </a:ext>
            </a:extLst>
          </a:blip>
          <a:srcRect/>
          <a:stretch>
            <a:fillRect l="-8000" r="-8000"/>
          </a:stretch>
        </a:blipFill>
        <a:effectLst/>
      </p:bgPr>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gradFill flip="none" rotWithShape="1">
            <a:gsLst>
              <a:gs pos="0">
                <a:schemeClr val="accent2">
                  <a:alpha val="70000"/>
                </a:schemeClr>
              </a:gs>
              <a:gs pos="48000">
                <a:schemeClr val="accent4">
                  <a:alpha val="70000"/>
                </a:schemeClr>
              </a:gs>
              <a:gs pos="100000">
                <a:schemeClr val="accent5">
                  <a:alpha val="7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rot="7232388">
            <a:off x="5798943" y="4669035"/>
            <a:ext cx="594114" cy="678565"/>
          </a:xfrm>
          <a:custGeom>
            <a:avLst/>
            <a:gdLst>
              <a:gd name="connsiteX0" fmla="*/ 465658 w 2743633"/>
              <a:gd name="connsiteY0" fmla="*/ 2400682 h 3237882"/>
              <a:gd name="connsiteX1" fmla="*/ 1906153 w 2743633"/>
              <a:gd name="connsiteY1" fmla="*/ 2771749 h 3237882"/>
              <a:gd name="connsiteX2" fmla="*/ 2277975 w 2743633"/>
              <a:gd name="connsiteY2" fmla="*/ 1331449 h 3237882"/>
              <a:gd name="connsiteX3" fmla="*/ 1824464 w 2743633"/>
              <a:gd name="connsiteY3" fmla="*/ 916376 h 3237882"/>
              <a:gd name="connsiteX4" fmla="*/ 1783381 w 2743633"/>
              <a:gd name="connsiteY4" fmla="*/ 899227 h 3237882"/>
              <a:gd name="connsiteX5" fmla="*/ 1842523 w 2743633"/>
              <a:gd name="connsiteY5" fmla="*/ 1139013 h 3237882"/>
              <a:gd name="connsiteX6" fmla="*/ 1280663 w 2743633"/>
              <a:gd name="connsiteY6" fmla="*/ 1139013 h 3237882"/>
              <a:gd name="connsiteX7" fmla="*/ 1360529 w 2743633"/>
              <a:gd name="connsiteY7" fmla="*/ 815200 h 3237882"/>
              <a:gd name="connsiteX8" fmla="*/ 1333900 w 2743633"/>
              <a:gd name="connsiteY8" fmla="*/ 814863 h 3237882"/>
              <a:gd name="connsiteX9" fmla="*/ 837480 w 2743633"/>
              <a:gd name="connsiteY9" fmla="*/ 960382 h 3237882"/>
              <a:gd name="connsiteX10" fmla="*/ 465658 w 2743633"/>
              <a:gd name="connsiteY10" fmla="*/ 2400682 h 3237882"/>
              <a:gd name="connsiteX11" fmla="*/ 190490 w 2743633"/>
              <a:gd name="connsiteY11" fmla="*/ 2563026 h 3237882"/>
              <a:gd name="connsiteX12" fmla="*/ 674856 w 2743633"/>
              <a:gd name="connsiteY12" fmla="*/ 684739 h 3237882"/>
              <a:gd name="connsiteX13" fmla="*/ 1322066 w 2743633"/>
              <a:gd name="connsiteY13" fmla="*/ 495106 h 3237882"/>
              <a:gd name="connsiteX14" fmla="*/ 1439106 w 2743633"/>
              <a:gd name="connsiteY14" fmla="*/ 496616 h 3237882"/>
              <a:gd name="connsiteX15" fmla="*/ 1561593 w 2743633"/>
              <a:gd name="connsiteY15" fmla="*/ 0 h 3237882"/>
              <a:gd name="connsiteX16" fmla="*/ 1693185 w 2743633"/>
              <a:gd name="connsiteY16" fmla="*/ 533530 h 3237882"/>
              <a:gd name="connsiteX17" fmla="*/ 1714315 w 2743633"/>
              <a:gd name="connsiteY17" fmla="*/ 537916 h 3237882"/>
              <a:gd name="connsiteX18" fmla="*/ 2553143 w 2743633"/>
              <a:gd name="connsiteY18" fmla="*/ 1169105 h 3237882"/>
              <a:gd name="connsiteX19" fmla="*/ 2068777 w 2743633"/>
              <a:gd name="connsiteY19" fmla="*/ 3047392 h 3237882"/>
              <a:gd name="connsiteX20" fmla="*/ 190490 w 2743633"/>
              <a:gd name="connsiteY20" fmla="*/ 2563026 h 32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43633" h="3237882">
                <a:moveTo>
                  <a:pt x="465658" y="2400682"/>
                </a:moveTo>
                <a:cubicBezTo>
                  <a:pt x="760764" y="2900877"/>
                  <a:pt x="1405695" y="3067010"/>
                  <a:pt x="1906153" y="2771749"/>
                </a:cubicBezTo>
                <a:cubicBezTo>
                  <a:pt x="2406610" y="2476489"/>
                  <a:pt x="2573081" y="1831645"/>
                  <a:pt x="2277975" y="1331449"/>
                </a:cubicBezTo>
                <a:cubicBezTo>
                  <a:pt x="2167310" y="1143876"/>
                  <a:pt x="2007451" y="1003280"/>
                  <a:pt x="1824464" y="916376"/>
                </a:cubicBezTo>
                <a:lnTo>
                  <a:pt x="1783381" y="899227"/>
                </a:lnTo>
                <a:lnTo>
                  <a:pt x="1842523" y="1139013"/>
                </a:lnTo>
                <a:lnTo>
                  <a:pt x="1280663" y="1139013"/>
                </a:lnTo>
                <a:lnTo>
                  <a:pt x="1360529" y="815200"/>
                </a:lnTo>
                <a:lnTo>
                  <a:pt x="1333900" y="814863"/>
                </a:lnTo>
                <a:cubicBezTo>
                  <a:pt x="1164375" y="820902"/>
                  <a:pt x="993873" y="868113"/>
                  <a:pt x="837480" y="960382"/>
                </a:cubicBezTo>
                <a:cubicBezTo>
                  <a:pt x="337022" y="1255642"/>
                  <a:pt x="170552" y="1900486"/>
                  <a:pt x="465658" y="2400682"/>
                </a:cubicBezTo>
                <a:close/>
                <a:moveTo>
                  <a:pt x="190490" y="2563026"/>
                </a:moveTo>
                <a:cubicBezTo>
                  <a:pt x="-194431" y="1910597"/>
                  <a:pt x="22427" y="1069659"/>
                  <a:pt x="674856" y="684739"/>
                </a:cubicBezTo>
                <a:cubicBezTo>
                  <a:pt x="878740" y="564451"/>
                  <a:pt x="1101033" y="502931"/>
                  <a:pt x="1322066" y="495106"/>
                </a:cubicBezTo>
                <a:lnTo>
                  <a:pt x="1439106" y="496616"/>
                </a:lnTo>
                <a:lnTo>
                  <a:pt x="1561593" y="0"/>
                </a:lnTo>
                <a:lnTo>
                  <a:pt x="1693185" y="533530"/>
                </a:lnTo>
                <a:lnTo>
                  <a:pt x="1714315" y="537916"/>
                </a:lnTo>
                <a:cubicBezTo>
                  <a:pt x="2054218" y="625569"/>
                  <a:pt x="2360683" y="842891"/>
                  <a:pt x="2553143" y="1169105"/>
                </a:cubicBezTo>
                <a:cubicBezTo>
                  <a:pt x="2938064" y="1821534"/>
                  <a:pt x="2721206" y="2662471"/>
                  <a:pt x="2068777" y="3047392"/>
                </a:cubicBezTo>
                <a:cubicBezTo>
                  <a:pt x="1416348" y="3432313"/>
                  <a:pt x="575410" y="3215455"/>
                  <a:pt x="190490" y="2563026"/>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a:spLocks/>
          </p:cNvSpPr>
          <p:nvPr/>
        </p:nvSpPr>
        <p:spPr>
          <a:xfrm>
            <a:off x="3070035" y="2935450"/>
            <a:ext cx="6051932" cy="987100"/>
          </a:xfrm>
          <a:prstGeom prst="rect">
            <a:avLst/>
          </a:prstGeom>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spc="-300">
                <a:ln>
                  <a:solidFill>
                    <a:schemeClr val="bg1"/>
                  </a:solidFill>
                </a:ln>
                <a:solidFill>
                  <a:schemeClr val="bg1"/>
                </a:solidFill>
              </a:rPr>
              <a:t>Thank you</a:t>
            </a:r>
            <a:endParaRPr lang="en-US" sz="5400" b="1" spc="-300" dirty="0">
              <a:ln>
                <a:solidFill>
                  <a:schemeClr val="bg1"/>
                </a:solidFill>
              </a:ln>
              <a:solidFill>
                <a:schemeClr val="bg1"/>
              </a:solidFill>
            </a:endParaRPr>
          </a:p>
        </p:txBody>
      </p:sp>
      <p:sp>
        <p:nvSpPr>
          <p:cNvPr id="10" name="Subtitle 2"/>
          <p:cNvSpPr txBox="1">
            <a:spLocks/>
          </p:cNvSpPr>
          <p:nvPr/>
        </p:nvSpPr>
        <p:spPr>
          <a:xfrm>
            <a:off x="3766565" y="5337414"/>
            <a:ext cx="4112960" cy="463186"/>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800" b="1" dirty="0" smtClean="0">
                <a:solidFill>
                  <a:schemeClr val="bg1"/>
                </a:solidFill>
              </a:rPr>
              <a:t>QQ Music</a:t>
            </a:r>
            <a:endParaRPr lang="en-US" sz="1800" b="1" dirty="0">
              <a:solidFill>
                <a:schemeClr val="bg1"/>
              </a:solidFill>
            </a:endParaRPr>
          </a:p>
        </p:txBody>
      </p:sp>
      <p:cxnSp>
        <p:nvCxnSpPr>
          <p:cNvPr id="14" name="Straight Connector 13"/>
          <p:cNvCxnSpPr/>
          <p:nvPr/>
        </p:nvCxnSpPr>
        <p:spPr>
          <a:xfrm>
            <a:off x="8857561" y="3429000"/>
            <a:ext cx="3334439" cy="0"/>
          </a:xfrm>
          <a:prstGeom prst="line">
            <a:avLst/>
          </a:prstGeom>
          <a:ln>
            <a:solidFill>
              <a:schemeClr val="bg1">
                <a:alpha val="21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0" y="3429000"/>
            <a:ext cx="3334439" cy="0"/>
          </a:xfrm>
          <a:prstGeom prst="line">
            <a:avLst/>
          </a:prstGeom>
          <a:ln>
            <a:solidFill>
              <a:schemeClr val="bg1">
                <a:alpha val="21000"/>
              </a:schemeClr>
            </a:solidFill>
          </a:ln>
        </p:spPr>
        <p:style>
          <a:lnRef idx="1">
            <a:schemeClr val="accent1"/>
          </a:lnRef>
          <a:fillRef idx="0">
            <a:schemeClr val="accent1"/>
          </a:fillRef>
          <a:effectRef idx="0">
            <a:schemeClr val="accent1"/>
          </a:effectRef>
          <a:fontRef idx="minor">
            <a:schemeClr val="tx1"/>
          </a:fontRef>
        </p:style>
      </p:cxnSp>
      <p:pic>
        <p:nvPicPr>
          <p:cNvPr id="1126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58260" y="4709867"/>
            <a:ext cx="609600"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已录下的声音">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539162" y="4697167"/>
            <a:ext cx="609600" cy="609600"/>
          </a:xfrm>
          <a:prstGeom prst="rect">
            <a:avLst/>
          </a:prstGeom>
        </p:spPr>
      </p:pic>
    </p:spTree>
    <p:extLst>
      <p:ext uri="{BB962C8B-B14F-4D97-AF65-F5344CB8AC3E}">
        <p14:creationId xmlns:p14="http://schemas.microsoft.com/office/powerpoint/2010/main" val="2516900047"/>
      </p:ext>
    </p:extLst>
  </p:cSld>
  <p:clrMapOvr>
    <a:masterClrMapping/>
  </p:clrMapOvr>
  <mc:AlternateContent xmlns:mc="http://schemas.openxmlformats.org/markup-compatibility/2006" xmlns:p14="http://schemas.microsoft.com/office/powerpoint/2010/main">
    <mc:Choice Requires="p14">
      <p:transition spd="slow" p14:dur="1500" advTm="10688">
        <p:split orient="vert" dir="in"/>
      </p:transition>
    </mc:Choice>
    <mc:Fallback xmlns="">
      <p:transition spd="slow" advTm="10688">
        <p:split orient="vert" dir="in"/>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30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anim calcmode="lin" valueType="num">
                                      <p:cBhvr>
                                        <p:cTn id="13" dur="500" fill="hold"/>
                                        <p:tgtEl>
                                          <p:spTgt spid="9"/>
                                        </p:tgtEl>
                                        <p:attrNameLst>
                                          <p:attrName>ppt_x</p:attrName>
                                        </p:attrNameLst>
                                      </p:cBhvr>
                                      <p:tavLst>
                                        <p:tav tm="0">
                                          <p:val>
                                            <p:strVal val="#ppt_x"/>
                                          </p:val>
                                        </p:tav>
                                        <p:tav tm="100000">
                                          <p:val>
                                            <p:strVal val="#ppt_x"/>
                                          </p:val>
                                        </p:tav>
                                      </p:tavLst>
                                    </p:anim>
                                    <p:anim calcmode="lin" valueType="num">
                                      <p:cBhvr>
                                        <p:cTn id="14" dur="500" fill="hold"/>
                                        <p:tgtEl>
                                          <p:spTgt spid="9"/>
                                        </p:tgtEl>
                                        <p:attrNameLst>
                                          <p:attrName>ppt_y</p:attrName>
                                        </p:attrNameLst>
                                      </p:cBhvr>
                                      <p:tavLst>
                                        <p:tav tm="0">
                                          <p:val>
                                            <p:strVal val="#ppt_y+.1"/>
                                          </p:val>
                                        </p:tav>
                                        <p:tav tm="100000">
                                          <p:val>
                                            <p:strVal val="#ppt_y"/>
                                          </p:val>
                                        </p:tav>
                                      </p:tavLst>
                                    </p:anim>
                                  </p:childTnLst>
                                </p:cTn>
                              </p:par>
                              <p:par>
                                <p:cTn id="15" presetID="22" presetClass="entr" presetSubtype="2"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right)">
                                      <p:cBhvr>
                                        <p:cTn id="17" dur="500"/>
                                        <p:tgtEl>
                                          <p:spTgt spid="14"/>
                                        </p:tgtEl>
                                      </p:cBhvr>
                                    </p:animEffect>
                                  </p:childTnLst>
                                </p:cTn>
                              </p:par>
                              <p:par>
                                <p:cTn id="18" presetID="22" presetClass="entr" presetSubtype="8"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wipe(left)">
                                      <p:cBhvr>
                                        <p:cTn id="20" dur="500"/>
                                        <p:tgtEl>
                                          <p:spTgt spid="12"/>
                                        </p:tgtEl>
                                      </p:cBhvr>
                                    </p:animEffect>
                                  </p:childTnLst>
                                </p:cTn>
                              </p:par>
                            </p:childTnLst>
                          </p:cTn>
                        </p:par>
                        <p:par>
                          <p:cTn id="21" fill="hold">
                            <p:stCondLst>
                              <p:cond delay="800"/>
                            </p:stCondLst>
                            <p:childTnLst>
                              <p:par>
                                <p:cTn id="22" presetID="10" presetClass="entr" presetSubtype="0" fill="hold" grpId="0" nodeType="after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par>
                          <p:cTn id="25" fill="hold">
                            <p:stCondLst>
                              <p:cond delay="1300"/>
                            </p:stCondLst>
                            <p:childTnLst>
                              <p:par>
                                <p:cTn id="26" presetID="1" presetClass="mediacall" presetSubtype="0" fill="hold" nodeType="afterEffect">
                                  <p:stCondLst>
                                    <p:cond delay="0"/>
                                  </p:stCondLst>
                                  <p:childTnLst>
                                    <p:cmd type="call" cmd="playFrom(0.0)">
                                      <p:cBhvr>
                                        <p:cTn id="27" dur="43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8" fill="hold" display="0">
                  <p:stCondLst>
                    <p:cond delay="indefinite"/>
                  </p:stCondLst>
                  <p:endCondLst>
                    <p:cond evt="onStopAudio" delay="0">
                      <p:tgtEl>
                        <p:sldTgt/>
                      </p:tgtEl>
                    </p:cond>
                  </p:endCondLst>
                </p:cTn>
                <p:tgtEl>
                  <p:spTgt spid="2"/>
                </p:tgtEl>
              </p:cMediaNode>
            </p:audio>
          </p:childTnLst>
        </p:cTn>
      </p:par>
    </p:tnLst>
    <p:bldLst>
      <p:bldP spid="7" grpId="0" animBg="1"/>
      <p:bldP spid="9" grpId="0"/>
      <p:bldP spid="10" grpId="0"/>
    </p:bldLst>
  </p:timing>
  <p:extLst>
    <p:ext uri="{E180D4A7-C9FB-4DFB-919C-405C955672EB}">
      <p14:showEvtLst xmlns:p14="http://schemas.microsoft.com/office/powerpoint/2010/main">
        <p14:playEvt time="1305" objId="2"/>
        <p14:stopEvt time="5899" objId="2"/>
      </p14:showEvtLst>
    </p:ext>
  </p:extLst>
</p:sld>
</file>

<file path=ppt/theme/theme1.xml><?xml version="1.0" encoding="utf-8"?>
<a:theme xmlns:a="http://schemas.openxmlformats.org/drawingml/2006/main" name="Office Theme">
  <a:themeElements>
    <a:clrScheme name="Custom 14">
      <a:dk1>
        <a:sysClr val="windowText" lastClr="000000"/>
      </a:dk1>
      <a:lt1>
        <a:sysClr val="window" lastClr="FFFFFF"/>
      </a:lt1>
      <a:dk2>
        <a:srgbClr val="44546A"/>
      </a:dk2>
      <a:lt2>
        <a:srgbClr val="E7E6E6"/>
      </a:lt2>
      <a:accent1>
        <a:srgbClr val="3498DB"/>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981</TotalTime>
  <Words>740</Words>
  <Application>Microsoft Office PowerPoint</Application>
  <PresentationFormat>自定义</PresentationFormat>
  <Paragraphs>78</Paragraphs>
  <Slides>14</Slides>
  <Notes>3</Notes>
  <HiddenSlides>0</HiddenSlides>
  <MMClips>14</MMClips>
  <ScaleCrop>false</ScaleCrop>
  <HeadingPairs>
    <vt:vector size="4" baseType="variant">
      <vt:variant>
        <vt:lpstr>主题</vt:lpstr>
      </vt:variant>
      <vt:variant>
        <vt:i4>1</vt:i4>
      </vt:variant>
      <vt:variant>
        <vt:lpstr>幻灯片标题</vt:lpstr>
      </vt:variant>
      <vt:variant>
        <vt:i4>14</vt:i4>
      </vt:variant>
    </vt:vector>
  </HeadingPairs>
  <TitlesOfParts>
    <vt:vector size="15" baseType="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Goes Here</dc:title>
  <dc:creator>MD Junaed</dc:creator>
  <cp:lastModifiedBy>PC</cp:lastModifiedBy>
  <cp:revision>169</cp:revision>
  <dcterms:created xsi:type="dcterms:W3CDTF">2016-03-09T13:41:17Z</dcterms:created>
  <dcterms:modified xsi:type="dcterms:W3CDTF">2019-04-29T20:22:17Z</dcterms:modified>
</cp:coreProperties>
</file>