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4" r:id="rId9"/>
    <p:sldMasterId id="2147483707" r:id="rId10"/>
    <p:sldMasterId id="2147483720" r:id="rId11"/>
  </p:sldMasterIdLst>
  <p:notesMasterIdLst>
    <p:notesMasterId r:id="rId30"/>
  </p:notesMasterIdLst>
  <p:sldIdLst>
    <p:sldId id="473" r:id="rId12"/>
    <p:sldId id="471" r:id="rId13"/>
    <p:sldId id="289" r:id="rId14"/>
    <p:sldId id="290" r:id="rId15"/>
    <p:sldId id="477" r:id="rId16"/>
    <p:sldId id="488" r:id="rId17"/>
    <p:sldId id="293" r:id="rId18"/>
    <p:sldId id="482" r:id="rId19"/>
    <p:sldId id="483" r:id="rId20"/>
    <p:sldId id="484" r:id="rId21"/>
    <p:sldId id="485" r:id="rId22"/>
    <p:sldId id="486" r:id="rId23"/>
    <p:sldId id="487" r:id="rId24"/>
    <p:sldId id="329" r:id="rId25"/>
    <p:sldId id="478" r:id="rId26"/>
    <p:sldId id="282" r:id="rId27"/>
    <p:sldId id="469" r:id="rId28"/>
    <p:sldId id="47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F8E2F8-531F-46FC-8F36-A0E0E61BEEEF}" v="6" dt="2023-10-05T14:11:36.9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306" autoAdjust="0"/>
  </p:normalViewPr>
  <p:slideViewPr>
    <p:cSldViewPr snapToGrid="0">
      <p:cViewPr varScale="1">
        <p:scale>
          <a:sx n="103" d="100"/>
          <a:sy n="103" d="100"/>
        </p:scale>
        <p:origin x="9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la Villard" userId="c104e3ea-e812-4b92-a3e7-b017a52a6fbb" providerId="ADAL" clId="{34F8E2F8-531F-46FC-8F36-A0E0E61BEEEF}"/>
    <pc:docChg chg="custSel delSld modSld sldOrd">
      <pc:chgData name="Lola Villard" userId="c104e3ea-e812-4b92-a3e7-b017a52a6fbb" providerId="ADAL" clId="{34F8E2F8-531F-46FC-8F36-A0E0E61BEEEF}" dt="2023-10-05T14:12:29.538" v="42" actId="20577"/>
      <pc:docMkLst>
        <pc:docMk/>
      </pc:docMkLst>
      <pc:sldChg chg="del">
        <pc:chgData name="Lola Villard" userId="c104e3ea-e812-4b92-a3e7-b017a52a6fbb" providerId="ADAL" clId="{34F8E2F8-531F-46FC-8F36-A0E0E61BEEEF}" dt="2023-10-05T12:08:35.598" v="5" actId="47"/>
        <pc:sldMkLst>
          <pc:docMk/>
          <pc:sldMk cId="2696574165" sldId="285"/>
        </pc:sldMkLst>
      </pc:sldChg>
      <pc:sldChg chg="modSp">
        <pc:chgData name="Lola Villard" userId="c104e3ea-e812-4b92-a3e7-b017a52a6fbb" providerId="ADAL" clId="{34F8E2F8-531F-46FC-8F36-A0E0E61BEEEF}" dt="2023-10-05T14:07:26.304" v="7"/>
        <pc:sldMkLst>
          <pc:docMk/>
          <pc:sldMk cId="376029582" sldId="290"/>
        </pc:sldMkLst>
        <pc:spChg chg="mod">
          <ac:chgData name="Lola Villard" userId="c104e3ea-e812-4b92-a3e7-b017a52a6fbb" providerId="ADAL" clId="{34F8E2F8-531F-46FC-8F36-A0E0E61BEEEF}" dt="2023-10-05T14:07:26.304" v="7"/>
          <ac:spMkLst>
            <pc:docMk/>
            <pc:sldMk cId="376029582" sldId="290"/>
            <ac:spMk id="2" creationId="{3906E38C-C40B-C9D0-47CF-0D298AC04F90}"/>
          </ac:spMkLst>
        </pc:spChg>
      </pc:sldChg>
      <pc:sldChg chg="ord">
        <pc:chgData name="Lola Villard" userId="c104e3ea-e812-4b92-a3e7-b017a52a6fbb" providerId="ADAL" clId="{34F8E2F8-531F-46FC-8F36-A0E0E61BEEEF}" dt="2023-10-05T11:35:04.806" v="4"/>
        <pc:sldMkLst>
          <pc:docMk/>
          <pc:sldMk cId="3740751413" sldId="329"/>
        </pc:sldMkLst>
      </pc:sldChg>
      <pc:sldChg chg="del">
        <pc:chgData name="Lola Villard" userId="c104e3ea-e812-4b92-a3e7-b017a52a6fbb" providerId="ADAL" clId="{34F8E2F8-531F-46FC-8F36-A0E0E61BEEEF}" dt="2023-10-05T14:11:59.920" v="10" actId="47"/>
        <pc:sldMkLst>
          <pc:docMk/>
          <pc:sldMk cId="3973563362" sldId="351"/>
        </pc:sldMkLst>
      </pc:sldChg>
      <pc:sldChg chg="ord">
        <pc:chgData name="Lola Villard" userId="c104e3ea-e812-4b92-a3e7-b017a52a6fbb" providerId="ADAL" clId="{34F8E2F8-531F-46FC-8F36-A0E0E61BEEEF}" dt="2023-10-05T14:11:58.812" v="9"/>
        <pc:sldMkLst>
          <pc:docMk/>
          <pc:sldMk cId="1724581827" sldId="471"/>
        </pc:sldMkLst>
      </pc:sldChg>
      <pc:sldChg chg="modSp mod">
        <pc:chgData name="Lola Villard" userId="c104e3ea-e812-4b92-a3e7-b017a52a6fbb" providerId="ADAL" clId="{34F8E2F8-531F-46FC-8F36-A0E0E61BEEEF}" dt="2023-10-05T14:12:29.538" v="42" actId="20577"/>
        <pc:sldMkLst>
          <pc:docMk/>
          <pc:sldMk cId="2448872429" sldId="477"/>
        </pc:sldMkLst>
        <pc:spChg chg="mod">
          <ac:chgData name="Lola Villard" userId="c104e3ea-e812-4b92-a3e7-b017a52a6fbb" providerId="ADAL" clId="{34F8E2F8-531F-46FC-8F36-A0E0E61BEEEF}" dt="2023-10-05T14:12:29.538" v="42" actId="20577"/>
          <ac:spMkLst>
            <pc:docMk/>
            <pc:sldMk cId="2448872429" sldId="477"/>
            <ac:spMk id="9" creationId="{9882624C-6A20-48B6-AB51-42471DCD5714}"/>
          </ac:spMkLst>
        </pc:spChg>
      </pc:sldChg>
      <pc:sldChg chg="del">
        <pc:chgData name="Lola Villard" userId="c104e3ea-e812-4b92-a3e7-b017a52a6fbb" providerId="ADAL" clId="{34F8E2F8-531F-46FC-8F36-A0E0E61BEEEF}" dt="2023-10-05T11:35:02.476" v="2" actId="47"/>
        <pc:sldMkLst>
          <pc:docMk/>
          <pc:sldMk cId="1212197736" sldId="481"/>
        </pc:sldMkLst>
      </pc:sldChg>
      <pc:sldChg chg="modSp mod">
        <pc:chgData name="Lola Villard" userId="c104e3ea-e812-4b92-a3e7-b017a52a6fbb" providerId="ADAL" clId="{34F8E2F8-531F-46FC-8F36-A0E0E61BEEEF}" dt="2023-10-05T11:34:33.793" v="1" actId="20577"/>
        <pc:sldMkLst>
          <pc:docMk/>
          <pc:sldMk cId="2935526485" sldId="488"/>
        </pc:sldMkLst>
        <pc:spChg chg="mod">
          <ac:chgData name="Lola Villard" userId="c104e3ea-e812-4b92-a3e7-b017a52a6fbb" providerId="ADAL" clId="{34F8E2F8-531F-46FC-8F36-A0E0E61BEEEF}" dt="2023-10-05T11:34:33.793" v="1" actId="20577"/>
          <ac:spMkLst>
            <pc:docMk/>
            <pc:sldMk cId="2935526485" sldId="488"/>
            <ac:spMk id="4" creationId="{B2FFE2BF-0432-4C6D-9D58-59F351DE72C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1393800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Library and Learning Resources | University of Wales Trinity Saint David (uwtsd.ac.uk)</a:t>
            </a: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1926719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609346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368094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253260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3280592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4739603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2301592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948025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6811930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9589100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3379669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05/10/2023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257521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128591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631509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972503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762107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871883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20392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035601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508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478463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827599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833347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1570300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4208517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719509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94435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805700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477391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298407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773708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3997906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70288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3554209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89691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56042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7.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6.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05/10/2023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8065868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7541966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31038615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5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46.xml"/><Relationship Id="rId6" Type="http://schemas.openxmlformats.org/officeDocument/2006/relationships/image" Target="../media/image13.png"/><Relationship Id="rId5" Type="http://schemas.microsoft.com/office/2007/relationships/hdphoto" Target="../media/hdphoto2.wdp"/><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55.xml"/><Relationship Id="rId4" Type="http://schemas.openxmlformats.org/officeDocument/2006/relationships/hyperlink" Target="https://www.uwtsd.ac.uk/librar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457200" y="1080735"/>
            <a:ext cx="5486400" cy="3859788"/>
          </a:xfrm>
        </p:spPr>
        <p:txBody>
          <a:bodyPr>
            <a:normAutofit fontScale="90000"/>
          </a:bodyPr>
          <a:lstStyle/>
          <a:p>
            <a:pPr algn="ctr"/>
            <a:br>
              <a:rPr lang="en-GB" i="1" dirty="0">
                <a:solidFill>
                  <a:schemeClr val="bg1"/>
                </a:solidFill>
              </a:rPr>
            </a:br>
            <a:r>
              <a:rPr lang="en-GB" i="1" dirty="0">
                <a:solidFill>
                  <a:schemeClr val="bg1"/>
                </a:solidFill>
              </a:rPr>
              <a:t>BA International Hotel Management </a:t>
            </a:r>
            <a:br>
              <a:rPr lang="en-GB" i="1" dirty="0">
                <a:solidFill>
                  <a:schemeClr val="bg1"/>
                </a:solidFill>
              </a:rPr>
            </a:br>
            <a:br>
              <a:rPr lang="en-GB" i="1" dirty="0">
                <a:solidFill>
                  <a:schemeClr val="bg1"/>
                </a:solidFill>
              </a:rPr>
            </a:br>
            <a:r>
              <a:rPr lang="en-GB" i="1" dirty="0">
                <a:solidFill>
                  <a:schemeClr val="bg1"/>
                </a:solidFill>
              </a:rPr>
              <a:t>Module</a:t>
            </a:r>
            <a:br>
              <a:rPr lang="en-GB" i="1" dirty="0">
                <a:solidFill>
                  <a:schemeClr val="bg1"/>
                </a:solidFill>
              </a:rPr>
            </a:br>
            <a:r>
              <a:rPr lang="en-GB" i="1" dirty="0">
                <a:solidFill>
                  <a:schemeClr val="bg1"/>
                </a:solidFill>
              </a:rPr>
              <a:t>BMIH6001</a:t>
            </a:r>
            <a:br>
              <a:rPr lang="en-GB" i="1" dirty="0">
                <a:solidFill>
                  <a:schemeClr val="bg1"/>
                </a:solidFill>
              </a:rPr>
            </a:br>
            <a:br>
              <a:rPr lang="en-GB" i="1" dirty="0">
                <a:solidFill>
                  <a:schemeClr val="bg1"/>
                </a:solidFill>
              </a:rPr>
            </a:br>
            <a:r>
              <a:rPr lang="en-GB" sz="3600" b="1" dirty="0">
                <a:solidFill>
                  <a:schemeClr val="bg1"/>
                </a:solidFill>
              </a:rPr>
              <a:t>Contemporary Themes</a:t>
            </a:r>
            <a:br>
              <a:rPr lang="en-GB" sz="3600" b="1" dirty="0">
                <a:solidFill>
                  <a:schemeClr val="bg1"/>
                </a:solidFill>
              </a:rPr>
            </a:br>
            <a:br>
              <a:rPr lang="en-GB" sz="3600" b="1" dirty="0">
                <a:solidFill>
                  <a:schemeClr val="bg1"/>
                </a:solidFill>
              </a:rPr>
            </a:br>
            <a:r>
              <a:rPr lang="en-GB" sz="2800" b="1" dirty="0">
                <a:solidFill>
                  <a:schemeClr val="bg1"/>
                </a:solidFill>
              </a:rPr>
              <a:t>Week </a:t>
            </a:r>
            <a:r>
              <a:rPr lang="en-GB" sz="2800" b="1" dirty="0"/>
              <a:t>Three</a:t>
            </a:r>
            <a:br>
              <a:rPr lang="en-GB" i="1" dirty="0">
                <a:solidFill>
                  <a:schemeClr val="bg1"/>
                </a:solidFill>
              </a:rPr>
            </a:br>
            <a:r>
              <a:rPr lang="en-GB" i="1" dirty="0">
                <a:solidFill>
                  <a:schemeClr val="bg1"/>
                </a:solidFill>
              </a:rPr>
              <a:t>Lola Villard-Coles BA, (Hons)</a:t>
            </a:r>
            <a:br>
              <a:rPr lang="en-GB" i="1" dirty="0">
                <a:solidFill>
                  <a:schemeClr val="bg1"/>
                </a:solidFill>
              </a:rPr>
            </a:br>
            <a:endParaRPr lang="en-GB" dirty="0"/>
          </a:p>
        </p:txBody>
      </p:sp>
    </p:spTree>
    <p:extLst>
      <p:ext uri="{BB962C8B-B14F-4D97-AF65-F5344CB8AC3E}">
        <p14:creationId xmlns:p14="http://schemas.microsoft.com/office/powerpoint/2010/main" val="307593017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436974" y="1237375"/>
            <a:ext cx="11590903" cy="4896544"/>
          </a:xfrm>
        </p:spPr>
        <p:txBody>
          <a:bodyPr/>
          <a:lstStyle/>
          <a:p>
            <a:br>
              <a:rPr lang="en-GB" sz="1500" dirty="0"/>
            </a:br>
            <a:br>
              <a:rPr lang="en-GB" sz="1500" dirty="0"/>
            </a:br>
            <a:br>
              <a:rPr lang="en-GB" sz="1500" dirty="0"/>
            </a:br>
            <a:r>
              <a:rPr lang="en-GB" sz="1500" dirty="0"/>
              <a:t>As there are quite a few of us here, please ensure that your microphone is </a:t>
            </a:r>
            <a:r>
              <a:rPr lang="en-GB" sz="1500" u="sng" dirty="0"/>
              <a:t>muted</a:t>
            </a:r>
            <a:r>
              <a:rPr lang="en-GB" sz="1500" dirty="0"/>
              <a:t> during all teaching until you are asked a question or there is a group discussion to prevent background noise.</a:t>
            </a:r>
            <a:br>
              <a:rPr lang="en-GB" sz="1500" dirty="0"/>
            </a:br>
            <a:br>
              <a:rPr lang="en-GB" sz="1500" dirty="0"/>
            </a:br>
            <a:br>
              <a:rPr lang="en-GB" sz="15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500" dirty="0"/>
            </a:br>
            <a:br>
              <a:rPr lang="en-GB" sz="1500" dirty="0"/>
            </a:br>
            <a:r>
              <a:rPr lang="en-GB" sz="1500" dirty="0">
                <a:solidFill>
                  <a:srgbClr val="FF0000"/>
                </a:solidFill>
                <a:highlight>
                  <a:srgbClr val="FFFF00"/>
                </a:highlight>
              </a:rPr>
              <a:t>Your camera must be always on during lectures please. </a:t>
            </a:r>
            <a:r>
              <a:rPr lang="en-GB" sz="1500" dirty="0">
                <a:solidFill>
                  <a:srgbClr val="FF0000"/>
                </a:solidFill>
              </a:rPr>
              <a:t>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r>
              <a:rPr lang="en-GB" sz="1600" dirty="0"/>
              <a:t>–No attendance permitted on phones or tablets</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from the session and logged as absent if you fail to adhere to these criteria.</a:t>
            </a:r>
            <a:br>
              <a:rPr lang="en-GB" sz="1500" dirty="0">
                <a:solidFill>
                  <a:srgbClr val="FF0000"/>
                </a:solidFill>
                <a:highlight>
                  <a:srgbClr val="FFFF00"/>
                </a:highlight>
              </a:rPr>
            </a:br>
            <a:br>
              <a:rPr lang="en-GB" sz="1500" dirty="0"/>
            </a:br>
            <a:br>
              <a:rPr lang="en-GB" sz="1400" u="sng" dirty="0"/>
            </a:br>
            <a:r>
              <a:rPr lang="en-GB" sz="1500" dirty="0"/>
              <a:t>This and all sessions will be recorded so that you can watch it again</a:t>
            </a:r>
            <a:br>
              <a:rPr lang="en-GB" sz="1500" dirty="0"/>
            </a:br>
            <a:endParaRPr lang="en-GB" sz="1500" dirty="0"/>
          </a:p>
        </p:txBody>
      </p:sp>
      <p:sp>
        <p:nvSpPr>
          <p:cNvPr id="6" name="TextBox 5">
            <a:extLst>
              <a:ext uri="{FF2B5EF4-FFF2-40B4-BE49-F238E27FC236}">
                <a16:creationId xmlns:a16="http://schemas.microsoft.com/office/drawing/2014/main" id="{12276771-168B-ED18-63F8-A8DFBC833043}"/>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4ABBF-77E5-4507-9EC4-F64DDAFB6A80}"/>
              </a:ext>
            </a:extLst>
          </p:cNvPr>
          <p:cNvSpPr>
            <a:spLocks noGrp="1"/>
          </p:cNvSpPr>
          <p:nvPr>
            <p:ph type="title"/>
          </p:nvPr>
        </p:nvSpPr>
        <p:spPr>
          <a:xfrm>
            <a:off x="1066800" y="86518"/>
            <a:ext cx="10515600" cy="1325563"/>
          </a:xfrm>
        </p:spPr>
        <p:txBody>
          <a:bodyPr anchor="ctr">
            <a:normAutofit/>
          </a:bodyPr>
          <a:lstStyle/>
          <a:p>
            <a:r>
              <a:rPr lang="en-GB" b="1" dirty="0">
                <a:solidFill>
                  <a:srgbClr val="FFC000"/>
                </a:solidFill>
              </a:rPr>
              <a:t>Aims For Today</a:t>
            </a:r>
          </a:p>
        </p:txBody>
      </p:sp>
      <p:pic>
        <p:nvPicPr>
          <p:cNvPr id="4" name="Content Placeholder 3">
            <a:extLst>
              <a:ext uri="{FF2B5EF4-FFF2-40B4-BE49-F238E27FC236}">
                <a16:creationId xmlns:a16="http://schemas.microsoft.com/office/drawing/2014/main" id="{87A8D3C1-79C2-4BB8-89B5-2B5F675F74B2}"/>
              </a:ext>
            </a:extLst>
          </p:cNvPr>
          <p:cNvPicPr>
            <a:picLocks noGrp="1" noChangeAspect="1"/>
          </p:cNvPicPr>
          <p:nvPr>
            <p:ph sz="half" idx="1"/>
          </p:nvPr>
        </p:nvPicPr>
        <p:blipFill>
          <a:blip r:embed="rId2"/>
          <a:stretch>
            <a:fillRect/>
          </a:stretch>
        </p:blipFill>
        <p:spPr>
          <a:xfrm>
            <a:off x="609600" y="1488884"/>
            <a:ext cx="5181600" cy="4067556"/>
          </a:xfrm>
          <a:prstGeom prst="rect">
            <a:avLst/>
          </a:prstGeom>
          <a:noFill/>
        </p:spPr>
      </p:pic>
      <p:sp>
        <p:nvSpPr>
          <p:cNvPr id="9" name="Content Placeholder 3">
            <a:extLst>
              <a:ext uri="{FF2B5EF4-FFF2-40B4-BE49-F238E27FC236}">
                <a16:creationId xmlns:a16="http://schemas.microsoft.com/office/drawing/2014/main" id="{9882624C-6A20-48B6-AB51-42471DCD5714}"/>
              </a:ext>
            </a:extLst>
          </p:cNvPr>
          <p:cNvSpPr>
            <a:spLocks noGrp="1"/>
          </p:cNvSpPr>
          <p:nvPr>
            <p:ph sz="half" idx="2"/>
          </p:nvPr>
        </p:nvSpPr>
        <p:spPr>
          <a:xfrm>
            <a:off x="6324600" y="1541607"/>
            <a:ext cx="5181600" cy="4351338"/>
          </a:xfrm>
        </p:spPr>
        <p:txBody>
          <a:bodyPr>
            <a:normAutofit/>
          </a:bodyPr>
          <a:lstStyle/>
          <a:p>
            <a:pPr marL="0" indent="0">
              <a:buNone/>
            </a:pPr>
            <a:r>
              <a:rPr lang="en-US" dirty="0">
                <a:solidFill>
                  <a:schemeClr val="bg1"/>
                </a:solidFill>
              </a:rPr>
              <a:t>Activity – present your theme</a:t>
            </a:r>
          </a:p>
          <a:p>
            <a:pPr marL="0" indent="0">
              <a:buNone/>
            </a:pPr>
            <a:endParaRPr lang="en-US" dirty="0">
              <a:solidFill>
                <a:schemeClr val="bg1"/>
              </a:solidFill>
            </a:endParaRPr>
          </a:p>
          <a:p>
            <a:pPr marL="0" indent="0">
              <a:buNone/>
            </a:pPr>
            <a:r>
              <a:rPr lang="en-US" dirty="0">
                <a:solidFill>
                  <a:schemeClr val="bg1"/>
                </a:solidFill>
              </a:rPr>
              <a:t>Overview of assignment 1 – research paper</a:t>
            </a:r>
          </a:p>
          <a:p>
            <a:pPr marL="0" indent="0">
              <a:buNone/>
            </a:pPr>
            <a:endParaRPr lang="en-US" dirty="0">
              <a:solidFill>
                <a:schemeClr val="bg1"/>
              </a:solidFill>
            </a:endParaRPr>
          </a:p>
          <a:p>
            <a:pPr marL="0" indent="0">
              <a:buNone/>
            </a:pPr>
            <a:r>
              <a:rPr lang="en-US" dirty="0">
                <a:solidFill>
                  <a:schemeClr val="bg1"/>
                </a:solidFill>
              </a:rPr>
              <a:t>Critically analyze contemporary themes from journal articles and identify the key points.</a:t>
            </a:r>
          </a:p>
          <a:p>
            <a:pPr marL="0" indent="0">
              <a:buNone/>
            </a:pPr>
            <a:endParaRPr lang="en-US" dirty="0">
              <a:solidFill>
                <a:schemeClr val="bg1"/>
              </a:solidFill>
            </a:endParaRPr>
          </a:p>
          <a:p>
            <a:pPr marL="0" indent="0">
              <a:buNone/>
            </a:pPr>
            <a:endParaRPr lang="en-US" dirty="0">
              <a:solidFill>
                <a:schemeClr val="bg1"/>
              </a:solidFill>
            </a:endParaRPr>
          </a:p>
        </p:txBody>
      </p:sp>
    </p:spTree>
    <p:extLst>
      <p:ext uri="{BB962C8B-B14F-4D97-AF65-F5344CB8AC3E}">
        <p14:creationId xmlns:p14="http://schemas.microsoft.com/office/powerpoint/2010/main" val="2448872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94DE-2EFF-4FA8-8282-9B3A34456CC5}"/>
              </a:ext>
            </a:extLst>
          </p:cNvPr>
          <p:cNvSpPr>
            <a:spLocks noGrp="1"/>
          </p:cNvSpPr>
          <p:nvPr>
            <p:ph type="title"/>
          </p:nvPr>
        </p:nvSpPr>
        <p:spPr>
          <a:xfrm>
            <a:off x="1981200" y="274638"/>
            <a:ext cx="8229600" cy="778098"/>
          </a:xfrm>
        </p:spPr>
        <p:txBody>
          <a:bodyPr/>
          <a:lstStyle/>
          <a:p>
            <a:r>
              <a:rPr lang="en-GB" b="1" dirty="0">
                <a:solidFill>
                  <a:srgbClr val="0070C0"/>
                </a:solidFill>
              </a:rPr>
              <a:t>Activity</a:t>
            </a:r>
          </a:p>
        </p:txBody>
      </p:sp>
      <p:pic>
        <p:nvPicPr>
          <p:cNvPr id="6" name="Content Placeholder 5">
            <a:extLst>
              <a:ext uri="{FF2B5EF4-FFF2-40B4-BE49-F238E27FC236}">
                <a16:creationId xmlns:a16="http://schemas.microsoft.com/office/drawing/2014/main" id="{4A918CD8-9C54-4427-BA18-B4CE2AC2888F}"/>
              </a:ext>
            </a:extLst>
          </p:cNvPr>
          <p:cNvPicPr>
            <a:picLocks noGrp="1" noChangeAspect="1"/>
          </p:cNvPicPr>
          <p:nvPr>
            <p:ph sz="half" idx="1"/>
          </p:nvPr>
        </p:nvPicPr>
        <p:blipFill>
          <a:blip r:embed="rId3"/>
          <a:stretch>
            <a:fillRect/>
          </a:stretch>
        </p:blipFill>
        <p:spPr>
          <a:xfrm>
            <a:off x="1524000" y="1443040"/>
            <a:ext cx="4038600" cy="3354113"/>
          </a:xfrm>
        </p:spPr>
      </p:pic>
      <p:sp>
        <p:nvSpPr>
          <p:cNvPr id="4" name="Content Placeholder 3">
            <a:extLst>
              <a:ext uri="{FF2B5EF4-FFF2-40B4-BE49-F238E27FC236}">
                <a16:creationId xmlns:a16="http://schemas.microsoft.com/office/drawing/2014/main" id="{B2FFE2BF-0432-4C6D-9D58-59F351DE72CB}"/>
              </a:ext>
            </a:extLst>
          </p:cNvPr>
          <p:cNvSpPr>
            <a:spLocks noGrp="1"/>
          </p:cNvSpPr>
          <p:nvPr>
            <p:ph sz="half" idx="2"/>
          </p:nvPr>
        </p:nvSpPr>
        <p:spPr>
          <a:xfrm>
            <a:off x="5886128" y="1052737"/>
            <a:ext cx="5232976" cy="4536505"/>
          </a:xfrm>
        </p:spPr>
        <p:txBody>
          <a:bodyPr>
            <a:normAutofit fontScale="92500" lnSpcReduction="10000"/>
          </a:bodyPr>
          <a:lstStyle/>
          <a:p>
            <a:pPr marL="0" indent="0">
              <a:buNone/>
            </a:pPr>
            <a:r>
              <a:rPr lang="en-GB" dirty="0"/>
              <a:t>Think of a contemporary theme (it can be the one you will develop for your assignments)</a:t>
            </a:r>
          </a:p>
          <a:p>
            <a:pPr marL="0" indent="0">
              <a:buNone/>
            </a:pPr>
            <a:endParaRPr lang="en-GB" dirty="0"/>
          </a:p>
          <a:p>
            <a:pPr marL="0" indent="0">
              <a:buNone/>
            </a:pPr>
            <a:r>
              <a:rPr lang="en-GB" dirty="0"/>
              <a:t>You have 20 minutes to prepare a PowerPoint slide and you will share with your colleagues introducing your conference theme.</a:t>
            </a:r>
          </a:p>
          <a:p>
            <a:pPr marL="0" indent="0">
              <a:buNone/>
            </a:pPr>
            <a:endParaRPr lang="en-GB" dirty="0"/>
          </a:p>
          <a:p>
            <a:pPr marL="0" indent="0">
              <a:buNone/>
            </a:pPr>
            <a:r>
              <a:rPr lang="en-GB" dirty="0"/>
              <a:t>We will discuss this as a group and give meaningful feedback to help you develop your ideas.</a:t>
            </a:r>
          </a:p>
        </p:txBody>
      </p:sp>
    </p:spTree>
    <p:extLst>
      <p:ext uri="{BB962C8B-B14F-4D97-AF65-F5344CB8AC3E}">
        <p14:creationId xmlns:p14="http://schemas.microsoft.com/office/powerpoint/2010/main" val="293552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extLst>
              <a:ext uri="{BEBA8EAE-BF5A-486C-A8C5-ECC9F3942E4B}">
                <a14:imgProps xmlns:a14="http://schemas.microsoft.com/office/drawing/2010/main">
                  <a14:imgLayer r:embed="rId3">
                    <a14:imgEffect>
                      <a14:brightnessContrast bright="59000"/>
                    </a14:imgEffect>
                  </a14:imgLayer>
                </a14:imgProps>
              </a:ext>
            </a:extLst>
          </a:blip>
          <a:stretch>
            <a:fillRect/>
          </a:stretch>
        </p:blipFill>
        <p:spPr>
          <a:xfrm>
            <a:off x="2495280" y="990600"/>
            <a:ext cx="6841394" cy="798703"/>
          </a:xfrm>
          <a:prstGeom prst="rect">
            <a:avLst/>
          </a:prstGeom>
        </p:spPr>
      </p:pic>
      <p:pic>
        <p:nvPicPr>
          <p:cNvPr id="3" name="object 3"/>
          <p:cNvPicPr/>
          <p:nvPr/>
        </p:nvPicPr>
        <p:blipFill>
          <a:blip r:embed="rId4" cstate="print">
            <a:extLst>
              <a:ext uri="{BEBA8EAE-BF5A-486C-A8C5-ECC9F3942E4B}">
                <a14:imgProps xmlns:a14="http://schemas.microsoft.com/office/drawing/2010/main">
                  <a14:imgLayer r:embed="rId5">
                    <a14:imgEffect>
                      <a14:brightnessContrast bright="59000"/>
                    </a14:imgEffect>
                  </a14:imgLayer>
                </a14:imgProps>
              </a:ext>
            </a:extLst>
          </a:blip>
          <a:stretch>
            <a:fillRect/>
          </a:stretch>
        </p:blipFill>
        <p:spPr>
          <a:xfrm>
            <a:off x="3886200" y="2438400"/>
            <a:ext cx="4211955" cy="835050"/>
          </a:xfrm>
          <a:prstGeom prst="rect">
            <a:avLst/>
          </a:prstGeom>
        </p:spPr>
      </p:pic>
      <p:pic>
        <p:nvPicPr>
          <p:cNvPr id="4" name="object 2">
            <a:extLst>
              <a:ext uri="{FF2B5EF4-FFF2-40B4-BE49-F238E27FC236}">
                <a16:creationId xmlns:a16="http://schemas.microsoft.com/office/drawing/2014/main" id="{524493DD-CF88-EC1B-7E61-D5E3C42FE3F5}"/>
              </a:ext>
            </a:extLst>
          </p:cNvPr>
          <p:cNvPicPr/>
          <p:nvPr/>
        </p:nvPicPr>
        <p:blipFill>
          <a:blip r:embed="rId6" cstate="print"/>
          <a:stretch>
            <a:fillRect/>
          </a:stretch>
        </p:blipFill>
        <p:spPr>
          <a:xfrm>
            <a:off x="4658677" y="3657600"/>
            <a:ext cx="2667000" cy="183946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8A911-56C7-59C1-7DA3-C95006C1D153}"/>
              </a:ext>
            </a:extLst>
          </p:cNvPr>
          <p:cNvSpPr txBox="1"/>
          <p:nvPr/>
        </p:nvSpPr>
        <p:spPr>
          <a:xfrm>
            <a:off x="477981" y="332508"/>
            <a:ext cx="6615545" cy="1089529"/>
          </a:xfrm>
          <a:prstGeom prst="rect">
            <a:avLst/>
          </a:prstGeom>
          <a:noFill/>
        </p:spPr>
        <p:txBody>
          <a:bodyPr wrap="square" rtlCol="0">
            <a:spAutoFit/>
          </a:bodyPr>
          <a:lstStyle/>
          <a:p>
            <a:pPr marL="69215">
              <a:lnSpc>
                <a:spcPct val="115000"/>
              </a:lnSpc>
              <a:spcBef>
                <a:spcPts val="600"/>
              </a:spcBef>
              <a:spcAft>
                <a:spcPts val="0"/>
              </a:spcAft>
            </a:pPr>
            <a:r>
              <a:rPr lang="en-US" sz="3200" b="1" dirty="0">
                <a:solidFill>
                  <a:srgbClr val="FFC000"/>
                </a:solidFill>
                <a:effectLst/>
                <a:latin typeface="Calibri" panose="020F0502020204030204" pitchFamily="34" charset="0"/>
                <a:ea typeface="Calibri" panose="020F0502020204030204" pitchFamily="34" charset="0"/>
              </a:rPr>
              <a:t>Assignment</a:t>
            </a:r>
            <a:r>
              <a:rPr lang="en-US" sz="3200" b="1" spc="-65" dirty="0">
                <a:solidFill>
                  <a:srgbClr val="FFC000"/>
                </a:solidFill>
                <a:effectLst/>
                <a:latin typeface="Calibri" panose="020F0502020204030204" pitchFamily="34" charset="0"/>
                <a:ea typeface="Calibri" panose="020F0502020204030204" pitchFamily="34" charset="0"/>
              </a:rPr>
              <a:t> </a:t>
            </a:r>
            <a:r>
              <a:rPr lang="en-US" sz="3200" b="1" dirty="0">
                <a:solidFill>
                  <a:srgbClr val="FFC000"/>
                </a:solidFill>
                <a:effectLst/>
                <a:latin typeface="Calibri" panose="020F0502020204030204" pitchFamily="34" charset="0"/>
                <a:ea typeface="Calibri" panose="020F0502020204030204" pitchFamily="34" charset="0"/>
              </a:rPr>
              <a:t>1:</a:t>
            </a:r>
            <a:r>
              <a:rPr lang="en-US" sz="3200" b="1" spc="-65" dirty="0">
                <a:solidFill>
                  <a:srgbClr val="FFC000"/>
                </a:solidFill>
                <a:effectLst/>
                <a:latin typeface="Calibri" panose="020F0502020204030204" pitchFamily="34" charset="0"/>
                <a:ea typeface="Calibri" panose="020F0502020204030204" pitchFamily="34" charset="0"/>
              </a:rPr>
              <a:t> </a:t>
            </a:r>
            <a:endParaRPr lang="en-GB" sz="3200" dirty="0">
              <a:solidFill>
                <a:srgbClr val="FFC000"/>
              </a:solidFill>
              <a:effectLst/>
              <a:latin typeface="Arial" panose="020B0604020202020204" pitchFamily="34" charset="0"/>
              <a:ea typeface="Arial" panose="020B0604020202020204" pitchFamily="34" charset="0"/>
            </a:endParaRPr>
          </a:p>
          <a:p>
            <a:r>
              <a:rPr lang="en-GB" sz="2400" b="1" dirty="0">
                <a:solidFill>
                  <a:srgbClr val="FFC000"/>
                </a:solidFill>
                <a:effectLst/>
                <a:latin typeface="Calibri" panose="020F0502020204030204" pitchFamily="34" charset="0"/>
                <a:ea typeface="Arial" panose="020B0604020202020204" pitchFamily="34" charset="0"/>
              </a:rPr>
              <a:t>Research paper – Report Format 2500 </a:t>
            </a:r>
            <a:r>
              <a:rPr lang="en-GB" sz="2800" b="1" dirty="0">
                <a:solidFill>
                  <a:srgbClr val="FFC000"/>
                </a:solidFill>
                <a:effectLst/>
                <a:latin typeface="Calibri" panose="020F0502020204030204" pitchFamily="34" charset="0"/>
                <a:ea typeface="Arial" panose="020B0604020202020204" pitchFamily="34" charset="0"/>
              </a:rPr>
              <a:t>words</a:t>
            </a:r>
            <a:endParaRPr lang="en-GB" sz="2400" b="1" dirty="0">
              <a:solidFill>
                <a:srgbClr val="FFC000"/>
              </a:solidFill>
            </a:endParaRPr>
          </a:p>
        </p:txBody>
      </p:sp>
      <p:sp>
        <p:nvSpPr>
          <p:cNvPr id="4" name="TextBox 3">
            <a:extLst>
              <a:ext uri="{FF2B5EF4-FFF2-40B4-BE49-F238E27FC236}">
                <a16:creationId xmlns:a16="http://schemas.microsoft.com/office/drawing/2014/main" id="{5B232A41-57A7-7EEE-38F5-B1FAFC1D2CEC}"/>
              </a:ext>
            </a:extLst>
          </p:cNvPr>
          <p:cNvSpPr txBox="1"/>
          <p:nvPr/>
        </p:nvSpPr>
        <p:spPr>
          <a:xfrm>
            <a:off x="7509163" y="381729"/>
            <a:ext cx="4281056" cy="1015663"/>
          </a:xfrm>
          <a:prstGeom prst="rect">
            <a:avLst/>
          </a:prstGeom>
          <a:noFill/>
          <a:ln w="25400">
            <a:solidFill>
              <a:srgbClr val="FF0000"/>
            </a:solidFill>
          </a:ln>
        </p:spPr>
        <p:txBody>
          <a:bodyPr wrap="square" rtlCol="0">
            <a:spAutoFit/>
          </a:bodyPr>
          <a:lstStyle/>
          <a:p>
            <a:r>
              <a:rPr lang="en-US" sz="2000" b="1" dirty="0">
                <a:solidFill>
                  <a:schemeClr val="bg1"/>
                </a:solidFill>
                <a:effectLst/>
                <a:latin typeface="Calibri" panose="020F0502020204030204" pitchFamily="34" charset="0"/>
                <a:ea typeface="Calibri" panose="020F0502020204030204" pitchFamily="34" charset="0"/>
              </a:rPr>
              <a:t>Submission Deadline: Friday 27</a:t>
            </a:r>
            <a:r>
              <a:rPr lang="en-US" sz="2000" b="1" baseline="30000" dirty="0">
                <a:solidFill>
                  <a:schemeClr val="bg1"/>
                </a:solidFill>
                <a:effectLst/>
                <a:latin typeface="Calibri" panose="020F0502020204030204" pitchFamily="34" charset="0"/>
                <a:ea typeface="Calibri" panose="020F0502020204030204" pitchFamily="34" charset="0"/>
              </a:rPr>
              <a:t>th</a:t>
            </a:r>
            <a:r>
              <a:rPr lang="en-US" sz="2000" b="1" dirty="0">
                <a:solidFill>
                  <a:schemeClr val="bg1"/>
                </a:solidFill>
                <a:effectLst/>
                <a:latin typeface="Calibri" panose="020F0502020204030204" pitchFamily="34" charset="0"/>
                <a:ea typeface="Calibri" panose="020F0502020204030204" pitchFamily="34" charset="0"/>
              </a:rPr>
              <a:t> of October 2023, 23:59</a:t>
            </a:r>
            <a:endParaRPr lang="en-GB" sz="2000" dirty="0">
              <a:solidFill>
                <a:schemeClr val="bg1"/>
              </a:solidFill>
              <a:effectLst/>
              <a:latin typeface="Arial" panose="020B0604020202020204" pitchFamily="34" charset="0"/>
              <a:ea typeface="Arial" panose="020B0604020202020204" pitchFamily="34" charset="0"/>
            </a:endParaRPr>
          </a:p>
          <a:p>
            <a:endParaRPr lang="en-GB" sz="2000" dirty="0">
              <a:solidFill>
                <a:schemeClr val="bg1"/>
              </a:solidFill>
            </a:endParaRPr>
          </a:p>
        </p:txBody>
      </p:sp>
      <p:sp>
        <p:nvSpPr>
          <p:cNvPr id="5" name="TextBox 4">
            <a:extLst>
              <a:ext uri="{FF2B5EF4-FFF2-40B4-BE49-F238E27FC236}">
                <a16:creationId xmlns:a16="http://schemas.microsoft.com/office/drawing/2014/main" id="{5C11CC85-2C12-AFC9-5EF5-2D12E6BC610B}"/>
              </a:ext>
            </a:extLst>
          </p:cNvPr>
          <p:cNvSpPr txBox="1"/>
          <p:nvPr/>
        </p:nvSpPr>
        <p:spPr>
          <a:xfrm>
            <a:off x="1335105" y="1698701"/>
            <a:ext cx="8778713" cy="4093428"/>
          </a:xfrm>
          <a:prstGeom prst="rect">
            <a:avLst/>
          </a:prstGeom>
          <a:solidFill>
            <a:schemeClr val="tx1">
              <a:lumMod val="65000"/>
              <a:lumOff val="35000"/>
            </a:schemeClr>
          </a:solidFill>
        </p:spPr>
        <p:txBody>
          <a:bodyPr wrap="square" rtlCol="0">
            <a:spAutoFit/>
          </a:bodyPr>
          <a:lstStyle/>
          <a:p>
            <a:r>
              <a:rPr lang="en-US" sz="2000" dirty="0">
                <a:solidFill>
                  <a:schemeClr val="bg1"/>
                </a:solidFill>
                <a:effectLst/>
                <a:latin typeface="Calibri" panose="020F0502020204030204" pitchFamily="34" charset="0"/>
                <a:ea typeface="Arial" panose="020B0604020202020204" pitchFamily="34" charset="0"/>
              </a:rPr>
              <a:t>Your</a:t>
            </a:r>
            <a:r>
              <a:rPr lang="en-US" sz="2000" spc="-2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research</a:t>
            </a:r>
            <a:r>
              <a:rPr lang="en-US" sz="2000" spc="-3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paper</a:t>
            </a:r>
            <a:r>
              <a:rPr lang="en-US" sz="2000" spc="-3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should</a:t>
            </a:r>
            <a:r>
              <a:rPr lang="en-US" sz="2000" spc="-2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contain</a:t>
            </a:r>
            <a:r>
              <a:rPr lang="en-US" sz="2000" spc="-3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the</a:t>
            </a:r>
            <a:r>
              <a:rPr lang="en-US" sz="2000" spc="-3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following</a:t>
            </a:r>
            <a:r>
              <a:rPr lang="en-US" sz="2000" spc="-20" dirty="0">
                <a:solidFill>
                  <a:schemeClr val="bg1"/>
                </a:solidFill>
                <a:effectLst/>
                <a:latin typeface="Calibri" panose="020F0502020204030204" pitchFamily="34" charset="0"/>
                <a:ea typeface="Arial" panose="020B0604020202020204" pitchFamily="34" charset="0"/>
              </a:rPr>
              <a:t> </a:t>
            </a:r>
            <a:r>
              <a:rPr lang="en-US" sz="2000" spc="-10" dirty="0">
                <a:solidFill>
                  <a:schemeClr val="bg1"/>
                </a:solidFill>
                <a:effectLst/>
                <a:latin typeface="Calibri" panose="020F0502020204030204" pitchFamily="34" charset="0"/>
                <a:ea typeface="Arial" panose="020B0604020202020204" pitchFamily="34" charset="0"/>
              </a:rPr>
              <a:t>sections. </a:t>
            </a:r>
          </a:p>
          <a:p>
            <a:endParaRPr lang="en-US" sz="2000" spc="-10" dirty="0">
              <a:solidFill>
                <a:schemeClr val="bg1"/>
              </a:solidFill>
              <a:effectLst/>
              <a:latin typeface="Calibri" panose="020F0502020204030204" pitchFamily="34" charset="0"/>
              <a:ea typeface="Arial" panose="020B0604020202020204" pitchFamily="34" charset="0"/>
            </a:endParaRPr>
          </a:p>
          <a:p>
            <a:r>
              <a:rPr lang="en-US" sz="2000" b="1" spc="-10" dirty="0">
                <a:solidFill>
                  <a:schemeClr val="bg1"/>
                </a:solidFill>
                <a:effectLst/>
                <a:latin typeface="Calibri" panose="020F0502020204030204" pitchFamily="34" charset="0"/>
                <a:ea typeface="Arial" panose="020B0604020202020204" pitchFamily="34" charset="0"/>
              </a:rPr>
              <a:t>Presentation Page</a:t>
            </a:r>
          </a:p>
          <a:p>
            <a:r>
              <a:rPr lang="en-US" sz="2000" b="1" spc="-10" dirty="0">
                <a:solidFill>
                  <a:schemeClr val="bg1"/>
                </a:solidFill>
                <a:latin typeface="Calibri" panose="020F0502020204030204" pitchFamily="34" charset="0"/>
                <a:ea typeface="Arial" panose="020B0604020202020204" pitchFamily="34" charset="0"/>
              </a:rPr>
              <a:t>Table of content</a:t>
            </a:r>
            <a:endParaRPr lang="en-US" sz="2000" b="1" spc="-10" dirty="0">
              <a:solidFill>
                <a:schemeClr val="bg1"/>
              </a:solidFill>
              <a:effectLst/>
              <a:latin typeface="Calibri" panose="020F0502020204030204" pitchFamily="34" charset="0"/>
              <a:ea typeface="Arial" panose="020B0604020202020204" pitchFamily="34" charset="0"/>
            </a:endParaRPr>
          </a:p>
          <a:p>
            <a:pPr marL="457200" indent="-457200">
              <a:buFont typeface="+mj-lt"/>
              <a:buAutoNum type="arabicPeriod"/>
            </a:pPr>
            <a:r>
              <a:rPr lang="en-US" sz="2000" b="1" spc="-10" dirty="0">
                <a:solidFill>
                  <a:schemeClr val="bg1"/>
                </a:solidFill>
                <a:effectLst/>
                <a:latin typeface="Calibri" panose="020F0502020204030204" pitchFamily="34" charset="0"/>
                <a:ea typeface="Arial" panose="020B0604020202020204" pitchFamily="34" charset="0"/>
              </a:rPr>
              <a:t>Introduction:</a:t>
            </a:r>
          </a:p>
          <a:p>
            <a:pPr marL="457200" indent="-457200">
              <a:buFont typeface="+mj-lt"/>
              <a:buAutoNum type="arabicPeriod"/>
            </a:pPr>
            <a:r>
              <a:rPr lang="en-US" sz="2000" b="1" spc="-5" dirty="0">
                <a:solidFill>
                  <a:schemeClr val="bg1"/>
                </a:solidFill>
                <a:effectLst/>
                <a:latin typeface="Calibri" panose="020F0502020204030204" pitchFamily="34" charset="0"/>
                <a:ea typeface="Arial" panose="020B0604020202020204" pitchFamily="34" charset="0"/>
              </a:rPr>
              <a:t>Overview</a:t>
            </a:r>
            <a:r>
              <a:rPr lang="en-US" sz="2000" b="1" spc="-15" dirty="0">
                <a:solidFill>
                  <a:schemeClr val="bg1"/>
                </a:solidFill>
                <a:effectLst/>
                <a:latin typeface="Calibri" panose="020F0502020204030204" pitchFamily="34" charset="0"/>
                <a:ea typeface="Arial" panose="020B0604020202020204" pitchFamily="34" charset="0"/>
              </a:rPr>
              <a:t> </a:t>
            </a:r>
            <a:r>
              <a:rPr lang="en-US" sz="2000" b="1" spc="-5" dirty="0">
                <a:solidFill>
                  <a:schemeClr val="bg1"/>
                </a:solidFill>
                <a:effectLst/>
                <a:latin typeface="Calibri" panose="020F0502020204030204" pitchFamily="34" charset="0"/>
                <a:ea typeface="Arial" panose="020B0604020202020204" pitchFamily="34" charset="0"/>
              </a:rPr>
              <a:t>of</a:t>
            </a:r>
            <a:r>
              <a:rPr lang="en-US" sz="2000" b="1" spc="-15" dirty="0">
                <a:solidFill>
                  <a:schemeClr val="bg1"/>
                </a:solidFill>
                <a:effectLst/>
                <a:latin typeface="Calibri" panose="020F0502020204030204" pitchFamily="34" charset="0"/>
                <a:ea typeface="Arial" panose="020B0604020202020204" pitchFamily="34" charset="0"/>
              </a:rPr>
              <a:t> </a:t>
            </a:r>
            <a:r>
              <a:rPr lang="en-US" sz="2000" b="1" spc="-10" dirty="0">
                <a:solidFill>
                  <a:schemeClr val="bg1"/>
                </a:solidFill>
                <a:effectLst/>
                <a:latin typeface="Calibri" panose="020F0502020204030204" pitchFamily="34" charset="0"/>
                <a:ea typeface="Arial" panose="020B0604020202020204" pitchFamily="34" charset="0"/>
              </a:rPr>
              <a:t>literature:</a:t>
            </a:r>
          </a:p>
          <a:p>
            <a:pPr marL="457200" indent="-457200">
              <a:buFont typeface="+mj-lt"/>
              <a:buAutoNum type="arabicPeriod"/>
            </a:pPr>
            <a:r>
              <a:rPr lang="en-US" sz="2000" b="1" spc="-5" dirty="0">
                <a:solidFill>
                  <a:schemeClr val="bg1"/>
                </a:solidFill>
                <a:effectLst/>
                <a:latin typeface="Calibri" panose="020F0502020204030204" pitchFamily="34" charset="0"/>
                <a:ea typeface="Arial" panose="020B0604020202020204" pitchFamily="34" charset="0"/>
              </a:rPr>
              <a:t>Application</a:t>
            </a:r>
            <a:r>
              <a:rPr lang="en-US" sz="2000" b="1" spc="-25" dirty="0">
                <a:solidFill>
                  <a:schemeClr val="bg1"/>
                </a:solidFill>
                <a:effectLst/>
                <a:latin typeface="Calibri" panose="020F0502020204030204" pitchFamily="34" charset="0"/>
                <a:ea typeface="Arial" panose="020B0604020202020204" pitchFamily="34" charset="0"/>
              </a:rPr>
              <a:t> </a:t>
            </a:r>
            <a:r>
              <a:rPr lang="en-US" sz="2000" b="1" spc="-5" dirty="0">
                <a:solidFill>
                  <a:schemeClr val="bg1"/>
                </a:solidFill>
                <a:effectLst/>
                <a:latin typeface="Calibri" panose="020F0502020204030204" pitchFamily="34" charset="0"/>
                <a:ea typeface="Arial" panose="020B0604020202020204" pitchFamily="34" charset="0"/>
              </a:rPr>
              <a:t>to</a:t>
            </a:r>
            <a:r>
              <a:rPr lang="en-US" sz="2000" b="1" spc="-30" dirty="0">
                <a:solidFill>
                  <a:schemeClr val="bg1"/>
                </a:solidFill>
                <a:effectLst/>
                <a:latin typeface="Calibri" panose="020F0502020204030204" pitchFamily="34" charset="0"/>
                <a:ea typeface="Arial" panose="020B0604020202020204" pitchFamily="34" charset="0"/>
              </a:rPr>
              <a:t> </a:t>
            </a:r>
            <a:r>
              <a:rPr lang="en-US" sz="2000" b="1" spc="-5" dirty="0">
                <a:solidFill>
                  <a:schemeClr val="bg1"/>
                </a:solidFill>
                <a:effectLst/>
                <a:latin typeface="Calibri" panose="020F0502020204030204" pitchFamily="34" charset="0"/>
                <a:ea typeface="Arial" panose="020B0604020202020204" pitchFamily="34" charset="0"/>
              </a:rPr>
              <a:t>the</a:t>
            </a:r>
            <a:r>
              <a:rPr lang="en-US" sz="2000" b="1" spc="-20" dirty="0">
                <a:solidFill>
                  <a:schemeClr val="bg1"/>
                </a:solidFill>
                <a:effectLst/>
                <a:latin typeface="Calibri" panose="020F0502020204030204" pitchFamily="34" charset="0"/>
                <a:ea typeface="Arial" panose="020B0604020202020204" pitchFamily="34" charset="0"/>
              </a:rPr>
              <a:t> </a:t>
            </a:r>
            <a:r>
              <a:rPr lang="en-US" sz="2000" b="1" spc="-5" dirty="0">
                <a:solidFill>
                  <a:schemeClr val="bg1"/>
                </a:solidFill>
                <a:effectLst/>
                <a:latin typeface="Calibri" panose="020F0502020204030204" pitchFamily="34" charset="0"/>
                <a:ea typeface="Arial" panose="020B0604020202020204" pitchFamily="34" charset="0"/>
              </a:rPr>
              <a:t>hotel</a:t>
            </a:r>
            <a:r>
              <a:rPr lang="en-US" sz="2000" b="1" spc="-20" dirty="0">
                <a:solidFill>
                  <a:schemeClr val="bg1"/>
                </a:solidFill>
                <a:effectLst/>
                <a:latin typeface="Calibri" panose="020F0502020204030204" pitchFamily="34" charset="0"/>
                <a:ea typeface="Arial" panose="020B0604020202020204" pitchFamily="34" charset="0"/>
              </a:rPr>
              <a:t> </a:t>
            </a:r>
            <a:r>
              <a:rPr lang="en-US" sz="2000" b="1" spc="-5" dirty="0">
                <a:solidFill>
                  <a:schemeClr val="bg1"/>
                </a:solidFill>
                <a:effectLst/>
                <a:latin typeface="Calibri" panose="020F0502020204030204" pitchFamily="34" charset="0"/>
                <a:ea typeface="Arial" panose="020B0604020202020204" pitchFamily="34" charset="0"/>
              </a:rPr>
              <a:t>and</a:t>
            </a:r>
            <a:r>
              <a:rPr lang="en-US" sz="2000" b="1" spc="-20" dirty="0">
                <a:solidFill>
                  <a:schemeClr val="bg1"/>
                </a:solidFill>
                <a:effectLst/>
                <a:latin typeface="Calibri" panose="020F0502020204030204" pitchFamily="34" charset="0"/>
                <a:ea typeface="Arial" panose="020B0604020202020204" pitchFamily="34" charset="0"/>
              </a:rPr>
              <a:t> </a:t>
            </a:r>
            <a:r>
              <a:rPr lang="en-US" sz="2000" b="1" spc="-5" dirty="0">
                <a:solidFill>
                  <a:schemeClr val="bg1"/>
                </a:solidFill>
                <a:effectLst/>
                <a:latin typeface="Calibri" panose="020F0502020204030204" pitchFamily="34" charset="0"/>
                <a:ea typeface="Arial" panose="020B0604020202020204" pitchFamily="34" charset="0"/>
              </a:rPr>
              <a:t>hospitality</a:t>
            </a:r>
            <a:r>
              <a:rPr lang="en-US" sz="2000" b="1" spc="-30" dirty="0">
                <a:solidFill>
                  <a:schemeClr val="bg1"/>
                </a:solidFill>
                <a:effectLst/>
                <a:latin typeface="Calibri" panose="020F0502020204030204" pitchFamily="34" charset="0"/>
                <a:ea typeface="Arial" panose="020B0604020202020204" pitchFamily="34" charset="0"/>
              </a:rPr>
              <a:t> </a:t>
            </a:r>
            <a:r>
              <a:rPr lang="en-US" sz="2000" b="1" spc="-10" dirty="0">
                <a:solidFill>
                  <a:schemeClr val="bg1"/>
                </a:solidFill>
                <a:effectLst/>
                <a:latin typeface="Calibri" panose="020F0502020204030204" pitchFamily="34" charset="0"/>
                <a:ea typeface="Arial" panose="020B0604020202020204" pitchFamily="34" charset="0"/>
              </a:rPr>
              <a:t>sector:</a:t>
            </a:r>
          </a:p>
          <a:p>
            <a:pPr marL="457200" indent="-457200">
              <a:buFont typeface="+mj-lt"/>
              <a:buAutoNum type="arabicPeriod"/>
            </a:pPr>
            <a:r>
              <a:rPr lang="en-US" sz="2000" b="1" dirty="0">
                <a:solidFill>
                  <a:schemeClr val="bg1"/>
                </a:solidFill>
                <a:effectLst/>
                <a:latin typeface="Calibri" panose="020F0502020204030204" pitchFamily="34" charset="0"/>
                <a:ea typeface="Arial" panose="020B0604020202020204" pitchFamily="34" charset="0"/>
              </a:rPr>
              <a:t>Evaluate</a:t>
            </a:r>
            <a:r>
              <a:rPr lang="en-US" sz="2000" b="1" spc="-2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future</a:t>
            </a:r>
            <a:r>
              <a:rPr lang="en-US" sz="2000" b="1" spc="-1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policy</a:t>
            </a:r>
            <a:r>
              <a:rPr lang="en-US" sz="2000" b="1" spc="-3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and</a:t>
            </a:r>
            <a:r>
              <a:rPr lang="en-US" sz="2000" b="1" spc="-1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management</a:t>
            </a:r>
            <a:r>
              <a:rPr lang="en-US" sz="2000" b="1" spc="-15"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options</a:t>
            </a:r>
            <a:r>
              <a:rPr lang="en-US" sz="2000" b="1" spc="-1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for</a:t>
            </a:r>
            <a:r>
              <a:rPr lang="en-US" sz="2000" b="1" spc="-15"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dealing</a:t>
            </a:r>
            <a:r>
              <a:rPr lang="en-US" sz="2000" b="1" spc="-2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with</a:t>
            </a:r>
            <a:r>
              <a:rPr lang="en-US" sz="2000" b="1" spc="-2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this</a:t>
            </a:r>
            <a:r>
              <a:rPr lang="en-US" sz="2000" b="1" spc="-20" dirty="0">
                <a:solidFill>
                  <a:schemeClr val="bg1"/>
                </a:solidFill>
                <a:effectLst/>
                <a:latin typeface="Calibri" panose="020F0502020204030204" pitchFamily="34" charset="0"/>
                <a:ea typeface="Arial" panose="020B0604020202020204" pitchFamily="34" charset="0"/>
              </a:rPr>
              <a:t> </a:t>
            </a:r>
            <a:r>
              <a:rPr lang="en-US" sz="2000" b="1" dirty="0">
                <a:solidFill>
                  <a:schemeClr val="bg1"/>
                </a:solidFill>
                <a:effectLst/>
                <a:latin typeface="Calibri" panose="020F0502020204030204" pitchFamily="34" charset="0"/>
                <a:ea typeface="Arial" panose="020B0604020202020204" pitchFamily="34" charset="0"/>
              </a:rPr>
              <a:t>issue</a:t>
            </a:r>
            <a:endParaRPr lang="en-US" sz="2000" b="1" spc="-10" dirty="0">
              <a:solidFill>
                <a:schemeClr val="bg1"/>
              </a:solidFill>
              <a:latin typeface="Calibri" panose="020F0502020204030204" pitchFamily="34" charset="0"/>
              <a:ea typeface="Arial" panose="020B0604020202020204" pitchFamily="34" charset="0"/>
            </a:endParaRPr>
          </a:p>
          <a:p>
            <a:pPr marL="457200" indent="-457200">
              <a:buFont typeface="+mj-lt"/>
              <a:buAutoNum type="arabicPeriod"/>
            </a:pPr>
            <a:r>
              <a:rPr lang="en-US" sz="2000" b="1" dirty="0">
                <a:solidFill>
                  <a:schemeClr val="bg1"/>
                </a:solidFill>
                <a:effectLst/>
                <a:latin typeface="Calibri" panose="020F0502020204030204" pitchFamily="34" charset="0"/>
                <a:ea typeface="Arial" panose="020B0604020202020204" pitchFamily="34" charset="0"/>
              </a:rPr>
              <a:t>List of References</a:t>
            </a:r>
            <a:r>
              <a:rPr lang="en-US" sz="2000" dirty="0">
                <a:solidFill>
                  <a:schemeClr val="bg1"/>
                </a:solidFill>
                <a:effectLst/>
                <a:latin typeface="Calibri" panose="020F0502020204030204" pitchFamily="34" charset="0"/>
                <a:ea typeface="Arial" panose="020B0604020202020204" pitchFamily="34" charset="0"/>
              </a:rPr>
              <a:t> </a:t>
            </a:r>
            <a:endParaRPr lang="en-US" sz="2000" b="1" spc="-10" dirty="0">
              <a:solidFill>
                <a:schemeClr val="bg1"/>
              </a:solidFill>
              <a:effectLst/>
              <a:latin typeface="Calibri" panose="020F0502020204030204" pitchFamily="34" charset="0"/>
              <a:ea typeface="Arial" panose="020B0604020202020204" pitchFamily="34" charset="0"/>
            </a:endParaRPr>
          </a:p>
          <a:p>
            <a:endParaRPr lang="en-US" sz="2000" b="1" spc="-10" dirty="0">
              <a:solidFill>
                <a:schemeClr val="bg1"/>
              </a:solidFill>
              <a:latin typeface="Calibri" panose="020F0502020204030204" pitchFamily="34" charset="0"/>
              <a:ea typeface="Arial" panose="020B0604020202020204" pitchFamily="34" charset="0"/>
            </a:endParaRPr>
          </a:p>
          <a:p>
            <a:r>
              <a:rPr lang="en-US" sz="2000" dirty="0">
                <a:solidFill>
                  <a:schemeClr val="bg1"/>
                </a:solidFill>
                <a:effectLst/>
                <a:latin typeface="Calibri" panose="020F0502020204030204" pitchFamily="34" charset="0"/>
                <a:ea typeface="Arial" panose="020B0604020202020204" pitchFamily="34" charset="0"/>
              </a:rPr>
              <a:t>This</a:t>
            </a:r>
            <a:r>
              <a:rPr lang="en-US" sz="2000" spc="-3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report</a:t>
            </a:r>
            <a:r>
              <a:rPr lang="en-US" sz="2000" spc="-2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should</a:t>
            </a:r>
            <a:r>
              <a:rPr lang="en-US" sz="2000" spc="-2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be</a:t>
            </a:r>
            <a:r>
              <a:rPr lang="en-US" sz="2000" spc="-3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compiled</a:t>
            </a:r>
            <a:r>
              <a:rPr lang="en-US" sz="2000" spc="-2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into</a:t>
            </a:r>
            <a:r>
              <a:rPr lang="en-US" sz="2000" spc="-2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one</a:t>
            </a:r>
            <a:r>
              <a:rPr lang="en-US" sz="2000" spc="-3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MS</a:t>
            </a:r>
            <a:r>
              <a:rPr lang="en-US" sz="2000" spc="-3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Word</a:t>
            </a:r>
            <a:r>
              <a:rPr lang="en-US" sz="2000" spc="-2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document</a:t>
            </a:r>
            <a:r>
              <a:rPr lang="en-US" sz="2000" spc="-15"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and</a:t>
            </a:r>
            <a:r>
              <a:rPr lang="en-US" sz="2000" spc="-20" dirty="0">
                <a:solidFill>
                  <a:schemeClr val="bg1"/>
                </a:solidFill>
                <a:effectLst/>
                <a:latin typeface="Calibri" panose="020F0502020204030204" pitchFamily="34" charset="0"/>
                <a:ea typeface="Arial" panose="020B0604020202020204" pitchFamily="34" charset="0"/>
              </a:rPr>
              <a:t> </a:t>
            </a:r>
            <a:r>
              <a:rPr lang="en-US" sz="2000" dirty="0">
                <a:solidFill>
                  <a:schemeClr val="bg1"/>
                </a:solidFill>
                <a:effectLst/>
                <a:latin typeface="Calibri" panose="020F0502020204030204" pitchFamily="34" charset="0"/>
                <a:ea typeface="Arial" panose="020B0604020202020204" pitchFamily="34" charset="0"/>
              </a:rPr>
              <a:t>presented</a:t>
            </a:r>
            <a:r>
              <a:rPr lang="en-US" sz="2000" spc="-20" dirty="0">
                <a:solidFill>
                  <a:schemeClr val="bg1"/>
                </a:solidFill>
                <a:effectLst/>
                <a:latin typeface="Calibri" panose="020F0502020204030204" pitchFamily="34" charset="0"/>
                <a:ea typeface="Arial" panose="020B0604020202020204" pitchFamily="34" charset="0"/>
              </a:rPr>
              <a:t> </a:t>
            </a:r>
            <a:r>
              <a:rPr lang="en-US" sz="2000" spc="-10" dirty="0">
                <a:solidFill>
                  <a:schemeClr val="bg1"/>
                </a:solidFill>
                <a:effectLst/>
                <a:latin typeface="Calibri" panose="020F0502020204030204" pitchFamily="34" charset="0"/>
                <a:ea typeface="Arial" panose="020B0604020202020204" pitchFamily="34" charset="0"/>
              </a:rPr>
              <a:t>professionally.</a:t>
            </a:r>
          </a:p>
          <a:p>
            <a:endParaRPr lang="en-GB" sz="20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663282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8A911-56C7-59C1-7DA3-C95006C1D153}"/>
              </a:ext>
            </a:extLst>
          </p:cNvPr>
          <p:cNvSpPr txBox="1"/>
          <p:nvPr/>
        </p:nvSpPr>
        <p:spPr>
          <a:xfrm>
            <a:off x="1939636" y="604160"/>
            <a:ext cx="3740727" cy="707886"/>
          </a:xfrm>
          <a:prstGeom prst="rect">
            <a:avLst/>
          </a:prstGeom>
          <a:noFill/>
        </p:spPr>
        <p:txBody>
          <a:bodyPr wrap="square" rtlCol="0">
            <a:spAutoFit/>
          </a:bodyPr>
          <a:lstStyle/>
          <a:p>
            <a:pPr lvl="0" algn="just" rtl="0">
              <a:buSzPts val="1100"/>
              <a:tabLst>
                <a:tab pos="748030" algn="l"/>
              </a:tabLst>
            </a:pPr>
            <a:r>
              <a:rPr lang="en-US" sz="4000" b="1" spc="-10" dirty="0">
                <a:solidFill>
                  <a:srgbClr val="FFC000"/>
                </a:solidFill>
                <a:effectLst/>
                <a:latin typeface="Calibri" panose="020F0502020204030204" pitchFamily="34" charset="0"/>
                <a:ea typeface="Arial" panose="020B0604020202020204" pitchFamily="34" charset="0"/>
              </a:rPr>
              <a:t>1- Introduction:</a:t>
            </a:r>
            <a:endParaRPr lang="en-GB" sz="4000" spc="-5" dirty="0">
              <a:solidFill>
                <a:srgbClr val="FFC000"/>
              </a:solidFill>
              <a:effectLst/>
              <a:latin typeface="Arial" panose="020B0604020202020204" pitchFamily="34" charset="0"/>
              <a:ea typeface="Arial" panose="020B0604020202020204" pitchFamily="34" charset="0"/>
            </a:endParaRPr>
          </a:p>
        </p:txBody>
      </p:sp>
      <p:sp>
        <p:nvSpPr>
          <p:cNvPr id="4" name="TextBox 3">
            <a:extLst>
              <a:ext uri="{FF2B5EF4-FFF2-40B4-BE49-F238E27FC236}">
                <a16:creationId xmlns:a16="http://schemas.microsoft.com/office/drawing/2014/main" id="{5B232A41-57A7-7EEE-38F5-B1FAFC1D2CEC}"/>
              </a:ext>
            </a:extLst>
          </p:cNvPr>
          <p:cNvSpPr txBox="1"/>
          <p:nvPr/>
        </p:nvSpPr>
        <p:spPr>
          <a:xfrm>
            <a:off x="7100454" y="450272"/>
            <a:ext cx="4281056" cy="1015663"/>
          </a:xfrm>
          <a:prstGeom prst="rect">
            <a:avLst/>
          </a:prstGeom>
          <a:noFill/>
          <a:ln w="25400">
            <a:solidFill>
              <a:srgbClr val="FF0000"/>
            </a:solidFill>
          </a:ln>
        </p:spPr>
        <p:txBody>
          <a:bodyPr wrap="square" rtlCol="0">
            <a:spAutoFit/>
          </a:bodyPr>
          <a:lstStyle/>
          <a:p>
            <a:r>
              <a:rPr lang="en-US" sz="2000" b="1" dirty="0">
                <a:solidFill>
                  <a:schemeClr val="bg1"/>
                </a:solidFill>
                <a:effectLst/>
                <a:latin typeface="Calibri" panose="020F0502020204030204" pitchFamily="34" charset="0"/>
                <a:ea typeface="Calibri" panose="020F0502020204030204" pitchFamily="34" charset="0"/>
              </a:rPr>
              <a:t>Submission Deadline: Friday 27</a:t>
            </a:r>
            <a:r>
              <a:rPr lang="en-US" sz="2000" b="1" baseline="30000" dirty="0">
                <a:solidFill>
                  <a:schemeClr val="bg1"/>
                </a:solidFill>
                <a:effectLst/>
                <a:latin typeface="Calibri" panose="020F0502020204030204" pitchFamily="34" charset="0"/>
                <a:ea typeface="Calibri" panose="020F0502020204030204" pitchFamily="34" charset="0"/>
              </a:rPr>
              <a:t>th</a:t>
            </a:r>
            <a:r>
              <a:rPr lang="en-US" sz="2000" b="1" dirty="0">
                <a:solidFill>
                  <a:schemeClr val="bg1"/>
                </a:solidFill>
                <a:effectLst/>
                <a:latin typeface="Calibri" panose="020F0502020204030204" pitchFamily="34" charset="0"/>
                <a:ea typeface="Calibri" panose="020F0502020204030204" pitchFamily="34" charset="0"/>
              </a:rPr>
              <a:t> of October 2023, 23:59</a:t>
            </a:r>
            <a:endParaRPr lang="en-GB" sz="2000" dirty="0">
              <a:solidFill>
                <a:schemeClr val="bg1"/>
              </a:solidFill>
              <a:effectLst/>
              <a:latin typeface="Arial" panose="020B0604020202020204" pitchFamily="34" charset="0"/>
              <a:ea typeface="Arial" panose="020B0604020202020204" pitchFamily="34" charset="0"/>
            </a:endParaRPr>
          </a:p>
          <a:p>
            <a:endParaRPr lang="en-GB" sz="2000" dirty="0">
              <a:solidFill>
                <a:schemeClr val="bg1"/>
              </a:solidFill>
            </a:endParaRPr>
          </a:p>
        </p:txBody>
      </p:sp>
      <p:sp>
        <p:nvSpPr>
          <p:cNvPr id="5" name="TextBox 4">
            <a:extLst>
              <a:ext uri="{FF2B5EF4-FFF2-40B4-BE49-F238E27FC236}">
                <a16:creationId xmlns:a16="http://schemas.microsoft.com/office/drawing/2014/main" id="{5C11CC85-2C12-AFC9-5EF5-2D12E6BC610B}"/>
              </a:ext>
            </a:extLst>
          </p:cNvPr>
          <p:cNvSpPr txBox="1"/>
          <p:nvPr/>
        </p:nvSpPr>
        <p:spPr>
          <a:xfrm>
            <a:off x="1383596" y="2232101"/>
            <a:ext cx="8778713" cy="2591415"/>
          </a:xfrm>
          <a:prstGeom prst="rect">
            <a:avLst/>
          </a:prstGeom>
          <a:solidFill>
            <a:schemeClr val="tx1">
              <a:lumMod val="65000"/>
              <a:lumOff val="35000"/>
            </a:schemeClr>
          </a:solidFill>
        </p:spPr>
        <p:txBody>
          <a:bodyPr wrap="square" rtlCol="0">
            <a:spAutoFit/>
          </a:bodyPr>
          <a:lstStyle/>
          <a:p>
            <a:pPr marL="748665" marR="582295" algn="just">
              <a:lnSpc>
                <a:spcPct val="112000"/>
              </a:lnSpc>
              <a:spcBef>
                <a:spcPts val="160"/>
              </a:spcBef>
              <a:spcAft>
                <a:spcPts val="0"/>
              </a:spcAft>
            </a:pPr>
            <a:r>
              <a:rPr lang="en-US" sz="2400" dirty="0">
                <a:solidFill>
                  <a:schemeClr val="bg1"/>
                </a:solidFill>
                <a:effectLst/>
                <a:latin typeface="Calibri" panose="020F0502020204030204" pitchFamily="34" charset="0"/>
                <a:ea typeface="Arial" panose="020B0604020202020204" pitchFamily="34" charset="0"/>
              </a:rPr>
              <a:t>Outline the contemporary theme (Sustainability) and explore why it is of importance and relevance for the hotel and hospitality sector. Provide any background detail about the sector and / or company case study that will be central to this paper. </a:t>
            </a:r>
            <a:endParaRPr lang="en-GB" sz="2400" dirty="0">
              <a:solidFill>
                <a:schemeClr val="bg1"/>
              </a:solidFill>
              <a:effectLst/>
              <a:latin typeface="Arial" panose="020B0604020202020204" pitchFamily="34" charset="0"/>
              <a:ea typeface="Arial" panose="020B0604020202020204" pitchFamily="34" charset="0"/>
            </a:endParaRPr>
          </a:p>
          <a:p>
            <a:endParaRPr lang="en-GB" sz="28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8778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8A911-56C7-59C1-7DA3-C95006C1D153}"/>
              </a:ext>
            </a:extLst>
          </p:cNvPr>
          <p:cNvSpPr txBox="1"/>
          <p:nvPr/>
        </p:nvSpPr>
        <p:spPr>
          <a:xfrm>
            <a:off x="872836" y="758049"/>
            <a:ext cx="5777346" cy="707886"/>
          </a:xfrm>
          <a:prstGeom prst="rect">
            <a:avLst/>
          </a:prstGeom>
          <a:noFill/>
        </p:spPr>
        <p:txBody>
          <a:bodyPr wrap="square" rtlCol="0">
            <a:spAutoFit/>
          </a:bodyPr>
          <a:lstStyle/>
          <a:p>
            <a:pPr lvl="0" algn="just" rtl="0">
              <a:buSzPts val="1100"/>
              <a:tabLst>
                <a:tab pos="748030" algn="l"/>
              </a:tabLst>
            </a:pPr>
            <a:r>
              <a:rPr lang="en-US" sz="4000" b="1" spc="-5" dirty="0">
                <a:solidFill>
                  <a:srgbClr val="FFC000"/>
                </a:solidFill>
                <a:effectLst/>
                <a:latin typeface="Calibri" panose="020F0502020204030204" pitchFamily="34" charset="0"/>
                <a:ea typeface="Arial" panose="020B0604020202020204" pitchFamily="34" charset="0"/>
              </a:rPr>
              <a:t>2- Overview</a:t>
            </a:r>
            <a:r>
              <a:rPr lang="en-US" sz="4000" b="1" spc="-15"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of</a:t>
            </a:r>
            <a:r>
              <a:rPr lang="en-US" sz="4000" b="1" spc="-15" dirty="0">
                <a:solidFill>
                  <a:srgbClr val="FFC000"/>
                </a:solidFill>
                <a:effectLst/>
                <a:latin typeface="Calibri" panose="020F0502020204030204" pitchFamily="34" charset="0"/>
                <a:ea typeface="Arial" panose="020B0604020202020204" pitchFamily="34" charset="0"/>
              </a:rPr>
              <a:t> </a:t>
            </a:r>
            <a:r>
              <a:rPr lang="en-US" sz="4000" b="1" spc="-10" dirty="0">
                <a:solidFill>
                  <a:srgbClr val="FFC000"/>
                </a:solidFill>
                <a:effectLst/>
                <a:latin typeface="Calibri" panose="020F0502020204030204" pitchFamily="34" charset="0"/>
                <a:ea typeface="Arial" panose="020B0604020202020204" pitchFamily="34" charset="0"/>
              </a:rPr>
              <a:t>literature:</a:t>
            </a:r>
            <a:endParaRPr lang="en-GB" sz="4000" spc="-5" dirty="0">
              <a:solidFill>
                <a:srgbClr val="FFC000"/>
              </a:solidFill>
              <a:effectLst/>
              <a:latin typeface="Arial" panose="020B0604020202020204" pitchFamily="34" charset="0"/>
              <a:ea typeface="Arial" panose="020B0604020202020204" pitchFamily="34" charset="0"/>
            </a:endParaRPr>
          </a:p>
        </p:txBody>
      </p:sp>
      <p:sp>
        <p:nvSpPr>
          <p:cNvPr id="4" name="TextBox 3">
            <a:extLst>
              <a:ext uri="{FF2B5EF4-FFF2-40B4-BE49-F238E27FC236}">
                <a16:creationId xmlns:a16="http://schemas.microsoft.com/office/drawing/2014/main" id="{5B232A41-57A7-7EEE-38F5-B1FAFC1D2CEC}"/>
              </a:ext>
            </a:extLst>
          </p:cNvPr>
          <p:cNvSpPr txBox="1"/>
          <p:nvPr/>
        </p:nvSpPr>
        <p:spPr>
          <a:xfrm>
            <a:off x="7100454" y="450272"/>
            <a:ext cx="4281056" cy="1015663"/>
          </a:xfrm>
          <a:prstGeom prst="rect">
            <a:avLst/>
          </a:prstGeom>
          <a:noFill/>
          <a:ln w="25400">
            <a:solidFill>
              <a:srgbClr val="FF0000"/>
            </a:solidFill>
          </a:ln>
        </p:spPr>
        <p:txBody>
          <a:bodyPr wrap="square" rtlCol="0">
            <a:spAutoFit/>
          </a:bodyPr>
          <a:lstStyle/>
          <a:p>
            <a:r>
              <a:rPr lang="en-US" sz="2000" b="1" dirty="0">
                <a:solidFill>
                  <a:schemeClr val="bg1"/>
                </a:solidFill>
                <a:effectLst/>
                <a:latin typeface="Calibri" panose="020F0502020204030204" pitchFamily="34" charset="0"/>
                <a:ea typeface="Calibri" panose="020F0502020204030204" pitchFamily="34" charset="0"/>
              </a:rPr>
              <a:t>Submission Deadline: Friday 27</a:t>
            </a:r>
            <a:r>
              <a:rPr lang="en-US" sz="2000" b="1" baseline="30000" dirty="0">
                <a:solidFill>
                  <a:schemeClr val="bg1"/>
                </a:solidFill>
                <a:effectLst/>
                <a:latin typeface="Calibri" panose="020F0502020204030204" pitchFamily="34" charset="0"/>
                <a:ea typeface="Calibri" panose="020F0502020204030204" pitchFamily="34" charset="0"/>
              </a:rPr>
              <a:t>th</a:t>
            </a:r>
            <a:r>
              <a:rPr lang="en-US" sz="2000" b="1" dirty="0">
                <a:solidFill>
                  <a:schemeClr val="bg1"/>
                </a:solidFill>
                <a:effectLst/>
                <a:latin typeface="Calibri" panose="020F0502020204030204" pitchFamily="34" charset="0"/>
                <a:ea typeface="Calibri" panose="020F0502020204030204" pitchFamily="34" charset="0"/>
              </a:rPr>
              <a:t> of October 2023, 23:59</a:t>
            </a:r>
            <a:endParaRPr lang="en-GB" sz="2000" dirty="0">
              <a:solidFill>
                <a:schemeClr val="bg1"/>
              </a:solidFill>
              <a:effectLst/>
              <a:latin typeface="Arial" panose="020B0604020202020204" pitchFamily="34" charset="0"/>
              <a:ea typeface="Arial" panose="020B0604020202020204" pitchFamily="34" charset="0"/>
            </a:endParaRPr>
          </a:p>
          <a:p>
            <a:endParaRPr lang="en-GB" sz="2000" dirty="0">
              <a:solidFill>
                <a:schemeClr val="bg1"/>
              </a:solidFill>
            </a:endParaRPr>
          </a:p>
        </p:txBody>
      </p:sp>
      <p:sp>
        <p:nvSpPr>
          <p:cNvPr id="5" name="TextBox 4">
            <a:extLst>
              <a:ext uri="{FF2B5EF4-FFF2-40B4-BE49-F238E27FC236}">
                <a16:creationId xmlns:a16="http://schemas.microsoft.com/office/drawing/2014/main" id="{5C11CC85-2C12-AFC9-5EF5-2D12E6BC610B}"/>
              </a:ext>
            </a:extLst>
          </p:cNvPr>
          <p:cNvSpPr txBox="1"/>
          <p:nvPr/>
        </p:nvSpPr>
        <p:spPr>
          <a:xfrm>
            <a:off x="1383596" y="2232101"/>
            <a:ext cx="8778713" cy="3444341"/>
          </a:xfrm>
          <a:prstGeom prst="rect">
            <a:avLst/>
          </a:prstGeom>
          <a:solidFill>
            <a:schemeClr val="tx1">
              <a:lumMod val="65000"/>
              <a:lumOff val="35000"/>
            </a:schemeClr>
          </a:solidFill>
        </p:spPr>
        <p:txBody>
          <a:bodyPr wrap="square" rtlCol="0">
            <a:spAutoFit/>
          </a:bodyPr>
          <a:lstStyle/>
          <a:p>
            <a:pPr marL="748665" marR="581025" algn="just">
              <a:lnSpc>
                <a:spcPct val="112000"/>
              </a:lnSpc>
              <a:spcBef>
                <a:spcPts val="165"/>
              </a:spcBef>
              <a:spcAft>
                <a:spcPts val="0"/>
              </a:spcAft>
            </a:pPr>
            <a:r>
              <a:rPr lang="en-US" sz="2400" dirty="0">
                <a:solidFill>
                  <a:schemeClr val="bg1"/>
                </a:solidFill>
                <a:effectLst/>
                <a:latin typeface="Calibri" panose="020F0502020204030204" pitchFamily="34" charset="0"/>
                <a:ea typeface="Arial" panose="020B0604020202020204" pitchFamily="34" charset="0"/>
              </a:rPr>
              <a:t>Provide a brief overview of some key theory and concepts, that you will be applying in this paper - </a:t>
            </a:r>
            <a:r>
              <a:rPr lang="en-US" sz="2400" dirty="0" err="1">
                <a:solidFill>
                  <a:schemeClr val="bg1"/>
                </a:solidFill>
                <a:effectLst/>
                <a:latin typeface="Calibri" panose="020F0502020204030204" pitchFamily="34" charset="0"/>
                <a:ea typeface="Arial" panose="020B0604020202020204" pitchFamily="34" charset="0"/>
              </a:rPr>
              <a:t>eg</a:t>
            </a:r>
            <a:r>
              <a:rPr lang="en-US" sz="2400" dirty="0">
                <a:solidFill>
                  <a:schemeClr val="bg1"/>
                </a:solidFill>
                <a:effectLst/>
                <a:latin typeface="Calibri" panose="020F0502020204030204" pitchFamily="34" charset="0"/>
                <a:ea typeface="Arial" panose="020B0604020202020204" pitchFamily="34" charset="0"/>
              </a:rPr>
              <a:t>; PESTEL. Students must be able to </a:t>
            </a:r>
            <a:r>
              <a:rPr lang="en-US" sz="2400" dirty="0" err="1">
                <a:solidFill>
                  <a:schemeClr val="bg1"/>
                </a:solidFill>
                <a:effectLst/>
                <a:latin typeface="Calibri" panose="020F0502020204030204" pitchFamily="34" charset="0"/>
                <a:ea typeface="Arial" panose="020B0604020202020204" pitchFamily="34" charset="0"/>
              </a:rPr>
              <a:t>analyse</a:t>
            </a:r>
            <a:r>
              <a:rPr lang="en-US" sz="2400" dirty="0">
                <a:solidFill>
                  <a:schemeClr val="bg1"/>
                </a:solidFill>
                <a:effectLst/>
                <a:latin typeface="Calibri" panose="020F0502020204030204" pitchFamily="34" charset="0"/>
                <a:ea typeface="Arial" panose="020B0604020202020204" pitchFamily="34" charset="0"/>
              </a:rPr>
              <a:t> and establish through theory, how the </a:t>
            </a:r>
            <a:r>
              <a:rPr lang="en-US" sz="2400" i="1" dirty="0">
                <a:solidFill>
                  <a:schemeClr val="bg1"/>
                </a:solidFill>
                <a:effectLst/>
                <a:latin typeface="Calibri" panose="020F0502020204030204" pitchFamily="34" charset="0"/>
                <a:ea typeface="Arial" panose="020B0604020202020204" pitchFamily="34" charset="0"/>
              </a:rPr>
              <a:t>contemporary ‘Sustainable’ theme</a:t>
            </a:r>
            <a:r>
              <a:rPr lang="en-US" sz="2400" dirty="0">
                <a:solidFill>
                  <a:schemeClr val="bg1"/>
                </a:solidFill>
                <a:effectLst/>
                <a:latin typeface="Calibri" panose="020F0502020204030204" pitchFamily="34" charset="0"/>
                <a:ea typeface="Arial" panose="020B0604020202020204" pitchFamily="34" charset="0"/>
              </a:rPr>
              <a:t> impacts on the hospitality industry. </a:t>
            </a:r>
            <a:endParaRPr lang="en-GB" sz="2400" dirty="0">
              <a:solidFill>
                <a:schemeClr val="bg1"/>
              </a:solidFill>
              <a:effectLst/>
              <a:latin typeface="Arial" panose="020B0604020202020204" pitchFamily="34" charset="0"/>
              <a:ea typeface="Arial" panose="020B0604020202020204" pitchFamily="34" charset="0"/>
            </a:endParaRPr>
          </a:p>
          <a:p>
            <a:pPr marL="748665" marR="581025" algn="just">
              <a:lnSpc>
                <a:spcPct val="112000"/>
              </a:lnSpc>
              <a:spcBef>
                <a:spcPts val="165"/>
              </a:spcBef>
              <a:spcAft>
                <a:spcPts val="0"/>
              </a:spcAft>
            </a:pPr>
            <a:r>
              <a:rPr lang="en-US" sz="2400" dirty="0">
                <a:solidFill>
                  <a:schemeClr val="bg1"/>
                </a:solidFill>
                <a:effectLst/>
                <a:latin typeface="Calibri" panose="020F0502020204030204" pitchFamily="34" charset="0"/>
                <a:ea typeface="Arial" panose="020B0604020202020204" pitchFamily="34" charset="0"/>
              </a:rPr>
              <a:t>Draw on the latest findings from current journal articles to get the best marks for this section. </a:t>
            </a:r>
            <a:endParaRPr lang="en-GB" sz="2400" dirty="0">
              <a:solidFill>
                <a:schemeClr val="bg1"/>
              </a:solidFill>
              <a:effectLst/>
              <a:latin typeface="Arial" panose="020B0604020202020204" pitchFamily="34" charset="0"/>
              <a:ea typeface="Arial" panose="020B0604020202020204" pitchFamily="34" charset="0"/>
            </a:endParaRPr>
          </a:p>
          <a:p>
            <a:endParaRPr lang="en-GB" sz="28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601804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8A911-56C7-59C1-7DA3-C95006C1D153}"/>
              </a:ext>
            </a:extLst>
          </p:cNvPr>
          <p:cNvSpPr txBox="1"/>
          <p:nvPr/>
        </p:nvSpPr>
        <p:spPr>
          <a:xfrm>
            <a:off x="872836" y="758049"/>
            <a:ext cx="5777346" cy="1323439"/>
          </a:xfrm>
          <a:prstGeom prst="rect">
            <a:avLst/>
          </a:prstGeom>
          <a:noFill/>
        </p:spPr>
        <p:txBody>
          <a:bodyPr wrap="square" rtlCol="0">
            <a:spAutoFit/>
          </a:bodyPr>
          <a:lstStyle/>
          <a:p>
            <a:pPr lvl="0" algn="just">
              <a:buSzPts val="1100"/>
              <a:tabLst>
                <a:tab pos="748030" algn="l"/>
              </a:tabLst>
            </a:pPr>
            <a:r>
              <a:rPr lang="en-US" sz="4000" b="1" spc="-5" dirty="0">
                <a:solidFill>
                  <a:srgbClr val="FFC000"/>
                </a:solidFill>
                <a:effectLst/>
                <a:latin typeface="Calibri" panose="020F0502020204030204" pitchFamily="34" charset="0"/>
                <a:ea typeface="Arial" panose="020B0604020202020204" pitchFamily="34" charset="0"/>
              </a:rPr>
              <a:t>3- Application</a:t>
            </a:r>
            <a:r>
              <a:rPr lang="en-US" sz="4000" b="1" spc="-25"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to</a:t>
            </a:r>
            <a:r>
              <a:rPr lang="en-US" sz="4000" b="1" spc="-3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the</a:t>
            </a:r>
            <a:r>
              <a:rPr lang="en-US" sz="4000" b="1" spc="-2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hotel</a:t>
            </a:r>
            <a:r>
              <a:rPr lang="en-US" sz="4000" b="1" spc="-2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and</a:t>
            </a:r>
            <a:r>
              <a:rPr lang="en-US" sz="4000" b="1" spc="-2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hospitality</a:t>
            </a:r>
            <a:r>
              <a:rPr lang="en-US" sz="4000" b="1" spc="-30" dirty="0">
                <a:solidFill>
                  <a:srgbClr val="FFC000"/>
                </a:solidFill>
                <a:effectLst/>
                <a:latin typeface="Calibri" panose="020F0502020204030204" pitchFamily="34" charset="0"/>
                <a:ea typeface="Arial" panose="020B0604020202020204" pitchFamily="34" charset="0"/>
              </a:rPr>
              <a:t> </a:t>
            </a:r>
            <a:r>
              <a:rPr lang="en-US" sz="4000" b="1" spc="-10" dirty="0">
                <a:solidFill>
                  <a:srgbClr val="FFC000"/>
                </a:solidFill>
                <a:effectLst/>
                <a:latin typeface="Calibri" panose="020F0502020204030204" pitchFamily="34" charset="0"/>
                <a:ea typeface="Arial" panose="020B0604020202020204" pitchFamily="34" charset="0"/>
              </a:rPr>
              <a:t>sector:</a:t>
            </a:r>
            <a:endParaRPr lang="en-GB" sz="4000" spc="-5" dirty="0">
              <a:solidFill>
                <a:srgbClr val="FFC000"/>
              </a:solidFill>
              <a:effectLst/>
              <a:latin typeface="Arial" panose="020B0604020202020204" pitchFamily="34" charset="0"/>
              <a:ea typeface="Arial" panose="020B0604020202020204" pitchFamily="34" charset="0"/>
            </a:endParaRPr>
          </a:p>
        </p:txBody>
      </p:sp>
      <p:sp>
        <p:nvSpPr>
          <p:cNvPr id="4" name="TextBox 3">
            <a:extLst>
              <a:ext uri="{FF2B5EF4-FFF2-40B4-BE49-F238E27FC236}">
                <a16:creationId xmlns:a16="http://schemas.microsoft.com/office/drawing/2014/main" id="{5B232A41-57A7-7EEE-38F5-B1FAFC1D2CEC}"/>
              </a:ext>
            </a:extLst>
          </p:cNvPr>
          <p:cNvSpPr txBox="1"/>
          <p:nvPr/>
        </p:nvSpPr>
        <p:spPr>
          <a:xfrm>
            <a:off x="7100454" y="450272"/>
            <a:ext cx="4281056" cy="1015663"/>
          </a:xfrm>
          <a:prstGeom prst="rect">
            <a:avLst/>
          </a:prstGeom>
          <a:noFill/>
          <a:ln w="25400">
            <a:solidFill>
              <a:srgbClr val="FF0000"/>
            </a:solidFill>
          </a:ln>
        </p:spPr>
        <p:txBody>
          <a:bodyPr wrap="square" rtlCol="0">
            <a:spAutoFit/>
          </a:bodyPr>
          <a:lstStyle/>
          <a:p>
            <a:r>
              <a:rPr lang="en-US" sz="2000" b="1" dirty="0">
                <a:solidFill>
                  <a:schemeClr val="bg1"/>
                </a:solidFill>
                <a:effectLst/>
                <a:latin typeface="Calibri" panose="020F0502020204030204" pitchFamily="34" charset="0"/>
                <a:ea typeface="Calibri" panose="020F0502020204030204" pitchFamily="34" charset="0"/>
              </a:rPr>
              <a:t>Submission Deadline: Friday 27</a:t>
            </a:r>
            <a:r>
              <a:rPr lang="en-US" sz="2000" b="1" baseline="30000" dirty="0">
                <a:solidFill>
                  <a:schemeClr val="bg1"/>
                </a:solidFill>
                <a:effectLst/>
                <a:latin typeface="Calibri" panose="020F0502020204030204" pitchFamily="34" charset="0"/>
                <a:ea typeface="Calibri" panose="020F0502020204030204" pitchFamily="34" charset="0"/>
              </a:rPr>
              <a:t>th</a:t>
            </a:r>
            <a:r>
              <a:rPr lang="en-US" sz="2000" b="1" dirty="0">
                <a:solidFill>
                  <a:schemeClr val="bg1"/>
                </a:solidFill>
                <a:effectLst/>
                <a:latin typeface="Calibri" panose="020F0502020204030204" pitchFamily="34" charset="0"/>
                <a:ea typeface="Calibri" panose="020F0502020204030204" pitchFamily="34" charset="0"/>
              </a:rPr>
              <a:t> of October 2023, 23:59</a:t>
            </a:r>
            <a:endParaRPr lang="en-GB" sz="2000" dirty="0">
              <a:solidFill>
                <a:schemeClr val="bg1"/>
              </a:solidFill>
              <a:effectLst/>
              <a:latin typeface="Arial" panose="020B0604020202020204" pitchFamily="34" charset="0"/>
              <a:ea typeface="Arial" panose="020B0604020202020204" pitchFamily="34" charset="0"/>
            </a:endParaRPr>
          </a:p>
          <a:p>
            <a:endParaRPr lang="en-GB" sz="2000" dirty="0">
              <a:solidFill>
                <a:schemeClr val="bg1"/>
              </a:solidFill>
            </a:endParaRPr>
          </a:p>
        </p:txBody>
      </p:sp>
      <p:sp>
        <p:nvSpPr>
          <p:cNvPr id="5" name="TextBox 4">
            <a:extLst>
              <a:ext uri="{FF2B5EF4-FFF2-40B4-BE49-F238E27FC236}">
                <a16:creationId xmlns:a16="http://schemas.microsoft.com/office/drawing/2014/main" id="{5C11CC85-2C12-AFC9-5EF5-2D12E6BC610B}"/>
              </a:ext>
            </a:extLst>
          </p:cNvPr>
          <p:cNvSpPr txBox="1"/>
          <p:nvPr/>
        </p:nvSpPr>
        <p:spPr>
          <a:xfrm>
            <a:off x="1404378" y="2377574"/>
            <a:ext cx="8778713" cy="3422540"/>
          </a:xfrm>
          <a:prstGeom prst="rect">
            <a:avLst/>
          </a:prstGeom>
          <a:solidFill>
            <a:schemeClr val="tx1">
              <a:lumMod val="65000"/>
              <a:lumOff val="35000"/>
            </a:schemeClr>
          </a:solidFill>
        </p:spPr>
        <p:txBody>
          <a:bodyPr wrap="square" rtlCol="0">
            <a:spAutoFit/>
          </a:bodyPr>
          <a:lstStyle/>
          <a:p>
            <a:pPr marL="748665" marR="581660" algn="just">
              <a:lnSpc>
                <a:spcPct val="113000"/>
              </a:lnSpc>
              <a:spcBef>
                <a:spcPts val="165"/>
              </a:spcBef>
              <a:spcAft>
                <a:spcPts val="0"/>
              </a:spcAft>
            </a:pPr>
            <a:r>
              <a:rPr lang="en-US" sz="2400" dirty="0">
                <a:solidFill>
                  <a:schemeClr val="bg1"/>
                </a:solidFill>
                <a:effectLst/>
                <a:latin typeface="Calibri" panose="020F0502020204030204" pitchFamily="34" charset="0"/>
                <a:ea typeface="Arial" panose="020B0604020202020204" pitchFamily="34" charset="0"/>
              </a:rPr>
              <a:t>Select and introduce a specific area of the hotel industry to focus your study on and examine the real impacts of the </a:t>
            </a:r>
            <a:r>
              <a:rPr lang="en-US" sz="2400" i="1" dirty="0">
                <a:solidFill>
                  <a:schemeClr val="bg1"/>
                </a:solidFill>
                <a:effectLst/>
                <a:latin typeface="Calibri" panose="020F0502020204030204" pitchFamily="34" charset="0"/>
                <a:ea typeface="Arial" panose="020B0604020202020204" pitchFamily="34" charset="0"/>
              </a:rPr>
              <a:t>contemporary ‘Sustainable’ theme</a:t>
            </a:r>
            <a:r>
              <a:rPr lang="en-US" sz="2400" dirty="0">
                <a:solidFill>
                  <a:schemeClr val="bg1"/>
                </a:solidFill>
                <a:effectLst/>
                <a:latin typeface="Calibri" panose="020F0502020204030204" pitchFamily="34" charset="0"/>
                <a:ea typeface="Arial" panose="020B0604020202020204" pitchFamily="34" charset="0"/>
              </a:rPr>
              <a:t>. From previously gained industry knowledge, students are to provide examples of management responses to contemporary issues, critically reflecting on their levels of impact – strengths and limitations.  </a:t>
            </a:r>
          </a:p>
          <a:p>
            <a:pPr marL="748665" marR="581660" algn="just">
              <a:lnSpc>
                <a:spcPct val="113000"/>
              </a:lnSpc>
              <a:spcBef>
                <a:spcPts val="165"/>
              </a:spcBef>
              <a:spcAft>
                <a:spcPts val="0"/>
              </a:spcAft>
            </a:pPr>
            <a:endParaRPr lang="en-GB" sz="24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198840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8A911-56C7-59C1-7DA3-C95006C1D153}"/>
              </a:ext>
            </a:extLst>
          </p:cNvPr>
          <p:cNvSpPr txBox="1"/>
          <p:nvPr/>
        </p:nvSpPr>
        <p:spPr>
          <a:xfrm>
            <a:off x="900545" y="450272"/>
            <a:ext cx="5777346" cy="1938992"/>
          </a:xfrm>
          <a:prstGeom prst="rect">
            <a:avLst/>
          </a:prstGeom>
          <a:noFill/>
        </p:spPr>
        <p:txBody>
          <a:bodyPr wrap="square" rtlCol="0">
            <a:spAutoFit/>
          </a:bodyPr>
          <a:lstStyle/>
          <a:p>
            <a:pPr lvl="0" algn="just">
              <a:buSzPts val="1100"/>
              <a:tabLst>
                <a:tab pos="748030" algn="l"/>
              </a:tabLst>
            </a:pPr>
            <a:r>
              <a:rPr lang="en-US" sz="4000" b="1" spc="-5" dirty="0">
                <a:solidFill>
                  <a:srgbClr val="FFC000"/>
                </a:solidFill>
                <a:effectLst/>
                <a:latin typeface="Calibri" panose="020F0502020204030204" pitchFamily="34" charset="0"/>
                <a:ea typeface="Arial" panose="020B0604020202020204" pitchFamily="34" charset="0"/>
              </a:rPr>
              <a:t>4- Evaluate</a:t>
            </a:r>
            <a:r>
              <a:rPr lang="en-US" sz="4000" b="1" spc="-2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future</a:t>
            </a:r>
            <a:r>
              <a:rPr lang="en-US" sz="4000" b="1" spc="-1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policy</a:t>
            </a:r>
            <a:r>
              <a:rPr lang="en-US" sz="4000" b="1" spc="-3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and</a:t>
            </a:r>
            <a:r>
              <a:rPr lang="en-US" sz="4000" b="1" spc="-1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management</a:t>
            </a:r>
            <a:r>
              <a:rPr lang="en-US" sz="4000" b="1" spc="-15"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options</a:t>
            </a:r>
            <a:r>
              <a:rPr lang="en-US" sz="4000" b="1" spc="-1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for</a:t>
            </a:r>
            <a:r>
              <a:rPr lang="en-US" sz="4000" b="1" spc="-15"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dealing</a:t>
            </a:r>
            <a:r>
              <a:rPr lang="en-US" sz="4000" b="1" spc="-2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with</a:t>
            </a:r>
            <a:r>
              <a:rPr lang="en-US" sz="4000" b="1" spc="-2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this</a:t>
            </a:r>
            <a:r>
              <a:rPr lang="en-US" sz="4000" b="1" spc="-20" dirty="0">
                <a:solidFill>
                  <a:srgbClr val="FFC000"/>
                </a:solidFill>
                <a:effectLst/>
                <a:latin typeface="Calibri" panose="020F0502020204030204" pitchFamily="34" charset="0"/>
                <a:ea typeface="Arial" panose="020B0604020202020204" pitchFamily="34" charset="0"/>
              </a:rPr>
              <a:t> </a:t>
            </a:r>
            <a:r>
              <a:rPr lang="en-US" sz="4000" b="1" spc="-5" dirty="0">
                <a:solidFill>
                  <a:srgbClr val="FFC000"/>
                </a:solidFill>
                <a:effectLst/>
                <a:latin typeface="Calibri" panose="020F0502020204030204" pitchFamily="34" charset="0"/>
                <a:ea typeface="Arial" panose="020B0604020202020204" pitchFamily="34" charset="0"/>
              </a:rPr>
              <a:t>issue</a:t>
            </a:r>
            <a:r>
              <a:rPr lang="en-US" sz="4000" spc="-5" dirty="0">
                <a:solidFill>
                  <a:srgbClr val="FFC000"/>
                </a:solidFill>
                <a:effectLst/>
                <a:latin typeface="Calibri" panose="020F0502020204030204" pitchFamily="34" charset="0"/>
                <a:ea typeface="Arial" panose="020B0604020202020204" pitchFamily="34" charset="0"/>
              </a:rPr>
              <a:t>.</a:t>
            </a:r>
            <a:endParaRPr lang="en-GB" sz="4000" spc="-5" dirty="0">
              <a:solidFill>
                <a:srgbClr val="FFC000"/>
              </a:solidFill>
              <a:effectLst/>
              <a:latin typeface="Arial" panose="020B0604020202020204" pitchFamily="34" charset="0"/>
              <a:ea typeface="Arial" panose="020B0604020202020204" pitchFamily="34" charset="0"/>
            </a:endParaRPr>
          </a:p>
        </p:txBody>
      </p:sp>
      <p:sp>
        <p:nvSpPr>
          <p:cNvPr id="4" name="TextBox 3">
            <a:extLst>
              <a:ext uri="{FF2B5EF4-FFF2-40B4-BE49-F238E27FC236}">
                <a16:creationId xmlns:a16="http://schemas.microsoft.com/office/drawing/2014/main" id="{5B232A41-57A7-7EEE-38F5-B1FAFC1D2CEC}"/>
              </a:ext>
            </a:extLst>
          </p:cNvPr>
          <p:cNvSpPr txBox="1"/>
          <p:nvPr/>
        </p:nvSpPr>
        <p:spPr>
          <a:xfrm>
            <a:off x="7495309" y="626605"/>
            <a:ext cx="4281056" cy="1015663"/>
          </a:xfrm>
          <a:prstGeom prst="rect">
            <a:avLst/>
          </a:prstGeom>
          <a:noFill/>
          <a:ln w="25400">
            <a:solidFill>
              <a:srgbClr val="FF0000"/>
            </a:solidFill>
          </a:ln>
        </p:spPr>
        <p:txBody>
          <a:bodyPr wrap="square" rtlCol="0">
            <a:spAutoFit/>
          </a:bodyPr>
          <a:lstStyle/>
          <a:p>
            <a:r>
              <a:rPr lang="en-US" sz="2000" b="1" dirty="0">
                <a:solidFill>
                  <a:schemeClr val="bg1"/>
                </a:solidFill>
                <a:effectLst/>
                <a:latin typeface="Calibri" panose="020F0502020204030204" pitchFamily="34" charset="0"/>
                <a:ea typeface="Calibri" panose="020F0502020204030204" pitchFamily="34" charset="0"/>
              </a:rPr>
              <a:t>Submission Deadline: Friday 27</a:t>
            </a:r>
            <a:r>
              <a:rPr lang="en-US" sz="2000" b="1" baseline="30000" dirty="0">
                <a:solidFill>
                  <a:schemeClr val="bg1"/>
                </a:solidFill>
                <a:effectLst/>
                <a:latin typeface="Calibri" panose="020F0502020204030204" pitchFamily="34" charset="0"/>
                <a:ea typeface="Calibri" panose="020F0502020204030204" pitchFamily="34" charset="0"/>
              </a:rPr>
              <a:t>th</a:t>
            </a:r>
            <a:r>
              <a:rPr lang="en-US" sz="2000" b="1" dirty="0">
                <a:solidFill>
                  <a:schemeClr val="bg1"/>
                </a:solidFill>
                <a:effectLst/>
                <a:latin typeface="Calibri" panose="020F0502020204030204" pitchFamily="34" charset="0"/>
                <a:ea typeface="Calibri" panose="020F0502020204030204" pitchFamily="34" charset="0"/>
              </a:rPr>
              <a:t> of October 2023, 23:59</a:t>
            </a:r>
            <a:endParaRPr lang="en-GB" sz="2000" dirty="0">
              <a:solidFill>
                <a:schemeClr val="bg1"/>
              </a:solidFill>
              <a:effectLst/>
              <a:latin typeface="Arial" panose="020B0604020202020204" pitchFamily="34" charset="0"/>
              <a:ea typeface="Arial" panose="020B0604020202020204" pitchFamily="34" charset="0"/>
            </a:endParaRPr>
          </a:p>
          <a:p>
            <a:endParaRPr lang="en-GB" sz="2000" dirty="0">
              <a:solidFill>
                <a:schemeClr val="bg1"/>
              </a:solidFill>
            </a:endParaRPr>
          </a:p>
        </p:txBody>
      </p:sp>
      <p:sp>
        <p:nvSpPr>
          <p:cNvPr id="5" name="TextBox 4">
            <a:extLst>
              <a:ext uri="{FF2B5EF4-FFF2-40B4-BE49-F238E27FC236}">
                <a16:creationId xmlns:a16="http://schemas.microsoft.com/office/drawing/2014/main" id="{5C11CC85-2C12-AFC9-5EF5-2D12E6BC610B}"/>
              </a:ext>
            </a:extLst>
          </p:cNvPr>
          <p:cNvSpPr txBox="1"/>
          <p:nvPr/>
        </p:nvSpPr>
        <p:spPr>
          <a:xfrm>
            <a:off x="1459796" y="3354320"/>
            <a:ext cx="8778713" cy="1847557"/>
          </a:xfrm>
          <a:prstGeom prst="rect">
            <a:avLst/>
          </a:prstGeom>
          <a:solidFill>
            <a:schemeClr val="tx1">
              <a:lumMod val="65000"/>
              <a:lumOff val="35000"/>
            </a:schemeClr>
          </a:solidFill>
        </p:spPr>
        <p:txBody>
          <a:bodyPr wrap="square" rtlCol="0">
            <a:spAutoFit/>
          </a:bodyPr>
          <a:lstStyle/>
          <a:p>
            <a:pPr marR="673735" lvl="0" algn="just" rtl="0">
              <a:lnSpc>
                <a:spcPct val="110000"/>
              </a:lnSpc>
              <a:spcAft>
                <a:spcPts val="0"/>
              </a:spcAft>
              <a:buSzPts val="1100"/>
              <a:tabLst>
                <a:tab pos="747395" algn="l"/>
                <a:tab pos="748665" algn="l"/>
              </a:tabLst>
            </a:pPr>
            <a:r>
              <a:rPr lang="en-US" sz="2400" spc="-15" dirty="0">
                <a:solidFill>
                  <a:schemeClr val="bg1"/>
                </a:solidFill>
                <a:effectLst/>
                <a:latin typeface="Calibri" panose="020F0502020204030204" pitchFamily="34" charset="0"/>
                <a:ea typeface="Arial" panose="020B0604020202020204" pitchFamily="34" charset="0"/>
              </a:rPr>
              <a:t>With respect to earlier reflection and evaluation of the </a:t>
            </a:r>
            <a:r>
              <a:rPr lang="en-US" sz="2400" i="1" spc="-15" dirty="0">
                <a:solidFill>
                  <a:schemeClr val="bg1"/>
                </a:solidFill>
                <a:effectLst/>
                <a:latin typeface="Calibri" panose="020F0502020204030204" pitchFamily="34" charset="0"/>
                <a:ea typeface="Arial" panose="020B0604020202020204" pitchFamily="34" charset="0"/>
              </a:rPr>
              <a:t>contemporary ‘Sustainable’ theme</a:t>
            </a:r>
            <a:r>
              <a:rPr lang="en-US" sz="2400" spc="-15" dirty="0">
                <a:solidFill>
                  <a:schemeClr val="bg1"/>
                </a:solidFill>
                <a:effectLst/>
                <a:latin typeface="Calibri" panose="020F0502020204030204" pitchFamily="34" charset="0"/>
                <a:ea typeface="Arial" panose="020B0604020202020204" pitchFamily="34" charset="0"/>
              </a:rPr>
              <a:t>, students are to forward recommendations for the hospitality industry. </a:t>
            </a:r>
            <a:endParaRPr lang="en-GB" sz="2400" spc="-5" dirty="0">
              <a:solidFill>
                <a:schemeClr val="bg1"/>
              </a:solidFill>
              <a:effectLst/>
              <a:latin typeface="Arial" panose="020B0604020202020204" pitchFamily="34" charset="0"/>
              <a:ea typeface="Arial" panose="020B0604020202020204" pitchFamily="34" charset="0"/>
            </a:endParaRPr>
          </a:p>
          <a:p>
            <a:pPr marL="748665" marR="581660" algn="just">
              <a:lnSpc>
                <a:spcPct val="113000"/>
              </a:lnSpc>
              <a:spcBef>
                <a:spcPts val="165"/>
              </a:spcBef>
              <a:spcAft>
                <a:spcPts val="0"/>
              </a:spcAft>
            </a:pPr>
            <a:endParaRPr lang="en-GB" sz="32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323962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8A911-56C7-59C1-7DA3-C95006C1D153}"/>
              </a:ext>
            </a:extLst>
          </p:cNvPr>
          <p:cNvSpPr txBox="1"/>
          <p:nvPr/>
        </p:nvSpPr>
        <p:spPr>
          <a:xfrm>
            <a:off x="969818" y="758049"/>
            <a:ext cx="6075218" cy="707886"/>
          </a:xfrm>
          <a:prstGeom prst="rect">
            <a:avLst/>
          </a:prstGeom>
          <a:noFill/>
        </p:spPr>
        <p:txBody>
          <a:bodyPr wrap="square" rtlCol="0">
            <a:spAutoFit/>
          </a:bodyPr>
          <a:lstStyle/>
          <a:p>
            <a:pPr lvl="0" algn="just">
              <a:buSzPts val="1100"/>
              <a:tabLst>
                <a:tab pos="748030" algn="l"/>
              </a:tabLst>
            </a:pPr>
            <a:r>
              <a:rPr lang="en-US" sz="4000" b="1" spc="-5" dirty="0">
                <a:solidFill>
                  <a:srgbClr val="FFC000"/>
                </a:solidFill>
                <a:effectLst/>
                <a:latin typeface="Calibri" panose="020F0502020204030204" pitchFamily="34" charset="0"/>
                <a:ea typeface="Arial" panose="020B0604020202020204" pitchFamily="34" charset="0"/>
              </a:rPr>
              <a:t>5- List of References</a:t>
            </a:r>
            <a:endParaRPr lang="en-GB" sz="4000" spc="-5" dirty="0">
              <a:solidFill>
                <a:srgbClr val="FFC000"/>
              </a:solidFill>
              <a:effectLst/>
              <a:latin typeface="Arial" panose="020B0604020202020204" pitchFamily="34" charset="0"/>
              <a:ea typeface="Arial" panose="020B0604020202020204" pitchFamily="34" charset="0"/>
            </a:endParaRPr>
          </a:p>
        </p:txBody>
      </p:sp>
      <p:sp>
        <p:nvSpPr>
          <p:cNvPr id="4" name="TextBox 3">
            <a:extLst>
              <a:ext uri="{FF2B5EF4-FFF2-40B4-BE49-F238E27FC236}">
                <a16:creationId xmlns:a16="http://schemas.microsoft.com/office/drawing/2014/main" id="{5B232A41-57A7-7EEE-38F5-B1FAFC1D2CEC}"/>
              </a:ext>
            </a:extLst>
          </p:cNvPr>
          <p:cNvSpPr txBox="1"/>
          <p:nvPr/>
        </p:nvSpPr>
        <p:spPr>
          <a:xfrm>
            <a:off x="7495309" y="626605"/>
            <a:ext cx="4281056" cy="1015663"/>
          </a:xfrm>
          <a:prstGeom prst="rect">
            <a:avLst/>
          </a:prstGeom>
          <a:noFill/>
          <a:ln w="25400">
            <a:solidFill>
              <a:srgbClr val="FF0000"/>
            </a:solidFill>
          </a:ln>
        </p:spPr>
        <p:txBody>
          <a:bodyPr wrap="square" rtlCol="0">
            <a:spAutoFit/>
          </a:bodyPr>
          <a:lstStyle/>
          <a:p>
            <a:r>
              <a:rPr lang="en-US" sz="2000" b="1" dirty="0">
                <a:solidFill>
                  <a:schemeClr val="bg1"/>
                </a:solidFill>
                <a:effectLst/>
                <a:latin typeface="Calibri" panose="020F0502020204030204" pitchFamily="34" charset="0"/>
                <a:ea typeface="Calibri" panose="020F0502020204030204" pitchFamily="34" charset="0"/>
              </a:rPr>
              <a:t>Submission Deadline: Friday 27</a:t>
            </a:r>
            <a:r>
              <a:rPr lang="en-US" sz="2000" b="1" baseline="30000" dirty="0">
                <a:solidFill>
                  <a:schemeClr val="bg1"/>
                </a:solidFill>
                <a:effectLst/>
                <a:latin typeface="Calibri" panose="020F0502020204030204" pitchFamily="34" charset="0"/>
                <a:ea typeface="Calibri" panose="020F0502020204030204" pitchFamily="34" charset="0"/>
              </a:rPr>
              <a:t>th</a:t>
            </a:r>
            <a:r>
              <a:rPr lang="en-US" sz="2000" b="1" dirty="0">
                <a:solidFill>
                  <a:schemeClr val="bg1"/>
                </a:solidFill>
                <a:effectLst/>
                <a:latin typeface="Calibri" panose="020F0502020204030204" pitchFamily="34" charset="0"/>
                <a:ea typeface="Calibri" panose="020F0502020204030204" pitchFamily="34" charset="0"/>
              </a:rPr>
              <a:t> of October 2023, 23:59</a:t>
            </a:r>
            <a:endParaRPr lang="en-GB" sz="2000" dirty="0">
              <a:solidFill>
                <a:schemeClr val="bg1"/>
              </a:solidFill>
              <a:effectLst/>
              <a:latin typeface="Arial" panose="020B0604020202020204" pitchFamily="34" charset="0"/>
              <a:ea typeface="Arial" panose="020B0604020202020204" pitchFamily="34" charset="0"/>
            </a:endParaRPr>
          </a:p>
          <a:p>
            <a:endParaRPr lang="en-GB" sz="2000" dirty="0">
              <a:solidFill>
                <a:schemeClr val="bg1"/>
              </a:solidFill>
            </a:endParaRPr>
          </a:p>
        </p:txBody>
      </p:sp>
      <p:sp>
        <p:nvSpPr>
          <p:cNvPr id="5" name="TextBox 4">
            <a:extLst>
              <a:ext uri="{FF2B5EF4-FFF2-40B4-BE49-F238E27FC236}">
                <a16:creationId xmlns:a16="http://schemas.microsoft.com/office/drawing/2014/main" id="{5C11CC85-2C12-AFC9-5EF5-2D12E6BC610B}"/>
              </a:ext>
            </a:extLst>
          </p:cNvPr>
          <p:cNvSpPr txBox="1"/>
          <p:nvPr/>
        </p:nvSpPr>
        <p:spPr>
          <a:xfrm>
            <a:off x="1466724" y="2384503"/>
            <a:ext cx="8778713" cy="2959143"/>
          </a:xfrm>
          <a:prstGeom prst="rect">
            <a:avLst/>
          </a:prstGeom>
          <a:solidFill>
            <a:schemeClr val="tx1">
              <a:lumMod val="65000"/>
              <a:lumOff val="35000"/>
            </a:schemeClr>
          </a:solidFill>
        </p:spPr>
        <p:txBody>
          <a:bodyPr wrap="square" rtlCol="0">
            <a:spAutoFit/>
          </a:bodyPr>
          <a:lstStyle/>
          <a:p>
            <a:pPr marR="582930" lvl="0" algn="just" rtl="0">
              <a:lnSpc>
                <a:spcPct val="112000"/>
              </a:lnSpc>
              <a:spcAft>
                <a:spcPts val="0"/>
              </a:spcAft>
              <a:buSzPts val="1100"/>
              <a:tabLst>
                <a:tab pos="748665" algn="l"/>
              </a:tabLst>
            </a:pPr>
            <a:r>
              <a:rPr lang="en-US" sz="2800" spc="-5" dirty="0">
                <a:solidFill>
                  <a:schemeClr val="bg1"/>
                </a:solidFill>
                <a:effectLst/>
                <a:latin typeface="Calibri" panose="020F0502020204030204" pitchFamily="34" charset="0"/>
                <a:ea typeface="Arial" panose="020B0604020202020204" pitchFamily="34" charset="0"/>
              </a:rPr>
              <a:t>You must use credible sources for your research from academic journals, online industry sources and textbooks. This is a 2,500 word paper and so you need to include 25 sources as a minimum. These must also be correctly referenced as in text citations where appropriate. (not included in the word count).</a:t>
            </a:r>
            <a:endParaRPr lang="en-GB" sz="2800" spc="-5"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21233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6D8E5-C7B0-FD1B-2325-2083F6C529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293130-4FFF-3962-28E8-FBA3EFAB1696}"/>
              </a:ext>
            </a:extLst>
          </p:cNvPr>
          <p:cNvSpPr>
            <a:spLocks noGrp="1"/>
          </p:cNvSpPr>
          <p:nvPr>
            <p:ph idx="1"/>
          </p:nvPr>
        </p:nvSpPr>
        <p:spPr>
          <a:xfrm>
            <a:off x="1676400" y="1905000"/>
            <a:ext cx="10515600" cy="3688556"/>
          </a:xfrm>
        </p:spPr>
        <p:txBody>
          <a:bodyPr>
            <a:normAutofit/>
          </a:bodyPr>
          <a:lstStyle/>
          <a:p>
            <a:pPr marL="0" indent="0">
              <a:buNone/>
            </a:pPr>
            <a:r>
              <a:rPr lang="en-GB" sz="13800" dirty="0">
                <a:solidFill>
                  <a:schemeClr val="bg1"/>
                </a:solidFill>
              </a:rPr>
              <a:t>Break Time</a:t>
            </a:r>
          </a:p>
        </p:txBody>
      </p:sp>
    </p:spTree>
    <p:extLst>
      <p:ext uri="{BB962C8B-B14F-4D97-AF65-F5344CB8AC3E}">
        <p14:creationId xmlns:p14="http://schemas.microsoft.com/office/powerpoint/2010/main" val="3740751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5D367-2F8E-49FA-97C6-456FFE27DCDA}"/>
              </a:ext>
            </a:extLst>
          </p:cNvPr>
          <p:cNvSpPr>
            <a:spLocks noGrp="1"/>
          </p:cNvSpPr>
          <p:nvPr>
            <p:ph type="title"/>
          </p:nvPr>
        </p:nvSpPr>
        <p:spPr>
          <a:xfrm>
            <a:off x="1415143" y="175821"/>
            <a:ext cx="10515600" cy="1325563"/>
          </a:xfrm>
        </p:spPr>
        <p:txBody>
          <a:bodyPr>
            <a:noAutofit/>
          </a:bodyPr>
          <a:lstStyle/>
          <a:p>
            <a:pPr algn="ctr"/>
            <a:r>
              <a:rPr lang="en-GB" sz="4000" b="1" dirty="0">
                <a:solidFill>
                  <a:schemeClr val="accent1">
                    <a:lumMod val="50000"/>
                  </a:schemeClr>
                </a:solidFill>
              </a:rPr>
              <a:t>Reading together – In the Moodle Week 3.  </a:t>
            </a:r>
            <a:br>
              <a:rPr lang="en-GB" sz="4000" b="1" dirty="0">
                <a:solidFill>
                  <a:schemeClr val="accent1">
                    <a:lumMod val="50000"/>
                  </a:schemeClr>
                </a:solidFill>
              </a:rPr>
            </a:br>
            <a:endParaRPr lang="en-GB" sz="4000" b="1" dirty="0">
              <a:solidFill>
                <a:schemeClr val="accent1">
                  <a:lumMod val="50000"/>
                </a:schemeClr>
              </a:solidFill>
            </a:endParaRPr>
          </a:p>
        </p:txBody>
      </p:sp>
      <p:sp>
        <p:nvSpPr>
          <p:cNvPr id="3" name="Content Placeholder 2">
            <a:extLst>
              <a:ext uri="{FF2B5EF4-FFF2-40B4-BE49-F238E27FC236}">
                <a16:creationId xmlns:a16="http://schemas.microsoft.com/office/drawing/2014/main" id="{CC94D43D-5616-453E-9422-DB27038707D1}"/>
              </a:ext>
            </a:extLst>
          </p:cNvPr>
          <p:cNvSpPr>
            <a:spLocks noGrp="1"/>
          </p:cNvSpPr>
          <p:nvPr>
            <p:ph idx="1"/>
          </p:nvPr>
        </p:nvSpPr>
        <p:spPr>
          <a:xfrm>
            <a:off x="996820" y="1265220"/>
            <a:ext cx="10198360" cy="3196952"/>
          </a:xfrm>
        </p:spPr>
        <p:txBody>
          <a:bodyPr>
            <a:normAutofit/>
          </a:bodyPr>
          <a:lstStyle/>
          <a:p>
            <a:pPr marL="0" indent="0" algn="ctr">
              <a:buNone/>
            </a:pPr>
            <a:r>
              <a:rPr lang="en-GB" sz="2000" b="1" dirty="0" err="1"/>
              <a:t>Iranmanesh</a:t>
            </a:r>
            <a:r>
              <a:rPr lang="en-GB" sz="2000" b="1" dirty="0"/>
              <a:t> et al</a:t>
            </a:r>
            <a:r>
              <a:rPr lang="en-GB" sz="2000" b="1" i="1" dirty="0">
                <a:solidFill>
                  <a:srgbClr val="0070C0"/>
                </a:solidFill>
              </a:rPr>
              <a:t> </a:t>
            </a:r>
            <a:r>
              <a:rPr lang="en-GB" sz="2000" b="1" dirty="0"/>
              <a:t>(2022) </a:t>
            </a:r>
          </a:p>
          <a:p>
            <a:pPr marL="0" indent="0" algn="ctr">
              <a:buNone/>
            </a:pPr>
            <a:r>
              <a:rPr lang="en-GB" sz="2000" b="1" i="1" dirty="0"/>
              <a:t>Applications of disruptive digital technologies in hotel industry: A systematic review</a:t>
            </a:r>
          </a:p>
          <a:p>
            <a:pPr marL="0" indent="0" algn="ctr">
              <a:buNone/>
            </a:pPr>
            <a:r>
              <a:rPr lang="en-GB" sz="2000" b="1" dirty="0"/>
              <a:t>Huang &amp; Liu</a:t>
            </a:r>
            <a:r>
              <a:rPr lang="en-GB" sz="2000" b="1" i="1" dirty="0">
                <a:solidFill>
                  <a:srgbClr val="0070C0"/>
                </a:solidFill>
              </a:rPr>
              <a:t> </a:t>
            </a:r>
            <a:r>
              <a:rPr lang="en-GB" sz="2000" b="1" dirty="0"/>
              <a:t>(2022) </a:t>
            </a:r>
          </a:p>
          <a:p>
            <a:pPr marL="0" indent="0" algn="ctr">
              <a:buNone/>
            </a:pPr>
            <a:r>
              <a:rPr lang="en-GB" sz="2000" b="1" i="1" dirty="0"/>
              <a:t>Are consumers more attracted to restaurants featuring humanoid or non-humanoid service robots?</a:t>
            </a:r>
            <a:endParaRPr lang="en-GB" b="1" i="1" dirty="0"/>
          </a:p>
          <a:p>
            <a:pPr marL="0" indent="0" algn="ctr">
              <a:buNone/>
            </a:pPr>
            <a:endParaRPr lang="en-GB" b="1" i="1" dirty="0">
              <a:solidFill>
                <a:srgbClr val="0070C0"/>
              </a:solidFill>
            </a:endParaRPr>
          </a:p>
        </p:txBody>
      </p:sp>
      <p:sp>
        <p:nvSpPr>
          <p:cNvPr id="4" name="TextBox 3">
            <a:extLst>
              <a:ext uri="{FF2B5EF4-FFF2-40B4-BE49-F238E27FC236}">
                <a16:creationId xmlns:a16="http://schemas.microsoft.com/office/drawing/2014/main" id="{E3B3EB89-E099-9BCF-1CCD-65CCFAA7FBCC}"/>
              </a:ext>
            </a:extLst>
          </p:cNvPr>
          <p:cNvSpPr txBox="1"/>
          <p:nvPr/>
        </p:nvSpPr>
        <p:spPr>
          <a:xfrm>
            <a:off x="560614" y="2972409"/>
            <a:ext cx="10406743" cy="3046988"/>
          </a:xfrm>
          <a:prstGeom prst="rect">
            <a:avLst/>
          </a:prstGeom>
          <a:noFill/>
        </p:spPr>
        <p:txBody>
          <a:bodyPr wrap="square" rtlCol="0">
            <a:spAutoFit/>
          </a:bodyPr>
          <a:lstStyle/>
          <a:p>
            <a:r>
              <a:rPr lang="en-GB" sz="3200" b="1" dirty="0"/>
              <a:t>Discussion Questions: </a:t>
            </a:r>
          </a:p>
          <a:p>
            <a:endParaRPr lang="en-GB" sz="2400" dirty="0"/>
          </a:p>
          <a:p>
            <a:r>
              <a:rPr lang="en-GB" sz="2000" dirty="0"/>
              <a:t>What are your thoughts surrounding disruptive digital technologies in the hotel industry?</a:t>
            </a:r>
          </a:p>
          <a:p>
            <a:endParaRPr lang="en-GB" sz="2000" dirty="0"/>
          </a:p>
          <a:p>
            <a:r>
              <a:rPr lang="en-GB" sz="2000" dirty="0"/>
              <a:t>Do you think that digital technologies are competitive and sustainable? </a:t>
            </a:r>
          </a:p>
          <a:p>
            <a:endParaRPr lang="en-GB" sz="2000" dirty="0"/>
          </a:p>
          <a:p>
            <a:r>
              <a:rPr lang="en-GB" sz="2000" dirty="0"/>
              <a:t>What are the main concerns associated with technology within the hotel industry?</a:t>
            </a:r>
          </a:p>
          <a:p>
            <a:endParaRPr lang="en-GB" dirty="0"/>
          </a:p>
          <a:p>
            <a:endParaRPr lang="en-GB" dirty="0"/>
          </a:p>
        </p:txBody>
      </p:sp>
      <p:sp>
        <p:nvSpPr>
          <p:cNvPr id="5" name="TextBox 4">
            <a:extLst>
              <a:ext uri="{FF2B5EF4-FFF2-40B4-BE49-F238E27FC236}">
                <a16:creationId xmlns:a16="http://schemas.microsoft.com/office/drawing/2014/main" id="{92B44A31-89DF-1927-DA59-D5E69316C1C8}"/>
              </a:ext>
            </a:extLst>
          </p:cNvPr>
          <p:cNvSpPr txBox="1"/>
          <p:nvPr/>
        </p:nvSpPr>
        <p:spPr>
          <a:xfrm>
            <a:off x="146958" y="315383"/>
            <a:ext cx="1888671" cy="523220"/>
          </a:xfrm>
          <a:prstGeom prst="rect">
            <a:avLst/>
          </a:prstGeom>
          <a:noFill/>
        </p:spPr>
        <p:txBody>
          <a:bodyPr wrap="square" rtlCol="0">
            <a:spAutoFit/>
          </a:bodyPr>
          <a:lstStyle/>
          <a:p>
            <a:r>
              <a:rPr lang="en-GB" sz="2800" b="1" dirty="0">
                <a:solidFill>
                  <a:srgbClr val="FF0000"/>
                </a:solidFill>
              </a:rPr>
              <a:t>30 minutes</a:t>
            </a:r>
          </a:p>
        </p:txBody>
      </p:sp>
    </p:spTree>
    <p:extLst>
      <p:ext uri="{BB962C8B-B14F-4D97-AF65-F5344CB8AC3E}">
        <p14:creationId xmlns:p14="http://schemas.microsoft.com/office/powerpoint/2010/main" val="3138217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94DE-2EFF-4FA8-8282-9B3A34456CC5}"/>
              </a:ext>
            </a:extLst>
          </p:cNvPr>
          <p:cNvSpPr>
            <a:spLocks noGrp="1"/>
          </p:cNvSpPr>
          <p:nvPr>
            <p:ph type="title"/>
          </p:nvPr>
        </p:nvSpPr>
        <p:spPr>
          <a:xfrm>
            <a:off x="2214701" y="274638"/>
            <a:ext cx="8219256" cy="1642194"/>
          </a:xfrm>
        </p:spPr>
        <p:txBody>
          <a:bodyPr>
            <a:normAutofit fontScale="90000"/>
          </a:bodyPr>
          <a:lstStyle/>
          <a:p>
            <a:r>
              <a:rPr lang="en-GB" b="1" dirty="0">
                <a:solidFill>
                  <a:srgbClr val="0070C0"/>
                </a:solidFill>
              </a:rPr>
              <a:t>Using the University Library to identify a key article for your own theme</a:t>
            </a:r>
          </a:p>
        </p:txBody>
      </p:sp>
      <p:sp>
        <p:nvSpPr>
          <p:cNvPr id="4" name="Content Placeholder 3">
            <a:extLst>
              <a:ext uri="{FF2B5EF4-FFF2-40B4-BE49-F238E27FC236}">
                <a16:creationId xmlns:a16="http://schemas.microsoft.com/office/drawing/2014/main" id="{B2FFE2BF-0432-4C6D-9D58-59F351DE72CB}"/>
              </a:ext>
            </a:extLst>
          </p:cNvPr>
          <p:cNvSpPr>
            <a:spLocks noGrp="1"/>
          </p:cNvSpPr>
          <p:nvPr>
            <p:ph sz="half" idx="2"/>
          </p:nvPr>
        </p:nvSpPr>
        <p:spPr>
          <a:xfrm>
            <a:off x="7119257" y="2342205"/>
            <a:ext cx="4914899" cy="3219822"/>
          </a:xfrm>
        </p:spPr>
        <p:txBody>
          <a:bodyPr>
            <a:normAutofit/>
          </a:bodyPr>
          <a:lstStyle/>
          <a:p>
            <a:pPr marL="0" indent="0">
              <a:buNone/>
            </a:pPr>
            <a:r>
              <a:rPr lang="en-GB" dirty="0"/>
              <a:t>Provide us with the reference and an overview of your chosen publication.</a:t>
            </a:r>
          </a:p>
          <a:p>
            <a:pPr marL="0" indent="0">
              <a:buNone/>
            </a:pPr>
            <a:endParaRPr lang="en-GB" dirty="0"/>
          </a:p>
          <a:p>
            <a:pPr marL="0" indent="0">
              <a:buNone/>
            </a:pPr>
            <a:r>
              <a:rPr lang="en-GB" dirty="0"/>
              <a:t>Why have you chosen this one?</a:t>
            </a:r>
          </a:p>
        </p:txBody>
      </p:sp>
      <p:pic>
        <p:nvPicPr>
          <p:cNvPr id="8" name="Picture 7">
            <a:extLst>
              <a:ext uri="{FF2B5EF4-FFF2-40B4-BE49-F238E27FC236}">
                <a16:creationId xmlns:a16="http://schemas.microsoft.com/office/drawing/2014/main" id="{5A3555C0-2D56-43A2-9449-4A7BF4C9AD1A}"/>
              </a:ext>
            </a:extLst>
          </p:cNvPr>
          <p:cNvPicPr>
            <a:picLocks noChangeAspect="1"/>
          </p:cNvPicPr>
          <p:nvPr/>
        </p:nvPicPr>
        <p:blipFill rotWithShape="1">
          <a:blip r:embed="rId3"/>
          <a:srcRect t="15001" r="12988"/>
          <a:stretch/>
        </p:blipFill>
        <p:spPr>
          <a:xfrm>
            <a:off x="776706" y="1862894"/>
            <a:ext cx="5859654" cy="3219822"/>
          </a:xfrm>
          <a:prstGeom prst="rect">
            <a:avLst/>
          </a:prstGeom>
        </p:spPr>
      </p:pic>
      <p:sp>
        <p:nvSpPr>
          <p:cNvPr id="3" name="TextBox 2">
            <a:extLst>
              <a:ext uri="{FF2B5EF4-FFF2-40B4-BE49-F238E27FC236}">
                <a16:creationId xmlns:a16="http://schemas.microsoft.com/office/drawing/2014/main" id="{7B282D5C-6B5A-94CA-EB71-03DCA27425D1}"/>
              </a:ext>
            </a:extLst>
          </p:cNvPr>
          <p:cNvSpPr txBox="1"/>
          <p:nvPr/>
        </p:nvSpPr>
        <p:spPr>
          <a:xfrm>
            <a:off x="228601" y="572515"/>
            <a:ext cx="1888671" cy="523220"/>
          </a:xfrm>
          <a:prstGeom prst="rect">
            <a:avLst/>
          </a:prstGeom>
          <a:noFill/>
        </p:spPr>
        <p:txBody>
          <a:bodyPr wrap="square" rtlCol="0">
            <a:spAutoFit/>
          </a:bodyPr>
          <a:lstStyle/>
          <a:p>
            <a:r>
              <a:rPr lang="en-GB" sz="2800" b="1" dirty="0">
                <a:solidFill>
                  <a:srgbClr val="FF0000"/>
                </a:solidFill>
              </a:rPr>
              <a:t>30 minutes</a:t>
            </a:r>
          </a:p>
        </p:txBody>
      </p:sp>
      <p:sp>
        <p:nvSpPr>
          <p:cNvPr id="5" name="TextBox 4">
            <a:extLst>
              <a:ext uri="{FF2B5EF4-FFF2-40B4-BE49-F238E27FC236}">
                <a16:creationId xmlns:a16="http://schemas.microsoft.com/office/drawing/2014/main" id="{A1BC6811-8897-027B-8E52-A4182AECFAA7}"/>
              </a:ext>
            </a:extLst>
          </p:cNvPr>
          <p:cNvSpPr txBox="1"/>
          <p:nvPr/>
        </p:nvSpPr>
        <p:spPr>
          <a:xfrm>
            <a:off x="566058" y="5323423"/>
            <a:ext cx="8294914" cy="369332"/>
          </a:xfrm>
          <a:prstGeom prst="rect">
            <a:avLst/>
          </a:prstGeom>
          <a:noFill/>
        </p:spPr>
        <p:txBody>
          <a:bodyPr wrap="square" rtlCol="0">
            <a:spAutoFit/>
          </a:bodyPr>
          <a:lstStyle/>
          <a:p>
            <a:r>
              <a:rPr lang="en-GB" dirty="0">
                <a:hlinkClick r:id="rId4"/>
              </a:rPr>
              <a:t>Library and Learning Resources | University of Wales Trinity Saint David (uwtsd.ac.uk)</a:t>
            </a:r>
            <a:endParaRPr lang="en-GB" dirty="0"/>
          </a:p>
        </p:txBody>
      </p:sp>
    </p:spTree>
    <p:extLst>
      <p:ext uri="{BB962C8B-B14F-4D97-AF65-F5344CB8AC3E}">
        <p14:creationId xmlns:p14="http://schemas.microsoft.com/office/powerpoint/2010/main" val="3102457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473472" y="359479"/>
            <a:ext cx="7886700" cy="2139553"/>
          </a:xfrm>
        </p:spPr>
        <p:txBody>
          <a:bodyPr/>
          <a:lstStyle/>
          <a:p>
            <a:pPr algn="ctr"/>
            <a:r>
              <a:rPr lang="en-GB" sz="8000" dirty="0">
                <a:solidFill>
                  <a:schemeClr val="bg1"/>
                </a:solidFill>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473586" y="3381801"/>
            <a:ext cx="5475457" cy="1125140"/>
          </a:xfrm>
        </p:spPr>
        <p:txBody>
          <a:bodyPr>
            <a:normAutofit lnSpcReduction="10000"/>
          </a:bodyPr>
          <a:lstStyle/>
          <a:p>
            <a:pPr algn="ctr"/>
            <a:r>
              <a:rPr lang="en-US" sz="4000" dirty="0">
                <a:solidFill>
                  <a:schemeClr val="bg1"/>
                </a:solidFill>
              </a:rPr>
              <a:t>Explore the terms ‘policy’ and ‘practice’</a:t>
            </a:r>
          </a:p>
          <a:p>
            <a:endParaRPr lang="en-GB" dirty="0">
              <a:solidFill>
                <a:schemeClr val="bg1"/>
              </a:solidFill>
            </a:endParaRPr>
          </a:p>
        </p:txBody>
      </p:sp>
    </p:spTree>
    <p:extLst>
      <p:ext uri="{BB962C8B-B14F-4D97-AF65-F5344CB8AC3E}">
        <p14:creationId xmlns:p14="http://schemas.microsoft.com/office/powerpoint/2010/main" val="2609793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61144" y="1251477"/>
            <a:ext cx="4494628" cy="3348156"/>
          </a:xfr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l.villard@uwtsd.ac.uk</a:t>
            </a:r>
            <a:endParaRPr lang="en-GB" sz="2400" u="sng" dirty="0"/>
          </a:p>
        </p:txBody>
      </p:sp>
    </p:spTree>
    <p:extLst>
      <p:ext uri="{BB962C8B-B14F-4D97-AF65-F5344CB8AC3E}">
        <p14:creationId xmlns:p14="http://schemas.microsoft.com/office/powerpoint/2010/main" val="381217206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11B643-606F-43A6-818B-3C7336F92A1B}">
  <ds:schemaRefs>
    <ds:schemaRef ds:uri="http://schemas.microsoft.com/sharepoint/v3/contenttype/forms"/>
  </ds:schemaRefs>
</ds:datastoreItem>
</file>

<file path=customXml/itemProps2.xml><?xml version="1.0" encoding="utf-8"?>
<ds:datastoreItem xmlns:ds="http://schemas.openxmlformats.org/officeDocument/2006/customXml" ds:itemID="{86507A30-ABE1-4988-86BE-C80E6C31A2D7}">
  <ds:schemaRefs>
    <ds:schemaRef ds:uri="http://schemas.microsoft.com/office/2006/metadata/properties"/>
    <ds:schemaRef ds:uri="http://schemas.microsoft.com/office/infopath/2007/PartnerControls"/>
    <ds:schemaRef ds:uri="74243a2f-f39c-4e43-9810-58f2f548e0d4"/>
    <ds:schemaRef ds:uri="32cf4773-4f40-40c5-b712-949156571374"/>
  </ds:schemaRefs>
</ds:datastoreItem>
</file>

<file path=customXml/itemProps3.xml><?xml version="1.0" encoding="utf-8"?>
<ds:datastoreItem xmlns:ds="http://schemas.openxmlformats.org/officeDocument/2006/customXml" ds:itemID="{14D58644-A16F-4E7E-AE3E-7731F1424F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1082</Words>
  <Application>Microsoft Office PowerPoint</Application>
  <PresentationFormat>Widescreen</PresentationFormat>
  <Paragraphs>92</Paragraphs>
  <Slides>18</Slides>
  <Notes>4</Notes>
  <HiddenSlides>0</HiddenSlides>
  <MMClips>0</MMClips>
  <ScaleCrop>false</ScaleCrop>
  <HeadingPairs>
    <vt:vector size="6" baseType="variant">
      <vt:variant>
        <vt:lpstr>Fonts Used</vt:lpstr>
      </vt:variant>
      <vt:variant>
        <vt:i4>3</vt:i4>
      </vt:variant>
      <vt:variant>
        <vt:lpstr>Theme</vt:lpstr>
      </vt:variant>
      <vt:variant>
        <vt:i4>8</vt:i4>
      </vt:variant>
      <vt:variant>
        <vt:lpstr>Slide Titles</vt:lpstr>
      </vt:variant>
      <vt:variant>
        <vt:i4>18</vt:i4>
      </vt:variant>
    </vt:vector>
  </HeadingPairs>
  <TitlesOfParts>
    <vt:vector size="29" baseType="lpstr">
      <vt:lpstr>Arial</vt:lpstr>
      <vt:lpstr>Calibri</vt:lpstr>
      <vt:lpstr>Calibri Light</vt:lpstr>
      <vt:lpstr>Title Slide 1</vt:lpstr>
      <vt:lpstr>Sub Title 1</vt:lpstr>
      <vt:lpstr>1_Text Break Info Slide 2</vt:lpstr>
      <vt:lpstr>1_Title Slide 1</vt:lpstr>
      <vt:lpstr>Text 1</vt:lpstr>
      <vt:lpstr>Theme1</vt:lpstr>
      <vt:lpstr>Theme4</vt:lpstr>
      <vt:lpstr>Theme3</vt:lpstr>
      <vt:lpstr> BA International Hotel Management   Module BMIH6001  Contemporary Themes  Week Three Lola Villard-Coles BA, (Hons) </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Non-Academic Misconduct</vt:lpstr>
      <vt:lpstr>PowerPoint Presentation</vt:lpstr>
      <vt:lpstr>Aims For Today</vt:lpstr>
      <vt:lpstr>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Reading together – In the Moodle Week 3.   </vt:lpstr>
      <vt:lpstr>Using the University Library to identify a key article for your own theme</vt:lpstr>
      <vt:lpstr>Next Week!</vt:lpstr>
      <vt:lpstr>I look forward to seeing you next week.  If you have any questions in the meantime, please send an email from your student account  l.villard@uwtsd.ac.uk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Lola Villard</cp:lastModifiedBy>
  <cp:revision>6</cp:revision>
  <dcterms:created xsi:type="dcterms:W3CDTF">2023-01-31T21:01:37Z</dcterms:created>
  <dcterms:modified xsi:type="dcterms:W3CDTF">2023-10-05T14:12:35Z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