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7" r:id="rId1"/>
  </p:sldMasterIdLst>
  <p:notesMasterIdLst>
    <p:notesMasterId r:id="rId18"/>
  </p:notesMasterIdLst>
  <p:sldIdLst>
    <p:sldId id="256" r:id="rId2"/>
    <p:sldId id="267" r:id="rId3"/>
    <p:sldId id="268" r:id="rId4"/>
    <p:sldId id="269" r:id="rId5"/>
    <p:sldId id="270" r:id="rId6"/>
    <p:sldId id="265" r:id="rId7"/>
    <p:sldId id="259" r:id="rId8"/>
    <p:sldId id="271" r:id="rId9"/>
    <p:sldId id="260" r:id="rId10"/>
    <p:sldId id="272" r:id="rId11"/>
    <p:sldId id="261" r:id="rId12"/>
    <p:sldId id="262" r:id="rId13"/>
    <p:sldId id="274" r:id="rId14"/>
    <p:sldId id="273" r:id="rId15"/>
    <p:sldId id="276" r:id="rId16"/>
    <p:sldId id="263"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83" autoAdjust="0"/>
    <p:restoredTop sz="94660"/>
  </p:normalViewPr>
  <p:slideViewPr>
    <p:cSldViewPr snapToGrid="0">
      <p:cViewPr varScale="1">
        <p:scale>
          <a:sx n="49" d="100"/>
          <a:sy n="49" d="100"/>
        </p:scale>
        <p:origin x="176" y="16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560B4F4-2742-4BEB-95C7-85874B2DE17E}"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C57726D1-0B69-4B1A-9771-D5DD05EAE437}">
      <dgm:prSet/>
      <dgm:spPr/>
      <dgm:t>
        <a:bodyPr/>
        <a:lstStyle/>
        <a:p>
          <a:r>
            <a:rPr lang="en-US" dirty="0">
              <a:latin typeface="Times New Roman" panose="02020603050405020304" pitchFamily="18" charset="0"/>
              <a:cs typeface="Times New Roman" panose="02020603050405020304" pitchFamily="18" charset="0"/>
            </a:rPr>
            <a:t>Papua New Guinea has a high maternal mortality that is mostly preventable.</a:t>
          </a:r>
        </a:p>
      </dgm:t>
    </dgm:pt>
    <dgm:pt modelId="{93CB7197-7EBC-431B-B50B-1F8EAF35F0BC}" type="parTrans" cxnId="{937B59F0-F2D7-4D13-B6C7-43EE24CC0755}">
      <dgm:prSet/>
      <dgm:spPr/>
      <dgm:t>
        <a:bodyPr/>
        <a:lstStyle/>
        <a:p>
          <a:endParaRPr lang="en-US"/>
        </a:p>
      </dgm:t>
    </dgm:pt>
    <dgm:pt modelId="{0E92235B-9AF9-4BD9-A44A-8713BCF5564D}" type="sibTrans" cxnId="{937B59F0-F2D7-4D13-B6C7-43EE24CC0755}">
      <dgm:prSet/>
      <dgm:spPr/>
      <dgm:t>
        <a:bodyPr/>
        <a:lstStyle/>
        <a:p>
          <a:endParaRPr lang="en-US"/>
        </a:p>
      </dgm:t>
    </dgm:pt>
    <dgm:pt modelId="{68FA6C3E-444A-441B-950B-8513ED60918C}">
      <dgm:prSet/>
      <dgm:spPr/>
      <dgm:t>
        <a:bodyPr/>
        <a:lstStyle/>
        <a:p>
          <a:r>
            <a:rPr lang="en-US" dirty="0">
              <a:latin typeface="Times New Roman" panose="02020603050405020304" pitchFamily="18" charset="0"/>
              <a:cs typeface="Times New Roman" panose="02020603050405020304" pitchFamily="18" charset="0"/>
            </a:rPr>
            <a:t>There are systemic issues related to policy, infrastructure, workforce and governance resulting in poor outcomes.</a:t>
          </a:r>
        </a:p>
      </dgm:t>
    </dgm:pt>
    <dgm:pt modelId="{C700E636-3B43-42DE-ABB1-CCB60E2C21A4}" type="parTrans" cxnId="{938DD8F7-EE11-43DF-83BA-85D57ED62A3E}">
      <dgm:prSet/>
      <dgm:spPr/>
      <dgm:t>
        <a:bodyPr/>
        <a:lstStyle/>
        <a:p>
          <a:endParaRPr lang="en-US"/>
        </a:p>
      </dgm:t>
    </dgm:pt>
    <dgm:pt modelId="{002A9B23-1D23-4843-8106-AA7BDC2D9B2D}" type="sibTrans" cxnId="{938DD8F7-EE11-43DF-83BA-85D57ED62A3E}">
      <dgm:prSet/>
      <dgm:spPr/>
      <dgm:t>
        <a:bodyPr/>
        <a:lstStyle/>
        <a:p>
          <a:endParaRPr lang="en-US"/>
        </a:p>
      </dgm:t>
    </dgm:pt>
    <dgm:pt modelId="{399A9477-7D7B-44E9-82FD-9F9F6021857A}">
      <dgm:prSet/>
      <dgm:spPr/>
      <dgm:t>
        <a:bodyPr/>
        <a:lstStyle/>
        <a:p>
          <a:r>
            <a:rPr lang="en-US" dirty="0">
              <a:latin typeface="Times New Roman" panose="02020603050405020304" pitchFamily="18" charset="0"/>
              <a:cs typeface="Times New Roman" panose="02020603050405020304" pitchFamily="18" charset="0"/>
            </a:rPr>
            <a:t>The risks are indicated by analytical tools to be caused by the system, not by people.</a:t>
          </a:r>
        </a:p>
      </dgm:t>
    </dgm:pt>
    <dgm:pt modelId="{DAD995CB-0896-455E-8C20-6E0320434801}" type="parTrans" cxnId="{B7929805-7E34-437C-9365-BA3274B54B35}">
      <dgm:prSet/>
      <dgm:spPr/>
      <dgm:t>
        <a:bodyPr/>
        <a:lstStyle/>
        <a:p>
          <a:endParaRPr lang="en-US"/>
        </a:p>
      </dgm:t>
    </dgm:pt>
    <dgm:pt modelId="{ADA0C15F-F068-4313-B61C-0C88A1FAF814}" type="sibTrans" cxnId="{B7929805-7E34-437C-9365-BA3274B54B35}">
      <dgm:prSet/>
      <dgm:spPr/>
      <dgm:t>
        <a:bodyPr/>
        <a:lstStyle/>
        <a:p>
          <a:endParaRPr lang="en-US"/>
        </a:p>
      </dgm:t>
    </dgm:pt>
    <dgm:pt modelId="{938396D1-D7DE-47C8-B6BE-CD8A8163A740}">
      <dgm:prSet/>
      <dgm:spPr/>
      <dgm:t>
        <a:bodyPr/>
        <a:lstStyle/>
        <a:p>
          <a:r>
            <a:rPr lang="en-US" dirty="0">
              <a:latin typeface="Times New Roman" panose="02020603050405020304" pitchFamily="18" charset="0"/>
              <a:cs typeface="Times New Roman" panose="02020603050405020304" pitchFamily="18" charset="0"/>
            </a:rPr>
            <a:t>There are big disconnects between international standards and what the nation is achieving, which are indicative of poor implementation.</a:t>
          </a:r>
        </a:p>
      </dgm:t>
    </dgm:pt>
    <dgm:pt modelId="{28132295-DF8F-44B9-8B3F-419423E24917}" type="parTrans" cxnId="{EBE839A0-DE9B-49FA-ABBE-3DCC2C0D6089}">
      <dgm:prSet/>
      <dgm:spPr/>
      <dgm:t>
        <a:bodyPr/>
        <a:lstStyle/>
        <a:p>
          <a:endParaRPr lang="en-US"/>
        </a:p>
      </dgm:t>
    </dgm:pt>
    <dgm:pt modelId="{4A54EF61-EBA7-4397-85EA-F11E310DFD4D}" type="sibTrans" cxnId="{EBE839A0-DE9B-49FA-ABBE-3DCC2C0D6089}">
      <dgm:prSet/>
      <dgm:spPr/>
      <dgm:t>
        <a:bodyPr/>
        <a:lstStyle/>
        <a:p>
          <a:endParaRPr lang="en-US"/>
        </a:p>
      </dgm:t>
    </dgm:pt>
    <dgm:pt modelId="{79F646F9-2797-45F3-8B53-18A7EDDB5F92}">
      <dgm:prSet/>
      <dgm:spPr/>
      <dgm:t>
        <a:bodyPr/>
        <a:lstStyle/>
        <a:p>
          <a:r>
            <a:rPr lang="en-US" dirty="0">
              <a:latin typeface="Times New Roman" panose="02020603050405020304" pitchFamily="18" charset="0"/>
              <a:cs typeface="Times New Roman" panose="02020603050405020304" pitchFamily="18" charset="0"/>
            </a:rPr>
            <a:t>A coordinated, responsible, and equitable health system reform is necessary in the long term.</a:t>
          </a:r>
        </a:p>
      </dgm:t>
    </dgm:pt>
    <dgm:pt modelId="{620E0E44-8A68-41B3-B435-88CEBD12B21F}" type="parTrans" cxnId="{5179C179-1CCA-446F-A4FA-B8C8EAEFA986}">
      <dgm:prSet/>
      <dgm:spPr/>
      <dgm:t>
        <a:bodyPr/>
        <a:lstStyle/>
        <a:p>
          <a:endParaRPr lang="en-US"/>
        </a:p>
      </dgm:t>
    </dgm:pt>
    <dgm:pt modelId="{AE501DE5-9B64-45F2-B3ED-F5932AE31EE7}" type="sibTrans" cxnId="{5179C179-1CCA-446F-A4FA-B8C8EAEFA986}">
      <dgm:prSet/>
      <dgm:spPr/>
      <dgm:t>
        <a:bodyPr/>
        <a:lstStyle/>
        <a:p>
          <a:endParaRPr lang="en-US"/>
        </a:p>
      </dgm:t>
    </dgm:pt>
    <dgm:pt modelId="{27D4EA7C-01F4-408E-B199-2E714DEBA7C4}" type="pres">
      <dgm:prSet presAssocID="{B560B4F4-2742-4BEB-95C7-85874B2DE17E}" presName="outerComposite" presStyleCnt="0">
        <dgm:presLayoutVars>
          <dgm:chMax val="5"/>
          <dgm:dir/>
          <dgm:resizeHandles val="exact"/>
        </dgm:presLayoutVars>
      </dgm:prSet>
      <dgm:spPr/>
    </dgm:pt>
    <dgm:pt modelId="{568FE995-CBBE-4740-8C3C-577DE61449D8}" type="pres">
      <dgm:prSet presAssocID="{B560B4F4-2742-4BEB-95C7-85874B2DE17E}" presName="dummyMaxCanvas" presStyleCnt="0">
        <dgm:presLayoutVars/>
      </dgm:prSet>
      <dgm:spPr/>
    </dgm:pt>
    <dgm:pt modelId="{4155FFBD-24DA-43AF-841F-DF501A8F7BED}" type="pres">
      <dgm:prSet presAssocID="{B560B4F4-2742-4BEB-95C7-85874B2DE17E}" presName="FiveNodes_1" presStyleLbl="node1" presStyleIdx="0" presStyleCnt="5">
        <dgm:presLayoutVars>
          <dgm:bulletEnabled val="1"/>
        </dgm:presLayoutVars>
      </dgm:prSet>
      <dgm:spPr/>
    </dgm:pt>
    <dgm:pt modelId="{6741E70E-E2DD-4DBB-913E-2D9CBBB89CF7}" type="pres">
      <dgm:prSet presAssocID="{B560B4F4-2742-4BEB-95C7-85874B2DE17E}" presName="FiveNodes_2" presStyleLbl="node1" presStyleIdx="1" presStyleCnt="5">
        <dgm:presLayoutVars>
          <dgm:bulletEnabled val="1"/>
        </dgm:presLayoutVars>
      </dgm:prSet>
      <dgm:spPr/>
    </dgm:pt>
    <dgm:pt modelId="{949A6044-EC7F-42F1-B3E1-F8C4370B5875}" type="pres">
      <dgm:prSet presAssocID="{B560B4F4-2742-4BEB-95C7-85874B2DE17E}" presName="FiveNodes_3" presStyleLbl="node1" presStyleIdx="2" presStyleCnt="5">
        <dgm:presLayoutVars>
          <dgm:bulletEnabled val="1"/>
        </dgm:presLayoutVars>
      </dgm:prSet>
      <dgm:spPr/>
    </dgm:pt>
    <dgm:pt modelId="{8297583F-E1DD-4A48-A2F8-18DDDD97CCFF}" type="pres">
      <dgm:prSet presAssocID="{B560B4F4-2742-4BEB-95C7-85874B2DE17E}" presName="FiveNodes_4" presStyleLbl="node1" presStyleIdx="3" presStyleCnt="5">
        <dgm:presLayoutVars>
          <dgm:bulletEnabled val="1"/>
        </dgm:presLayoutVars>
      </dgm:prSet>
      <dgm:spPr/>
    </dgm:pt>
    <dgm:pt modelId="{09BCB3CF-C881-4A0F-A54C-0DAA2D8EA301}" type="pres">
      <dgm:prSet presAssocID="{B560B4F4-2742-4BEB-95C7-85874B2DE17E}" presName="FiveNodes_5" presStyleLbl="node1" presStyleIdx="4" presStyleCnt="5">
        <dgm:presLayoutVars>
          <dgm:bulletEnabled val="1"/>
        </dgm:presLayoutVars>
      </dgm:prSet>
      <dgm:spPr/>
    </dgm:pt>
    <dgm:pt modelId="{FA0C6CDF-7E85-476C-A5C8-32CA10984C66}" type="pres">
      <dgm:prSet presAssocID="{B560B4F4-2742-4BEB-95C7-85874B2DE17E}" presName="FiveConn_1-2" presStyleLbl="fgAccFollowNode1" presStyleIdx="0" presStyleCnt="4">
        <dgm:presLayoutVars>
          <dgm:bulletEnabled val="1"/>
        </dgm:presLayoutVars>
      </dgm:prSet>
      <dgm:spPr/>
    </dgm:pt>
    <dgm:pt modelId="{21867E3D-F5CF-43D5-A58A-1BE1510AA667}" type="pres">
      <dgm:prSet presAssocID="{B560B4F4-2742-4BEB-95C7-85874B2DE17E}" presName="FiveConn_2-3" presStyleLbl="fgAccFollowNode1" presStyleIdx="1" presStyleCnt="4">
        <dgm:presLayoutVars>
          <dgm:bulletEnabled val="1"/>
        </dgm:presLayoutVars>
      </dgm:prSet>
      <dgm:spPr/>
    </dgm:pt>
    <dgm:pt modelId="{5DE03A40-745A-40F6-9C7E-1782728EBD80}" type="pres">
      <dgm:prSet presAssocID="{B560B4F4-2742-4BEB-95C7-85874B2DE17E}" presName="FiveConn_3-4" presStyleLbl="fgAccFollowNode1" presStyleIdx="2" presStyleCnt="4">
        <dgm:presLayoutVars>
          <dgm:bulletEnabled val="1"/>
        </dgm:presLayoutVars>
      </dgm:prSet>
      <dgm:spPr/>
    </dgm:pt>
    <dgm:pt modelId="{47228E7B-EAF5-485F-85ED-6611DB99B163}" type="pres">
      <dgm:prSet presAssocID="{B560B4F4-2742-4BEB-95C7-85874B2DE17E}" presName="FiveConn_4-5" presStyleLbl="fgAccFollowNode1" presStyleIdx="3" presStyleCnt="4">
        <dgm:presLayoutVars>
          <dgm:bulletEnabled val="1"/>
        </dgm:presLayoutVars>
      </dgm:prSet>
      <dgm:spPr/>
    </dgm:pt>
    <dgm:pt modelId="{DADAD7DC-1B71-4C6F-8710-7C8EA46EF932}" type="pres">
      <dgm:prSet presAssocID="{B560B4F4-2742-4BEB-95C7-85874B2DE17E}" presName="FiveNodes_1_text" presStyleLbl="node1" presStyleIdx="4" presStyleCnt="5">
        <dgm:presLayoutVars>
          <dgm:bulletEnabled val="1"/>
        </dgm:presLayoutVars>
      </dgm:prSet>
      <dgm:spPr/>
    </dgm:pt>
    <dgm:pt modelId="{01AC61FD-14E4-49F1-89F1-E2383927B5FD}" type="pres">
      <dgm:prSet presAssocID="{B560B4F4-2742-4BEB-95C7-85874B2DE17E}" presName="FiveNodes_2_text" presStyleLbl="node1" presStyleIdx="4" presStyleCnt="5">
        <dgm:presLayoutVars>
          <dgm:bulletEnabled val="1"/>
        </dgm:presLayoutVars>
      </dgm:prSet>
      <dgm:spPr/>
    </dgm:pt>
    <dgm:pt modelId="{44B25072-A84E-428D-BB21-F23F312EF265}" type="pres">
      <dgm:prSet presAssocID="{B560B4F4-2742-4BEB-95C7-85874B2DE17E}" presName="FiveNodes_3_text" presStyleLbl="node1" presStyleIdx="4" presStyleCnt="5">
        <dgm:presLayoutVars>
          <dgm:bulletEnabled val="1"/>
        </dgm:presLayoutVars>
      </dgm:prSet>
      <dgm:spPr/>
    </dgm:pt>
    <dgm:pt modelId="{54544B7E-A27A-439B-BE8B-863EC1C837A4}" type="pres">
      <dgm:prSet presAssocID="{B560B4F4-2742-4BEB-95C7-85874B2DE17E}" presName="FiveNodes_4_text" presStyleLbl="node1" presStyleIdx="4" presStyleCnt="5">
        <dgm:presLayoutVars>
          <dgm:bulletEnabled val="1"/>
        </dgm:presLayoutVars>
      </dgm:prSet>
      <dgm:spPr/>
    </dgm:pt>
    <dgm:pt modelId="{F1960386-8226-4D21-9685-1C01568600BA}" type="pres">
      <dgm:prSet presAssocID="{B560B4F4-2742-4BEB-95C7-85874B2DE17E}" presName="FiveNodes_5_text" presStyleLbl="node1" presStyleIdx="4" presStyleCnt="5">
        <dgm:presLayoutVars>
          <dgm:bulletEnabled val="1"/>
        </dgm:presLayoutVars>
      </dgm:prSet>
      <dgm:spPr/>
    </dgm:pt>
  </dgm:ptLst>
  <dgm:cxnLst>
    <dgm:cxn modelId="{B7929805-7E34-437C-9365-BA3274B54B35}" srcId="{B560B4F4-2742-4BEB-95C7-85874B2DE17E}" destId="{399A9477-7D7B-44E9-82FD-9F9F6021857A}" srcOrd="2" destOrd="0" parTransId="{DAD995CB-0896-455E-8C20-6E0320434801}" sibTransId="{ADA0C15F-F068-4313-B61C-0C88A1FAF814}"/>
    <dgm:cxn modelId="{1671D155-DEBE-4B4A-AFF6-BE319E5C9CD0}" type="presOf" srcId="{399A9477-7D7B-44E9-82FD-9F9F6021857A}" destId="{44B25072-A84E-428D-BB21-F23F312EF265}" srcOrd="1" destOrd="0" presId="urn:microsoft.com/office/officeart/2005/8/layout/vProcess5"/>
    <dgm:cxn modelId="{5179C179-1CCA-446F-A4FA-B8C8EAEFA986}" srcId="{B560B4F4-2742-4BEB-95C7-85874B2DE17E}" destId="{79F646F9-2797-45F3-8B53-18A7EDDB5F92}" srcOrd="4" destOrd="0" parTransId="{620E0E44-8A68-41B3-B435-88CEBD12B21F}" sibTransId="{AE501DE5-9B64-45F2-B3ED-F5932AE31EE7}"/>
    <dgm:cxn modelId="{4F24F97E-15D5-4CDE-9007-EF0EF3267D81}" type="presOf" srcId="{79F646F9-2797-45F3-8B53-18A7EDDB5F92}" destId="{09BCB3CF-C881-4A0F-A54C-0DAA2D8EA301}" srcOrd="0" destOrd="0" presId="urn:microsoft.com/office/officeart/2005/8/layout/vProcess5"/>
    <dgm:cxn modelId="{C150157F-465A-4BD2-848A-B2F9087C0462}" type="presOf" srcId="{68FA6C3E-444A-441B-950B-8513ED60918C}" destId="{6741E70E-E2DD-4DBB-913E-2D9CBBB89CF7}" srcOrd="0" destOrd="0" presId="urn:microsoft.com/office/officeart/2005/8/layout/vProcess5"/>
    <dgm:cxn modelId="{44121394-C7CF-4FD8-A787-8713D715335F}" type="presOf" srcId="{0E92235B-9AF9-4BD9-A44A-8713BCF5564D}" destId="{FA0C6CDF-7E85-476C-A5C8-32CA10984C66}" srcOrd="0" destOrd="0" presId="urn:microsoft.com/office/officeart/2005/8/layout/vProcess5"/>
    <dgm:cxn modelId="{EBE839A0-DE9B-49FA-ABBE-3DCC2C0D6089}" srcId="{B560B4F4-2742-4BEB-95C7-85874B2DE17E}" destId="{938396D1-D7DE-47C8-B6BE-CD8A8163A740}" srcOrd="3" destOrd="0" parTransId="{28132295-DF8F-44B9-8B3F-419423E24917}" sibTransId="{4A54EF61-EBA7-4397-85EA-F11E310DFD4D}"/>
    <dgm:cxn modelId="{3A94EBBB-BDDF-442F-B4FE-44A22210A113}" type="presOf" srcId="{938396D1-D7DE-47C8-B6BE-CD8A8163A740}" destId="{8297583F-E1DD-4A48-A2F8-18DDDD97CCFF}" srcOrd="0" destOrd="0" presId="urn:microsoft.com/office/officeart/2005/8/layout/vProcess5"/>
    <dgm:cxn modelId="{FBE367C8-3D3E-4A91-8AF2-4B2034F0243E}" type="presOf" srcId="{938396D1-D7DE-47C8-B6BE-CD8A8163A740}" destId="{54544B7E-A27A-439B-BE8B-863EC1C837A4}" srcOrd="1" destOrd="0" presId="urn:microsoft.com/office/officeart/2005/8/layout/vProcess5"/>
    <dgm:cxn modelId="{05C999C9-FBB5-4526-99D6-0B7F370B69CC}" type="presOf" srcId="{79F646F9-2797-45F3-8B53-18A7EDDB5F92}" destId="{F1960386-8226-4D21-9685-1C01568600BA}" srcOrd="1" destOrd="0" presId="urn:microsoft.com/office/officeart/2005/8/layout/vProcess5"/>
    <dgm:cxn modelId="{AFECC1CE-CF18-4ED9-BF4D-5657FDC46C1E}" type="presOf" srcId="{399A9477-7D7B-44E9-82FD-9F9F6021857A}" destId="{949A6044-EC7F-42F1-B3E1-F8C4370B5875}" srcOrd="0" destOrd="0" presId="urn:microsoft.com/office/officeart/2005/8/layout/vProcess5"/>
    <dgm:cxn modelId="{F83294D1-01B4-4604-A7B6-72A988E0EBB5}" type="presOf" srcId="{68FA6C3E-444A-441B-950B-8513ED60918C}" destId="{01AC61FD-14E4-49F1-89F1-E2383927B5FD}" srcOrd="1" destOrd="0" presId="urn:microsoft.com/office/officeart/2005/8/layout/vProcess5"/>
    <dgm:cxn modelId="{397E12D4-C026-4D1B-B948-4178E62B08CA}" type="presOf" srcId="{C57726D1-0B69-4B1A-9771-D5DD05EAE437}" destId="{4155FFBD-24DA-43AF-841F-DF501A8F7BED}" srcOrd="0" destOrd="0" presId="urn:microsoft.com/office/officeart/2005/8/layout/vProcess5"/>
    <dgm:cxn modelId="{32B3EBDA-2DFE-4048-BB90-49EB05191B83}" type="presOf" srcId="{4A54EF61-EBA7-4397-85EA-F11E310DFD4D}" destId="{47228E7B-EAF5-485F-85ED-6611DB99B163}" srcOrd="0" destOrd="0" presId="urn:microsoft.com/office/officeart/2005/8/layout/vProcess5"/>
    <dgm:cxn modelId="{810991DD-38BA-4118-93CC-89C368BCF942}" type="presOf" srcId="{C57726D1-0B69-4B1A-9771-D5DD05EAE437}" destId="{DADAD7DC-1B71-4C6F-8710-7C8EA46EF932}" srcOrd="1" destOrd="0" presId="urn:microsoft.com/office/officeart/2005/8/layout/vProcess5"/>
    <dgm:cxn modelId="{AE1CA7EC-B8BC-42FD-AA1D-42BF2FE52D22}" type="presOf" srcId="{B560B4F4-2742-4BEB-95C7-85874B2DE17E}" destId="{27D4EA7C-01F4-408E-B199-2E714DEBA7C4}" srcOrd="0" destOrd="0" presId="urn:microsoft.com/office/officeart/2005/8/layout/vProcess5"/>
    <dgm:cxn modelId="{937B59F0-F2D7-4D13-B6C7-43EE24CC0755}" srcId="{B560B4F4-2742-4BEB-95C7-85874B2DE17E}" destId="{C57726D1-0B69-4B1A-9771-D5DD05EAE437}" srcOrd="0" destOrd="0" parTransId="{93CB7197-7EBC-431B-B50B-1F8EAF35F0BC}" sibTransId="{0E92235B-9AF9-4BD9-A44A-8713BCF5564D}"/>
    <dgm:cxn modelId="{7B7E7FF2-0081-4283-8591-D078ECD78EEF}" type="presOf" srcId="{ADA0C15F-F068-4313-B61C-0C88A1FAF814}" destId="{5DE03A40-745A-40F6-9C7E-1782728EBD80}" srcOrd="0" destOrd="0" presId="urn:microsoft.com/office/officeart/2005/8/layout/vProcess5"/>
    <dgm:cxn modelId="{938DD8F7-EE11-43DF-83BA-85D57ED62A3E}" srcId="{B560B4F4-2742-4BEB-95C7-85874B2DE17E}" destId="{68FA6C3E-444A-441B-950B-8513ED60918C}" srcOrd="1" destOrd="0" parTransId="{C700E636-3B43-42DE-ABB1-CCB60E2C21A4}" sibTransId="{002A9B23-1D23-4843-8106-AA7BDC2D9B2D}"/>
    <dgm:cxn modelId="{D91CFBF8-279A-46F2-AE5D-1AF222A16712}" type="presOf" srcId="{002A9B23-1D23-4843-8106-AA7BDC2D9B2D}" destId="{21867E3D-F5CF-43D5-A58A-1BE1510AA667}" srcOrd="0" destOrd="0" presId="urn:microsoft.com/office/officeart/2005/8/layout/vProcess5"/>
    <dgm:cxn modelId="{9D845AE8-0778-4250-A727-2A81A579850D}" type="presParOf" srcId="{27D4EA7C-01F4-408E-B199-2E714DEBA7C4}" destId="{568FE995-CBBE-4740-8C3C-577DE61449D8}" srcOrd="0" destOrd="0" presId="urn:microsoft.com/office/officeart/2005/8/layout/vProcess5"/>
    <dgm:cxn modelId="{AD17C00B-1519-4959-93A5-C0DB00238BF3}" type="presParOf" srcId="{27D4EA7C-01F4-408E-B199-2E714DEBA7C4}" destId="{4155FFBD-24DA-43AF-841F-DF501A8F7BED}" srcOrd="1" destOrd="0" presId="urn:microsoft.com/office/officeart/2005/8/layout/vProcess5"/>
    <dgm:cxn modelId="{CB30D067-942F-4A76-B497-159B10EA8FF7}" type="presParOf" srcId="{27D4EA7C-01F4-408E-B199-2E714DEBA7C4}" destId="{6741E70E-E2DD-4DBB-913E-2D9CBBB89CF7}" srcOrd="2" destOrd="0" presId="urn:microsoft.com/office/officeart/2005/8/layout/vProcess5"/>
    <dgm:cxn modelId="{333A15C9-2E7F-42CD-8BEA-5828B62FA233}" type="presParOf" srcId="{27D4EA7C-01F4-408E-B199-2E714DEBA7C4}" destId="{949A6044-EC7F-42F1-B3E1-F8C4370B5875}" srcOrd="3" destOrd="0" presId="urn:microsoft.com/office/officeart/2005/8/layout/vProcess5"/>
    <dgm:cxn modelId="{C7DC80D0-BAA0-405F-98F4-396B40120A7A}" type="presParOf" srcId="{27D4EA7C-01F4-408E-B199-2E714DEBA7C4}" destId="{8297583F-E1DD-4A48-A2F8-18DDDD97CCFF}" srcOrd="4" destOrd="0" presId="urn:microsoft.com/office/officeart/2005/8/layout/vProcess5"/>
    <dgm:cxn modelId="{58BA5174-EF30-4BD3-AAC4-D8B5341667B2}" type="presParOf" srcId="{27D4EA7C-01F4-408E-B199-2E714DEBA7C4}" destId="{09BCB3CF-C881-4A0F-A54C-0DAA2D8EA301}" srcOrd="5" destOrd="0" presId="urn:microsoft.com/office/officeart/2005/8/layout/vProcess5"/>
    <dgm:cxn modelId="{CDB92B81-2C79-4828-A4CA-CFD258D87400}" type="presParOf" srcId="{27D4EA7C-01F4-408E-B199-2E714DEBA7C4}" destId="{FA0C6CDF-7E85-476C-A5C8-32CA10984C66}" srcOrd="6" destOrd="0" presId="urn:microsoft.com/office/officeart/2005/8/layout/vProcess5"/>
    <dgm:cxn modelId="{E2556B9C-5762-4232-8B9B-8001183821E0}" type="presParOf" srcId="{27D4EA7C-01F4-408E-B199-2E714DEBA7C4}" destId="{21867E3D-F5CF-43D5-A58A-1BE1510AA667}" srcOrd="7" destOrd="0" presId="urn:microsoft.com/office/officeart/2005/8/layout/vProcess5"/>
    <dgm:cxn modelId="{9CCA0B09-2435-4E48-BF0C-31B20BA3403B}" type="presParOf" srcId="{27D4EA7C-01F4-408E-B199-2E714DEBA7C4}" destId="{5DE03A40-745A-40F6-9C7E-1782728EBD80}" srcOrd="8" destOrd="0" presId="urn:microsoft.com/office/officeart/2005/8/layout/vProcess5"/>
    <dgm:cxn modelId="{34982C44-1D29-4848-9BAE-CCCDE8F557FB}" type="presParOf" srcId="{27D4EA7C-01F4-408E-B199-2E714DEBA7C4}" destId="{47228E7B-EAF5-485F-85ED-6611DB99B163}" srcOrd="9" destOrd="0" presId="urn:microsoft.com/office/officeart/2005/8/layout/vProcess5"/>
    <dgm:cxn modelId="{498F781E-E6CC-447B-953F-6F3971E0227F}" type="presParOf" srcId="{27D4EA7C-01F4-408E-B199-2E714DEBA7C4}" destId="{DADAD7DC-1B71-4C6F-8710-7C8EA46EF932}" srcOrd="10" destOrd="0" presId="urn:microsoft.com/office/officeart/2005/8/layout/vProcess5"/>
    <dgm:cxn modelId="{12DC2CDC-FAEC-49ED-8B71-53290C0096B0}" type="presParOf" srcId="{27D4EA7C-01F4-408E-B199-2E714DEBA7C4}" destId="{01AC61FD-14E4-49F1-89F1-E2383927B5FD}" srcOrd="11" destOrd="0" presId="urn:microsoft.com/office/officeart/2005/8/layout/vProcess5"/>
    <dgm:cxn modelId="{CF5572EC-48C5-42F8-A5DA-F4374D893498}" type="presParOf" srcId="{27D4EA7C-01F4-408E-B199-2E714DEBA7C4}" destId="{44B25072-A84E-428D-BB21-F23F312EF265}" srcOrd="12" destOrd="0" presId="urn:microsoft.com/office/officeart/2005/8/layout/vProcess5"/>
    <dgm:cxn modelId="{9C81FE95-3637-4A55-9A6D-44C000957C48}" type="presParOf" srcId="{27D4EA7C-01F4-408E-B199-2E714DEBA7C4}" destId="{54544B7E-A27A-439B-BE8B-863EC1C837A4}" srcOrd="13" destOrd="0" presId="urn:microsoft.com/office/officeart/2005/8/layout/vProcess5"/>
    <dgm:cxn modelId="{681A26DD-2D09-49C7-84E0-B2ED9CC18B38}" type="presParOf" srcId="{27D4EA7C-01F4-408E-B199-2E714DEBA7C4}" destId="{F1960386-8226-4D21-9685-1C01568600BA}"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55FFBD-24DA-43AF-841F-DF501A8F7BED}">
      <dsp:nvSpPr>
        <dsp:cNvPr id="0" name=""/>
        <dsp:cNvSpPr/>
      </dsp:nvSpPr>
      <dsp:spPr>
        <a:xfrm>
          <a:off x="0" y="0"/>
          <a:ext cx="8516287" cy="708158"/>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Papua New Guinea has a high maternal mortality that is mostly preventable.</a:t>
          </a:r>
        </a:p>
      </dsp:txBody>
      <dsp:txXfrm>
        <a:off x="20741" y="20741"/>
        <a:ext cx="7669274" cy="666676"/>
      </dsp:txXfrm>
    </dsp:sp>
    <dsp:sp modelId="{6741E70E-E2DD-4DBB-913E-2D9CBBB89CF7}">
      <dsp:nvSpPr>
        <dsp:cNvPr id="0" name=""/>
        <dsp:cNvSpPr/>
      </dsp:nvSpPr>
      <dsp:spPr>
        <a:xfrm>
          <a:off x="635956" y="806514"/>
          <a:ext cx="8516287" cy="708158"/>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There are systemic issues related to policy, infrastructure, workforce and governance resulting in poor outcomes.</a:t>
          </a:r>
        </a:p>
      </dsp:txBody>
      <dsp:txXfrm>
        <a:off x="656697" y="827255"/>
        <a:ext cx="7378545" cy="666676"/>
      </dsp:txXfrm>
    </dsp:sp>
    <dsp:sp modelId="{949A6044-EC7F-42F1-B3E1-F8C4370B5875}">
      <dsp:nvSpPr>
        <dsp:cNvPr id="0" name=""/>
        <dsp:cNvSpPr/>
      </dsp:nvSpPr>
      <dsp:spPr>
        <a:xfrm>
          <a:off x="1271912" y="1613028"/>
          <a:ext cx="8516287" cy="708158"/>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The risks are indicated by analytical tools to be caused by the system, not by people.</a:t>
          </a:r>
        </a:p>
      </dsp:txBody>
      <dsp:txXfrm>
        <a:off x="1292653" y="1633769"/>
        <a:ext cx="7378545" cy="666676"/>
      </dsp:txXfrm>
    </dsp:sp>
    <dsp:sp modelId="{8297583F-E1DD-4A48-A2F8-18DDDD97CCFF}">
      <dsp:nvSpPr>
        <dsp:cNvPr id="0" name=""/>
        <dsp:cNvSpPr/>
      </dsp:nvSpPr>
      <dsp:spPr>
        <a:xfrm>
          <a:off x="1907869" y="2419542"/>
          <a:ext cx="8516287" cy="708158"/>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There are big disconnects between international standards and what the nation is achieving, which are indicative of poor implementation.</a:t>
          </a:r>
        </a:p>
      </dsp:txBody>
      <dsp:txXfrm>
        <a:off x="1928610" y="2440283"/>
        <a:ext cx="7378545" cy="666676"/>
      </dsp:txXfrm>
    </dsp:sp>
    <dsp:sp modelId="{09BCB3CF-C881-4A0F-A54C-0DAA2D8EA301}">
      <dsp:nvSpPr>
        <dsp:cNvPr id="0" name=""/>
        <dsp:cNvSpPr/>
      </dsp:nvSpPr>
      <dsp:spPr>
        <a:xfrm>
          <a:off x="2543825" y="3226056"/>
          <a:ext cx="8516287" cy="708158"/>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A coordinated, responsible, and equitable health system reform is necessary in the long term.</a:t>
          </a:r>
        </a:p>
      </dsp:txBody>
      <dsp:txXfrm>
        <a:off x="2564566" y="3246797"/>
        <a:ext cx="7378545" cy="666676"/>
      </dsp:txXfrm>
    </dsp:sp>
    <dsp:sp modelId="{FA0C6CDF-7E85-476C-A5C8-32CA10984C66}">
      <dsp:nvSpPr>
        <dsp:cNvPr id="0" name=""/>
        <dsp:cNvSpPr/>
      </dsp:nvSpPr>
      <dsp:spPr>
        <a:xfrm>
          <a:off x="8055983" y="517349"/>
          <a:ext cx="460303" cy="460303"/>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8159551" y="517349"/>
        <a:ext cx="253167" cy="346378"/>
      </dsp:txXfrm>
    </dsp:sp>
    <dsp:sp modelId="{21867E3D-F5CF-43D5-A58A-1BE1510AA667}">
      <dsp:nvSpPr>
        <dsp:cNvPr id="0" name=""/>
        <dsp:cNvSpPr/>
      </dsp:nvSpPr>
      <dsp:spPr>
        <a:xfrm>
          <a:off x="8691940" y="1323863"/>
          <a:ext cx="460303" cy="460303"/>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8795508" y="1323863"/>
        <a:ext cx="253167" cy="346378"/>
      </dsp:txXfrm>
    </dsp:sp>
    <dsp:sp modelId="{5DE03A40-745A-40F6-9C7E-1782728EBD80}">
      <dsp:nvSpPr>
        <dsp:cNvPr id="0" name=""/>
        <dsp:cNvSpPr/>
      </dsp:nvSpPr>
      <dsp:spPr>
        <a:xfrm>
          <a:off x="9327896" y="2118574"/>
          <a:ext cx="460303" cy="460303"/>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9431464" y="2118574"/>
        <a:ext cx="253167" cy="346378"/>
      </dsp:txXfrm>
    </dsp:sp>
    <dsp:sp modelId="{47228E7B-EAF5-485F-85ED-6611DB99B163}">
      <dsp:nvSpPr>
        <dsp:cNvPr id="0" name=""/>
        <dsp:cNvSpPr/>
      </dsp:nvSpPr>
      <dsp:spPr>
        <a:xfrm>
          <a:off x="9963853" y="2932957"/>
          <a:ext cx="460303" cy="460303"/>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10067421" y="2932957"/>
        <a:ext cx="253167" cy="346378"/>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B5F0812-C3D4-4E6A-801A-EE3ED90F1643}" type="datetimeFigureOut">
              <a:t>2/19/26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A5AC77F-50D3-4136-9727-8D41033399B3}" type="slidenum">
              <a:t>‹#›</a:t>
            </a:fld>
            <a:endParaRPr lang="en-US"/>
          </a:p>
        </p:txBody>
      </p:sp>
    </p:spTree>
    <p:extLst>
      <p:ext uri="{BB962C8B-B14F-4D97-AF65-F5344CB8AC3E}">
        <p14:creationId xmlns:p14="http://schemas.microsoft.com/office/powerpoint/2010/main" val="27970348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a:t>This slide demonstrates the way the Swiss Cheese Model can be used to explain the deaths of the mothers in Papua New Guinea: many failures are interlocked rather than a single error. Although the national health policies are designed to deliver equitable maternal care, there are loopholes between the promised and the actual service delivery due to poor governance, corruption, and low accountability (Macintyre, 2018). The under-resourced health facilities, lack of reliability in transport, and referral systems, particularly in rural community environments, contribute to these gaps (Grundy</a:t>
            </a:r>
            <a:r>
              <a:rPr lang="en-US" i="1"/>
              <a:t> et al., </a:t>
            </a:r>
            <a:r>
              <a:rPr lang="en-US"/>
              <a:t>2019). Understaffing of qualified health professionals and insecure living conditions in the communities only further prolong the delay in care delivery, and the inadequate monitoring and under-reporting of deaths among the mothers cover up the real number of deaths, letting the avoidable harm go unaddressed (Mola and Kirby, 2013).</a:t>
            </a:r>
          </a:p>
          <a:p>
            <a:br>
              <a:rPr lang="en-US" dirty="0"/>
            </a:br>
            <a:endParaRPr lang="en-US" dirty="0"/>
          </a:p>
        </p:txBody>
      </p:sp>
      <p:sp>
        <p:nvSpPr>
          <p:cNvPr id="4" name="Slide Number Placeholder 3"/>
          <p:cNvSpPr>
            <a:spLocks noGrp="1"/>
          </p:cNvSpPr>
          <p:nvPr>
            <p:ph type="sldNum" sz="quarter" idx="5"/>
          </p:nvPr>
        </p:nvSpPr>
        <p:spPr/>
        <p:txBody>
          <a:bodyPr/>
          <a:lstStyle/>
          <a:p>
            <a:fld id="{1A5AC77F-50D3-4136-9727-8D41033399B3}" type="slidenum">
              <a:t>7</a:t>
            </a:fld>
            <a:endParaRPr lang="en-US"/>
          </a:p>
        </p:txBody>
      </p:sp>
    </p:spTree>
    <p:extLst>
      <p:ext uri="{BB962C8B-B14F-4D97-AF65-F5344CB8AC3E}">
        <p14:creationId xmlns:p14="http://schemas.microsoft.com/office/powerpoint/2010/main" val="2416990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This slide will be used to compare the maternal health outcomes in Papua New Guinea with the global performance to demonstrate the areas of poor performance. Maternal mortality rate remains much higher than the SDG goal, which implies that numerous deaths are preventable through prompt and qualified attention (Eccles, 2015). Poor rural access, limited skilled birth attendance and critical workforce shortages indicate that the system is not doing as well as the WHO standards would suggest (Pincock, 2006). There is qualitative evidence that women receive delayed treatment and disrespectful care, which undermines the confidence people have in the health system (Faktor</a:t>
            </a:r>
            <a:r>
              <a:rPr lang="en-US" i="1" dirty="0"/>
              <a:t> et al.,</a:t>
            </a:r>
            <a:r>
              <a:rPr lang="en-US" dirty="0"/>
              <a:t> 2024). All these gaps depict systemic flaws, rather than isolated clinical malfunctions.</a:t>
            </a:r>
          </a:p>
          <a:p>
            <a:br>
              <a:rPr lang="en-US" dirty="0"/>
            </a:br>
            <a:endParaRPr lang="en-US" dirty="0"/>
          </a:p>
        </p:txBody>
      </p:sp>
      <p:sp>
        <p:nvSpPr>
          <p:cNvPr id="4" name="Slide Number Placeholder 3"/>
          <p:cNvSpPr>
            <a:spLocks noGrp="1"/>
          </p:cNvSpPr>
          <p:nvPr>
            <p:ph type="sldNum" sz="quarter" idx="5"/>
          </p:nvPr>
        </p:nvSpPr>
        <p:spPr/>
        <p:txBody>
          <a:bodyPr/>
          <a:lstStyle/>
          <a:p>
            <a:fld id="{1A5AC77F-50D3-4136-9727-8D41033399B3}" type="slidenum">
              <a:t>9</a:t>
            </a:fld>
            <a:endParaRPr lang="en-US"/>
          </a:p>
        </p:txBody>
      </p:sp>
    </p:spTree>
    <p:extLst>
      <p:ext uri="{BB962C8B-B14F-4D97-AF65-F5344CB8AC3E}">
        <p14:creationId xmlns:p14="http://schemas.microsoft.com/office/powerpoint/2010/main" val="191519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This aspect is tailored to provide a comprehensive analysis of the reasons why the maternal health system in Papua New Guinea is not working. It begins with background and context, followed by three analytical models, namely Swiss Cheese, Fishbone and Donabedian, to locate root causes in policy, structure and delivery of care. The analysis examines the current policies and their contribution towards efficiency and quality. The performance gaps between benchmarking with international standards inform the practical recommendations on the level of the system. The section is summed up with a conclusion on the findings synthesis that there is a necessity to have a coordinated, accountable, and equity-focused reform.</a:t>
            </a:r>
          </a:p>
          <a:p>
            <a:br>
              <a:rPr lang="en-US" dirty="0"/>
            </a:br>
            <a:endParaRPr lang="en-US" dirty="0"/>
          </a:p>
        </p:txBody>
      </p:sp>
      <p:sp>
        <p:nvSpPr>
          <p:cNvPr id="4" name="Slide Number Placeholder 3"/>
          <p:cNvSpPr>
            <a:spLocks noGrp="1"/>
          </p:cNvSpPr>
          <p:nvPr>
            <p:ph type="sldNum" sz="quarter" idx="5"/>
          </p:nvPr>
        </p:nvSpPr>
        <p:spPr/>
        <p:txBody>
          <a:bodyPr/>
          <a:lstStyle/>
          <a:p>
            <a:fld id="{1A5AC77F-50D3-4136-9727-8D41033399B3}" type="slidenum">
              <a:t>11</a:t>
            </a:fld>
            <a:endParaRPr lang="en-US"/>
          </a:p>
        </p:txBody>
      </p:sp>
    </p:spTree>
    <p:extLst>
      <p:ext uri="{BB962C8B-B14F-4D97-AF65-F5344CB8AC3E}">
        <p14:creationId xmlns:p14="http://schemas.microsoft.com/office/powerpoint/2010/main" val="37672332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brief, this case study demonstrates that such deaths of mothers in Papua New Guinea are not an isolated medical error but a result of interrelated health system weaknesses. With the Swiss Cheese Model, Fishbone diagram and the Donabedian framework, we find out how failure of governance, poorly financed facilities, understaffing, and unsafe communities put women at risk of preventable dangers. In comparison to the global standards, there are huge disparities in access, quality, and safety of maternal care. To address these issues, it is better to go beyond writing policies and make sure that they are implemented, enhance accountability, and make investments in rural and vulnerable regions specifically. Maternal deaths will continue to portray bigger disparities and delivery failures rather than inevitable health hazards unless the underlying changes are made. Reduction of maternal mortality in Papua New Guinea requires immediate collective responsibility, equitable allocation of resources and permanent political determination to transform policy commitments into protective realities for women.</a:t>
            </a:r>
          </a:p>
        </p:txBody>
      </p:sp>
      <p:sp>
        <p:nvSpPr>
          <p:cNvPr id="4" name="Slide Number Placeholder 3"/>
          <p:cNvSpPr>
            <a:spLocks noGrp="1"/>
          </p:cNvSpPr>
          <p:nvPr>
            <p:ph type="sldNum" sz="quarter" idx="5"/>
          </p:nvPr>
        </p:nvSpPr>
        <p:spPr/>
        <p:txBody>
          <a:bodyPr/>
          <a:lstStyle/>
          <a:p>
            <a:fld id="{1A5AC77F-50D3-4136-9727-8D41033399B3}" type="slidenum">
              <a:t>12</a:t>
            </a:fld>
            <a:endParaRPr lang="en-US"/>
          </a:p>
        </p:txBody>
      </p:sp>
    </p:spTree>
    <p:extLst>
      <p:ext uri="{BB962C8B-B14F-4D97-AF65-F5344CB8AC3E}">
        <p14:creationId xmlns:p14="http://schemas.microsoft.com/office/powerpoint/2010/main" val="10318455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D8E5E-745C-407D-B425-C78EBF08DF96}"/>
              </a:ext>
            </a:extLst>
          </p:cNvPr>
          <p:cNvSpPr>
            <a:spLocks noGrp="1"/>
          </p:cNvSpPr>
          <p:nvPr>
            <p:ph type="ctrTitle"/>
          </p:nvPr>
        </p:nvSpPr>
        <p:spPr>
          <a:xfrm>
            <a:off x="571501" y="822960"/>
            <a:ext cx="6057899" cy="5015169"/>
          </a:xfrm>
        </p:spPr>
        <p:txBody>
          <a:bodyPr anchor="t">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FD07A4D5-56F4-4287-B174-56C55B18FD68}"/>
              </a:ext>
            </a:extLst>
          </p:cNvPr>
          <p:cNvSpPr>
            <a:spLocks noGrp="1"/>
          </p:cNvSpPr>
          <p:nvPr>
            <p:ph type="subTitle" idx="1"/>
          </p:nvPr>
        </p:nvSpPr>
        <p:spPr>
          <a:xfrm>
            <a:off x="8109113" y="3003642"/>
            <a:ext cx="3522199" cy="2900274"/>
          </a:xfrm>
        </p:spPr>
        <p:txBody>
          <a:bodyPr anchor="b">
            <a:normAutofit/>
          </a:bodyPr>
          <a:lstStyle>
            <a:lvl1pPr marL="0" indent="0" algn="l">
              <a:lnSpc>
                <a:spcPct val="130000"/>
              </a:lnSpc>
              <a:buNone/>
              <a:defRPr sz="14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AEB9C19-FEE0-4852-B181-14A0DD77F40D}"/>
              </a:ext>
            </a:extLst>
          </p:cNvPr>
          <p:cNvSpPr>
            <a:spLocks noGrp="1"/>
          </p:cNvSpPr>
          <p:nvPr>
            <p:ph type="dt" sz="half" idx="10"/>
          </p:nvPr>
        </p:nvSpPr>
        <p:spPr/>
        <p:txBody>
          <a:bodyPr/>
          <a:lstStyle/>
          <a:p>
            <a:fld id="{1C8322F6-1C60-46CF-968C-BC20E470F443}" type="datetimeFigureOut">
              <a:rPr lang="en-US" smtClean="0"/>
              <a:t>2/19/26</a:t>
            </a:fld>
            <a:endParaRPr lang="en-US"/>
          </a:p>
        </p:txBody>
      </p:sp>
      <p:sp>
        <p:nvSpPr>
          <p:cNvPr id="5" name="Footer Placeholder 4">
            <a:extLst>
              <a:ext uri="{FF2B5EF4-FFF2-40B4-BE49-F238E27FC236}">
                <a16:creationId xmlns:a16="http://schemas.microsoft.com/office/drawing/2014/main" id="{11127DDF-01B7-463C-82BC-BBF4296182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AB2056A-C3EE-4809-B1F3-1CEEEA266F7B}"/>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9" name="Straight Connector 8">
            <a:extLst>
              <a:ext uri="{FF2B5EF4-FFF2-40B4-BE49-F238E27FC236}">
                <a16:creationId xmlns:a16="http://schemas.microsoft.com/office/drawing/2014/main" id="{A240FCEE-B6E2-46D0-9BB0-F45F79545E9D}"/>
              </a:ext>
            </a:extLst>
          </p:cNvPr>
          <p:cNvCxnSpPr>
            <a:cxnSpLocks/>
          </p:cNvCxnSpPr>
          <p:nvPr/>
        </p:nvCxnSpPr>
        <p:spPr>
          <a:xfrm flipH="1">
            <a:off x="571501"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3BD2FB83-3783-4477-80B5-DA5BF10BAF57}"/>
              </a:ext>
            </a:extLst>
          </p:cNvPr>
          <p:cNvCxnSpPr>
            <a:cxnSpLocks/>
          </p:cNvCxnSpPr>
          <p:nvPr/>
        </p:nvCxnSpPr>
        <p:spPr>
          <a:xfrm>
            <a:off x="7742482" y="571500"/>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E83EA203-71D5-49C0-9626-FFA8E46787B0}"/>
              </a:ext>
            </a:extLst>
          </p:cNvPr>
          <p:cNvCxnSpPr>
            <a:cxnSpLocks/>
          </p:cNvCxnSpPr>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296974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B2ED8-7F53-4C03-A740-493E50798497}"/>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5611087-99A9-4100-B5F7-520880DE322E}"/>
              </a:ext>
            </a:extLst>
          </p:cNvPr>
          <p:cNvSpPr>
            <a:spLocks noGrp="1"/>
          </p:cNvSpPr>
          <p:nvPr>
            <p:ph idx="1"/>
          </p:nvPr>
        </p:nvSpPr>
        <p:spPr>
          <a:xfrm>
            <a:off x="571499" y="2075688"/>
            <a:ext cx="11059811" cy="39109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67B4B20-1A65-4A26-B11E-6095083A1645}"/>
              </a:ext>
            </a:extLst>
          </p:cNvPr>
          <p:cNvSpPr>
            <a:spLocks noGrp="1"/>
          </p:cNvSpPr>
          <p:nvPr>
            <p:ph type="dt" sz="half" idx="10"/>
          </p:nvPr>
        </p:nvSpPr>
        <p:spPr/>
        <p:txBody>
          <a:bodyPr/>
          <a:lstStyle/>
          <a:p>
            <a:fld id="{1C8322F6-1C60-46CF-968C-BC20E470F443}" type="datetimeFigureOut">
              <a:rPr lang="en-US" smtClean="0"/>
              <a:t>2/19/26</a:t>
            </a:fld>
            <a:endParaRPr lang="en-US"/>
          </a:p>
        </p:txBody>
      </p:sp>
      <p:sp>
        <p:nvSpPr>
          <p:cNvPr id="5" name="Footer Placeholder 4">
            <a:extLst>
              <a:ext uri="{FF2B5EF4-FFF2-40B4-BE49-F238E27FC236}">
                <a16:creationId xmlns:a16="http://schemas.microsoft.com/office/drawing/2014/main" id="{FB0D52D3-E985-4FEB-89B9-57C754711C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EA751A-C72D-47C1-A7A6-E8510A40CE9A}"/>
              </a:ext>
            </a:extLst>
          </p:cNvPr>
          <p:cNvSpPr>
            <a:spLocks noGrp="1"/>
          </p:cNvSpPr>
          <p:nvPr>
            <p:ph type="sldNum" sz="quarter" idx="12"/>
          </p:nvPr>
        </p:nvSpPr>
        <p:spPr/>
        <p:txBody>
          <a:bodyPr/>
          <a:lstStyle/>
          <a:p>
            <a:fld id="{5EEB83C2-341F-4C28-A243-1C56DDDA54D3}" type="slidenum">
              <a:rPr lang="en-US" smtClean="0"/>
              <a:t>‹#›</a:t>
            </a:fld>
            <a:endParaRPr lang="en-US"/>
          </a:p>
        </p:txBody>
      </p:sp>
    </p:spTree>
    <p:extLst>
      <p:ext uri="{BB962C8B-B14F-4D97-AF65-F5344CB8AC3E}">
        <p14:creationId xmlns:p14="http://schemas.microsoft.com/office/powerpoint/2010/main" val="27733288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81F78-07BF-45A9-92D4-E4E0A1E88D7A}"/>
              </a:ext>
            </a:extLst>
          </p:cNvPr>
          <p:cNvSpPr>
            <a:spLocks noGrp="1"/>
          </p:cNvSpPr>
          <p:nvPr>
            <p:ph type="title"/>
          </p:nvPr>
        </p:nvSpPr>
        <p:spPr>
          <a:xfrm>
            <a:off x="571500" y="914255"/>
            <a:ext cx="6867115" cy="5009471"/>
          </a:xfrm>
        </p:spPr>
        <p:txBody>
          <a:bodyPr anchor="b">
            <a:normAutofit/>
          </a:bodyPr>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ECC2A83-A380-4828-BC68-C065C8BC5AD5}"/>
              </a:ext>
            </a:extLst>
          </p:cNvPr>
          <p:cNvSpPr>
            <a:spLocks noGrp="1"/>
          </p:cNvSpPr>
          <p:nvPr>
            <p:ph type="body" idx="1"/>
          </p:nvPr>
        </p:nvSpPr>
        <p:spPr>
          <a:xfrm>
            <a:off x="9239817" y="914399"/>
            <a:ext cx="2370268" cy="2670273"/>
          </a:xfrm>
        </p:spPr>
        <p:txBody>
          <a:bodyPr anchor="t">
            <a:normAutofit/>
          </a:bodyPr>
          <a:lstStyle>
            <a:lvl1pPr marL="0" indent="0">
              <a:lnSpc>
                <a:spcPct val="130000"/>
              </a:lnSpc>
              <a:buNone/>
              <a:defRPr sz="1400" cap="all" spc="3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FF92B2F-8804-4195-A779-F5C67C25CBBE}"/>
              </a:ext>
            </a:extLst>
          </p:cNvPr>
          <p:cNvSpPr>
            <a:spLocks noGrp="1"/>
          </p:cNvSpPr>
          <p:nvPr>
            <p:ph type="dt" sz="half" idx="10"/>
          </p:nvPr>
        </p:nvSpPr>
        <p:spPr/>
        <p:txBody>
          <a:bodyPr/>
          <a:lstStyle/>
          <a:p>
            <a:fld id="{1C8322F6-1C60-46CF-968C-BC20E470F443}" type="datetimeFigureOut">
              <a:rPr lang="en-US" smtClean="0"/>
              <a:t>2/19/26</a:t>
            </a:fld>
            <a:endParaRPr lang="en-US"/>
          </a:p>
        </p:txBody>
      </p:sp>
      <p:sp>
        <p:nvSpPr>
          <p:cNvPr id="5" name="Footer Placeholder 4">
            <a:extLst>
              <a:ext uri="{FF2B5EF4-FFF2-40B4-BE49-F238E27FC236}">
                <a16:creationId xmlns:a16="http://schemas.microsoft.com/office/drawing/2014/main" id="{25099C26-4411-4833-A917-A45E62D56A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668C7C7-F862-434D-A87A-DECE9FD2E1E9}"/>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7" name="Straight Connector 6">
            <a:extLst>
              <a:ext uri="{FF2B5EF4-FFF2-40B4-BE49-F238E27FC236}">
                <a16:creationId xmlns:a16="http://schemas.microsoft.com/office/drawing/2014/main" id="{A40BAA4B-C4C0-40C1-8DC8-B4E2F8A68E12}"/>
              </a:ext>
            </a:extLst>
          </p:cNvPr>
          <p:cNvCxnSpPr>
            <a:cxnSpLocks/>
          </p:cNvCxnSpPr>
          <p:nvPr/>
        </p:nvCxnSpPr>
        <p:spPr>
          <a:xfrm>
            <a:off x="8872625" y="571500"/>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C0A2259-2540-4B32-A999-2B46A6790E3D}"/>
              </a:ext>
            </a:extLst>
          </p:cNvPr>
          <p:cNvCxnSpPr>
            <a:cxnSpLocks/>
          </p:cNvCxnSpPr>
          <p:nvPr/>
        </p:nvCxnSpPr>
        <p:spPr>
          <a:xfrm flipH="1">
            <a:off x="566094"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CEFB0ED-3F76-4403-AD0B-E738DD9D8CB6}"/>
              </a:ext>
            </a:extLst>
          </p:cNvPr>
          <p:cNvCxnSpPr>
            <a:cxnSpLocks/>
          </p:cNvCxnSpPr>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12070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6BD5F-CF53-4DD5-B8C5-27BBA2BB8860}"/>
              </a:ext>
            </a:extLst>
          </p:cNvPr>
          <p:cNvSpPr>
            <a:spLocks noGrp="1"/>
          </p:cNvSpPr>
          <p:nvPr>
            <p:ph type="title"/>
          </p:nvPr>
        </p:nvSpPr>
        <p:spPr>
          <a:xfrm>
            <a:off x="571500" y="709684"/>
            <a:ext cx="11049000" cy="1057160"/>
          </a:xfrm>
        </p:spPr>
        <p:txBody>
          <a:bodyPr anchor="ct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576C2E1-5D5E-409F-BEE8-F48CE86F55C9}"/>
              </a:ext>
            </a:extLst>
          </p:cNvPr>
          <p:cNvSpPr>
            <a:spLocks noGrp="1"/>
          </p:cNvSpPr>
          <p:nvPr>
            <p:ph sz="half" idx="1"/>
          </p:nvPr>
        </p:nvSpPr>
        <p:spPr>
          <a:xfrm>
            <a:off x="579447" y="2074990"/>
            <a:ext cx="5181600" cy="41019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FBBF823-1BFB-4CF0-BAF4-D660C8F1AFC0}"/>
              </a:ext>
            </a:extLst>
          </p:cNvPr>
          <p:cNvSpPr>
            <a:spLocks noGrp="1"/>
          </p:cNvSpPr>
          <p:nvPr>
            <p:ph sz="half" idx="2"/>
          </p:nvPr>
        </p:nvSpPr>
        <p:spPr>
          <a:xfrm>
            <a:off x="6447082" y="2074990"/>
            <a:ext cx="5181600" cy="41019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46FF816E-EE02-44A4-8B81-B324ECFD74DF}"/>
              </a:ext>
            </a:extLst>
          </p:cNvPr>
          <p:cNvSpPr>
            <a:spLocks noGrp="1"/>
          </p:cNvSpPr>
          <p:nvPr>
            <p:ph type="dt" sz="half" idx="10"/>
          </p:nvPr>
        </p:nvSpPr>
        <p:spPr/>
        <p:txBody>
          <a:bodyPr/>
          <a:lstStyle/>
          <a:p>
            <a:fld id="{1C8322F6-1C60-46CF-968C-BC20E470F443}" type="datetimeFigureOut">
              <a:rPr lang="en-US" smtClean="0"/>
              <a:t>2/19/26</a:t>
            </a:fld>
            <a:endParaRPr lang="en-US"/>
          </a:p>
        </p:txBody>
      </p:sp>
      <p:sp>
        <p:nvSpPr>
          <p:cNvPr id="6" name="Footer Placeholder 5">
            <a:extLst>
              <a:ext uri="{FF2B5EF4-FFF2-40B4-BE49-F238E27FC236}">
                <a16:creationId xmlns:a16="http://schemas.microsoft.com/office/drawing/2014/main" id="{F134D9E4-A693-44D2-A3E8-E3AABC9052B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54F669F-4B8E-415D-A9BF-AD451F452C6B}"/>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11" name="Straight Connector 10">
            <a:extLst>
              <a:ext uri="{FF2B5EF4-FFF2-40B4-BE49-F238E27FC236}">
                <a16:creationId xmlns:a16="http://schemas.microsoft.com/office/drawing/2014/main" id="{720AF959-FCDC-4B92-9324-06A06C0D56F2}"/>
              </a:ext>
            </a:extLst>
          </p:cNvPr>
          <p:cNvCxnSpPr>
            <a:cxnSpLocks/>
          </p:cNvCxnSpPr>
          <p:nvPr/>
        </p:nvCxnSpPr>
        <p:spPr>
          <a:xfrm flipV="1">
            <a:off x="6101405" y="1883336"/>
            <a:ext cx="0" cy="4399659"/>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386762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FF85E5-82C4-4BAE-B2B0-A078ABD6C69C}"/>
              </a:ext>
            </a:extLst>
          </p:cNvPr>
          <p:cNvSpPr>
            <a:spLocks noGrp="1"/>
          </p:cNvSpPr>
          <p:nvPr>
            <p:ph type="title"/>
          </p:nvPr>
        </p:nvSpPr>
        <p:spPr>
          <a:xfrm>
            <a:off x="583469" y="699118"/>
            <a:ext cx="11025062" cy="1063601"/>
          </a:xfrm>
        </p:spPr>
        <p:txBody>
          <a:bodyPr anchor="ct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12D15C7-F445-40F7-88F6-FD6526269CD7}"/>
              </a:ext>
            </a:extLst>
          </p:cNvPr>
          <p:cNvSpPr>
            <a:spLocks noGrp="1"/>
          </p:cNvSpPr>
          <p:nvPr>
            <p:ph type="body" idx="1"/>
          </p:nvPr>
        </p:nvSpPr>
        <p:spPr>
          <a:xfrm>
            <a:off x="583468" y="2022883"/>
            <a:ext cx="5230469" cy="564079"/>
          </a:xfrm>
        </p:spPr>
        <p:txBody>
          <a:bodyPr anchor="ctr">
            <a:normAutofit/>
          </a:bodyPr>
          <a:lstStyle>
            <a:lvl1pPr marL="0" indent="0">
              <a:buNone/>
              <a:defRPr sz="16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B652C35-AA8E-4154-8A78-7DE9590E1F38}"/>
              </a:ext>
            </a:extLst>
          </p:cNvPr>
          <p:cNvSpPr>
            <a:spLocks noGrp="1"/>
          </p:cNvSpPr>
          <p:nvPr>
            <p:ph sz="half" idx="2"/>
          </p:nvPr>
        </p:nvSpPr>
        <p:spPr>
          <a:xfrm>
            <a:off x="583469" y="2866031"/>
            <a:ext cx="5157787" cy="32276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557EAC6-567C-4A4A-BB10-57EC14B97DDF}"/>
              </a:ext>
            </a:extLst>
          </p:cNvPr>
          <p:cNvSpPr>
            <a:spLocks noGrp="1"/>
          </p:cNvSpPr>
          <p:nvPr>
            <p:ph type="body" sz="quarter" idx="3"/>
          </p:nvPr>
        </p:nvSpPr>
        <p:spPr>
          <a:xfrm>
            <a:off x="6441470" y="2022883"/>
            <a:ext cx="5183188" cy="564080"/>
          </a:xfrm>
        </p:spPr>
        <p:txBody>
          <a:bodyPr anchor="ctr">
            <a:normAutofit/>
          </a:bodyPr>
          <a:lstStyle>
            <a:lvl1pPr marL="0" indent="0">
              <a:buNone/>
              <a:defRPr sz="16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9A083F-AD60-4437-B32A-44035D78AF63}"/>
              </a:ext>
            </a:extLst>
          </p:cNvPr>
          <p:cNvSpPr>
            <a:spLocks noGrp="1"/>
          </p:cNvSpPr>
          <p:nvPr>
            <p:ph sz="quarter" idx="4"/>
          </p:nvPr>
        </p:nvSpPr>
        <p:spPr>
          <a:xfrm>
            <a:off x="6441470" y="2866031"/>
            <a:ext cx="5183188" cy="32276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9DBF86F-3266-4551-B680-06F401FFE665}"/>
              </a:ext>
            </a:extLst>
          </p:cNvPr>
          <p:cNvSpPr>
            <a:spLocks noGrp="1"/>
          </p:cNvSpPr>
          <p:nvPr>
            <p:ph type="dt" sz="half" idx="10"/>
          </p:nvPr>
        </p:nvSpPr>
        <p:spPr/>
        <p:txBody>
          <a:bodyPr/>
          <a:lstStyle/>
          <a:p>
            <a:fld id="{1C8322F6-1C60-46CF-968C-BC20E470F443}" type="datetimeFigureOut">
              <a:rPr lang="en-US" smtClean="0"/>
              <a:t>2/19/26</a:t>
            </a:fld>
            <a:endParaRPr lang="en-US"/>
          </a:p>
        </p:txBody>
      </p:sp>
      <p:sp>
        <p:nvSpPr>
          <p:cNvPr id="8" name="Footer Placeholder 7">
            <a:extLst>
              <a:ext uri="{FF2B5EF4-FFF2-40B4-BE49-F238E27FC236}">
                <a16:creationId xmlns:a16="http://schemas.microsoft.com/office/drawing/2014/main" id="{755B38FE-80F9-4582-B2E1-B067C288DE8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47BEF32-F637-47A1-9ED3-AFC4F79F3739}"/>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11" name="Straight Connector 10">
            <a:extLst>
              <a:ext uri="{FF2B5EF4-FFF2-40B4-BE49-F238E27FC236}">
                <a16:creationId xmlns:a16="http://schemas.microsoft.com/office/drawing/2014/main" id="{E0C508D4-7C99-4B8D-BCDE-F0001BD345D9}"/>
              </a:ext>
            </a:extLst>
          </p:cNvPr>
          <p:cNvCxnSpPr>
            <a:cxnSpLocks/>
          </p:cNvCxnSpPr>
          <p:nvPr/>
        </p:nvCxnSpPr>
        <p:spPr>
          <a:xfrm flipV="1">
            <a:off x="6101405" y="1883336"/>
            <a:ext cx="0" cy="439966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49BF61B-7951-48F4-982B-9401A483FFBF}"/>
              </a:ext>
            </a:extLst>
          </p:cNvPr>
          <p:cNvCxnSpPr>
            <a:cxnSpLocks/>
          </p:cNvCxnSpPr>
          <p:nvPr/>
        </p:nvCxnSpPr>
        <p:spPr>
          <a:xfrm flipH="1">
            <a:off x="577485" y="273859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460757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A94CB-6BE5-4B9E-B0A6-54F83B201A64}"/>
              </a:ext>
            </a:extLst>
          </p:cNvPr>
          <p:cNvSpPr>
            <a:spLocks noGrp="1"/>
          </p:cNvSpPr>
          <p:nvPr>
            <p:ph type="title"/>
          </p:nvPr>
        </p:nvSpPr>
        <p:spPr>
          <a:xfrm>
            <a:off x="571500" y="717452"/>
            <a:ext cx="11049000" cy="1161836"/>
          </a:xfrm>
        </p:spPr>
        <p:txBody>
          <a:bodyPr anchor="t"/>
          <a:lstStyle/>
          <a:p>
            <a:r>
              <a:rPr lang="en-US"/>
              <a:t>Click to edit Master title style</a:t>
            </a:r>
            <a:endParaRPr lang="en-US" dirty="0"/>
          </a:p>
        </p:txBody>
      </p:sp>
      <p:sp>
        <p:nvSpPr>
          <p:cNvPr id="3" name="Date Placeholder 2">
            <a:extLst>
              <a:ext uri="{FF2B5EF4-FFF2-40B4-BE49-F238E27FC236}">
                <a16:creationId xmlns:a16="http://schemas.microsoft.com/office/drawing/2014/main" id="{75E8643C-1A5D-4F23-B0D7-5B46F5E456B4}"/>
              </a:ext>
            </a:extLst>
          </p:cNvPr>
          <p:cNvSpPr>
            <a:spLocks noGrp="1"/>
          </p:cNvSpPr>
          <p:nvPr>
            <p:ph type="dt" sz="half" idx="10"/>
          </p:nvPr>
        </p:nvSpPr>
        <p:spPr/>
        <p:txBody>
          <a:bodyPr/>
          <a:lstStyle/>
          <a:p>
            <a:fld id="{1C8322F6-1C60-46CF-968C-BC20E470F443}" type="datetimeFigureOut">
              <a:rPr lang="en-US" smtClean="0"/>
              <a:t>2/19/26</a:t>
            </a:fld>
            <a:endParaRPr lang="en-US"/>
          </a:p>
        </p:txBody>
      </p:sp>
      <p:sp>
        <p:nvSpPr>
          <p:cNvPr id="4" name="Footer Placeholder 3">
            <a:extLst>
              <a:ext uri="{FF2B5EF4-FFF2-40B4-BE49-F238E27FC236}">
                <a16:creationId xmlns:a16="http://schemas.microsoft.com/office/drawing/2014/main" id="{0C1A3394-78CC-43B0-9762-5E826F8BBFD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C347F0A-1980-4E13-AB22-AE3B8AA44058}"/>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7" name="Straight Connector 6">
            <a:extLst>
              <a:ext uri="{FF2B5EF4-FFF2-40B4-BE49-F238E27FC236}">
                <a16:creationId xmlns:a16="http://schemas.microsoft.com/office/drawing/2014/main" id="{4E9D858B-8A9C-4235-B151-81C99A3D20D2}"/>
              </a:ext>
            </a:extLst>
          </p:cNvPr>
          <p:cNvCxnSpPr>
            <a:cxnSpLocks/>
          </p:cNvCxnSpPr>
          <p:nvPr/>
        </p:nvCxnSpPr>
        <p:spPr>
          <a:xfrm flipH="1">
            <a:off x="577485"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36C7798B-3ECB-4076-8955-A82116BB0D25}"/>
              </a:ext>
            </a:extLst>
          </p:cNvPr>
          <p:cNvCxnSpPr>
            <a:cxnSpLocks/>
          </p:cNvCxnSpPr>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240706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5C61D85-3E72-406F-AB26-B4ED94918442}"/>
              </a:ext>
            </a:extLst>
          </p:cNvPr>
          <p:cNvSpPr>
            <a:spLocks noGrp="1"/>
          </p:cNvSpPr>
          <p:nvPr>
            <p:ph type="dt" sz="half" idx="10"/>
          </p:nvPr>
        </p:nvSpPr>
        <p:spPr/>
        <p:txBody>
          <a:bodyPr/>
          <a:lstStyle/>
          <a:p>
            <a:fld id="{1C8322F6-1C60-46CF-968C-BC20E470F443}" type="datetimeFigureOut">
              <a:rPr lang="en-US" smtClean="0"/>
              <a:t>2/19/26</a:t>
            </a:fld>
            <a:endParaRPr lang="en-US"/>
          </a:p>
        </p:txBody>
      </p:sp>
      <p:sp>
        <p:nvSpPr>
          <p:cNvPr id="3" name="Footer Placeholder 2">
            <a:extLst>
              <a:ext uri="{FF2B5EF4-FFF2-40B4-BE49-F238E27FC236}">
                <a16:creationId xmlns:a16="http://schemas.microsoft.com/office/drawing/2014/main" id="{499C831E-4321-467E-9090-C89C48CF2F5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68A9556-B3D8-4403-835F-11AE2D4098E9}"/>
              </a:ext>
            </a:extLst>
          </p:cNvPr>
          <p:cNvSpPr>
            <a:spLocks noGrp="1"/>
          </p:cNvSpPr>
          <p:nvPr>
            <p:ph type="sldNum" sz="quarter" idx="12"/>
          </p:nvPr>
        </p:nvSpPr>
        <p:spPr/>
        <p:txBody>
          <a:bodyPr/>
          <a:lstStyle/>
          <a:p>
            <a:fld id="{5EEB83C2-341F-4C28-A243-1C56DDDA54D3}" type="slidenum">
              <a:rPr lang="en-US" smtClean="0"/>
              <a:t>‹#›</a:t>
            </a:fld>
            <a:endParaRPr lang="en-US"/>
          </a:p>
        </p:txBody>
      </p:sp>
    </p:spTree>
    <p:extLst>
      <p:ext uri="{BB962C8B-B14F-4D97-AF65-F5344CB8AC3E}">
        <p14:creationId xmlns:p14="http://schemas.microsoft.com/office/powerpoint/2010/main" val="21953110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A0AA48-D521-423D-B185-6490EF57B935}"/>
              </a:ext>
            </a:extLst>
          </p:cNvPr>
          <p:cNvSpPr>
            <a:spLocks noGrp="1"/>
          </p:cNvSpPr>
          <p:nvPr>
            <p:ph type="title"/>
          </p:nvPr>
        </p:nvSpPr>
        <p:spPr>
          <a:xfrm>
            <a:off x="572201" y="810344"/>
            <a:ext cx="3478084" cy="1408062"/>
          </a:xfrm>
        </p:spPr>
        <p:txBody>
          <a:bodyPr anchor="t"/>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B64E6DD-DDD2-4ED6-B8A9-A8B6D7656549}"/>
              </a:ext>
            </a:extLst>
          </p:cNvPr>
          <p:cNvSpPr>
            <a:spLocks noGrp="1"/>
          </p:cNvSpPr>
          <p:nvPr>
            <p:ph idx="1"/>
          </p:nvPr>
        </p:nvSpPr>
        <p:spPr>
          <a:xfrm>
            <a:off x="4919809" y="931232"/>
            <a:ext cx="6700679" cy="507936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A3F08F5E-AD33-4ACF-84C9-78B0FF6BE3AC}"/>
              </a:ext>
            </a:extLst>
          </p:cNvPr>
          <p:cNvSpPr>
            <a:spLocks noGrp="1"/>
          </p:cNvSpPr>
          <p:nvPr>
            <p:ph type="body" sz="half" idx="2"/>
          </p:nvPr>
        </p:nvSpPr>
        <p:spPr>
          <a:xfrm>
            <a:off x="571500" y="2578608"/>
            <a:ext cx="3478783" cy="341724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8D7604E-7DD4-4497-B325-74F899E8ACC6}"/>
              </a:ext>
            </a:extLst>
          </p:cNvPr>
          <p:cNvSpPr>
            <a:spLocks noGrp="1"/>
          </p:cNvSpPr>
          <p:nvPr>
            <p:ph type="dt" sz="half" idx="10"/>
          </p:nvPr>
        </p:nvSpPr>
        <p:spPr/>
        <p:txBody>
          <a:bodyPr/>
          <a:lstStyle/>
          <a:p>
            <a:fld id="{1C8322F6-1C60-46CF-968C-BC20E470F443}" type="datetimeFigureOut">
              <a:rPr lang="en-US" smtClean="0"/>
              <a:t>2/19/26</a:t>
            </a:fld>
            <a:endParaRPr lang="en-US"/>
          </a:p>
        </p:txBody>
      </p:sp>
      <p:sp>
        <p:nvSpPr>
          <p:cNvPr id="6" name="Footer Placeholder 5">
            <a:extLst>
              <a:ext uri="{FF2B5EF4-FFF2-40B4-BE49-F238E27FC236}">
                <a16:creationId xmlns:a16="http://schemas.microsoft.com/office/drawing/2014/main" id="{3F02BEED-A8F6-4256-9539-4434694AA16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5EA1AA6-EE0B-48FD-A7DE-6CEE6A8C7DEB}"/>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8" name="Straight Connector 7">
            <a:extLst>
              <a:ext uri="{FF2B5EF4-FFF2-40B4-BE49-F238E27FC236}">
                <a16:creationId xmlns:a16="http://schemas.microsoft.com/office/drawing/2014/main" id="{B3F35B32-9A23-4805-94A6-96826D202139}"/>
              </a:ext>
            </a:extLst>
          </p:cNvPr>
          <p:cNvCxnSpPr>
            <a:cxnSpLocks/>
          </p:cNvCxnSpPr>
          <p:nvPr/>
        </p:nvCxnSpPr>
        <p:spPr>
          <a:xfrm flipH="1">
            <a:off x="571500"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62BA7DA-3944-40D4-91CD-40CA24DBB79B}"/>
              </a:ext>
            </a:extLst>
          </p:cNvPr>
          <p:cNvCxnSpPr>
            <a:cxnSpLocks/>
          </p:cNvCxnSpPr>
          <p:nvPr/>
        </p:nvCxnSpPr>
        <p:spPr>
          <a:xfrm flipV="1">
            <a:off x="4419601" y="571500"/>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8BEA0B78-39E7-4039-B8BE-4F425688C6DF}"/>
              </a:ext>
            </a:extLst>
          </p:cNvPr>
          <p:cNvCxnSpPr>
            <a:cxnSpLocks/>
          </p:cNvCxnSpPr>
          <p:nvPr/>
        </p:nvCxnSpPr>
        <p:spPr>
          <a:xfrm flipH="1">
            <a:off x="571501" y="2406845"/>
            <a:ext cx="38481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DD68B99C-0744-42EE-9713-AB0CEC3F5D85}"/>
              </a:ext>
            </a:extLst>
          </p:cNvPr>
          <p:cNvCxnSpPr>
            <a:cxnSpLocks/>
          </p:cNvCxnSpPr>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552738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12732-5D39-4B30-A499-D51BABC882EF}"/>
              </a:ext>
            </a:extLst>
          </p:cNvPr>
          <p:cNvSpPr>
            <a:spLocks noGrp="1"/>
          </p:cNvSpPr>
          <p:nvPr>
            <p:ph type="title"/>
          </p:nvPr>
        </p:nvSpPr>
        <p:spPr>
          <a:xfrm>
            <a:off x="571499" y="802204"/>
            <a:ext cx="3478787" cy="1408062"/>
          </a:xfrm>
        </p:spPr>
        <p:txBody>
          <a:bodyPr anchor="t"/>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23AF5AEC-77BC-4A52-8A56-C6479CA6A29D}"/>
              </a:ext>
            </a:extLst>
          </p:cNvPr>
          <p:cNvSpPr>
            <a:spLocks noGrp="1"/>
          </p:cNvSpPr>
          <p:nvPr>
            <p:ph type="pic" idx="1"/>
          </p:nvPr>
        </p:nvSpPr>
        <p:spPr>
          <a:xfrm>
            <a:off x="4723467" y="847384"/>
            <a:ext cx="6907844" cy="5216813"/>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860A9240-8762-4C7D-AF22-A844CB2EC871}"/>
              </a:ext>
            </a:extLst>
          </p:cNvPr>
          <p:cNvSpPr>
            <a:spLocks noGrp="1"/>
          </p:cNvSpPr>
          <p:nvPr>
            <p:ph type="body" sz="half" idx="2"/>
          </p:nvPr>
        </p:nvSpPr>
        <p:spPr>
          <a:xfrm>
            <a:off x="571498" y="2574906"/>
            <a:ext cx="3478787" cy="343571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9995685-E45D-4E74-8B78-D3B8E85C434D}"/>
              </a:ext>
            </a:extLst>
          </p:cNvPr>
          <p:cNvSpPr>
            <a:spLocks noGrp="1"/>
          </p:cNvSpPr>
          <p:nvPr>
            <p:ph type="dt" sz="half" idx="10"/>
          </p:nvPr>
        </p:nvSpPr>
        <p:spPr/>
        <p:txBody>
          <a:bodyPr/>
          <a:lstStyle/>
          <a:p>
            <a:fld id="{1C8322F6-1C60-46CF-968C-BC20E470F443}" type="datetimeFigureOut">
              <a:rPr lang="en-US" smtClean="0"/>
              <a:t>2/19/26</a:t>
            </a:fld>
            <a:endParaRPr lang="en-US"/>
          </a:p>
        </p:txBody>
      </p:sp>
      <p:sp>
        <p:nvSpPr>
          <p:cNvPr id="6" name="Footer Placeholder 5">
            <a:extLst>
              <a:ext uri="{FF2B5EF4-FFF2-40B4-BE49-F238E27FC236}">
                <a16:creationId xmlns:a16="http://schemas.microsoft.com/office/drawing/2014/main" id="{321FCBA3-0FF5-47C2-901A-645F6185D24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B030381-5320-46AD-A0B9-7C04B3E5A202}"/>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8" name="Straight Connector 7">
            <a:extLst>
              <a:ext uri="{FF2B5EF4-FFF2-40B4-BE49-F238E27FC236}">
                <a16:creationId xmlns:a16="http://schemas.microsoft.com/office/drawing/2014/main" id="{5357A432-D933-402A-8657-216EE20450EE}"/>
              </a:ext>
            </a:extLst>
          </p:cNvPr>
          <p:cNvCxnSpPr>
            <a:cxnSpLocks/>
          </p:cNvCxnSpPr>
          <p:nvPr/>
        </p:nvCxnSpPr>
        <p:spPr>
          <a:xfrm flipH="1">
            <a:off x="571500"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1B1E0F3-D71B-436F-A10B-B6EA7125F684}"/>
              </a:ext>
            </a:extLst>
          </p:cNvPr>
          <p:cNvCxnSpPr>
            <a:cxnSpLocks/>
          </p:cNvCxnSpPr>
          <p:nvPr/>
        </p:nvCxnSpPr>
        <p:spPr>
          <a:xfrm flipV="1">
            <a:off x="4419601" y="571500"/>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DEE64F5-2B48-4A2E-BA5E-1D37F1A7C9A3}"/>
              </a:ext>
            </a:extLst>
          </p:cNvPr>
          <p:cNvCxnSpPr>
            <a:cxnSpLocks/>
          </p:cNvCxnSpPr>
          <p:nvPr/>
        </p:nvCxnSpPr>
        <p:spPr>
          <a:xfrm flipH="1">
            <a:off x="571501" y="2406845"/>
            <a:ext cx="38481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99BF9AA-A2C8-4233-B597-EB11C6D6A0E0}"/>
              </a:ext>
            </a:extLst>
          </p:cNvPr>
          <p:cNvCxnSpPr>
            <a:cxnSpLocks/>
          </p:cNvCxnSpPr>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207142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799A0A-70FC-426A-8B3B-60FAF9806EB0}"/>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EF47EC6-9753-4ABC-BB66-64CCC8BA0808}"/>
              </a:ext>
            </a:extLst>
          </p:cNvPr>
          <p:cNvSpPr>
            <a:spLocks noGrp="1"/>
          </p:cNvSpPr>
          <p:nvPr>
            <p:ph type="body" orient="vert" idx="1"/>
          </p:nvPr>
        </p:nvSpPr>
        <p:spPr>
          <a:xfrm>
            <a:off x="571499" y="2036363"/>
            <a:ext cx="11059811" cy="387077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8884D9F-DC99-4B4C-98CF-178BBBB76646}"/>
              </a:ext>
            </a:extLst>
          </p:cNvPr>
          <p:cNvSpPr>
            <a:spLocks noGrp="1"/>
          </p:cNvSpPr>
          <p:nvPr>
            <p:ph type="dt" sz="half" idx="10"/>
          </p:nvPr>
        </p:nvSpPr>
        <p:spPr/>
        <p:txBody>
          <a:bodyPr/>
          <a:lstStyle/>
          <a:p>
            <a:fld id="{1C8322F6-1C60-46CF-968C-BC20E470F443}" type="datetimeFigureOut">
              <a:rPr lang="en-US" smtClean="0"/>
              <a:t>2/19/26</a:t>
            </a:fld>
            <a:endParaRPr lang="en-US"/>
          </a:p>
        </p:txBody>
      </p:sp>
      <p:sp>
        <p:nvSpPr>
          <p:cNvPr id="5" name="Footer Placeholder 4">
            <a:extLst>
              <a:ext uri="{FF2B5EF4-FFF2-40B4-BE49-F238E27FC236}">
                <a16:creationId xmlns:a16="http://schemas.microsoft.com/office/drawing/2014/main" id="{1A7A6840-AC0B-4260-8368-08E0A22D22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6A5DAB8-EC07-4CCF-96EA-5D8ACDAE6E48}"/>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7" name="Straight Connector 6">
            <a:extLst>
              <a:ext uri="{FF2B5EF4-FFF2-40B4-BE49-F238E27FC236}">
                <a16:creationId xmlns:a16="http://schemas.microsoft.com/office/drawing/2014/main" id="{0438F1AC-9961-4786-A189-20863DD97F68}"/>
              </a:ext>
            </a:extLst>
          </p:cNvPr>
          <p:cNvCxnSpPr>
            <a:cxnSpLocks/>
          </p:cNvCxnSpPr>
          <p:nvPr/>
        </p:nvCxnSpPr>
        <p:spPr>
          <a:xfrm flipH="1">
            <a:off x="571500" y="1780979"/>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103182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C75F678-EC03-4845-A51B-C90FA6A15491}"/>
              </a:ext>
            </a:extLst>
          </p:cNvPr>
          <p:cNvSpPr>
            <a:spLocks noGrp="1"/>
          </p:cNvSpPr>
          <p:nvPr>
            <p:ph type="title" orient="vert"/>
          </p:nvPr>
        </p:nvSpPr>
        <p:spPr>
          <a:xfrm>
            <a:off x="9177953" y="797251"/>
            <a:ext cx="2483929" cy="5283785"/>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74A8B4D-A39F-4528-975A-9C84BEE778DF}"/>
              </a:ext>
            </a:extLst>
          </p:cNvPr>
          <p:cNvSpPr>
            <a:spLocks noGrp="1"/>
          </p:cNvSpPr>
          <p:nvPr>
            <p:ph type="body" orient="vert" idx="1"/>
          </p:nvPr>
        </p:nvSpPr>
        <p:spPr>
          <a:xfrm>
            <a:off x="566094" y="797251"/>
            <a:ext cx="8101072" cy="528378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15E4A23-6984-4AD1-A51D-600EDC263543}"/>
              </a:ext>
            </a:extLst>
          </p:cNvPr>
          <p:cNvSpPr>
            <a:spLocks noGrp="1"/>
          </p:cNvSpPr>
          <p:nvPr>
            <p:ph type="dt" sz="half" idx="10"/>
          </p:nvPr>
        </p:nvSpPr>
        <p:spPr/>
        <p:txBody>
          <a:bodyPr/>
          <a:lstStyle/>
          <a:p>
            <a:fld id="{1C8322F6-1C60-46CF-968C-BC20E470F443}" type="datetimeFigureOut">
              <a:rPr lang="en-US" smtClean="0"/>
              <a:t>2/19/26</a:t>
            </a:fld>
            <a:endParaRPr lang="en-US"/>
          </a:p>
        </p:txBody>
      </p:sp>
      <p:sp>
        <p:nvSpPr>
          <p:cNvPr id="5" name="Footer Placeholder 4">
            <a:extLst>
              <a:ext uri="{FF2B5EF4-FFF2-40B4-BE49-F238E27FC236}">
                <a16:creationId xmlns:a16="http://schemas.microsoft.com/office/drawing/2014/main" id="{A9273E28-C341-49CC-BAAB-0C0D1982121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26D54A-8E86-4026-8DD0-5B0979BB8C78}"/>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7" name="Straight Connector 6">
            <a:extLst>
              <a:ext uri="{FF2B5EF4-FFF2-40B4-BE49-F238E27FC236}">
                <a16:creationId xmlns:a16="http://schemas.microsoft.com/office/drawing/2014/main" id="{1CB05DA4-DF32-4D7A-9E4D-36309C90C5BB}"/>
              </a:ext>
            </a:extLst>
          </p:cNvPr>
          <p:cNvCxnSpPr>
            <a:cxnSpLocks/>
          </p:cNvCxnSpPr>
          <p:nvPr/>
        </p:nvCxnSpPr>
        <p:spPr>
          <a:xfrm flipH="1">
            <a:off x="566094" y="57711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D7CC7262-4997-41E4-976D-BA82E148280F}"/>
              </a:ext>
            </a:extLst>
          </p:cNvPr>
          <p:cNvCxnSpPr>
            <a:cxnSpLocks/>
          </p:cNvCxnSpPr>
          <p:nvPr/>
        </p:nvCxnSpPr>
        <p:spPr>
          <a:xfrm flipV="1">
            <a:off x="8875226" y="571500"/>
            <a:ext cx="0" cy="571149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6F5063B5-E478-4C41-AD40-49A39AE07429}"/>
              </a:ext>
            </a:extLst>
          </p:cNvPr>
          <p:cNvCxnSpPr>
            <a:cxnSpLocks/>
          </p:cNvCxnSpPr>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2066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9E1467D-9ED1-4211-A71E-41C91C755C9D}"/>
              </a:ext>
            </a:extLst>
          </p:cNvPr>
          <p:cNvSpPr>
            <a:spLocks noGrp="1"/>
          </p:cNvSpPr>
          <p:nvPr>
            <p:ph type="title"/>
          </p:nvPr>
        </p:nvSpPr>
        <p:spPr>
          <a:xfrm>
            <a:off x="571500" y="689289"/>
            <a:ext cx="11049000" cy="108410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1F8A6A1-C9C7-4FDF-B4DA-1E86B6A355F8}"/>
              </a:ext>
            </a:extLst>
          </p:cNvPr>
          <p:cNvSpPr>
            <a:spLocks noGrp="1"/>
          </p:cNvSpPr>
          <p:nvPr>
            <p:ph type="body" idx="1"/>
          </p:nvPr>
        </p:nvSpPr>
        <p:spPr>
          <a:xfrm>
            <a:off x="571499" y="2075688"/>
            <a:ext cx="11059811" cy="381808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AACC44A-C635-4CD0-90E9-D9503AF4CCF2}"/>
              </a:ext>
            </a:extLst>
          </p:cNvPr>
          <p:cNvSpPr>
            <a:spLocks noGrp="1"/>
          </p:cNvSpPr>
          <p:nvPr>
            <p:ph type="dt" sz="half" idx="2"/>
          </p:nvPr>
        </p:nvSpPr>
        <p:spPr>
          <a:xfrm>
            <a:off x="8036732" y="6397103"/>
            <a:ext cx="3091928" cy="365125"/>
          </a:xfrm>
          <a:prstGeom prst="rect">
            <a:avLst/>
          </a:prstGeom>
        </p:spPr>
        <p:txBody>
          <a:bodyPr vert="horz" lIns="91440" tIns="45720" rIns="91440" bIns="45720" rtlCol="0" anchor="ctr"/>
          <a:lstStyle>
            <a:lvl1pPr algn="r">
              <a:defRPr sz="800" cap="all" spc="200" baseline="0">
                <a:solidFill>
                  <a:schemeClr val="tx1"/>
                </a:solidFill>
              </a:defRPr>
            </a:lvl1pPr>
          </a:lstStyle>
          <a:p>
            <a:fld id="{1C8322F6-1C60-46CF-968C-BC20E470F443}" type="datetimeFigureOut">
              <a:rPr lang="en-US" smtClean="0"/>
              <a:t>2/19/26</a:t>
            </a:fld>
            <a:endParaRPr lang="en-US"/>
          </a:p>
        </p:txBody>
      </p:sp>
      <p:sp>
        <p:nvSpPr>
          <p:cNvPr id="5" name="Footer Placeholder 4">
            <a:extLst>
              <a:ext uri="{FF2B5EF4-FFF2-40B4-BE49-F238E27FC236}">
                <a16:creationId xmlns:a16="http://schemas.microsoft.com/office/drawing/2014/main" id="{58ABF682-1A47-492C-81E3-9DB0A50ECB1F}"/>
              </a:ext>
            </a:extLst>
          </p:cNvPr>
          <p:cNvSpPr>
            <a:spLocks noGrp="1"/>
          </p:cNvSpPr>
          <p:nvPr>
            <p:ph type="ftr" sz="quarter" idx="3"/>
          </p:nvPr>
        </p:nvSpPr>
        <p:spPr>
          <a:xfrm>
            <a:off x="475782" y="6397103"/>
            <a:ext cx="4114800" cy="365125"/>
          </a:xfrm>
          <a:prstGeom prst="rect">
            <a:avLst/>
          </a:prstGeom>
        </p:spPr>
        <p:txBody>
          <a:bodyPr vert="horz" lIns="91440" tIns="45720" rIns="91440" bIns="45720" rtlCol="0" anchor="ctr"/>
          <a:lstStyle>
            <a:lvl1pPr algn="l">
              <a:defRPr sz="800" cap="all" spc="2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6CCC814B-9105-44ED-98A9-D326B2E2605C}"/>
              </a:ext>
            </a:extLst>
          </p:cNvPr>
          <p:cNvSpPr>
            <a:spLocks noGrp="1"/>
          </p:cNvSpPr>
          <p:nvPr>
            <p:ph type="sldNum" sz="quarter" idx="4"/>
          </p:nvPr>
        </p:nvSpPr>
        <p:spPr>
          <a:xfrm>
            <a:off x="11024553" y="6397103"/>
            <a:ext cx="700775" cy="365125"/>
          </a:xfrm>
          <a:prstGeom prst="rect">
            <a:avLst/>
          </a:prstGeom>
        </p:spPr>
        <p:txBody>
          <a:bodyPr vert="horz" lIns="91440" tIns="45720" rIns="91440" bIns="45720" rtlCol="0" anchor="ctr"/>
          <a:lstStyle>
            <a:lvl1pPr algn="r">
              <a:defRPr sz="800">
                <a:solidFill>
                  <a:schemeClr val="tx1"/>
                </a:solidFill>
              </a:defRPr>
            </a:lvl1pPr>
          </a:lstStyle>
          <a:p>
            <a:fld id="{5EEB83C2-341F-4C28-A243-1C56DDDA54D3}" type="slidenum">
              <a:rPr lang="en-US" smtClean="0"/>
              <a:t>‹#›</a:t>
            </a:fld>
            <a:endParaRPr lang="en-US"/>
          </a:p>
        </p:txBody>
      </p:sp>
      <p:cxnSp>
        <p:nvCxnSpPr>
          <p:cNvPr id="20" name="Straight Connector 19">
            <a:extLst>
              <a:ext uri="{FF2B5EF4-FFF2-40B4-BE49-F238E27FC236}">
                <a16:creationId xmlns:a16="http://schemas.microsoft.com/office/drawing/2014/main" id="{A6814345-41DE-42C5-8657-66C1417DF81A}"/>
              </a:ext>
            </a:extLst>
          </p:cNvPr>
          <p:cNvCxnSpPr>
            <a:cxnSpLocks/>
          </p:cNvCxnSpPr>
          <p:nvPr/>
        </p:nvCxnSpPr>
        <p:spPr>
          <a:xfrm flipH="1">
            <a:off x="566094" y="6286347"/>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7E68E419-3727-4F5E-8840-AF149B33B0B7}"/>
              </a:ext>
            </a:extLst>
          </p:cNvPr>
          <p:cNvCxnSpPr>
            <a:cxnSpLocks/>
          </p:cNvCxnSpPr>
          <p:nvPr/>
        </p:nvCxnSpPr>
        <p:spPr>
          <a:xfrm flipH="1">
            <a:off x="577485" y="1883336"/>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519B6EC-D7AE-452F-8D0C-D11BD3377F3E}"/>
              </a:ext>
            </a:extLst>
          </p:cNvPr>
          <p:cNvCxnSpPr>
            <a:cxnSpLocks/>
          </p:cNvCxnSpPr>
          <p:nvPr/>
        </p:nvCxnSpPr>
        <p:spPr>
          <a:xfrm flipH="1">
            <a:off x="577485"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7386349"/>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0" r:id="rId6"/>
    <p:sldLayoutId id="2147483726" r:id="rId7"/>
    <p:sldLayoutId id="2147483727" r:id="rId8"/>
    <p:sldLayoutId id="2147483728" r:id="rId9"/>
    <p:sldLayoutId id="2147483729" r:id="rId10"/>
    <p:sldLayoutId id="2147483731" r:id="rId11"/>
  </p:sldLayoutIdLst>
  <p:txStyles>
    <p:titleStyle>
      <a:lvl1pPr algn="l" defTabSz="914400" rtl="0" eaLnBrk="1" latinLnBrk="0" hangingPunct="1">
        <a:lnSpc>
          <a:spcPct val="90000"/>
        </a:lnSpc>
        <a:spcBef>
          <a:spcPct val="0"/>
        </a:spcBef>
        <a:buNone/>
        <a:defRPr sz="4000" kern="1200" spc="-100" baseline="0">
          <a:solidFill>
            <a:schemeClr val="tx1"/>
          </a:solidFill>
          <a:latin typeface="Batang" panose="02030600000101010101" pitchFamily="18" charset="-127"/>
          <a:ea typeface="Batang" panose="02030600000101010101" pitchFamily="18" charset="-127"/>
          <a:cs typeface="+mj-cs"/>
        </a:defRPr>
      </a:lvl1pPr>
    </p:titleStyle>
    <p:bodyStyle>
      <a:lvl1pPr marL="228600" indent="-228600" algn="l" defTabSz="914400" rtl="0" eaLnBrk="1" latinLnBrk="0" hangingPunct="1">
        <a:lnSpc>
          <a:spcPct val="120000"/>
        </a:lnSpc>
        <a:spcBef>
          <a:spcPts val="1000"/>
        </a:spcBef>
        <a:buSzPct val="80000"/>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SzPct val="80000"/>
        <a:buFont typeface="Avenir Next LT Pro Light" panose="020B03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0000"/>
        <a:buFont typeface="Arial" panose="020B06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20000"/>
        </a:lnSpc>
        <a:spcBef>
          <a:spcPts val="500"/>
        </a:spcBef>
        <a:buSzPct val="80000"/>
        <a:buFont typeface="Avenir Next LT Pro Light" panose="020B0304020202020204" pitchFamily="34" charset="0"/>
        <a:buChar char="–"/>
        <a:defRPr sz="1400" kern="1200">
          <a:solidFill>
            <a:schemeClr val="tx1"/>
          </a:solidFill>
          <a:latin typeface="+mn-lt"/>
          <a:ea typeface="+mn-ea"/>
          <a:cs typeface="+mn-cs"/>
        </a:defRPr>
      </a:lvl4pPr>
      <a:lvl5pPr marL="1280160" indent="-228600" algn="l" defTabSz="914400" rtl="0" eaLnBrk="1" latinLnBrk="0" hangingPunct="1">
        <a:lnSpc>
          <a:spcPct val="120000"/>
        </a:lnSpc>
        <a:spcBef>
          <a:spcPts val="500"/>
        </a:spcBef>
        <a:buSzPct val="80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3.xml.rels><?xml version="1.0" encoding="UTF-8" standalone="yes"?>
<Relationships xmlns="http://schemas.openxmlformats.org/package/2006/relationships"><Relationship Id="rId3" Type="http://schemas.openxmlformats.org/officeDocument/2006/relationships/hyperlink" Target="https://thediplomat.com/2015/11/maternal-health-in-papua-new-guinea/" TargetMode="External"/><Relationship Id="rId2" Type="http://schemas.openxmlformats.org/officeDocument/2006/relationships/hyperlink" Target="https://www.bbc.com/news/world-asia-pacific-15436981" TargetMode="External"/><Relationship Id="rId1" Type="http://schemas.openxmlformats.org/officeDocument/2006/relationships/slideLayout" Target="../slideLayouts/slideLayout2.xml"/><Relationship Id="rId4" Type="http://schemas.openxmlformats.org/officeDocument/2006/relationships/hyperlink" Target="https://www.hrw.org/world-report/2024/country-chapters/papua-new-guinea"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health.gov.pg/pdf/SPAR_2023.pdf" TargetMode="External"/><Relationship Id="rId2" Type="http://schemas.openxmlformats.org/officeDocument/2006/relationships/hyperlink" Target="https://www.bbc.com/news/world-asia-pacific" TargetMode="External"/><Relationship Id="rId1" Type="http://schemas.openxmlformats.org/officeDocument/2006/relationships/slideLayout" Target="../slideLayouts/slideLayout2.xml"/><Relationship Id="rId4" Type="http://schemas.openxmlformats.org/officeDocument/2006/relationships/hyperlink" Target="https://esaro.unfpa.org/sites/default/files/pub-pdf/2025-11/UNFPA%20-%20Climate%20Report%20%28Compressed%20Quality%20Version%29.pdf" TargetMode="External"/></Relationships>
</file>

<file path=ppt/slides/_rels/slide1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521207" y="786384"/>
            <a:ext cx="7361552" cy="1707775"/>
          </a:xfrm>
        </p:spPr>
        <p:txBody>
          <a:bodyPr vert="horz" lIns="91440" tIns="45720" rIns="91440" bIns="45720" rtlCol="0" anchor="t">
            <a:normAutofit fontScale="90000"/>
          </a:bodyPr>
          <a:lstStyle/>
          <a:p>
            <a:r>
              <a:rPr lang="en-US" sz="3500" b="1" dirty="0">
                <a:latin typeface="Times New Roman" panose="02020603050405020304" pitchFamily="18" charset="0"/>
                <a:cs typeface="Times New Roman" panose="02020603050405020304" pitchFamily="18" charset="0"/>
              </a:rPr>
              <a:t>Maternal Mortality Crisis in Papua New Guinea</a:t>
            </a:r>
            <a:endParaRPr lang="en-US" sz="3500" dirty="0">
              <a:latin typeface="Times New Roman" panose="02020603050405020304" pitchFamily="18" charset="0"/>
              <a:cs typeface="Times New Roman" panose="02020603050405020304" pitchFamily="18" charset="0"/>
            </a:endParaRPr>
          </a:p>
          <a:p>
            <a:r>
              <a:rPr lang="en-US" sz="1900" i="1" dirty="0">
                <a:latin typeface="Times New Roman" panose="02020603050405020304" pitchFamily="18" charset="0"/>
                <a:cs typeface="Times New Roman" panose="02020603050405020304" pitchFamily="18" charset="0"/>
              </a:rPr>
              <a:t>A Swiss Cheese Model Analysis of Systemic Healthcare Failure</a:t>
            </a:r>
            <a:endParaRPr lang="en-US" sz="1900" dirty="0">
              <a:latin typeface="Times New Roman" panose="02020603050405020304" pitchFamily="18" charset="0"/>
              <a:cs typeface="Times New Roman" panose="02020603050405020304" pitchFamily="18" charset="0"/>
            </a:endParaRPr>
          </a:p>
          <a:p>
            <a:br>
              <a:rPr lang="en-US" sz="1900" dirty="0"/>
            </a:br>
            <a:endParaRPr lang="en-US" sz="1900" dirty="0"/>
          </a:p>
        </p:txBody>
      </p:sp>
      <p:sp>
        <p:nvSpPr>
          <p:cNvPr id="3" name="Subtitle 2"/>
          <p:cNvSpPr>
            <a:spLocks noGrp="1"/>
          </p:cNvSpPr>
          <p:nvPr>
            <p:ph type="subTitle" idx="1"/>
          </p:nvPr>
        </p:nvSpPr>
        <p:spPr>
          <a:xfrm>
            <a:off x="571501" y="2848396"/>
            <a:ext cx="5467441" cy="3018330"/>
          </a:xfrm>
        </p:spPr>
        <p:txBody>
          <a:bodyPr vert="horz" lIns="91440" tIns="45720" rIns="91440" bIns="45720" rtlCol="0" anchor="b">
            <a:normAutofit/>
          </a:bodyPr>
          <a:lstStyle/>
          <a:p>
            <a:pPr indent="-228600">
              <a:lnSpc>
                <a:spcPct val="120000"/>
              </a:lnSpc>
            </a:pPr>
            <a:r>
              <a:rPr lang="en-US" sz="1800" dirty="0">
                <a:latin typeface="Times New Roman" panose="02020603050405020304" pitchFamily="18" charset="0"/>
                <a:cs typeface="Times New Roman" panose="02020603050405020304" pitchFamily="18" charset="0"/>
              </a:rPr>
              <a:t>Component 1 – Individual Presentation</a:t>
            </a:r>
          </a:p>
          <a:p>
            <a:pPr indent="-228600">
              <a:lnSpc>
                <a:spcPct val="120000"/>
              </a:lnSpc>
            </a:pPr>
            <a:r>
              <a:rPr lang="en-US" sz="1800" dirty="0">
                <a:latin typeface="Times New Roman" panose="02020603050405020304" pitchFamily="18" charset="0"/>
                <a:cs typeface="Times New Roman" panose="02020603050405020304" pitchFamily="18" charset="0"/>
              </a:rPr>
              <a:t>MSc Public Health and Social Care in Practice </a:t>
            </a:r>
          </a:p>
          <a:p>
            <a:pPr indent="-228600">
              <a:lnSpc>
                <a:spcPct val="120000"/>
              </a:lnSpc>
            </a:pPr>
            <a:r>
              <a:rPr lang="en-US" sz="1800" dirty="0">
                <a:latin typeface="Times New Roman" panose="02020603050405020304" pitchFamily="18" charset="0"/>
                <a:cs typeface="Times New Roman" panose="02020603050405020304" pitchFamily="18" charset="0"/>
              </a:rPr>
              <a:t>LCHS7006</a:t>
            </a:r>
          </a:p>
          <a:p>
            <a:pPr indent="-228600">
              <a:lnSpc>
                <a:spcPct val="120000"/>
              </a:lnSpc>
            </a:pPr>
            <a:br>
              <a:rPr lang="en-US" sz="1800" dirty="0"/>
            </a:br>
            <a:endParaRPr lang="en-US" sz="1800" dirty="0"/>
          </a:p>
        </p:txBody>
      </p:sp>
      <p:pic>
        <p:nvPicPr>
          <p:cNvPr id="4" name="Picture 3">
            <a:extLst>
              <a:ext uri="{FF2B5EF4-FFF2-40B4-BE49-F238E27FC236}">
                <a16:creationId xmlns:a16="http://schemas.microsoft.com/office/drawing/2014/main" id="{5DE401AF-49CE-C8F6-797C-A4EBC9B43CAF}"/>
              </a:ext>
            </a:extLst>
          </p:cNvPr>
          <p:cNvPicPr>
            <a:picLocks noChangeAspect="1"/>
          </p:cNvPicPr>
          <p:nvPr/>
        </p:nvPicPr>
        <p:blipFill>
          <a:blip r:embed="rId2"/>
          <a:stretch>
            <a:fillRect/>
          </a:stretch>
        </p:blipFill>
        <p:spPr>
          <a:xfrm>
            <a:off x="6914734" y="1856906"/>
            <a:ext cx="4705764" cy="3141097"/>
          </a:xfrm>
          <a:prstGeom prst="rect">
            <a:avLst/>
          </a:prstGeom>
        </p:spPr>
      </p:pic>
      <p:sp>
        <p:nvSpPr>
          <p:cNvPr id="5" name="TextBox 4">
            <a:extLst>
              <a:ext uri="{FF2B5EF4-FFF2-40B4-BE49-F238E27FC236}">
                <a16:creationId xmlns:a16="http://schemas.microsoft.com/office/drawing/2014/main" id="{45264ED8-1677-F6AC-4D69-8DA60157BB00}"/>
              </a:ext>
            </a:extLst>
          </p:cNvPr>
          <p:cNvSpPr txBox="1"/>
          <p:nvPr/>
        </p:nvSpPr>
        <p:spPr>
          <a:xfrm>
            <a:off x="8396651" y="5092667"/>
            <a:ext cx="3223847" cy="375138"/>
          </a:xfrm>
          <a:prstGeom prst="rect">
            <a:avLst/>
          </a:prstGeom>
          <a:noFill/>
        </p:spPr>
        <p:txBody>
          <a:bodyPr wrap="square" rtlCol="0">
            <a:spAutoFit/>
          </a:bodyPr>
          <a:lstStyle/>
          <a:p>
            <a:r>
              <a:rPr lang="en-US" dirty="0">
                <a:latin typeface="Times New Roman" panose="02020603050405020304" pitchFamily="18" charset="0"/>
                <a:cs typeface="Times New Roman" panose="02020603050405020304" pitchFamily="18" charset="0"/>
              </a:rPr>
              <a:t>Source: Author  </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BBF1F2-FAA3-7C86-2ACD-0C9D204C3BAE}"/>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Case Study Overview</a:t>
            </a:r>
          </a:p>
        </p:txBody>
      </p:sp>
      <p:sp>
        <p:nvSpPr>
          <p:cNvPr id="3" name="Content Placeholder 2">
            <a:extLst>
              <a:ext uri="{FF2B5EF4-FFF2-40B4-BE49-F238E27FC236}">
                <a16:creationId xmlns:a16="http://schemas.microsoft.com/office/drawing/2014/main" id="{CF1E7B2B-A3F2-B08B-0DC8-543379C74D77}"/>
              </a:ext>
            </a:extLst>
          </p:cNvPr>
          <p:cNvSpPr>
            <a:spLocks noGrp="1"/>
          </p:cNvSpPr>
          <p:nvPr>
            <p:ph idx="1"/>
          </p:nvPr>
        </p:nvSpPr>
        <p:spPr/>
        <p:txBody>
          <a:bodyPr>
            <a:normAutofit fontScale="92500" lnSpcReduction="20000"/>
          </a:bodyPr>
          <a:lstStyle/>
          <a:p>
            <a:r>
              <a:rPr lang="en-US" dirty="0">
                <a:latin typeface="Times New Roman" panose="02020603050405020304" pitchFamily="18" charset="0"/>
                <a:cs typeface="Times New Roman" panose="02020603050405020304" pitchFamily="18" charset="0"/>
              </a:rPr>
              <a:t>Sarah, a 28 years-old woman in her third pregnancy (gravida 3, para 2), living in rural highlands community 80 km from the nearest hospital, experienced postpartum </a:t>
            </a:r>
            <a:r>
              <a:rPr lang="en-US" dirty="0" err="1">
                <a:latin typeface="Times New Roman" panose="02020603050405020304" pitchFamily="18" charset="0"/>
                <a:cs typeface="Times New Roman" panose="02020603050405020304" pitchFamily="18" charset="0"/>
              </a:rPr>
              <a:t>haemorrhage</a:t>
            </a:r>
            <a:r>
              <a:rPr lang="en-US" dirty="0">
                <a:latin typeface="Times New Roman" panose="02020603050405020304" pitchFamily="18" charset="0"/>
                <a:cs typeface="Times New Roman" panose="02020603050405020304" pitchFamily="18" charset="0"/>
              </a:rPr>
              <a:t> following a home birth attended by a traditional birth attendant, reflecting the ongoing risks associated with non-facility deliveries in remote settings.</a:t>
            </a:r>
            <a:r>
              <a:rPr lang="en-IN" dirty="0">
                <a:latin typeface="Times New Roman" panose="02020603050405020304" pitchFamily="18" charset="0"/>
                <a:cs typeface="Times New Roman" panose="02020603050405020304" pitchFamily="18" charset="0"/>
              </a:rPr>
              <a:t> (</a:t>
            </a:r>
            <a:r>
              <a:rPr lang="en-IN" dirty="0" err="1">
                <a:latin typeface="Times New Roman" panose="02020603050405020304" pitchFamily="18" charset="0"/>
                <a:cs typeface="Times New Roman" panose="02020603050405020304" pitchFamily="18" charset="0"/>
              </a:rPr>
              <a:t>Bolnga</a:t>
            </a:r>
            <a:r>
              <a:rPr lang="en-IN" dirty="0">
                <a:latin typeface="Times New Roman" panose="02020603050405020304" pitchFamily="18" charset="0"/>
                <a:cs typeface="Times New Roman" panose="02020603050405020304" pitchFamily="18" charset="0"/>
              </a:rPr>
              <a:t> et al., 2014)</a:t>
            </a:r>
          </a:p>
          <a:p>
            <a:r>
              <a:rPr lang="en-IN" dirty="0">
                <a:latin typeface="Times New Roman" panose="02020603050405020304" pitchFamily="18" charset="0"/>
                <a:cs typeface="Times New Roman" panose="02020603050405020304" pitchFamily="18" charset="0"/>
              </a:rPr>
              <a:t>The three delays model was evident: a 6-hour delay in recognising the emergency severity, 8-hour delay reaching the facility due to no ambulance (family carried her on foot), an immediate delays  receiving care due to absence of blood Bank and skilled staff on duty. (</a:t>
            </a:r>
            <a:r>
              <a:rPr lang="en-IN" dirty="0" err="1">
                <a:latin typeface="Times New Roman" panose="02020603050405020304" pitchFamily="18" charset="0"/>
                <a:cs typeface="Times New Roman" panose="02020603050405020304" pitchFamily="18" charset="0"/>
              </a:rPr>
              <a:t>Bolnga</a:t>
            </a:r>
            <a:r>
              <a:rPr lang="en-IN" dirty="0">
                <a:latin typeface="Times New Roman" panose="02020603050405020304" pitchFamily="18" charset="0"/>
                <a:cs typeface="Times New Roman" panose="02020603050405020304" pitchFamily="18" charset="0"/>
              </a:rPr>
              <a:t> et al., 2014; Grundy et al., 2019)</a:t>
            </a:r>
          </a:p>
          <a:p>
            <a:r>
              <a:rPr lang="en-US" dirty="0">
                <a:latin typeface="Times New Roman" panose="02020603050405020304" pitchFamily="18" charset="0"/>
                <a:cs typeface="Times New Roman" panose="02020603050405020304" pitchFamily="18" charset="0"/>
              </a:rPr>
              <a:t>Death occurred, 18 hours post delivery from preventable </a:t>
            </a:r>
            <a:r>
              <a:rPr lang="en-US" dirty="0" err="1">
                <a:latin typeface="Times New Roman" panose="02020603050405020304" pitchFamily="18" charset="0"/>
                <a:cs typeface="Times New Roman" panose="02020603050405020304" pitchFamily="18" charset="0"/>
              </a:rPr>
              <a:t>haemorrhagic</a:t>
            </a:r>
            <a:r>
              <a:rPr lang="en-US" dirty="0">
                <a:latin typeface="Times New Roman" panose="02020603050405020304" pitchFamily="18" charset="0"/>
                <a:cs typeface="Times New Roman" panose="02020603050405020304" pitchFamily="18" charset="0"/>
              </a:rPr>
              <a:t> shock that could have been managed with timely access to emergency obstetric care. </a:t>
            </a:r>
            <a:r>
              <a:rPr lang="en-IN" dirty="0">
                <a:latin typeface="Times New Roman" panose="02020603050405020304" pitchFamily="18" charset="0"/>
                <a:cs typeface="Times New Roman" panose="02020603050405020304" pitchFamily="18" charset="0"/>
              </a:rPr>
              <a:t>(Eccles, 2015)</a:t>
            </a:r>
          </a:p>
          <a:p>
            <a:r>
              <a:rPr lang="en-IN" dirty="0">
                <a:latin typeface="Times New Roman" panose="02020603050405020304" pitchFamily="18" charset="0"/>
                <a:cs typeface="Times New Roman" panose="02020603050405020304" pitchFamily="18" charset="0"/>
              </a:rPr>
              <a:t>This case exemplifies the typical pattern of rural maternal deaths across “PNG” where system failure rather than isolated clinical errors, Make such outcomes inevitable. (Macintyre, 2018; Mola &amp; Kirby, 2013)</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357261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4D990-8AFB-C78B-3E6F-B1BA0C287607}"/>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From Case to National Pattern</a:t>
            </a:r>
          </a:p>
        </p:txBody>
      </p:sp>
      <p:sp>
        <p:nvSpPr>
          <p:cNvPr id="3" name="Content Placeholder 2">
            <a:extLst>
              <a:ext uri="{FF2B5EF4-FFF2-40B4-BE49-F238E27FC236}">
                <a16:creationId xmlns:a16="http://schemas.microsoft.com/office/drawing/2014/main" id="{B830BF38-64C0-9D2D-4C0C-9DAE19F70E64}"/>
              </a:ext>
            </a:extLst>
          </p:cNvPr>
          <p:cNvSpPr>
            <a:spLocks noGrp="1"/>
          </p:cNvSpPr>
          <p:nvPr>
            <p:ph idx="1"/>
          </p:nvPr>
        </p:nvSpPr>
        <p:spPr/>
        <p:txBody>
          <a:bodyPr>
            <a:normAutofit fontScale="92500" lnSpcReduction="10000"/>
          </a:bodyPr>
          <a:lstStyle/>
          <a:p>
            <a:r>
              <a:rPr lang="en-US" dirty="0">
                <a:latin typeface="Times New Roman" panose="02020603050405020304" pitchFamily="18" charset="0"/>
                <a:cs typeface="Times New Roman" panose="02020603050405020304" pitchFamily="18" charset="0"/>
              </a:rPr>
              <a:t>Similar delays, resource gaps and preventable deaths occur across PNG’s rural areas, where over 80% of population resides with minimal access to health facilities. </a:t>
            </a:r>
            <a:r>
              <a:rPr lang="en-IN" dirty="0">
                <a:latin typeface="Times New Roman" panose="02020603050405020304" pitchFamily="18" charset="0"/>
                <a:cs typeface="Times New Roman" panose="02020603050405020304" pitchFamily="18" charset="0"/>
              </a:rPr>
              <a:t>(BBC, 2023; Grundy et al., 2019)</a:t>
            </a:r>
          </a:p>
          <a:p>
            <a:r>
              <a:rPr lang="en-IN" dirty="0">
                <a:latin typeface="Times New Roman" panose="02020603050405020304" pitchFamily="18" charset="0"/>
                <a:cs typeface="Times New Roman" panose="02020603050405020304" pitchFamily="18" charset="0"/>
              </a:rPr>
              <a:t>PNG’s maternal mortality ratio ranges from 171 to 703 deaths per 100,000 live births, among the highest in the Asia-Pacific region, with approximately 1 in 20 women dying during pregnancy or childbirth. (Eccles, 2015; Mola &amp; Kirby, 2013)</a:t>
            </a:r>
          </a:p>
          <a:p>
            <a:r>
              <a:rPr lang="en-IN" dirty="0">
                <a:latin typeface="Times New Roman" panose="02020603050405020304" pitchFamily="18" charset="0"/>
                <a:cs typeface="Times New Roman" panose="02020603050405020304" pitchFamily="18" charset="0"/>
              </a:rPr>
              <a:t>The critical analytical question shifts from “Who failed this woman?” to “Why did the health system fail ?” (Macintyre, 2018)</a:t>
            </a:r>
          </a:p>
          <a:p>
            <a:r>
              <a:rPr lang="en-IN" dirty="0">
                <a:latin typeface="Times New Roman" panose="02020603050405020304" pitchFamily="18" charset="0"/>
                <a:cs typeface="Times New Roman" panose="02020603050405020304" pitchFamily="18" charset="0"/>
              </a:rPr>
              <a:t>This presentation applies the Swiss Cheese Model to demonstrate how multiple system failures aligned to create a fatal outcome and  then benchmarks PNG’s performance against WHO standards to quantify the gaps. (Reason, 1990; WHO, 2024)</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789316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11933-C5E4-5220-41FD-1689B1182233}"/>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Background- PNG Health System Context</a:t>
            </a:r>
          </a:p>
        </p:txBody>
      </p:sp>
      <p:sp>
        <p:nvSpPr>
          <p:cNvPr id="3" name="Content Placeholder 2">
            <a:extLst>
              <a:ext uri="{FF2B5EF4-FFF2-40B4-BE49-F238E27FC236}">
                <a16:creationId xmlns:a16="http://schemas.microsoft.com/office/drawing/2014/main" id="{13B2A985-0C97-5FF2-686E-C4EAD6164DA7}"/>
              </a:ext>
            </a:extLst>
          </p:cNvPr>
          <p:cNvSpPr>
            <a:spLocks noGrp="1"/>
          </p:cNvSpPr>
          <p:nvPr>
            <p:ph idx="1"/>
          </p:nvPr>
        </p:nvSpPr>
        <p:spPr/>
        <p:txBody>
          <a:bodyPr>
            <a:normAutofit fontScale="85000" lnSpcReduction="10000"/>
          </a:bodyPr>
          <a:lstStyle/>
          <a:p>
            <a:r>
              <a:rPr lang="en-US" dirty="0">
                <a:latin typeface="Times New Roman" panose="02020603050405020304" pitchFamily="18" charset="0"/>
                <a:cs typeface="Times New Roman" panose="02020603050405020304" pitchFamily="18" charset="0"/>
              </a:rPr>
              <a:t>PNG is a middle-income nation with significant natural resources but profound health system inequality, with over 80% of the population living in remote or rural areas having minimal healthcare access. </a:t>
            </a:r>
            <a:r>
              <a:rPr lang="en-IN" dirty="0">
                <a:latin typeface="Times New Roman" panose="02020603050405020304" pitchFamily="18" charset="0"/>
                <a:cs typeface="Times New Roman" panose="02020603050405020304" pitchFamily="18" charset="0"/>
              </a:rPr>
              <a:t>(HRW, 2023; BBC, 2023)</a:t>
            </a:r>
          </a:p>
          <a:p>
            <a:r>
              <a:rPr lang="en-IN" dirty="0">
                <a:latin typeface="Times New Roman" panose="02020603050405020304" pitchFamily="18" charset="0"/>
                <a:cs typeface="Times New Roman" panose="02020603050405020304" pitchFamily="18" charset="0"/>
              </a:rPr>
              <a:t>Core system weaknesses include a critical shortage of skilled healthcare workers (approximately 1 per 10,000 population versus WHO standard of 23 per 10,000), severely under resourced facilities and dysfunctional referral systems. (Grundy et al., 2019; Pincock, 2006)</a:t>
            </a:r>
          </a:p>
          <a:p>
            <a:r>
              <a:rPr lang="en-IN" dirty="0">
                <a:latin typeface="Times New Roman" panose="02020603050405020304" pitchFamily="18" charset="0"/>
                <a:cs typeface="Times New Roman" panose="02020603050405020304" pitchFamily="18" charset="0"/>
              </a:rPr>
              <a:t>A significant policy-practice gap exists where maternal health policies and clinical guidelines are present but suffer from poor implementation, weak governance, corruption, and a lack of accountability mechanisms. (Macintyre, 2018)</a:t>
            </a:r>
          </a:p>
          <a:p>
            <a:r>
              <a:rPr lang="en-IN" dirty="0">
                <a:latin typeface="Times New Roman" panose="02020603050405020304" pitchFamily="18" charset="0"/>
                <a:cs typeface="Times New Roman" panose="02020603050405020304" pitchFamily="18" charset="0"/>
              </a:rPr>
              <a:t>This presentation examines maternal mortality through a systems-based patient safety lens, analysing structural failures, rather than attributing blame to individual healthcare workers. (Reason, 1990; Macintyre, 2018)</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684637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bg>
      <p:bgPr>
        <a:solidFill>
          <a:schemeClr val="bg2"/>
        </a:solidFill>
        <a:effectLst/>
      </p:bgPr>
    </p:bg>
    <p:spTree>
      <p:nvGrpSpPr>
        <p:cNvPr id="1" name=""/>
        <p:cNvGrpSpPr/>
        <p:nvPr/>
      </p:nvGrpSpPr>
      <p:grpSpPr>
        <a:xfrm>
          <a:off x="0" y="0"/>
          <a:ext cx="0" cy="0"/>
          <a:chOff x="0" y="0"/>
          <a:chExt cx="0" cy="0"/>
        </a:xfrm>
      </p:grpSpPr>
      <p:pic>
        <p:nvPicPr>
          <p:cNvPr id="4" name="Content Placeholder 3" descr="A screenshot of a screen&#10;&#10;AI-generated content may be incorrect.">
            <a:extLst>
              <a:ext uri="{FF2B5EF4-FFF2-40B4-BE49-F238E27FC236}">
                <a16:creationId xmlns:a16="http://schemas.microsoft.com/office/drawing/2014/main" id="{33213A89-6A93-1E75-BE76-7979EAF4EF10}"/>
              </a:ext>
            </a:extLst>
          </p:cNvPr>
          <p:cNvPicPr>
            <a:picLocks noGrp="1" noChangeAspect="1"/>
          </p:cNvPicPr>
          <p:nvPr>
            <p:ph idx="1"/>
          </p:nvPr>
        </p:nvPicPr>
        <p:blipFill>
          <a:blip r:embed="rId2"/>
          <a:srcRect l="1972" r="3511" b="1"/>
          <a:stretch>
            <a:fillRect/>
          </a:stretch>
        </p:blipFill>
        <p:spPr>
          <a:xfrm>
            <a:off x="718409" y="1143001"/>
            <a:ext cx="2949685" cy="3134705"/>
          </a:xfrm>
          <a:prstGeom prst="rect">
            <a:avLst/>
          </a:prstGeom>
        </p:spPr>
      </p:pic>
      <p:pic>
        <p:nvPicPr>
          <p:cNvPr id="5" name="Picture 4" descr="A close-up of several white cards&#10;&#10;AI-generated content may be incorrect.">
            <a:extLst>
              <a:ext uri="{FF2B5EF4-FFF2-40B4-BE49-F238E27FC236}">
                <a16:creationId xmlns:a16="http://schemas.microsoft.com/office/drawing/2014/main" id="{DBF5A87F-CEB8-C147-603D-CD346AC862DD}"/>
              </a:ext>
            </a:extLst>
          </p:cNvPr>
          <p:cNvPicPr>
            <a:picLocks noChangeAspect="1"/>
          </p:cNvPicPr>
          <p:nvPr/>
        </p:nvPicPr>
        <p:blipFill>
          <a:blip r:embed="rId3"/>
          <a:stretch>
            <a:fillRect/>
          </a:stretch>
        </p:blipFill>
        <p:spPr>
          <a:xfrm>
            <a:off x="4393285" y="1224866"/>
            <a:ext cx="6927524" cy="3134704"/>
          </a:xfrm>
          <a:prstGeom prst="rect">
            <a:avLst/>
          </a:prstGeom>
        </p:spPr>
      </p:pic>
      <p:sp>
        <p:nvSpPr>
          <p:cNvPr id="6" name="TextBox 5">
            <a:extLst>
              <a:ext uri="{FF2B5EF4-FFF2-40B4-BE49-F238E27FC236}">
                <a16:creationId xmlns:a16="http://schemas.microsoft.com/office/drawing/2014/main" id="{5B749B8E-64DC-830A-14EB-39908FB29BD1}"/>
              </a:ext>
            </a:extLst>
          </p:cNvPr>
          <p:cNvSpPr txBox="1"/>
          <p:nvPr/>
        </p:nvSpPr>
        <p:spPr>
          <a:xfrm>
            <a:off x="4550979" y="5482502"/>
            <a:ext cx="3888828" cy="477054"/>
          </a:xfrm>
          <a:prstGeom prst="rect">
            <a:avLst/>
          </a:prstGeom>
          <a:noFill/>
        </p:spPr>
        <p:txBody>
          <a:bodyPr wrap="square" rtlCol="0">
            <a:spAutoFit/>
          </a:bodyPr>
          <a:lstStyle/>
          <a:p>
            <a:r>
              <a:rPr lang="en-US" sz="2500" dirty="0">
                <a:latin typeface="Times New Roman" panose="02020603050405020304" pitchFamily="18" charset="0"/>
                <a:cs typeface="Times New Roman" panose="02020603050405020304" pitchFamily="18" charset="0"/>
              </a:rPr>
              <a:t>Why the system failed?</a:t>
            </a:r>
          </a:p>
        </p:txBody>
      </p:sp>
    </p:spTree>
    <p:extLst>
      <p:ext uri="{BB962C8B-B14F-4D97-AF65-F5344CB8AC3E}">
        <p14:creationId xmlns:p14="http://schemas.microsoft.com/office/powerpoint/2010/main" val="37673279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bg>
      <p:bgPr>
        <a:solidFill>
          <a:schemeClr val="bg2"/>
        </a:solidFill>
        <a:effectLst/>
      </p:bgPr>
    </p:bg>
    <p:spTree>
      <p:nvGrpSpPr>
        <p:cNvPr id="1" name=""/>
        <p:cNvGrpSpPr/>
        <p:nvPr/>
      </p:nvGrpSpPr>
      <p:grpSpPr>
        <a:xfrm>
          <a:off x="0" y="0"/>
          <a:ext cx="0" cy="0"/>
          <a:chOff x="0" y="0"/>
          <a:chExt cx="0" cy="0"/>
        </a:xfrm>
      </p:grpSpPr>
      <p:pic>
        <p:nvPicPr>
          <p:cNvPr id="5" name="Picture 4" descr="A diagram of a cheese&#10;&#10;AI-generated content may be incorrect.">
            <a:extLst>
              <a:ext uri="{FF2B5EF4-FFF2-40B4-BE49-F238E27FC236}">
                <a16:creationId xmlns:a16="http://schemas.microsoft.com/office/drawing/2014/main" id="{3DEF6E81-0E03-E4EF-5922-C516FE986513}"/>
              </a:ext>
            </a:extLst>
          </p:cNvPr>
          <p:cNvPicPr>
            <a:picLocks noChangeAspect="1"/>
          </p:cNvPicPr>
          <p:nvPr/>
        </p:nvPicPr>
        <p:blipFill>
          <a:blip r:embed="rId2">
            <a:extLst>
              <a:ext uri="{28A0092B-C50C-407E-A947-70E740481C1C}">
                <a14:useLocalDpi xmlns:a14="http://schemas.microsoft.com/office/drawing/2010/main" val="0"/>
              </a:ext>
            </a:extLst>
          </a:blip>
          <a:srcRect r="61"/>
          <a:stretch>
            <a:fillRect/>
          </a:stretch>
        </p:blipFill>
        <p:spPr>
          <a:xfrm>
            <a:off x="425302" y="458773"/>
            <a:ext cx="11118112" cy="5740475"/>
          </a:xfrm>
          <a:prstGeom prst="rect">
            <a:avLst/>
          </a:prstGeom>
        </p:spPr>
      </p:pic>
      <p:sp>
        <p:nvSpPr>
          <p:cNvPr id="6" name="TextBox 5">
            <a:extLst>
              <a:ext uri="{FF2B5EF4-FFF2-40B4-BE49-F238E27FC236}">
                <a16:creationId xmlns:a16="http://schemas.microsoft.com/office/drawing/2014/main" id="{06082556-B88C-87DE-96C8-E79FDCC65F95}"/>
              </a:ext>
            </a:extLst>
          </p:cNvPr>
          <p:cNvSpPr txBox="1"/>
          <p:nvPr/>
        </p:nvSpPr>
        <p:spPr>
          <a:xfrm>
            <a:off x="5156936" y="6403170"/>
            <a:ext cx="1736233" cy="369332"/>
          </a:xfrm>
          <a:prstGeom prst="rect">
            <a:avLst/>
          </a:prstGeom>
          <a:noFill/>
        </p:spPr>
        <p:txBody>
          <a:bodyPr wrap="square" rtlCol="0">
            <a:spAutoFit/>
          </a:bodyPr>
          <a:lstStyle/>
          <a:p>
            <a:r>
              <a:rPr lang="en-US">
                <a:latin typeface="Times New Roman" panose="02020603050405020304" pitchFamily="18" charset="0"/>
                <a:cs typeface="Times New Roman" panose="02020603050405020304" pitchFamily="18" charset="0"/>
              </a:rPr>
              <a:t>Source: Author</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830954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3A6699-4BBB-206F-60C7-7CD89727B328}"/>
              </a:ext>
            </a:extLst>
          </p:cNvPr>
          <p:cNvSpPr>
            <a:spLocks noGrp="1"/>
          </p:cNvSpPr>
          <p:nvPr>
            <p:ph type="title"/>
          </p:nvPr>
        </p:nvSpPr>
        <p:spPr>
          <a:xfrm>
            <a:off x="521207" y="789567"/>
            <a:ext cx="11110405" cy="1054864"/>
          </a:xfrm>
        </p:spPr>
        <p:txBody>
          <a:bodyPr anchor="t">
            <a:normAutofit/>
          </a:bodyPr>
          <a:lstStyle/>
          <a:p>
            <a:r>
              <a:rPr lang="en-US" sz="3400" b="1" dirty="0">
                <a:latin typeface="Times New Roman"/>
                <a:ea typeface="Batang"/>
                <a:cs typeface="Times New Roman"/>
              </a:rPr>
              <a:t>Application of the Swiss Cheese Model: Maternal Health in Papua New Guinea</a:t>
            </a:r>
            <a:endParaRPr lang="en-US" sz="3400" b="1" dirty="0">
              <a:latin typeface="Times New Roman"/>
              <a:cs typeface="Times New Roman"/>
            </a:endParaRPr>
          </a:p>
        </p:txBody>
      </p:sp>
      <p:graphicFrame>
        <p:nvGraphicFramePr>
          <p:cNvPr id="11" name="Content Placeholder 5">
            <a:extLst>
              <a:ext uri="{FF2B5EF4-FFF2-40B4-BE49-F238E27FC236}">
                <a16:creationId xmlns:a16="http://schemas.microsoft.com/office/drawing/2014/main" id="{46909651-1538-7941-3532-A1D5CB873A5E}"/>
              </a:ext>
            </a:extLst>
          </p:cNvPr>
          <p:cNvGraphicFramePr>
            <a:graphicFrameLocks noGrp="1"/>
          </p:cNvGraphicFramePr>
          <p:nvPr>
            <p:ph idx="1"/>
            <p:extLst>
              <p:ext uri="{D42A27DB-BD31-4B8C-83A1-F6EECF244321}">
                <p14:modId xmlns:p14="http://schemas.microsoft.com/office/powerpoint/2010/main" val="3162588071"/>
              </p:ext>
            </p:extLst>
          </p:nvPr>
        </p:nvGraphicFramePr>
        <p:xfrm>
          <a:off x="571500" y="1911407"/>
          <a:ext cx="11060114" cy="3830152"/>
        </p:xfrm>
        <a:graphic>
          <a:graphicData uri="http://schemas.openxmlformats.org/drawingml/2006/table">
            <a:tbl>
              <a:tblPr firstRow="1" bandRow="1">
                <a:tableStyleId>{5DA37D80-6434-44D0-A028-1B22A696006F}</a:tableStyleId>
              </a:tblPr>
              <a:tblGrid>
                <a:gridCol w="2221417">
                  <a:extLst>
                    <a:ext uri="{9D8B030D-6E8A-4147-A177-3AD203B41FA5}">
                      <a16:colId xmlns:a16="http://schemas.microsoft.com/office/drawing/2014/main" val="1237493701"/>
                    </a:ext>
                  </a:extLst>
                </a:gridCol>
                <a:gridCol w="2405250">
                  <a:extLst>
                    <a:ext uri="{9D8B030D-6E8A-4147-A177-3AD203B41FA5}">
                      <a16:colId xmlns:a16="http://schemas.microsoft.com/office/drawing/2014/main" val="3445955480"/>
                    </a:ext>
                  </a:extLst>
                </a:gridCol>
                <a:gridCol w="2667281">
                  <a:extLst>
                    <a:ext uri="{9D8B030D-6E8A-4147-A177-3AD203B41FA5}">
                      <a16:colId xmlns:a16="http://schemas.microsoft.com/office/drawing/2014/main" val="413627452"/>
                    </a:ext>
                  </a:extLst>
                </a:gridCol>
                <a:gridCol w="3766166">
                  <a:extLst>
                    <a:ext uri="{9D8B030D-6E8A-4147-A177-3AD203B41FA5}">
                      <a16:colId xmlns:a16="http://schemas.microsoft.com/office/drawing/2014/main" val="1237966601"/>
                    </a:ext>
                  </a:extLst>
                </a:gridCol>
              </a:tblGrid>
              <a:tr h="300824">
                <a:tc>
                  <a:txBody>
                    <a:bodyPr/>
                    <a:lstStyle/>
                    <a:p>
                      <a:pPr marL="228600" indent="-228600" algn="ctr" rtl="0" fontAlgn="t">
                        <a:buNone/>
                      </a:pPr>
                      <a:r>
                        <a:rPr lang="en-US" sz="1000" dirty="0">
                          <a:effectLst/>
                          <a:latin typeface="Times New Roman" panose="02020603050405020304" pitchFamily="18" charset="0"/>
                          <a:cs typeface="Times New Roman" panose="02020603050405020304" pitchFamily="18" charset="0"/>
                        </a:rPr>
                        <a:t>Layer of </a:t>
                      </a:r>
                      <a:r>
                        <a:rPr lang="en-US" sz="1000" dirty="0" err="1">
                          <a:effectLst/>
                          <a:latin typeface="Times New Roman" panose="02020603050405020304" pitchFamily="18" charset="0"/>
                          <a:cs typeface="Times New Roman" panose="02020603050405020304" pitchFamily="18" charset="0"/>
                        </a:rPr>
                        <a:t>Defence</a:t>
                      </a:r>
                      <a:r>
                        <a:rPr lang="en-US" sz="1000" dirty="0">
                          <a:effectLst/>
                          <a:latin typeface="Times New Roman" panose="02020603050405020304" pitchFamily="18" charset="0"/>
                          <a:cs typeface="Times New Roman" panose="02020603050405020304" pitchFamily="18" charset="0"/>
                        </a:rPr>
                        <a:t> (Slice of Cheese)</a:t>
                      </a:r>
                      <a:endParaRPr lang="en-US" sz="1600" dirty="0">
                        <a:effectLst/>
                        <a:latin typeface="Times New Roman" panose="02020603050405020304" pitchFamily="18" charset="0"/>
                        <a:cs typeface="Times New Roman" panose="02020603050405020304" pitchFamily="18" charset="0"/>
                      </a:endParaRPr>
                    </a:p>
                  </a:txBody>
                  <a:tcPr marL="55587" marR="55587" marT="55587" marB="55587"/>
                </a:tc>
                <a:tc>
                  <a:txBody>
                    <a:bodyPr/>
                    <a:lstStyle/>
                    <a:p>
                      <a:pPr marL="228600" indent="-228600" algn="ctr" rtl="0" fontAlgn="t">
                        <a:buNone/>
                      </a:pPr>
                      <a:r>
                        <a:rPr lang="en-US" sz="1000">
                          <a:effectLst/>
                          <a:latin typeface="Times New Roman" panose="02020603050405020304" pitchFamily="18" charset="0"/>
                          <a:cs typeface="Times New Roman" panose="02020603050405020304" pitchFamily="18" charset="0"/>
                        </a:rPr>
                        <a:t>Intended Function</a:t>
                      </a:r>
                      <a:endParaRPr lang="en-US" sz="1600">
                        <a:effectLst/>
                        <a:latin typeface="Times New Roman" panose="02020603050405020304" pitchFamily="18" charset="0"/>
                        <a:cs typeface="Times New Roman" panose="02020603050405020304" pitchFamily="18" charset="0"/>
                      </a:endParaRPr>
                    </a:p>
                  </a:txBody>
                  <a:tcPr marL="55587" marR="55587" marT="55587" marB="55587"/>
                </a:tc>
                <a:tc>
                  <a:txBody>
                    <a:bodyPr/>
                    <a:lstStyle/>
                    <a:p>
                      <a:pPr marL="228600" indent="-228600" algn="ctr" rtl="0" fontAlgn="t">
                        <a:buNone/>
                      </a:pPr>
                      <a:r>
                        <a:rPr lang="en-US" sz="1000">
                          <a:effectLst/>
                          <a:latin typeface="Times New Roman" panose="02020603050405020304" pitchFamily="18" charset="0"/>
                          <a:cs typeface="Times New Roman" panose="02020603050405020304" pitchFamily="18" charset="0"/>
                        </a:rPr>
                        <a:t>Hole (Weakness)</a:t>
                      </a:r>
                      <a:endParaRPr lang="en-US" sz="1600">
                        <a:effectLst/>
                        <a:latin typeface="Times New Roman" panose="02020603050405020304" pitchFamily="18" charset="0"/>
                        <a:cs typeface="Times New Roman" panose="02020603050405020304" pitchFamily="18" charset="0"/>
                      </a:endParaRPr>
                    </a:p>
                  </a:txBody>
                  <a:tcPr marL="55587" marR="55587" marT="55587" marB="55587"/>
                </a:tc>
                <a:tc>
                  <a:txBody>
                    <a:bodyPr/>
                    <a:lstStyle/>
                    <a:p>
                      <a:pPr marL="228600" indent="-228600" algn="ctr" rtl="0" fontAlgn="t">
                        <a:buNone/>
                      </a:pPr>
                      <a:r>
                        <a:rPr lang="en-US" sz="1000">
                          <a:effectLst/>
                          <a:latin typeface="Times New Roman" panose="02020603050405020304" pitchFamily="18" charset="0"/>
                          <a:cs typeface="Times New Roman" panose="02020603050405020304" pitchFamily="18" charset="0"/>
                        </a:rPr>
                        <a:t>Evidence From Case Study</a:t>
                      </a:r>
                    </a:p>
                  </a:txBody>
                  <a:tcPr marL="55587" marR="55587" marT="55587" marB="55587"/>
                </a:tc>
                <a:extLst>
                  <a:ext uri="{0D108BD9-81ED-4DB2-BD59-A6C34878D82A}">
                    <a16:rowId xmlns:a16="http://schemas.microsoft.com/office/drawing/2014/main" val="3219970631"/>
                  </a:ext>
                </a:extLst>
              </a:tr>
              <a:tr h="774950">
                <a:tc>
                  <a:txBody>
                    <a:bodyPr/>
                    <a:lstStyle/>
                    <a:p>
                      <a:pPr marL="228600" indent="-228600" algn="l" rtl="0" fontAlgn="t">
                        <a:buNone/>
                      </a:pPr>
                      <a:r>
                        <a:rPr lang="en-US" sz="1000" dirty="0">
                          <a:effectLst/>
                          <a:latin typeface="Times New Roman" panose="02020603050405020304" pitchFamily="18" charset="0"/>
                          <a:cs typeface="Times New Roman" panose="02020603050405020304" pitchFamily="18" charset="0"/>
                        </a:rPr>
                        <a:t>National health policy and governance</a:t>
                      </a:r>
                      <a:endParaRPr lang="en-US" sz="1600" dirty="0">
                        <a:effectLst/>
                        <a:latin typeface="Times New Roman" panose="02020603050405020304" pitchFamily="18" charset="0"/>
                        <a:cs typeface="Times New Roman" panose="02020603050405020304" pitchFamily="18" charset="0"/>
                      </a:endParaRPr>
                    </a:p>
                  </a:txBody>
                  <a:tcPr marL="55587" marR="55587" marT="55587" marB="55587"/>
                </a:tc>
                <a:tc>
                  <a:txBody>
                    <a:bodyPr/>
                    <a:lstStyle/>
                    <a:p>
                      <a:pPr marL="228600" indent="-228600" algn="ctr" rtl="0" fontAlgn="t">
                        <a:buNone/>
                      </a:pPr>
                      <a:r>
                        <a:rPr lang="en-US" sz="1000" dirty="0">
                          <a:effectLst/>
                          <a:latin typeface="Times New Roman" panose="02020603050405020304" pitchFamily="18" charset="0"/>
                          <a:cs typeface="Times New Roman" panose="02020603050405020304" pitchFamily="18" charset="0"/>
                        </a:rPr>
                        <a:t>To ensure equitable access to safe maternal health services through effective planning and oversight.</a:t>
                      </a:r>
                      <a:endParaRPr lang="en-US" sz="1600" dirty="0">
                        <a:effectLst/>
                        <a:latin typeface="Times New Roman" panose="02020603050405020304" pitchFamily="18" charset="0"/>
                        <a:cs typeface="Times New Roman" panose="02020603050405020304" pitchFamily="18" charset="0"/>
                      </a:endParaRPr>
                    </a:p>
                  </a:txBody>
                  <a:tcPr marL="55587" marR="55587" marT="55587" marB="55587"/>
                </a:tc>
                <a:tc>
                  <a:txBody>
                    <a:bodyPr/>
                    <a:lstStyle/>
                    <a:p>
                      <a:pPr marL="228600" indent="-228600" algn="ctr" rtl="0" fontAlgn="t">
                        <a:buNone/>
                      </a:pPr>
                      <a:r>
                        <a:rPr lang="en-US" sz="1000" dirty="0">
                          <a:effectLst/>
                          <a:latin typeface="Times New Roman" panose="02020603050405020304" pitchFamily="18" charset="0"/>
                          <a:cs typeface="Times New Roman" panose="02020603050405020304" pitchFamily="18" charset="0"/>
                        </a:rPr>
                        <a:t>Policies exist but are poorly implemented due to weak governance, corruption, and lack of accountability. (Macintyre, 2018)</a:t>
                      </a:r>
                      <a:endParaRPr lang="en-US" sz="1600" dirty="0">
                        <a:effectLst/>
                        <a:latin typeface="Times New Roman" panose="02020603050405020304" pitchFamily="18" charset="0"/>
                        <a:cs typeface="Times New Roman" panose="02020603050405020304" pitchFamily="18" charset="0"/>
                      </a:endParaRPr>
                    </a:p>
                  </a:txBody>
                  <a:tcPr marL="55587" marR="55587" marT="55587" marB="55587"/>
                </a:tc>
                <a:tc>
                  <a:txBody>
                    <a:bodyPr/>
                    <a:lstStyle/>
                    <a:p>
                      <a:pPr marL="228600" indent="-228600" algn="ctr" rtl="0" fontAlgn="t">
                        <a:buNone/>
                      </a:pPr>
                      <a:r>
                        <a:rPr lang="en-US" sz="1000" dirty="0">
                          <a:effectLst/>
                          <a:latin typeface="Times New Roman" panose="02020603050405020304" pitchFamily="18" charset="0"/>
                          <a:cs typeface="Times New Roman" panose="02020603050405020304" pitchFamily="18" charset="0"/>
                        </a:rPr>
                        <a:t>Policy existed requiring skill attendance, and emergency access, but the woman had neither, illustrating the policy practice gap. </a:t>
                      </a:r>
                      <a:r>
                        <a:rPr lang="en-IN" sz="1000" b="0" i="0" kern="1200" dirty="0">
                          <a:solidFill>
                            <a:schemeClr val="tx1"/>
                          </a:solidFill>
                          <a:effectLst/>
                          <a:latin typeface="Times New Roman" panose="02020603050405020304" pitchFamily="18" charset="0"/>
                          <a:ea typeface="+mn-ea"/>
                          <a:cs typeface="Times New Roman" panose="02020603050405020304" pitchFamily="18" charset="0"/>
                        </a:rPr>
                        <a:t>(Macintyre, 2018; PNG Dept of Health, 2010)</a:t>
                      </a:r>
                      <a:endParaRPr lang="en-US" sz="1000" dirty="0">
                        <a:effectLst/>
                        <a:latin typeface="Times New Roman" panose="02020603050405020304" pitchFamily="18" charset="0"/>
                        <a:cs typeface="Times New Roman" panose="02020603050405020304" pitchFamily="18" charset="0"/>
                      </a:endParaRPr>
                    </a:p>
                  </a:txBody>
                  <a:tcPr marL="55587" marR="55587" marT="55587" marB="55587"/>
                </a:tc>
                <a:extLst>
                  <a:ext uri="{0D108BD9-81ED-4DB2-BD59-A6C34878D82A}">
                    <a16:rowId xmlns:a16="http://schemas.microsoft.com/office/drawing/2014/main" val="1816030177"/>
                  </a:ext>
                </a:extLst>
              </a:tr>
              <a:tr h="616908">
                <a:tc>
                  <a:txBody>
                    <a:bodyPr/>
                    <a:lstStyle/>
                    <a:p>
                      <a:pPr marL="228600" indent="-228600" algn="just" rtl="0" fontAlgn="t">
                        <a:buNone/>
                      </a:pPr>
                      <a:r>
                        <a:rPr lang="en-US" sz="1000">
                          <a:effectLst/>
                          <a:latin typeface="Times New Roman" panose="02020603050405020304" pitchFamily="18" charset="0"/>
                          <a:cs typeface="Times New Roman" panose="02020603050405020304" pitchFamily="18" charset="0"/>
                        </a:rPr>
                        <a:t>Health system infrastructure</a:t>
                      </a:r>
                      <a:endParaRPr lang="en-US" sz="1600">
                        <a:effectLst/>
                        <a:latin typeface="Times New Roman" panose="02020603050405020304" pitchFamily="18" charset="0"/>
                        <a:cs typeface="Times New Roman" panose="02020603050405020304" pitchFamily="18" charset="0"/>
                      </a:endParaRPr>
                    </a:p>
                  </a:txBody>
                  <a:tcPr marL="55587" marR="55587" marT="55587" marB="55587"/>
                </a:tc>
                <a:tc>
                  <a:txBody>
                    <a:bodyPr/>
                    <a:lstStyle/>
                    <a:p>
                      <a:pPr marL="228600" indent="-228600" algn="ctr" rtl="0" fontAlgn="t">
                        <a:buNone/>
                      </a:pPr>
                      <a:r>
                        <a:rPr lang="en-US" sz="1000" dirty="0">
                          <a:effectLst/>
                          <a:latin typeface="Times New Roman" panose="02020603050405020304" pitchFamily="18" charset="0"/>
                          <a:cs typeface="Times New Roman" panose="02020603050405020304" pitchFamily="18" charset="0"/>
                        </a:rPr>
                        <a:t>To provide functional facilities, equipment, and referral pathways for emergency obstetric care.</a:t>
                      </a:r>
                      <a:endParaRPr lang="en-US" sz="1600" dirty="0">
                        <a:effectLst/>
                        <a:latin typeface="Times New Roman" panose="02020603050405020304" pitchFamily="18" charset="0"/>
                        <a:cs typeface="Times New Roman" panose="02020603050405020304" pitchFamily="18" charset="0"/>
                      </a:endParaRPr>
                    </a:p>
                  </a:txBody>
                  <a:tcPr marL="55587" marR="55587" marT="55587" marB="55587"/>
                </a:tc>
                <a:tc>
                  <a:txBody>
                    <a:bodyPr/>
                    <a:lstStyle/>
                    <a:p>
                      <a:pPr marL="228600" indent="-228600" algn="ctr" rtl="0" fontAlgn="t">
                        <a:buNone/>
                      </a:pPr>
                      <a:r>
                        <a:rPr lang="en-US" sz="1000" dirty="0">
                          <a:effectLst/>
                          <a:latin typeface="Times New Roman" panose="02020603050405020304" pitchFamily="18" charset="0"/>
                          <a:cs typeface="Times New Roman" panose="02020603050405020304" pitchFamily="18" charset="0"/>
                        </a:rPr>
                        <a:t>Facilities are under-resourced, transport is unreliable, and referral systems frequently fail. (Grundy et al., 2019)</a:t>
                      </a:r>
                      <a:endParaRPr lang="en-US" sz="1600" dirty="0">
                        <a:effectLst/>
                        <a:latin typeface="Times New Roman" panose="02020603050405020304" pitchFamily="18" charset="0"/>
                        <a:cs typeface="Times New Roman" panose="02020603050405020304" pitchFamily="18" charset="0"/>
                      </a:endParaRPr>
                    </a:p>
                  </a:txBody>
                  <a:tcPr marL="55587" marR="55587" marT="55587" marB="55587"/>
                </a:tc>
                <a:tc>
                  <a:txBody>
                    <a:bodyPr/>
                    <a:lstStyle/>
                    <a:p>
                      <a:pPr marL="228600" indent="-228600" algn="just" rtl="0" fontAlgn="t">
                        <a:buNone/>
                      </a:pPr>
                      <a:r>
                        <a:rPr lang="en-US" sz="1000" dirty="0">
                          <a:effectLst/>
                          <a:latin typeface="Times New Roman" panose="02020603050405020304" pitchFamily="18" charset="0"/>
                          <a:cs typeface="Times New Roman" panose="02020603050405020304" pitchFamily="18" charset="0"/>
                        </a:rPr>
                        <a:t>No ambulance was available; the family undertook an 8-hours journey on foot, and the facility lacked a blood bank and emergency drugs needed for PPH management. </a:t>
                      </a:r>
                      <a:r>
                        <a:rPr lang="en-IN" sz="1000" b="0" i="0" kern="1200" dirty="0">
                          <a:solidFill>
                            <a:schemeClr val="tx1"/>
                          </a:solidFill>
                          <a:effectLst/>
                          <a:latin typeface="Times New Roman" panose="02020603050405020304" pitchFamily="18" charset="0"/>
                          <a:ea typeface="+mn-ea"/>
                          <a:cs typeface="Times New Roman" panose="02020603050405020304" pitchFamily="18" charset="0"/>
                        </a:rPr>
                        <a:t>(Grundy et al., 2019)</a:t>
                      </a:r>
                      <a:endParaRPr lang="en-US" sz="1000" dirty="0">
                        <a:effectLst/>
                        <a:latin typeface="Times New Roman" panose="02020603050405020304" pitchFamily="18" charset="0"/>
                        <a:cs typeface="Times New Roman" panose="02020603050405020304" pitchFamily="18" charset="0"/>
                      </a:endParaRPr>
                    </a:p>
                  </a:txBody>
                  <a:tcPr marL="55587" marR="55587" marT="55587" marB="55587"/>
                </a:tc>
                <a:extLst>
                  <a:ext uri="{0D108BD9-81ED-4DB2-BD59-A6C34878D82A}">
                    <a16:rowId xmlns:a16="http://schemas.microsoft.com/office/drawing/2014/main" val="2354378073"/>
                  </a:ext>
                </a:extLst>
              </a:tr>
              <a:tr h="616908">
                <a:tc>
                  <a:txBody>
                    <a:bodyPr/>
                    <a:lstStyle/>
                    <a:p>
                      <a:pPr marL="228600" indent="-228600" algn="just" rtl="0" fontAlgn="t">
                        <a:buNone/>
                      </a:pPr>
                      <a:r>
                        <a:rPr lang="en-US" sz="1000">
                          <a:effectLst/>
                          <a:latin typeface="Times New Roman" panose="02020603050405020304" pitchFamily="18" charset="0"/>
                          <a:cs typeface="Times New Roman" panose="02020603050405020304" pitchFamily="18" charset="0"/>
                        </a:rPr>
                        <a:t>Skilled health workforce</a:t>
                      </a:r>
                      <a:endParaRPr lang="en-US" sz="1600">
                        <a:effectLst/>
                        <a:latin typeface="Times New Roman" panose="02020603050405020304" pitchFamily="18" charset="0"/>
                        <a:cs typeface="Times New Roman" panose="02020603050405020304" pitchFamily="18" charset="0"/>
                      </a:endParaRPr>
                    </a:p>
                  </a:txBody>
                  <a:tcPr marL="55587" marR="55587" marT="55587" marB="55587"/>
                </a:tc>
                <a:tc>
                  <a:txBody>
                    <a:bodyPr/>
                    <a:lstStyle/>
                    <a:p>
                      <a:pPr marL="228600" indent="-228600" algn="ctr" rtl="0" fontAlgn="t">
                        <a:buNone/>
                      </a:pPr>
                      <a:r>
                        <a:rPr lang="en-US" sz="1000" dirty="0">
                          <a:effectLst/>
                          <a:latin typeface="Times New Roman" panose="02020603050405020304" pitchFamily="18" charset="0"/>
                          <a:cs typeface="Times New Roman" panose="02020603050405020304" pitchFamily="18" charset="0"/>
                        </a:rPr>
                        <a:t>To deliver safe, timely, and skilled care during pregnancy and childbirth.</a:t>
                      </a:r>
                      <a:endParaRPr lang="en-US" sz="1600" dirty="0">
                        <a:effectLst/>
                        <a:latin typeface="Times New Roman" panose="02020603050405020304" pitchFamily="18" charset="0"/>
                        <a:cs typeface="Times New Roman" panose="02020603050405020304" pitchFamily="18" charset="0"/>
                      </a:endParaRPr>
                    </a:p>
                  </a:txBody>
                  <a:tcPr marL="55587" marR="55587" marT="55587" marB="55587"/>
                </a:tc>
                <a:tc>
                  <a:txBody>
                    <a:bodyPr/>
                    <a:lstStyle/>
                    <a:p>
                      <a:pPr marL="228600" indent="-228600" algn="ctr" rtl="0" fontAlgn="t">
                        <a:buNone/>
                      </a:pPr>
                      <a:r>
                        <a:rPr lang="en-US" sz="1000" dirty="0">
                          <a:effectLst/>
                          <a:latin typeface="Times New Roman" panose="02020603050405020304" pitchFamily="18" charset="0"/>
                          <a:cs typeface="Times New Roman" panose="02020603050405020304" pitchFamily="18" charset="0"/>
                        </a:rPr>
                        <a:t>Severe shortages of trained staff and uneven rural distribution compromise care quality. (Pincock, 2006)</a:t>
                      </a:r>
                      <a:endParaRPr lang="en-US" sz="1600" dirty="0">
                        <a:effectLst/>
                        <a:latin typeface="Times New Roman" panose="02020603050405020304" pitchFamily="18" charset="0"/>
                        <a:cs typeface="Times New Roman" panose="02020603050405020304" pitchFamily="18" charset="0"/>
                      </a:endParaRPr>
                    </a:p>
                  </a:txBody>
                  <a:tcPr marL="55587" marR="55587" marT="55587" marB="55587"/>
                </a:tc>
                <a:tc>
                  <a:txBody>
                    <a:bodyPr/>
                    <a:lstStyle/>
                    <a:p>
                      <a:pPr marL="228600" indent="-228600" algn="ctr" rtl="0" fontAlgn="t">
                        <a:buNone/>
                      </a:pPr>
                      <a:r>
                        <a:rPr lang="en-US" sz="1000" dirty="0">
                          <a:effectLst/>
                          <a:latin typeface="Times New Roman" panose="02020603050405020304" pitchFamily="18" charset="0"/>
                          <a:cs typeface="Times New Roman" panose="02020603050405020304" pitchFamily="18" charset="0"/>
                        </a:rPr>
                        <a:t>No midwife or obstetrician was on duty; only one untrained health worker was present and was unable to manage postpartum </a:t>
                      </a:r>
                      <a:r>
                        <a:rPr lang="en-US" sz="1000" dirty="0" err="1">
                          <a:effectLst/>
                          <a:latin typeface="Times New Roman" panose="02020603050405020304" pitchFamily="18" charset="0"/>
                          <a:cs typeface="Times New Roman" panose="02020603050405020304" pitchFamily="18" charset="0"/>
                        </a:rPr>
                        <a:t>haemorrhage</a:t>
                      </a:r>
                      <a:r>
                        <a:rPr lang="en-US" sz="1000" dirty="0">
                          <a:effectLst/>
                          <a:latin typeface="Times New Roman" panose="02020603050405020304" pitchFamily="18" charset="0"/>
                          <a:cs typeface="Times New Roman" panose="02020603050405020304" pitchFamily="18" charset="0"/>
                        </a:rPr>
                        <a:t>. </a:t>
                      </a:r>
                      <a:r>
                        <a:rPr lang="en-IN" sz="1000" b="0" i="0" kern="1200" dirty="0">
                          <a:solidFill>
                            <a:schemeClr val="tx1"/>
                          </a:solidFill>
                          <a:effectLst/>
                          <a:latin typeface="Times New Roman" panose="02020603050405020304" pitchFamily="18" charset="0"/>
                          <a:ea typeface="+mn-ea"/>
                          <a:cs typeface="Times New Roman" panose="02020603050405020304" pitchFamily="18" charset="0"/>
                        </a:rPr>
                        <a:t>(Pincock, 2006; </a:t>
                      </a:r>
                      <a:r>
                        <a:rPr lang="en-IN" sz="1000" b="0" i="0" kern="1200" dirty="0" err="1">
                          <a:solidFill>
                            <a:schemeClr val="tx1"/>
                          </a:solidFill>
                          <a:effectLst/>
                          <a:latin typeface="Times New Roman" panose="02020603050405020304" pitchFamily="18" charset="0"/>
                          <a:ea typeface="+mn-ea"/>
                          <a:cs typeface="Times New Roman" panose="02020603050405020304" pitchFamily="18" charset="0"/>
                        </a:rPr>
                        <a:t>Bolnga</a:t>
                      </a:r>
                      <a:r>
                        <a:rPr lang="en-IN" sz="1000" b="0" i="0" kern="1200" dirty="0">
                          <a:solidFill>
                            <a:schemeClr val="tx1"/>
                          </a:solidFill>
                          <a:effectLst/>
                          <a:latin typeface="Times New Roman" panose="02020603050405020304" pitchFamily="18" charset="0"/>
                          <a:ea typeface="+mn-ea"/>
                          <a:cs typeface="Times New Roman" panose="02020603050405020304" pitchFamily="18" charset="0"/>
                        </a:rPr>
                        <a:t> et al., 2014)</a:t>
                      </a:r>
                      <a:endParaRPr lang="en-US" sz="1000" dirty="0">
                        <a:effectLst/>
                        <a:latin typeface="Times New Roman" panose="02020603050405020304" pitchFamily="18" charset="0"/>
                        <a:cs typeface="Times New Roman" panose="02020603050405020304" pitchFamily="18" charset="0"/>
                      </a:endParaRPr>
                    </a:p>
                  </a:txBody>
                  <a:tcPr marL="55587" marR="55587" marT="55587" marB="55587"/>
                </a:tc>
                <a:extLst>
                  <a:ext uri="{0D108BD9-81ED-4DB2-BD59-A6C34878D82A}">
                    <a16:rowId xmlns:a16="http://schemas.microsoft.com/office/drawing/2014/main" val="2963847950"/>
                  </a:ext>
                </a:extLst>
              </a:tr>
              <a:tr h="616908">
                <a:tc>
                  <a:txBody>
                    <a:bodyPr/>
                    <a:lstStyle/>
                    <a:p>
                      <a:pPr marL="228600" indent="-228600" algn="just" rtl="0" fontAlgn="t">
                        <a:buNone/>
                      </a:pPr>
                      <a:r>
                        <a:rPr lang="en-US" sz="1000">
                          <a:effectLst/>
                          <a:latin typeface="Times New Roman" panose="02020603050405020304" pitchFamily="18" charset="0"/>
                          <a:cs typeface="Times New Roman" panose="02020603050405020304" pitchFamily="18" charset="0"/>
                        </a:rPr>
                        <a:t>Community access and safety</a:t>
                      </a:r>
                      <a:endParaRPr lang="en-US" sz="1600">
                        <a:effectLst/>
                        <a:latin typeface="Times New Roman" panose="02020603050405020304" pitchFamily="18" charset="0"/>
                        <a:cs typeface="Times New Roman" panose="02020603050405020304" pitchFamily="18" charset="0"/>
                      </a:endParaRPr>
                    </a:p>
                  </a:txBody>
                  <a:tcPr marL="55587" marR="55587" marT="55587" marB="55587"/>
                </a:tc>
                <a:tc>
                  <a:txBody>
                    <a:bodyPr/>
                    <a:lstStyle/>
                    <a:p>
                      <a:pPr marL="228600" indent="-228600" algn="ctr" rtl="0" fontAlgn="t">
                        <a:buNone/>
                      </a:pPr>
                      <a:r>
                        <a:rPr lang="en-US" sz="1000">
                          <a:effectLst/>
                          <a:latin typeface="Times New Roman" panose="02020603050405020304" pitchFamily="18" charset="0"/>
                          <a:cs typeface="Times New Roman" panose="02020603050405020304" pitchFamily="18" charset="0"/>
                        </a:rPr>
                        <a:t>To enable women to reach healthcare services without fear or delay.</a:t>
                      </a:r>
                      <a:endParaRPr lang="en-US" sz="1600">
                        <a:effectLst/>
                        <a:latin typeface="Times New Roman" panose="02020603050405020304" pitchFamily="18" charset="0"/>
                        <a:cs typeface="Times New Roman" panose="02020603050405020304" pitchFamily="18" charset="0"/>
                      </a:endParaRPr>
                    </a:p>
                  </a:txBody>
                  <a:tcPr marL="55587" marR="55587" marT="55587" marB="55587"/>
                </a:tc>
                <a:tc>
                  <a:txBody>
                    <a:bodyPr/>
                    <a:lstStyle/>
                    <a:p>
                      <a:pPr marL="228600" indent="-228600" algn="ctr" rtl="0" fontAlgn="t">
                        <a:buNone/>
                      </a:pPr>
                      <a:r>
                        <a:rPr lang="en-US" sz="1000" dirty="0">
                          <a:effectLst/>
                          <a:latin typeface="Times New Roman" panose="02020603050405020304" pitchFamily="18" charset="0"/>
                          <a:cs typeface="Times New Roman" panose="02020603050405020304" pitchFamily="18" charset="0"/>
                        </a:rPr>
                        <a:t>Geographic isolation and widespread violence restrict access to maternal services. (BBC, 2023)</a:t>
                      </a:r>
                      <a:endParaRPr lang="en-US" sz="1600" dirty="0">
                        <a:effectLst/>
                        <a:latin typeface="Times New Roman" panose="02020603050405020304" pitchFamily="18" charset="0"/>
                        <a:cs typeface="Times New Roman" panose="02020603050405020304" pitchFamily="18" charset="0"/>
                      </a:endParaRPr>
                    </a:p>
                  </a:txBody>
                  <a:tcPr marL="55587" marR="55587" marT="55587" marB="55587"/>
                </a:tc>
                <a:tc>
                  <a:txBody>
                    <a:bodyPr/>
                    <a:lstStyle/>
                    <a:p>
                      <a:pPr marL="228600" indent="-228600" algn="just" rtl="0" fontAlgn="t">
                        <a:buNone/>
                      </a:pPr>
                      <a:r>
                        <a:rPr lang="en-US" sz="1000" dirty="0">
                          <a:effectLst/>
                          <a:latin typeface="Times New Roman" panose="02020603050405020304" pitchFamily="18" charset="0"/>
                          <a:cs typeface="Times New Roman" panose="02020603050405020304" pitchFamily="18" charset="0"/>
                        </a:rPr>
                        <a:t>80 km distance from hospital, family delayed six hours before recognizing emergency, cultural preference for home birth with traditional attendant. </a:t>
                      </a:r>
                      <a:r>
                        <a:rPr lang="en-IN" sz="1000" b="0" i="0" kern="1200" dirty="0">
                          <a:solidFill>
                            <a:schemeClr val="tx1"/>
                          </a:solidFill>
                          <a:effectLst/>
                          <a:latin typeface="Times New Roman" panose="02020603050405020304" pitchFamily="18" charset="0"/>
                          <a:ea typeface="+mn-ea"/>
                          <a:cs typeface="Times New Roman" panose="02020603050405020304" pitchFamily="18" charset="0"/>
                        </a:rPr>
                        <a:t>(BBC, 2023; </a:t>
                      </a:r>
                      <a:r>
                        <a:rPr lang="en-IN" sz="1000" b="0" i="0" kern="1200" dirty="0" err="1">
                          <a:solidFill>
                            <a:schemeClr val="tx1"/>
                          </a:solidFill>
                          <a:effectLst/>
                          <a:latin typeface="Times New Roman" panose="02020603050405020304" pitchFamily="18" charset="0"/>
                          <a:ea typeface="+mn-ea"/>
                          <a:cs typeface="Times New Roman" panose="02020603050405020304" pitchFamily="18" charset="0"/>
                        </a:rPr>
                        <a:t>Bolnga</a:t>
                      </a:r>
                      <a:r>
                        <a:rPr lang="en-IN" sz="1000" b="0" i="0" kern="1200" dirty="0">
                          <a:solidFill>
                            <a:schemeClr val="tx1"/>
                          </a:solidFill>
                          <a:effectLst/>
                          <a:latin typeface="Times New Roman" panose="02020603050405020304" pitchFamily="18" charset="0"/>
                          <a:ea typeface="+mn-ea"/>
                          <a:cs typeface="Times New Roman" panose="02020603050405020304" pitchFamily="18" charset="0"/>
                        </a:rPr>
                        <a:t> et al., 2014)</a:t>
                      </a:r>
                      <a:endParaRPr lang="en-US" sz="1000" dirty="0">
                        <a:effectLst/>
                        <a:latin typeface="Times New Roman" panose="02020603050405020304" pitchFamily="18" charset="0"/>
                        <a:cs typeface="Times New Roman" panose="02020603050405020304" pitchFamily="18" charset="0"/>
                      </a:endParaRPr>
                    </a:p>
                  </a:txBody>
                  <a:tcPr marL="55587" marR="55587" marT="55587" marB="55587"/>
                </a:tc>
                <a:extLst>
                  <a:ext uri="{0D108BD9-81ED-4DB2-BD59-A6C34878D82A}">
                    <a16:rowId xmlns:a16="http://schemas.microsoft.com/office/drawing/2014/main" val="3916789198"/>
                  </a:ext>
                </a:extLst>
              </a:tr>
              <a:tr h="616908">
                <a:tc>
                  <a:txBody>
                    <a:bodyPr/>
                    <a:lstStyle/>
                    <a:p>
                      <a:pPr marL="228600" indent="-228600" algn="just" rtl="0" fontAlgn="t">
                        <a:buNone/>
                      </a:pPr>
                      <a:r>
                        <a:rPr lang="en-US" sz="1000">
                          <a:effectLst/>
                          <a:latin typeface="Times New Roman" panose="02020603050405020304" pitchFamily="18" charset="0"/>
                          <a:cs typeface="Times New Roman" panose="02020603050405020304" pitchFamily="18" charset="0"/>
                        </a:rPr>
                        <a:t>Monitoring and data systems</a:t>
                      </a:r>
                      <a:endParaRPr lang="en-US" sz="1600">
                        <a:effectLst/>
                        <a:latin typeface="Times New Roman" panose="02020603050405020304" pitchFamily="18" charset="0"/>
                        <a:cs typeface="Times New Roman" panose="02020603050405020304" pitchFamily="18" charset="0"/>
                      </a:endParaRPr>
                    </a:p>
                  </a:txBody>
                  <a:tcPr marL="55587" marR="55587" marT="55587" marB="55587"/>
                </a:tc>
                <a:tc>
                  <a:txBody>
                    <a:bodyPr/>
                    <a:lstStyle/>
                    <a:p>
                      <a:pPr marL="228600" indent="-228600" algn="ctr" rtl="0" fontAlgn="t">
                        <a:buNone/>
                      </a:pPr>
                      <a:r>
                        <a:rPr lang="en-US" sz="1000">
                          <a:effectLst/>
                          <a:latin typeface="Times New Roman" panose="02020603050405020304" pitchFamily="18" charset="0"/>
                          <a:cs typeface="Times New Roman" panose="02020603050405020304" pitchFamily="18" charset="0"/>
                        </a:rPr>
                        <a:t>To identify risks and improve maternal safety through accurate reporting.</a:t>
                      </a:r>
                      <a:endParaRPr lang="en-US" sz="1600">
                        <a:effectLst/>
                        <a:latin typeface="Times New Roman" panose="02020603050405020304" pitchFamily="18" charset="0"/>
                        <a:cs typeface="Times New Roman" panose="02020603050405020304" pitchFamily="18" charset="0"/>
                      </a:endParaRPr>
                    </a:p>
                  </a:txBody>
                  <a:tcPr marL="55587" marR="55587" marT="55587" marB="55587"/>
                </a:tc>
                <a:tc>
                  <a:txBody>
                    <a:bodyPr/>
                    <a:lstStyle/>
                    <a:p>
                      <a:pPr marL="228600" indent="-228600" algn="ctr" rtl="0" fontAlgn="t">
                        <a:buNone/>
                      </a:pPr>
                      <a:r>
                        <a:rPr lang="en-US" sz="1000">
                          <a:effectLst/>
                          <a:latin typeface="Times New Roman" panose="02020603050405020304" pitchFamily="18" charset="0"/>
                          <a:cs typeface="Times New Roman" panose="02020603050405020304" pitchFamily="18" charset="0"/>
                        </a:rPr>
                        <a:t>Maternal deaths are underreported, masking the true scale of system failure. (Mola and Kirby, 2013)</a:t>
                      </a:r>
                      <a:endParaRPr lang="en-US" sz="1600">
                        <a:effectLst/>
                        <a:latin typeface="Times New Roman" panose="02020603050405020304" pitchFamily="18" charset="0"/>
                        <a:cs typeface="Times New Roman" panose="02020603050405020304" pitchFamily="18" charset="0"/>
                      </a:endParaRPr>
                    </a:p>
                  </a:txBody>
                  <a:tcPr marL="55587" marR="55587" marT="55587" marB="55587"/>
                </a:tc>
                <a:tc>
                  <a:txBody>
                    <a:bodyPr/>
                    <a:lstStyle/>
                    <a:p>
                      <a:r>
                        <a:rPr lang="en-US" sz="1000" dirty="0">
                          <a:effectLst/>
                          <a:latin typeface="Times New Roman" panose="02020603050405020304" pitchFamily="18" charset="0"/>
                          <a:cs typeface="Times New Roman" panose="02020603050405020304" pitchFamily="18" charset="0"/>
                        </a:rPr>
                        <a:t>This death may not be officially recorded; the true MMR (maternal mortality Ratio) is estimated to be three times higher than reported government figures. </a:t>
                      </a:r>
                      <a:r>
                        <a:rPr lang="en-IN" sz="1200" b="0" i="0" kern="1200" dirty="0">
                          <a:solidFill>
                            <a:schemeClr val="tx1"/>
                          </a:solidFill>
                          <a:effectLst/>
                          <a:latin typeface="Times New Roman" panose="02020603050405020304" pitchFamily="18" charset="0"/>
                          <a:ea typeface="+mn-ea"/>
                          <a:cs typeface="Times New Roman" panose="02020603050405020304" pitchFamily="18" charset="0"/>
                        </a:rPr>
                        <a:t>(Mola &amp; Kirby, 2013; Eccles, 2015).</a:t>
                      </a:r>
                    </a:p>
                    <a:p>
                      <a:br>
                        <a:rPr lang="en-IN" sz="1000" dirty="0"/>
                      </a:br>
                      <a:endParaRPr lang="en-US" sz="1000" dirty="0">
                        <a:effectLst/>
                        <a:latin typeface="Times New Roman" panose="02020603050405020304" pitchFamily="18" charset="0"/>
                        <a:cs typeface="Times New Roman" panose="02020603050405020304" pitchFamily="18" charset="0"/>
                      </a:endParaRPr>
                    </a:p>
                  </a:txBody>
                  <a:tcPr marL="55587" marR="55587" marT="55587" marB="55587"/>
                </a:tc>
                <a:extLst>
                  <a:ext uri="{0D108BD9-81ED-4DB2-BD59-A6C34878D82A}">
                    <a16:rowId xmlns:a16="http://schemas.microsoft.com/office/drawing/2014/main" val="264215089"/>
                  </a:ext>
                </a:extLst>
              </a:tr>
            </a:tbl>
          </a:graphicData>
        </a:graphic>
      </p:graphicFrame>
      <p:sp>
        <p:nvSpPr>
          <p:cNvPr id="3" name="TextBox 2">
            <a:extLst>
              <a:ext uri="{FF2B5EF4-FFF2-40B4-BE49-F238E27FC236}">
                <a16:creationId xmlns:a16="http://schemas.microsoft.com/office/drawing/2014/main" id="{B56EE0DF-6E03-F7CF-EC9E-9A102729B79E}"/>
              </a:ext>
            </a:extLst>
          </p:cNvPr>
          <p:cNvSpPr txBox="1"/>
          <p:nvPr/>
        </p:nvSpPr>
        <p:spPr>
          <a:xfrm>
            <a:off x="526519" y="5741559"/>
            <a:ext cx="11105093" cy="461665"/>
          </a:xfrm>
          <a:prstGeom prst="rect">
            <a:avLst/>
          </a:prstGeom>
          <a:noFill/>
        </p:spPr>
        <p:txBody>
          <a:bodyPr wrap="square" rtlCol="0">
            <a:spAutoFit/>
          </a:bodyPr>
          <a:lstStyle/>
          <a:p>
            <a:pPr marL="171450" indent="-171450">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When all defensive layers contain holes that align, harm becomes inevitable rather than exceptional (Reason, 1990). This case demonstrates the critical failure point where all five system layers failed simultaneously</a:t>
            </a:r>
            <a:r>
              <a:rPr lang="en-US" sz="1200" dirty="0"/>
              <a:t>.</a:t>
            </a:r>
          </a:p>
        </p:txBody>
      </p:sp>
    </p:spTree>
    <p:extLst>
      <p:ext uri="{BB962C8B-B14F-4D97-AF65-F5344CB8AC3E}">
        <p14:creationId xmlns:p14="http://schemas.microsoft.com/office/powerpoint/2010/main" val="34784089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AFAFC-D145-9942-D5C7-EDB9F83476CB}"/>
              </a:ext>
            </a:extLst>
          </p:cNvPr>
          <p:cNvSpPr>
            <a:spLocks noGrp="1"/>
          </p:cNvSpPr>
          <p:nvPr>
            <p:ph type="title"/>
          </p:nvPr>
        </p:nvSpPr>
        <p:spPr>
          <a:xfrm>
            <a:off x="521209" y="786384"/>
            <a:ext cx="3623244" cy="2665614"/>
          </a:xfrm>
        </p:spPr>
        <p:txBody>
          <a:bodyPr anchor="t">
            <a:normAutofit/>
          </a:bodyPr>
          <a:lstStyle/>
          <a:p>
            <a:r>
              <a:rPr lang="en-US" b="1">
                <a:latin typeface="Times New Roman" panose="02020603050405020304" pitchFamily="18" charset="0"/>
                <a:cs typeface="Times New Roman" panose="02020603050405020304" pitchFamily="18" charset="0"/>
              </a:rPr>
              <a:t>National Policies and Standards</a:t>
            </a:r>
          </a:p>
        </p:txBody>
      </p:sp>
      <p:sp>
        <p:nvSpPr>
          <p:cNvPr id="3" name="Content Placeholder 2">
            <a:extLst>
              <a:ext uri="{FF2B5EF4-FFF2-40B4-BE49-F238E27FC236}">
                <a16:creationId xmlns:a16="http://schemas.microsoft.com/office/drawing/2014/main" id="{EC292946-3191-3DBB-5AAD-903E62AFADEF}"/>
              </a:ext>
            </a:extLst>
          </p:cNvPr>
          <p:cNvSpPr>
            <a:spLocks noGrp="1"/>
          </p:cNvSpPr>
          <p:nvPr>
            <p:ph idx="1"/>
          </p:nvPr>
        </p:nvSpPr>
        <p:spPr>
          <a:xfrm>
            <a:off x="4931765" y="989350"/>
            <a:ext cx="6699544" cy="5021609"/>
          </a:xfrm>
        </p:spPr>
        <p:txBody>
          <a:bodyPr anchor="t">
            <a:normAutofit/>
          </a:bodyPr>
          <a:lstStyle/>
          <a:p>
            <a:pPr>
              <a:lnSpc>
                <a:spcPct val="110000"/>
              </a:lnSpc>
            </a:pPr>
            <a:r>
              <a:rPr lang="en-US" sz="1700" dirty="0">
                <a:latin typeface="Times New Roman" panose="02020603050405020304" pitchFamily="18" charset="0"/>
                <a:cs typeface="Times New Roman" panose="02020603050405020304" pitchFamily="18" charset="0"/>
              </a:rPr>
              <a:t>PNG is a signatory to the WHO Safe Motherhood Initiative and UN Sustainable Development Goal 3.1, which targets reducing the maternal mortality ratio to fewer than 70 deaths per 100,000 live births by 2030.</a:t>
            </a:r>
            <a:r>
              <a:rPr lang="en-IN" sz="1700" dirty="0">
                <a:latin typeface="Times New Roman" panose="02020603050405020304" pitchFamily="18" charset="0"/>
                <a:cs typeface="Times New Roman" panose="02020603050405020304" pitchFamily="18" charset="0"/>
              </a:rPr>
              <a:t> (WHO, 2024; UN, 2015)</a:t>
            </a:r>
          </a:p>
          <a:p>
            <a:pPr>
              <a:lnSpc>
                <a:spcPct val="110000"/>
              </a:lnSpc>
            </a:pPr>
            <a:r>
              <a:rPr lang="en-IN" sz="1700" dirty="0">
                <a:latin typeface="Times New Roman" panose="02020603050405020304" pitchFamily="18" charset="0"/>
                <a:cs typeface="Times New Roman" panose="02020603050405020304" pitchFamily="18" charset="0"/>
              </a:rPr>
              <a:t>The PNG National Health Plan 2011-2020 commits to Universal access to skilled birth  attendance, and emergency obstetric care for all women, particularly those in rural and remote areas. (PNG Department of Health, 2010)</a:t>
            </a:r>
          </a:p>
          <a:p>
            <a:pPr>
              <a:lnSpc>
                <a:spcPct val="110000"/>
              </a:lnSpc>
            </a:pPr>
            <a:r>
              <a:rPr lang="en-US" sz="1700" dirty="0">
                <a:latin typeface="Times New Roman" panose="02020603050405020304" pitchFamily="18" charset="0"/>
                <a:cs typeface="Times New Roman" panose="02020603050405020304" pitchFamily="18" charset="0"/>
              </a:rPr>
              <a:t>PNG has adopted WHO Hospital Safety Index 2023 standards and WHO emergency obstetric care clinical guidelines for managing complications including postpartum </a:t>
            </a:r>
            <a:r>
              <a:rPr lang="en-US" sz="1700" dirty="0" err="1">
                <a:latin typeface="Times New Roman" panose="02020603050405020304" pitchFamily="18" charset="0"/>
                <a:cs typeface="Times New Roman" panose="02020603050405020304" pitchFamily="18" charset="0"/>
              </a:rPr>
              <a:t>haemorrhage</a:t>
            </a:r>
            <a:r>
              <a:rPr lang="en-US" sz="1700" dirty="0">
                <a:latin typeface="Times New Roman" panose="02020603050405020304" pitchFamily="18" charset="0"/>
                <a:cs typeface="Times New Roman" panose="02020603050405020304" pitchFamily="18" charset="0"/>
              </a:rPr>
              <a:t>. </a:t>
            </a:r>
            <a:r>
              <a:rPr lang="en-IN" sz="1700" dirty="0">
                <a:latin typeface="Times New Roman" panose="02020603050405020304" pitchFamily="18" charset="0"/>
                <a:cs typeface="Times New Roman" panose="02020603050405020304" pitchFamily="18" charset="0"/>
              </a:rPr>
              <a:t>(WHO, 2023)</a:t>
            </a:r>
          </a:p>
          <a:p>
            <a:pPr>
              <a:lnSpc>
                <a:spcPct val="110000"/>
              </a:lnSpc>
            </a:pPr>
            <a:r>
              <a:rPr lang="en-IN" sz="1700" dirty="0">
                <a:latin typeface="Times New Roman" panose="02020603050405020304" pitchFamily="18" charset="0"/>
                <a:cs typeface="Times New Roman" panose="02020603050405020304" pitchFamily="18" charset="0"/>
              </a:rPr>
              <a:t>However, a critical policy-practice gap exists; where policies exist on paper but lack of enforcement mechanisms, adequate funding allocation and robust accountability systems. As result, guidelines are often not followed in practice due to system incapacity rather than staff choice.(Macintyre, 2018; Faktor et al., 2024)</a:t>
            </a:r>
            <a:endParaRPr lang="en-US" sz="1700" dirty="0">
              <a:latin typeface="Times New Roman" panose="02020603050405020304" pitchFamily="18" charset="0"/>
              <a:cs typeface="Times New Roman" panose="02020603050405020304" pitchFamily="18" charset="0"/>
            </a:endParaRPr>
          </a:p>
        </p:txBody>
      </p:sp>
      <p:pic>
        <p:nvPicPr>
          <p:cNvPr id="1026" name="Picture 2" descr="user-gen-media-assets.s3.amazonaws.com">
            <a:extLst>
              <a:ext uri="{FF2B5EF4-FFF2-40B4-BE49-F238E27FC236}">
                <a16:creationId xmlns:a16="http://schemas.microsoft.com/office/drawing/2014/main" id="{AA02395C-62B2-FBCE-11C7-A51B5BB1782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22810" y="2447791"/>
            <a:ext cx="3570515" cy="200841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51800D7-B9C4-6EE6-2442-3F994E310EB6}"/>
              </a:ext>
            </a:extLst>
          </p:cNvPr>
          <p:cNvSpPr txBox="1"/>
          <p:nvPr/>
        </p:nvSpPr>
        <p:spPr>
          <a:xfrm>
            <a:off x="1223989" y="4468229"/>
            <a:ext cx="2217683" cy="369332"/>
          </a:xfrm>
          <a:prstGeom prst="rect">
            <a:avLst/>
          </a:prstGeom>
          <a:noFill/>
        </p:spPr>
        <p:txBody>
          <a:bodyPr wrap="square" rtlCol="0">
            <a:spAutoFit/>
          </a:bodyPr>
          <a:lstStyle/>
          <a:p>
            <a:r>
              <a:rPr lang="en-US" dirty="0"/>
              <a:t>Source : Author</a:t>
            </a:r>
          </a:p>
        </p:txBody>
      </p:sp>
    </p:spTree>
    <p:extLst>
      <p:ext uri="{BB962C8B-B14F-4D97-AF65-F5344CB8AC3E}">
        <p14:creationId xmlns:p14="http://schemas.microsoft.com/office/powerpoint/2010/main" val="10063286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66E2D4-FA72-D584-0D08-F44DA76F6814}"/>
              </a:ext>
            </a:extLst>
          </p:cNvPr>
          <p:cNvSpPr>
            <a:spLocks noGrp="1"/>
          </p:cNvSpPr>
          <p:nvPr>
            <p:ph type="title"/>
          </p:nvPr>
        </p:nvSpPr>
        <p:spPr>
          <a:xfrm>
            <a:off x="521208" y="685491"/>
            <a:ext cx="11110427" cy="847984"/>
          </a:xfrm>
        </p:spPr>
        <p:txBody>
          <a:bodyPr vert="horz" lIns="91440" tIns="45720" rIns="91440" bIns="45720" rtlCol="0" anchor="ctr">
            <a:normAutofit/>
          </a:bodyPr>
          <a:lstStyle/>
          <a:p>
            <a:r>
              <a:rPr lang="en-US" sz="2800" b="1" dirty="0">
                <a:latin typeface="Times New Roman" panose="02020603050405020304" pitchFamily="18" charset="0"/>
                <a:cs typeface="Times New Roman" panose="02020603050405020304" pitchFamily="18" charset="0"/>
              </a:rPr>
              <a:t>Analysis of Benchmarks: PNG Performance vs WHO/Global Standards</a:t>
            </a:r>
            <a:endParaRPr lang="en-US" sz="2800" dirty="0">
              <a:latin typeface="Times New Roman" panose="02020603050405020304" pitchFamily="18" charset="0"/>
              <a:cs typeface="Times New Roman" panose="02020603050405020304" pitchFamily="18" charset="0"/>
            </a:endParaRPr>
          </a:p>
        </p:txBody>
      </p:sp>
      <p:graphicFrame>
        <p:nvGraphicFramePr>
          <p:cNvPr id="5" name="Content Placeholder 4">
            <a:extLst>
              <a:ext uri="{FF2B5EF4-FFF2-40B4-BE49-F238E27FC236}">
                <a16:creationId xmlns:a16="http://schemas.microsoft.com/office/drawing/2014/main" id="{CD95D0A1-80B1-A77C-886C-AA42D6C63625}"/>
              </a:ext>
            </a:extLst>
          </p:cNvPr>
          <p:cNvGraphicFramePr>
            <a:graphicFrameLocks noGrp="1"/>
          </p:cNvGraphicFramePr>
          <p:nvPr>
            <p:ph idx="1"/>
            <p:extLst>
              <p:ext uri="{D42A27DB-BD31-4B8C-83A1-F6EECF244321}">
                <p14:modId xmlns:p14="http://schemas.microsoft.com/office/powerpoint/2010/main" val="3135946702"/>
              </p:ext>
            </p:extLst>
          </p:nvPr>
        </p:nvGraphicFramePr>
        <p:xfrm>
          <a:off x="568602" y="1897632"/>
          <a:ext cx="7288858" cy="4361402"/>
        </p:xfrm>
        <a:graphic>
          <a:graphicData uri="http://schemas.openxmlformats.org/drawingml/2006/table">
            <a:tbl>
              <a:tblPr firstRow="1" bandRow="1">
                <a:tableStyleId>{073A0DAA-6AF3-43AB-8588-CEC1D06C72B9}</a:tableStyleId>
              </a:tblPr>
              <a:tblGrid>
                <a:gridCol w="1737238">
                  <a:extLst>
                    <a:ext uri="{9D8B030D-6E8A-4147-A177-3AD203B41FA5}">
                      <a16:colId xmlns:a16="http://schemas.microsoft.com/office/drawing/2014/main" val="1323256901"/>
                    </a:ext>
                  </a:extLst>
                </a:gridCol>
                <a:gridCol w="1849267">
                  <a:extLst>
                    <a:ext uri="{9D8B030D-6E8A-4147-A177-3AD203B41FA5}">
                      <a16:colId xmlns:a16="http://schemas.microsoft.com/office/drawing/2014/main" val="882699240"/>
                    </a:ext>
                  </a:extLst>
                </a:gridCol>
                <a:gridCol w="1849267">
                  <a:extLst>
                    <a:ext uri="{9D8B030D-6E8A-4147-A177-3AD203B41FA5}">
                      <a16:colId xmlns:a16="http://schemas.microsoft.com/office/drawing/2014/main" val="803323738"/>
                    </a:ext>
                  </a:extLst>
                </a:gridCol>
                <a:gridCol w="1853086">
                  <a:extLst>
                    <a:ext uri="{9D8B030D-6E8A-4147-A177-3AD203B41FA5}">
                      <a16:colId xmlns:a16="http://schemas.microsoft.com/office/drawing/2014/main" val="3808727774"/>
                    </a:ext>
                  </a:extLst>
                </a:gridCol>
              </a:tblGrid>
              <a:tr h="302351">
                <a:tc>
                  <a:txBody>
                    <a:bodyPr/>
                    <a:lstStyle/>
                    <a:p>
                      <a:pPr marL="228600" indent="-228600" algn="ctr" rtl="0" fontAlgn="t">
                        <a:buNone/>
                      </a:pPr>
                      <a:r>
                        <a:rPr lang="en-US" sz="1100" b="0" u="none" strike="noStrike" cap="none" spc="0" dirty="0">
                          <a:solidFill>
                            <a:schemeClr val="bg1"/>
                          </a:solidFill>
                          <a:effectLst/>
                        </a:rPr>
                        <a:t>Metric</a:t>
                      </a:r>
                      <a:endParaRPr lang="en-US" sz="1100" b="0" cap="none" spc="0" dirty="0">
                        <a:solidFill>
                          <a:schemeClr val="bg1"/>
                        </a:solidFill>
                        <a:effectLst/>
                        <a:latin typeface="Times New Roman" panose="02020603050405020304" pitchFamily="18" charset="0"/>
                        <a:cs typeface="Times New Roman" panose="02020603050405020304" pitchFamily="18" charset="0"/>
                      </a:endParaRPr>
                    </a:p>
                  </a:txBody>
                  <a:tcPr marL="46841" marR="46841" marT="67452" marB="46841" anchor="ctr"/>
                </a:tc>
                <a:tc>
                  <a:txBody>
                    <a:bodyPr/>
                    <a:lstStyle/>
                    <a:p>
                      <a:pPr marL="228600" indent="-228600" algn="ctr" rtl="0" fontAlgn="t">
                        <a:buNone/>
                      </a:pPr>
                      <a:r>
                        <a:rPr lang="en-US" sz="1100" b="0" u="none" strike="noStrike" cap="none" spc="0">
                          <a:solidFill>
                            <a:schemeClr val="bg1"/>
                          </a:solidFill>
                          <a:effectLst/>
                        </a:rPr>
                        <a:t>Current Performance (PNG)</a:t>
                      </a:r>
                      <a:endParaRPr lang="en-US" sz="1100" b="0" cap="none" spc="0">
                        <a:solidFill>
                          <a:schemeClr val="bg1"/>
                        </a:solidFill>
                        <a:effectLst/>
                        <a:latin typeface="Times New Roman" panose="02020603050405020304" pitchFamily="18" charset="0"/>
                        <a:cs typeface="Times New Roman" panose="02020603050405020304" pitchFamily="18" charset="0"/>
                      </a:endParaRPr>
                    </a:p>
                  </a:txBody>
                  <a:tcPr marL="46841" marR="46841" marT="67452" marB="46841" anchor="ctr"/>
                </a:tc>
                <a:tc>
                  <a:txBody>
                    <a:bodyPr/>
                    <a:lstStyle/>
                    <a:p>
                      <a:pPr marL="228600" indent="-228600" algn="ctr" rtl="0" fontAlgn="t">
                        <a:buNone/>
                      </a:pPr>
                      <a:r>
                        <a:rPr lang="en-US" sz="1100" b="0" u="none" strike="noStrike" cap="none" spc="0">
                          <a:solidFill>
                            <a:schemeClr val="bg1"/>
                          </a:solidFill>
                          <a:effectLst/>
                        </a:rPr>
                        <a:t>Global / WHO Target</a:t>
                      </a:r>
                      <a:endParaRPr lang="en-US" sz="1100" b="0" cap="none" spc="0">
                        <a:solidFill>
                          <a:schemeClr val="bg1"/>
                        </a:solidFill>
                        <a:effectLst/>
                        <a:latin typeface="Times New Roman" panose="02020603050405020304" pitchFamily="18" charset="0"/>
                        <a:cs typeface="Times New Roman" panose="02020603050405020304" pitchFamily="18" charset="0"/>
                      </a:endParaRPr>
                    </a:p>
                  </a:txBody>
                  <a:tcPr marL="46841" marR="46841" marT="67452" marB="46841" anchor="ctr"/>
                </a:tc>
                <a:tc>
                  <a:txBody>
                    <a:bodyPr/>
                    <a:lstStyle/>
                    <a:p>
                      <a:pPr marL="228600" indent="-228600" algn="ctr" rtl="0" fontAlgn="t">
                        <a:buNone/>
                      </a:pPr>
                      <a:r>
                        <a:rPr lang="en-US" sz="1100" b="1" cap="none" spc="0">
                          <a:solidFill>
                            <a:schemeClr val="bg1"/>
                          </a:solidFill>
                          <a:effectLst/>
                        </a:rPr>
                        <a:t>Performance Gap</a:t>
                      </a:r>
                      <a:endParaRPr lang="en-US" sz="1100" b="1" cap="none" spc="0">
                        <a:solidFill>
                          <a:schemeClr val="bg1"/>
                        </a:solidFill>
                        <a:effectLst/>
                        <a:latin typeface="Times New Roman" panose="02020603050405020304" pitchFamily="18" charset="0"/>
                        <a:cs typeface="Times New Roman" panose="02020603050405020304" pitchFamily="18" charset="0"/>
                      </a:endParaRPr>
                    </a:p>
                  </a:txBody>
                  <a:tcPr marL="46841" marR="46841" marT="67452" marB="46841" anchor="ctr"/>
                </a:tc>
                <a:extLst>
                  <a:ext uri="{0D108BD9-81ED-4DB2-BD59-A6C34878D82A}">
                    <a16:rowId xmlns:a16="http://schemas.microsoft.com/office/drawing/2014/main" val="1464163524"/>
                  </a:ext>
                </a:extLst>
              </a:tr>
              <a:tr h="692226">
                <a:tc>
                  <a:txBody>
                    <a:bodyPr/>
                    <a:lstStyle/>
                    <a:p>
                      <a:pPr marL="228600" indent="-228600" algn="just" rtl="0" fontAlgn="t">
                        <a:buNone/>
                      </a:pPr>
                      <a:r>
                        <a:rPr lang="en-US" sz="900" b="0" u="none" strike="noStrike" cap="none" spc="0" dirty="0">
                          <a:solidFill>
                            <a:schemeClr val="tx1"/>
                          </a:solidFill>
                          <a:effectLst/>
                        </a:rPr>
                        <a:t>Maternal Mortality Ratio (MMR)</a:t>
                      </a:r>
                      <a:endParaRPr lang="en-US" sz="900" cap="none" spc="0" dirty="0">
                        <a:solidFill>
                          <a:schemeClr val="tx1"/>
                        </a:solidFill>
                        <a:effectLst/>
                        <a:latin typeface="Times New Roman" panose="02020603050405020304" pitchFamily="18" charset="0"/>
                        <a:cs typeface="Times New Roman" panose="02020603050405020304" pitchFamily="18" charset="0"/>
                      </a:endParaRPr>
                    </a:p>
                  </a:txBody>
                  <a:tcPr marL="46841" marR="46841" marT="67452" marB="46841"/>
                </a:tc>
                <a:tc>
                  <a:txBody>
                    <a:bodyPr/>
                    <a:lstStyle/>
                    <a:p>
                      <a:pPr marL="228600" indent="-228600" algn="just" rtl="0" fontAlgn="t">
                        <a:buNone/>
                      </a:pPr>
                      <a:r>
                        <a:rPr lang="en-US" sz="900" b="0" u="none" strike="noStrike" cap="none" spc="0" dirty="0">
                          <a:solidFill>
                            <a:schemeClr val="tx1"/>
                          </a:solidFill>
                          <a:effectLst/>
                        </a:rPr>
                        <a:t>Approximately 171–703 deaths per 100,000 live births, indicating very high preventable mortality. (Eccles, 2015)</a:t>
                      </a:r>
                      <a:endParaRPr lang="en-US" sz="900" cap="none" spc="0" dirty="0">
                        <a:solidFill>
                          <a:schemeClr val="tx1"/>
                        </a:solidFill>
                        <a:effectLst/>
                        <a:latin typeface="Times New Roman" panose="02020603050405020304" pitchFamily="18" charset="0"/>
                        <a:cs typeface="Times New Roman" panose="02020603050405020304" pitchFamily="18" charset="0"/>
                      </a:endParaRPr>
                    </a:p>
                  </a:txBody>
                  <a:tcPr marL="46841" marR="46841" marT="67452" marB="46841"/>
                </a:tc>
                <a:tc>
                  <a:txBody>
                    <a:bodyPr/>
                    <a:lstStyle/>
                    <a:p>
                      <a:pPr marL="228600" indent="-228600" algn="just" rtl="0" fontAlgn="t">
                        <a:buNone/>
                      </a:pPr>
                      <a:r>
                        <a:rPr lang="en-US" sz="900" b="0" u="none" strike="noStrike" cap="none" spc="0">
                          <a:solidFill>
                            <a:schemeClr val="tx1"/>
                          </a:solidFill>
                          <a:effectLst/>
                        </a:rPr>
                        <a:t>≤70 deaths per 100,000 live births (SDG 3.1).</a:t>
                      </a:r>
                      <a:endParaRPr lang="en-US" sz="900" cap="none" spc="0">
                        <a:solidFill>
                          <a:schemeClr val="tx1"/>
                        </a:solidFill>
                        <a:effectLst/>
                        <a:latin typeface="Times New Roman" panose="02020603050405020304" pitchFamily="18" charset="0"/>
                        <a:cs typeface="Times New Roman" panose="02020603050405020304" pitchFamily="18" charset="0"/>
                      </a:endParaRPr>
                    </a:p>
                  </a:txBody>
                  <a:tcPr marL="46841" marR="46841" marT="67452" marB="46841"/>
                </a:tc>
                <a:tc>
                  <a:txBody>
                    <a:bodyPr/>
                    <a:lstStyle/>
                    <a:p>
                      <a:pPr marL="228600" indent="-228600" algn="ctr" rtl="0" fontAlgn="t">
                        <a:buNone/>
                      </a:pPr>
                      <a:r>
                        <a:rPr lang="en-US" sz="900" cap="none" spc="0" dirty="0">
                          <a:solidFill>
                            <a:schemeClr val="tx1"/>
                          </a:solidFill>
                          <a:effectLst/>
                        </a:rPr>
                        <a:t>2.4 to 10 times higher than international target </a:t>
                      </a:r>
                      <a:r>
                        <a:rPr lang="en-IN" sz="900" b="0" kern="1200" dirty="0">
                          <a:solidFill>
                            <a:schemeClr val="dk1"/>
                          </a:solidFill>
                          <a:effectLst/>
                        </a:rPr>
                        <a:t>(Eccles, 2015; WHO, 2024)</a:t>
                      </a:r>
                      <a:endParaRPr lang="en-US" sz="900" cap="none" spc="0" dirty="0">
                        <a:solidFill>
                          <a:schemeClr val="tx1"/>
                        </a:solidFill>
                        <a:effectLst/>
                        <a:latin typeface="Times New Roman" panose="02020603050405020304" pitchFamily="18" charset="0"/>
                        <a:cs typeface="Times New Roman" panose="02020603050405020304" pitchFamily="18" charset="0"/>
                      </a:endParaRPr>
                    </a:p>
                  </a:txBody>
                  <a:tcPr marL="46841" marR="46841" marT="67452" marB="46841"/>
                </a:tc>
                <a:extLst>
                  <a:ext uri="{0D108BD9-81ED-4DB2-BD59-A6C34878D82A}">
                    <a16:rowId xmlns:a16="http://schemas.microsoft.com/office/drawing/2014/main" val="1983161130"/>
                  </a:ext>
                </a:extLst>
              </a:tr>
              <a:tr h="692226">
                <a:tc>
                  <a:txBody>
                    <a:bodyPr/>
                    <a:lstStyle/>
                    <a:p>
                      <a:pPr marL="228600" indent="-228600" algn="just" rtl="0" fontAlgn="t">
                        <a:buNone/>
                      </a:pPr>
                      <a:r>
                        <a:rPr lang="en-US" sz="900" b="0" u="none" strike="noStrike" cap="none" spc="0">
                          <a:solidFill>
                            <a:schemeClr val="tx1"/>
                          </a:solidFill>
                          <a:effectLst/>
                        </a:rPr>
                        <a:t>Skilled Birth Attendance</a:t>
                      </a:r>
                      <a:endParaRPr lang="en-US" sz="900" cap="none" spc="0">
                        <a:solidFill>
                          <a:schemeClr val="tx1"/>
                        </a:solidFill>
                        <a:effectLst/>
                        <a:latin typeface="Times New Roman" panose="02020603050405020304" pitchFamily="18" charset="0"/>
                        <a:cs typeface="Times New Roman" panose="02020603050405020304" pitchFamily="18" charset="0"/>
                      </a:endParaRPr>
                    </a:p>
                  </a:txBody>
                  <a:tcPr marL="46841" marR="46841" marT="67452" marB="46841"/>
                </a:tc>
                <a:tc>
                  <a:txBody>
                    <a:bodyPr/>
                    <a:lstStyle/>
                    <a:p>
                      <a:pPr marL="228600" indent="-228600" algn="just" rtl="0" fontAlgn="t">
                        <a:buNone/>
                      </a:pPr>
                      <a:r>
                        <a:rPr lang="en-US" sz="900" b="0" u="none" strike="noStrike" cap="none" spc="0" dirty="0">
                          <a:solidFill>
                            <a:schemeClr val="tx1"/>
                          </a:solidFill>
                          <a:effectLst/>
                        </a:rPr>
                        <a:t>Around 56% of births are attended by skilled health personnel. (PNG Department of Health, 2023)</a:t>
                      </a:r>
                      <a:endParaRPr lang="en-US" sz="900" cap="none" spc="0" dirty="0">
                        <a:solidFill>
                          <a:schemeClr val="tx1"/>
                        </a:solidFill>
                        <a:effectLst/>
                        <a:latin typeface="Times New Roman" panose="02020603050405020304" pitchFamily="18" charset="0"/>
                        <a:cs typeface="Times New Roman" panose="02020603050405020304" pitchFamily="18" charset="0"/>
                      </a:endParaRPr>
                    </a:p>
                  </a:txBody>
                  <a:tcPr marL="46841" marR="46841" marT="67452" marB="46841"/>
                </a:tc>
                <a:tc>
                  <a:txBody>
                    <a:bodyPr/>
                    <a:lstStyle/>
                    <a:p>
                      <a:pPr marL="228600" indent="-228600" algn="just" rtl="0" fontAlgn="t">
                        <a:buNone/>
                      </a:pPr>
                      <a:r>
                        <a:rPr lang="en-US" sz="900" b="0" u="none" strike="noStrike" cap="none" spc="0">
                          <a:solidFill>
                            <a:schemeClr val="tx1"/>
                          </a:solidFill>
                          <a:effectLst/>
                        </a:rPr>
                        <a:t>At least 90% of births attended by skilled professionals.</a:t>
                      </a:r>
                      <a:endParaRPr lang="en-US" sz="900" cap="none" spc="0">
                        <a:solidFill>
                          <a:schemeClr val="tx1"/>
                        </a:solidFill>
                        <a:effectLst/>
                        <a:latin typeface="Times New Roman" panose="02020603050405020304" pitchFamily="18" charset="0"/>
                        <a:cs typeface="Times New Roman" panose="02020603050405020304" pitchFamily="18" charset="0"/>
                      </a:endParaRPr>
                    </a:p>
                  </a:txBody>
                  <a:tcPr marL="46841" marR="46841" marT="67452" marB="46841"/>
                </a:tc>
                <a:tc>
                  <a:txBody>
                    <a:bodyPr/>
                    <a:lstStyle/>
                    <a:p>
                      <a:pPr marL="228600" indent="-228600" algn="ctr" rtl="0" fontAlgn="t">
                        <a:buNone/>
                      </a:pPr>
                      <a:r>
                        <a:rPr lang="en-US" sz="900" cap="none" spc="0" dirty="0">
                          <a:solidFill>
                            <a:schemeClr val="tx1"/>
                          </a:solidFill>
                          <a:effectLst/>
                        </a:rPr>
                        <a:t>34 percentage points below WHO standard </a:t>
                      </a:r>
                      <a:r>
                        <a:rPr lang="en-IN" sz="900" b="0" kern="1200" dirty="0">
                          <a:solidFill>
                            <a:schemeClr val="dk1"/>
                          </a:solidFill>
                          <a:effectLst/>
                        </a:rPr>
                        <a:t>(PNG Dept of Health, 2023; WHO, 2024)</a:t>
                      </a:r>
                      <a:endParaRPr lang="en-US" sz="900" cap="none" spc="0" dirty="0">
                        <a:solidFill>
                          <a:schemeClr val="tx1"/>
                        </a:solidFill>
                        <a:effectLst/>
                        <a:latin typeface="Times New Roman" panose="02020603050405020304" pitchFamily="18" charset="0"/>
                        <a:cs typeface="Times New Roman" panose="02020603050405020304" pitchFamily="18" charset="0"/>
                      </a:endParaRPr>
                    </a:p>
                  </a:txBody>
                  <a:tcPr marL="46841" marR="46841" marT="67452" marB="46841"/>
                </a:tc>
                <a:extLst>
                  <a:ext uri="{0D108BD9-81ED-4DB2-BD59-A6C34878D82A}">
                    <a16:rowId xmlns:a16="http://schemas.microsoft.com/office/drawing/2014/main" val="3221016008"/>
                  </a:ext>
                </a:extLst>
              </a:tr>
              <a:tr h="692226">
                <a:tc>
                  <a:txBody>
                    <a:bodyPr/>
                    <a:lstStyle/>
                    <a:p>
                      <a:pPr marL="228600" indent="-228600" algn="just" rtl="0" fontAlgn="t">
                        <a:buNone/>
                      </a:pPr>
                      <a:r>
                        <a:rPr lang="en-US" sz="900" b="0" u="none" strike="noStrike" cap="none" spc="0">
                          <a:solidFill>
                            <a:schemeClr val="tx1"/>
                          </a:solidFill>
                          <a:effectLst/>
                        </a:rPr>
                        <a:t>Access to Health Facilities</a:t>
                      </a:r>
                      <a:endParaRPr lang="en-US" sz="900" cap="none" spc="0">
                        <a:solidFill>
                          <a:schemeClr val="tx1"/>
                        </a:solidFill>
                        <a:effectLst/>
                        <a:latin typeface="Times New Roman" panose="02020603050405020304" pitchFamily="18" charset="0"/>
                        <a:cs typeface="Times New Roman" panose="02020603050405020304" pitchFamily="18" charset="0"/>
                      </a:endParaRPr>
                    </a:p>
                  </a:txBody>
                  <a:tcPr marL="46841" marR="46841" marT="67452" marB="46841"/>
                </a:tc>
                <a:tc>
                  <a:txBody>
                    <a:bodyPr/>
                    <a:lstStyle/>
                    <a:p>
                      <a:pPr marL="228600" indent="-228600" algn="just" rtl="0" fontAlgn="t">
                        <a:buNone/>
                      </a:pPr>
                      <a:r>
                        <a:rPr lang="en-US" sz="900" b="0" u="none" strike="noStrike" cap="none" spc="0">
                          <a:solidFill>
                            <a:schemeClr val="tx1"/>
                          </a:solidFill>
                          <a:effectLst/>
                        </a:rPr>
                        <a:t>Over 80% of the population live in rural or remote areas with limited hospital access. (BBC, 2023)</a:t>
                      </a:r>
                      <a:endParaRPr lang="en-US" sz="900" cap="none" spc="0">
                        <a:solidFill>
                          <a:schemeClr val="tx1"/>
                        </a:solidFill>
                        <a:effectLst/>
                        <a:latin typeface="Times New Roman" panose="02020603050405020304" pitchFamily="18" charset="0"/>
                        <a:cs typeface="Times New Roman" panose="02020603050405020304" pitchFamily="18" charset="0"/>
                      </a:endParaRPr>
                    </a:p>
                  </a:txBody>
                  <a:tcPr marL="46841" marR="46841" marT="67452" marB="46841"/>
                </a:tc>
                <a:tc>
                  <a:txBody>
                    <a:bodyPr/>
                    <a:lstStyle/>
                    <a:p>
                      <a:pPr marL="228600" indent="-228600" algn="just" rtl="0" fontAlgn="t">
                        <a:buNone/>
                      </a:pPr>
                      <a:r>
                        <a:rPr lang="en-US" sz="900" b="0" u="none" strike="noStrike" cap="none" spc="0" dirty="0">
                          <a:solidFill>
                            <a:schemeClr val="tx1"/>
                          </a:solidFill>
                          <a:effectLst/>
                        </a:rPr>
                        <a:t>Universal geographic access to essential maternal health services.</a:t>
                      </a:r>
                      <a:endParaRPr lang="en-US" sz="900" cap="none" spc="0" dirty="0">
                        <a:solidFill>
                          <a:schemeClr val="tx1"/>
                        </a:solidFill>
                        <a:effectLst/>
                        <a:latin typeface="Times New Roman" panose="02020603050405020304" pitchFamily="18" charset="0"/>
                        <a:cs typeface="Times New Roman" panose="02020603050405020304" pitchFamily="18" charset="0"/>
                      </a:endParaRPr>
                    </a:p>
                  </a:txBody>
                  <a:tcPr marL="46841" marR="46841" marT="67452" marB="46841"/>
                </a:tc>
                <a:tc>
                  <a:txBody>
                    <a:bodyPr/>
                    <a:lstStyle/>
                    <a:p>
                      <a:pPr marL="228600" indent="-228600" algn="ctr" rtl="0" fontAlgn="t">
                        <a:buNone/>
                      </a:pPr>
                      <a:r>
                        <a:rPr lang="en-US" sz="900" cap="none" spc="0" dirty="0">
                          <a:solidFill>
                            <a:schemeClr val="tx1"/>
                          </a:solidFill>
                          <a:effectLst/>
                        </a:rPr>
                        <a:t>Severe urban rural inequity, with majority of rural residents lacking effective access to essential maternal health services. </a:t>
                      </a:r>
                      <a:r>
                        <a:rPr lang="en-IN" sz="900" b="0" kern="1200" dirty="0">
                          <a:solidFill>
                            <a:schemeClr val="dk1"/>
                          </a:solidFill>
                          <a:effectLst/>
                        </a:rPr>
                        <a:t>(BBC, 2023; Grundy et al., 2019)</a:t>
                      </a:r>
                      <a:endParaRPr lang="en-US" sz="900" cap="none" spc="0" dirty="0">
                        <a:solidFill>
                          <a:schemeClr val="tx1"/>
                        </a:solidFill>
                        <a:effectLst/>
                        <a:latin typeface="Times New Roman" panose="02020603050405020304" pitchFamily="18" charset="0"/>
                        <a:cs typeface="Times New Roman" panose="02020603050405020304" pitchFamily="18" charset="0"/>
                      </a:endParaRPr>
                    </a:p>
                  </a:txBody>
                  <a:tcPr marL="46841" marR="46841" marT="67452" marB="46841"/>
                </a:tc>
                <a:extLst>
                  <a:ext uri="{0D108BD9-81ED-4DB2-BD59-A6C34878D82A}">
                    <a16:rowId xmlns:a16="http://schemas.microsoft.com/office/drawing/2014/main" val="4046463398"/>
                  </a:ext>
                </a:extLst>
              </a:tr>
              <a:tr h="692226">
                <a:tc>
                  <a:txBody>
                    <a:bodyPr/>
                    <a:lstStyle/>
                    <a:p>
                      <a:pPr marL="228600" indent="-228600" algn="just" rtl="0" fontAlgn="t">
                        <a:buNone/>
                      </a:pPr>
                      <a:r>
                        <a:rPr lang="en-US" sz="900" b="0" u="none" strike="noStrike" cap="none" spc="0">
                          <a:solidFill>
                            <a:schemeClr val="tx1"/>
                          </a:solidFill>
                          <a:effectLst/>
                        </a:rPr>
                        <a:t>Health Workforce Density</a:t>
                      </a:r>
                      <a:endParaRPr lang="en-US" sz="900" cap="none" spc="0">
                        <a:solidFill>
                          <a:schemeClr val="tx1"/>
                        </a:solidFill>
                        <a:effectLst/>
                        <a:latin typeface="Times New Roman" panose="02020603050405020304" pitchFamily="18" charset="0"/>
                        <a:cs typeface="Times New Roman" panose="02020603050405020304" pitchFamily="18" charset="0"/>
                      </a:endParaRPr>
                    </a:p>
                  </a:txBody>
                  <a:tcPr marL="46841" marR="46841" marT="67452" marB="46841"/>
                </a:tc>
                <a:tc>
                  <a:txBody>
                    <a:bodyPr/>
                    <a:lstStyle/>
                    <a:p>
                      <a:pPr marL="228600" indent="-228600" algn="just" rtl="0" fontAlgn="t">
                        <a:buNone/>
                      </a:pPr>
                      <a:r>
                        <a:rPr lang="en-US" sz="900" b="0" u="none" strike="noStrike" cap="none" spc="0">
                          <a:solidFill>
                            <a:schemeClr val="tx1"/>
                          </a:solidFill>
                          <a:effectLst/>
                        </a:rPr>
                        <a:t>Approximately 1 health worker per 10,000 people, far below minimum thresholds. (Pincock, 2006)</a:t>
                      </a:r>
                      <a:endParaRPr lang="en-US" sz="900" cap="none" spc="0">
                        <a:solidFill>
                          <a:schemeClr val="tx1"/>
                        </a:solidFill>
                        <a:effectLst/>
                        <a:latin typeface="Times New Roman" panose="02020603050405020304" pitchFamily="18" charset="0"/>
                        <a:cs typeface="Times New Roman" panose="02020603050405020304" pitchFamily="18" charset="0"/>
                      </a:endParaRPr>
                    </a:p>
                  </a:txBody>
                  <a:tcPr marL="46841" marR="46841" marT="67452" marB="46841"/>
                </a:tc>
                <a:tc>
                  <a:txBody>
                    <a:bodyPr/>
                    <a:lstStyle/>
                    <a:p>
                      <a:pPr marL="228600" indent="-228600" algn="just" rtl="0" fontAlgn="t">
                        <a:buNone/>
                      </a:pPr>
                      <a:r>
                        <a:rPr lang="en-US" sz="900" b="0" u="none" strike="noStrike" cap="none" spc="0" dirty="0">
                          <a:solidFill>
                            <a:schemeClr val="tx1"/>
                          </a:solidFill>
                          <a:effectLst/>
                        </a:rPr>
                        <a:t>23 health workers per 10,000 population (WHO benchmark).</a:t>
                      </a:r>
                      <a:endParaRPr lang="en-US" sz="900" cap="none" spc="0" dirty="0">
                        <a:solidFill>
                          <a:schemeClr val="tx1"/>
                        </a:solidFill>
                        <a:effectLst/>
                        <a:latin typeface="Times New Roman" panose="02020603050405020304" pitchFamily="18" charset="0"/>
                        <a:cs typeface="Times New Roman" panose="02020603050405020304" pitchFamily="18" charset="0"/>
                      </a:endParaRPr>
                    </a:p>
                  </a:txBody>
                  <a:tcPr marL="46841" marR="46841" marT="67452" marB="46841"/>
                </a:tc>
                <a:tc>
                  <a:txBody>
                    <a:bodyPr/>
                    <a:lstStyle/>
                    <a:p>
                      <a:pPr marL="228600" indent="-228600" algn="ctr" rtl="0" fontAlgn="t">
                        <a:buNone/>
                      </a:pPr>
                      <a:r>
                        <a:rPr lang="en-US" sz="900" cap="none" spc="0" dirty="0">
                          <a:solidFill>
                            <a:schemeClr val="tx1"/>
                          </a:solidFill>
                          <a:effectLst/>
                        </a:rPr>
                        <a:t>23 times below the minimum threshold required for basic care. </a:t>
                      </a:r>
                      <a:r>
                        <a:rPr lang="en-IN" sz="900" b="0" kern="1200" dirty="0">
                          <a:solidFill>
                            <a:schemeClr val="dk1"/>
                          </a:solidFill>
                          <a:effectLst/>
                        </a:rPr>
                        <a:t>(Pincock, 2006; WHO, 2024)</a:t>
                      </a:r>
                      <a:endParaRPr lang="en-US" sz="900" cap="none" spc="0" dirty="0">
                        <a:solidFill>
                          <a:schemeClr val="tx1"/>
                        </a:solidFill>
                        <a:effectLst/>
                        <a:latin typeface="Times New Roman" panose="02020603050405020304" pitchFamily="18" charset="0"/>
                        <a:cs typeface="Times New Roman" panose="02020603050405020304" pitchFamily="18" charset="0"/>
                      </a:endParaRPr>
                    </a:p>
                  </a:txBody>
                  <a:tcPr marL="46841" marR="46841" marT="67452" marB="46841"/>
                </a:tc>
                <a:extLst>
                  <a:ext uri="{0D108BD9-81ED-4DB2-BD59-A6C34878D82A}">
                    <a16:rowId xmlns:a16="http://schemas.microsoft.com/office/drawing/2014/main" val="538261053"/>
                  </a:ext>
                </a:extLst>
              </a:tr>
              <a:tr h="692226">
                <a:tc>
                  <a:txBody>
                    <a:bodyPr/>
                    <a:lstStyle/>
                    <a:p>
                      <a:pPr marL="228600" indent="-228600" algn="just" rtl="0" fontAlgn="t">
                        <a:buNone/>
                      </a:pPr>
                      <a:r>
                        <a:rPr lang="en-US" sz="900" b="0" u="none" strike="noStrike" cap="none" spc="0">
                          <a:solidFill>
                            <a:schemeClr val="tx1"/>
                          </a:solidFill>
                          <a:effectLst/>
                        </a:rPr>
                        <a:t>Quality of Maternal Care</a:t>
                      </a:r>
                      <a:endParaRPr lang="en-US" sz="900" cap="none" spc="0">
                        <a:solidFill>
                          <a:schemeClr val="tx1"/>
                        </a:solidFill>
                        <a:effectLst/>
                        <a:latin typeface="Times New Roman" panose="02020603050405020304" pitchFamily="18" charset="0"/>
                        <a:cs typeface="Times New Roman" panose="02020603050405020304" pitchFamily="18" charset="0"/>
                      </a:endParaRPr>
                    </a:p>
                  </a:txBody>
                  <a:tcPr marL="46841" marR="46841" marT="67452" marB="46841"/>
                </a:tc>
                <a:tc>
                  <a:txBody>
                    <a:bodyPr/>
                    <a:lstStyle/>
                    <a:p>
                      <a:pPr marL="228600" indent="-228600" algn="just" rtl="0" fontAlgn="t">
                        <a:buNone/>
                      </a:pPr>
                      <a:r>
                        <a:rPr lang="en-US" sz="900" b="0" u="none" strike="noStrike" cap="none" spc="0">
                          <a:solidFill>
                            <a:schemeClr val="tx1"/>
                          </a:solidFill>
                          <a:effectLst/>
                        </a:rPr>
                        <a:t>Women report delayed care, lack of dignity, and inadequate emergency response. (Faktor et al., 2024)</a:t>
                      </a:r>
                      <a:endParaRPr lang="en-US" sz="900" cap="none" spc="0">
                        <a:solidFill>
                          <a:schemeClr val="tx1"/>
                        </a:solidFill>
                        <a:effectLst/>
                        <a:latin typeface="Times New Roman" panose="02020603050405020304" pitchFamily="18" charset="0"/>
                        <a:cs typeface="Times New Roman" panose="02020603050405020304" pitchFamily="18" charset="0"/>
                      </a:endParaRPr>
                    </a:p>
                  </a:txBody>
                  <a:tcPr marL="46841" marR="46841" marT="67452" marB="46841"/>
                </a:tc>
                <a:tc>
                  <a:txBody>
                    <a:bodyPr/>
                    <a:lstStyle/>
                    <a:p>
                      <a:pPr marL="228600" indent="-228600" algn="just" rtl="0" fontAlgn="t">
                        <a:buNone/>
                      </a:pPr>
                      <a:r>
                        <a:rPr lang="en-US" sz="900" b="0" u="none" strike="noStrike" cap="none" spc="0">
                          <a:solidFill>
                            <a:schemeClr val="tx1"/>
                          </a:solidFill>
                          <a:effectLst/>
                        </a:rPr>
                        <a:t>Timely, respectful, and high-quality maternity care for all women.</a:t>
                      </a:r>
                      <a:endParaRPr lang="en-US" sz="900" cap="none" spc="0">
                        <a:solidFill>
                          <a:schemeClr val="tx1"/>
                        </a:solidFill>
                        <a:effectLst/>
                        <a:latin typeface="Times New Roman" panose="02020603050405020304" pitchFamily="18" charset="0"/>
                        <a:cs typeface="Times New Roman" panose="02020603050405020304" pitchFamily="18" charset="0"/>
                      </a:endParaRPr>
                    </a:p>
                  </a:txBody>
                  <a:tcPr marL="46841" marR="46841" marT="67452" marB="46841"/>
                </a:tc>
                <a:tc>
                  <a:txBody>
                    <a:bodyPr/>
                    <a:lstStyle/>
                    <a:p>
                      <a:pPr marL="228600" indent="-228600" algn="ctr" rtl="0" fontAlgn="t">
                        <a:buNone/>
                      </a:pPr>
                      <a:r>
                        <a:rPr lang="en-US" sz="900" cap="none" spc="0" dirty="0">
                          <a:solidFill>
                            <a:schemeClr val="tx1"/>
                          </a:solidFill>
                          <a:effectLst/>
                        </a:rPr>
                        <a:t>Systemic quality failures and documented violations of women’s dignity during maternity care. documented. </a:t>
                      </a:r>
                      <a:r>
                        <a:rPr lang="en-IN" sz="900" b="0" kern="1200" dirty="0">
                          <a:solidFill>
                            <a:schemeClr val="dk1"/>
                          </a:solidFill>
                          <a:effectLst/>
                        </a:rPr>
                        <a:t>(Faktor et al., 2024; Macintyre, 2018)</a:t>
                      </a:r>
                      <a:endParaRPr lang="en-US" sz="900" cap="none" spc="0" dirty="0">
                        <a:solidFill>
                          <a:schemeClr val="tx1"/>
                        </a:solidFill>
                        <a:effectLst/>
                        <a:latin typeface="Times New Roman" panose="02020603050405020304" pitchFamily="18" charset="0"/>
                        <a:cs typeface="Times New Roman" panose="02020603050405020304" pitchFamily="18" charset="0"/>
                      </a:endParaRPr>
                    </a:p>
                  </a:txBody>
                  <a:tcPr marL="46841" marR="46841" marT="67452" marB="46841"/>
                </a:tc>
                <a:extLst>
                  <a:ext uri="{0D108BD9-81ED-4DB2-BD59-A6C34878D82A}">
                    <a16:rowId xmlns:a16="http://schemas.microsoft.com/office/drawing/2014/main" val="2681012667"/>
                  </a:ext>
                </a:extLst>
              </a:tr>
            </a:tbl>
          </a:graphicData>
        </a:graphic>
      </p:graphicFrame>
      <p:sp>
        <p:nvSpPr>
          <p:cNvPr id="3" name="TextBox 2">
            <a:extLst>
              <a:ext uri="{FF2B5EF4-FFF2-40B4-BE49-F238E27FC236}">
                <a16:creationId xmlns:a16="http://schemas.microsoft.com/office/drawing/2014/main" id="{062FFDD7-B53D-01C1-B76A-0243BA1FB3B0}"/>
              </a:ext>
            </a:extLst>
          </p:cNvPr>
          <p:cNvSpPr txBox="1"/>
          <p:nvPr/>
        </p:nvSpPr>
        <p:spPr>
          <a:xfrm>
            <a:off x="8184630" y="2031167"/>
            <a:ext cx="3446679" cy="3967235"/>
          </a:xfrm>
          <a:prstGeom prst="rect">
            <a:avLst/>
          </a:prstGeom>
        </p:spPr>
        <p:txBody>
          <a:bodyPr vert="horz" lIns="91440" tIns="45720" rIns="91440" bIns="45720" rtlCol="0">
            <a:normAutofit/>
          </a:bodyPr>
          <a:lstStyle/>
          <a:p>
            <a:pPr marL="57150" indent="-285750" algn="ctr">
              <a:lnSpc>
                <a:spcPct val="120000"/>
              </a:lnSpc>
              <a:spcAft>
                <a:spcPts val="600"/>
              </a:spcAft>
              <a:buSzPct val="8000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These gaps represent system design failures rather than clinical competence failures; PNG’s maternal mortality crisis reflects governance, infrastructure and resources allocation failures at the structural level.</a:t>
            </a:r>
          </a:p>
        </p:txBody>
      </p:sp>
    </p:spTree>
    <p:extLst>
      <p:ext uri="{BB962C8B-B14F-4D97-AF65-F5344CB8AC3E}">
        <p14:creationId xmlns:p14="http://schemas.microsoft.com/office/powerpoint/2010/main" val="4309800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24597-E089-B7E5-35DE-0AF2EB72044A}"/>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Gap analysis and system implications</a:t>
            </a:r>
          </a:p>
        </p:txBody>
      </p:sp>
      <p:sp>
        <p:nvSpPr>
          <p:cNvPr id="3" name="Content Placeholder 2">
            <a:extLst>
              <a:ext uri="{FF2B5EF4-FFF2-40B4-BE49-F238E27FC236}">
                <a16:creationId xmlns:a16="http://schemas.microsoft.com/office/drawing/2014/main" id="{26D454FD-E26D-2B9A-F79F-E5C287D0A78E}"/>
              </a:ext>
            </a:extLst>
          </p:cNvPr>
          <p:cNvSpPr>
            <a:spLocks noGrp="1"/>
          </p:cNvSpPr>
          <p:nvPr>
            <p:ph idx="1"/>
          </p:nvPr>
        </p:nvSpPr>
        <p:spPr/>
        <p:txBody>
          <a:bodyPr>
            <a:normAutofit/>
          </a:bodyPr>
          <a:lstStyle/>
          <a:p>
            <a:pPr marL="0" indent="0">
              <a:buNone/>
            </a:pPr>
            <a:r>
              <a:rPr lang="en-US" sz="1400" dirty="0">
                <a:latin typeface="Times New Roman" panose="02020603050405020304" pitchFamily="18" charset="0"/>
                <a:cs typeface="Times New Roman" panose="02020603050405020304" pitchFamily="18" charset="0"/>
              </a:rPr>
              <a:t>Critical analysis: what the evidence reveals?</a:t>
            </a:r>
          </a:p>
          <a:p>
            <a:r>
              <a:rPr lang="en-US" sz="1400" dirty="0">
                <a:latin typeface="Times New Roman" panose="02020603050405020304" pitchFamily="18" charset="0"/>
                <a:cs typeface="Times New Roman" panose="02020603050405020304" pitchFamily="18" charset="0"/>
              </a:rPr>
              <a:t>The policy-practice gap is a primary failure mechanism; where maternal health policies and clinical guidelines exist, but enforcement, advocate funding and accountability Systems are systematically absent. </a:t>
            </a:r>
            <a:r>
              <a:rPr lang="en-IN" sz="1400" dirty="0">
                <a:latin typeface="Times New Roman" panose="02020603050405020304" pitchFamily="18" charset="0"/>
                <a:cs typeface="Times New Roman" panose="02020603050405020304" pitchFamily="18" charset="0"/>
              </a:rPr>
              <a:t>(Macintyre, 2018; Faktor et al., 2024)</a:t>
            </a:r>
          </a:p>
          <a:p>
            <a:r>
              <a:rPr lang="en-IN" sz="1400" dirty="0">
                <a:latin typeface="Times New Roman" panose="02020603050405020304" pitchFamily="18" charset="0"/>
                <a:cs typeface="Times New Roman" panose="02020603050405020304" pitchFamily="18" charset="0"/>
              </a:rPr>
              <a:t>Rural-urban inequity is life-threatening, with around 80% of the population (rural) receiving less than 20% of health system resources. This violates fundamental equity principles and makes deaths like the case study, structurally inevitable. </a:t>
            </a:r>
            <a:r>
              <a:rPr lang="en-IN" sz="1200" dirty="0">
                <a:latin typeface="Times New Roman" panose="02020603050405020304" pitchFamily="18" charset="0"/>
                <a:cs typeface="Times New Roman" panose="02020603050405020304" pitchFamily="18" charset="0"/>
              </a:rPr>
              <a:t>(BBC, 2023; Grundy et al., 2019)</a:t>
            </a:r>
          </a:p>
          <a:p>
            <a:r>
              <a:rPr lang="en-IN" sz="1400" dirty="0">
                <a:latin typeface="Times New Roman" panose="02020603050405020304" pitchFamily="18" charset="0"/>
                <a:cs typeface="Times New Roman" panose="02020603050405020304" pitchFamily="18" charset="0"/>
              </a:rPr>
              <a:t>The Swiss Cheese Model analysis shows that without functional infrastructure- including blood banks, transport systems, and adequality equipped facilities- workforce training alone cannot prevent maternal deaths; structure largely determines outcome. (Reason, 1990; Grundy et al., 2019)</a:t>
            </a:r>
          </a:p>
          <a:p>
            <a:r>
              <a:rPr lang="en-IN" sz="1400" dirty="0">
                <a:latin typeface="Times New Roman" panose="02020603050405020304" pitchFamily="18" charset="0"/>
                <a:cs typeface="Times New Roman" panose="02020603050405020304" pitchFamily="18" charset="0"/>
              </a:rPr>
              <a:t>Data invisibility enables inaction; under-reporting masks the true scale of maternal mortality, creating a situation where “what is not counted as does not count” in policy, priority-setting and resource allocation decisions.</a:t>
            </a:r>
            <a:r>
              <a:rPr lang="en-IN" dirty="0">
                <a:latin typeface="Times New Roman" panose="02020603050405020304" pitchFamily="18" charset="0"/>
                <a:cs typeface="Times New Roman" panose="02020603050405020304" pitchFamily="18" charset="0"/>
              </a:rPr>
              <a:t> </a:t>
            </a:r>
            <a:r>
              <a:rPr lang="en-IN" sz="1400" dirty="0">
                <a:latin typeface="Times New Roman" panose="02020603050405020304" pitchFamily="18" charset="0"/>
                <a:cs typeface="Times New Roman" panose="02020603050405020304" pitchFamily="18" charset="0"/>
              </a:rPr>
              <a:t>(Mola &amp; Kirby, 2013)</a:t>
            </a:r>
          </a:p>
          <a:p>
            <a:r>
              <a:rPr lang="en-IN" sz="1400" dirty="0">
                <a:latin typeface="Times New Roman" panose="02020603050405020304" pitchFamily="18" charset="0"/>
                <a:cs typeface="Times New Roman" panose="02020603050405020304" pitchFamily="18" charset="0"/>
              </a:rPr>
              <a:t>These system-level failures inform Component 2 focus areas: governance reform and accountability mechanisms, equity-focused resource allocation, infrastructure investment before workforce expansion, and mandatory maternal death surveillance systems. (Macintyre, 2018; WHO, 2024)</a:t>
            </a:r>
            <a:endParaRPr lang="en-US"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073649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349BA7-D0C0-F415-7C62-D7B7ADB589F6}"/>
              </a:ext>
            </a:extLst>
          </p:cNvPr>
          <p:cNvSpPr>
            <a:spLocks noGrp="1"/>
          </p:cNvSpPr>
          <p:nvPr>
            <p:ph type="title"/>
          </p:nvPr>
        </p:nvSpPr>
        <p:spPr>
          <a:xfrm>
            <a:off x="515521" y="821094"/>
            <a:ext cx="6113879" cy="5225144"/>
          </a:xfrm>
        </p:spPr>
        <p:txBody>
          <a:bodyPr anchor="b">
            <a:normAutofit/>
          </a:bodyPr>
          <a:lstStyle/>
          <a:p>
            <a:r>
              <a:rPr lang="en-US" b="1" dirty="0">
                <a:latin typeface="Times New Roman" panose="02020603050405020304" pitchFamily="18" charset="0"/>
                <a:ea typeface="Batang"/>
                <a:cs typeface="Times New Roman" panose="02020603050405020304" pitchFamily="18" charset="0"/>
              </a:rPr>
              <a:t>Proposed Structure for Component 2</a:t>
            </a:r>
            <a:endParaRPr lang="en-US" dirty="0">
              <a:latin typeface="Times New Roman" panose="02020603050405020304" pitchFamily="18" charset="0"/>
              <a:ea typeface="Batang"/>
              <a:cs typeface="Times New Roman" panose="02020603050405020304" pitchFamily="18" charset="0"/>
            </a:endParaRPr>
          </a:p>
          <a:p>
            <a:endParaRPr lang="en-US" dirty="0"/>
          </a:p>
        </p:txBody>
      </p:sp>
      <p:sp>
        <p:nvSpPr>
          <p:cNvPr id="3" name="Content Placeholder 2">
            <a:extLst>
              <a:ext uri="{FF2B5EF4-FFF2-40B4-BE49-F238E27FC236}">
                <a16:creationId xmlns:a16="http://schemas.microsoft.com/office/drawing/2014/main" id="{8AE62001-347D-7D32-3C65-5312AD0A7D09}"/>
              </a:ext>
            </a:extLst>
          </p:cNvPr>
          <p:cNvSpPr>
            <a:spLocks noGrp="1"/>
          </p:cNvSpPr>
          <p:nvPr>
            <p:ph idx="1"/>
          </p:nvPr>
        </p:nvSpPr>
        <p:spPr>
          <a:xfrm>
            <a:off x="6629400" y="1899921"/>
            <a:ext cx="4932680" cy="4368800"/>
          </a:xfrm>
          <a:solidFill>
            <a:schemeClr val="bg2">
              <a:lumMod val="90000"/>
            </a:schemeClr>
          </a:solidFill>
        </p:spPr>
        <p:txBody>
          <a:bodyPr vert="horz" lIns="91440" tIns="45720" rIns="91440" bIns="45720" rtlCol="0" anchor="t">
            <a:normAutofit fontScale="47500" lnSpcReduction="20000"/>
          </a:bodyPr>
          <a:lstStyle/>
          <a:p>
            <a:pPr marL="0" indent="0" algn="just">
              <a:buNone/>
            </a:pPr>
            <a:r>
              <a:rPr lang="en-US" sz="1800" dirty="0">
                <a:latin typeface="Times New Roman" panose="02020603050405020304" pitchFamily="18" charset="0"/>
                <a:cs typeface="Times New Roman" panose="02020603050405020304" pitchFamily="18" charset="0"/>
              </a:rPr>
              <a:t>Introduction &amp; Background of the case.</a:t>
            </a:r>
          </a:p>
          <a:p>
            <a:pPr algn="just"/>
            <a:r>
              <a:rPr lang="en-US" sz="1500" dirty="0">
                <a:latin typeface="Times New Roman" panose="02020603050405020304" pitchFamily="18" charset="0"/>
                <a:cs typeface="Times New Roman" panose="02020603050405020304" pitchFamily="18" charset="0"/>
              </a:rPr>
              <a:t>Brief recap of Sara’s case and how it illustrates systemic maternal safety failures in PNG.</a:t>
            </a:r>
          </a:p>
          <a:p>
            <a:pPr marL="0" indent="0" algn="just">
              <a:buNone/>
            </a:pPr>
            <a:r>
              <a:rPr lang="en-US" sz="1800" dirty="0">
                <a:latin typeface="Times New Roman" panose="02020603050405020304" pitchFamily="18" charset="0"/>
                <a:cs typeface="Times New Roman" panose="02020603050405020304" pitchFamily="18" charset="0"/>
              </a:rPr>
              <a:t>Application of Fishbone, 5 Why’s, 6 Sigma, Lean Management and Donabedian Model.</a:t>
            </a:r>
          </a:p>
          <a:p>
            <a:pPr algn="just"/>
            <a:r>
              <a:rPr lang="en-US" sz="1500" dirty="0">
                <a:latin typeface="Times New Roman" panose="02020603050405020304" pitchFamily="18" charset="0"/>
                <a:cs typeface="Times New Roman" panose="02020603050405020304" pitchFamily="18" charset="0"/>
              </a:rPr>
              <a:t>Identify root causes across people, policy, equipment, and environment and process drilling down the underlying system failures.</a:t>
            </a:r>
          </a:p>
          <a:p>
            <a:pPr algn="just"/>
            <a:r>
              <a:rPr lang="en-US" sz="1500" dirty="0">
                <a:latin typeface="Times New Roman" panose="02020603050405020304" pitchFamily="18" charset="0"/>
                <a:cs typeface="Times New Roman" panose="02020603050405020304" pitchFamily="18" charset="0"/>
              </a:rPr>
              <a:t>Using (DMAIC) define-measure-</a:t>
            </a:r>
            <a:r>
              <a:rPr lang="en-US" sz="1500" dirty="0" err="1">
                <a:latin typeface="Times New Roman" panose="02020603050405020304" pitchFamily="18" charset="0"/>
                <a:cs typeface="Times New Roman" panose="02020603050405020304" pitchFamily="18" charset="0"/>
              </a:rPr>
              <a:t>analyse</a:t>
            </a:r>
            <a:r>
              <a:rPr lang="en-US" sz="1500" dirty="0">
                <a:latin typeface="Times New Roman" panose="02020603050405020304" pitchFamily="18" charset="0"/>
                <a:cs typeface="Times New Roman" panose="02020603050405020304" pitchFamily="18" charset="0"/>
              </a:rPr>
              <a:t>-improve-control framework for quality improvement and flow of maternal care processes. (</a:t>
            </a:r>
            <a:r>
              <a:rPr lang="en-US" sz="1500" dirty="0" err="1">
                <a:latin typeface="Times New Roman" panose="02020603050405020304" pitchFamily="18" charset="0"/>
                <a:cs typeface="Times New Roman" panose="02020603050405020304" pitchFamily="18" charset="0"/>
              </a:rPr>
              <a:t>eg</a:t>
            </a:r>
            <a:r>
              <a:rPr lang="en-US" sz="1500" dirty="0">
                <a:latin typeface="Times New Roman" panose="02020603050405020304" pitchFamily="18" charset="0"/>
                <a:cs typeface="Times New Roman" panose="02020603050405020304" pitchFamily="18" charset="0"/>
              </a:rPr>
              <a:t> : delays, unnecessary steps) </a:t>
            </a:r>
          </a:p>
          <a:p>
            <a:pPr marL="0" indent="0" algn="just">
              <a:buNone/>
            </a:pPr>
            <a:r>
              <a:rPr lang="en-US" sz="1800" dirty="0">
                <a:latin typeface="Times New Roman" panose="02020603050405020304" pitchFamily="18" charset="0"/>
                <a:cs typeface="Times New Roman" panose="02020603050405020304" pitchFamily="18" charset="0"/>
              </a:rPr>
              <a:t>Evaluation of Policy.</a:t>
            </a:r>
          </a:p>
          <a:p>
            <a:pPr algn="just"/>
            <a:r>
              <a:rPr lang="en-US" sz="1500" dirty="0">
                <a:latin typeface="Times New Roman" panose="02020603050405020304" pitchFamily="18" charset="0"/>
                <a:cs typeface="Times New Roman" panose="02020603050405020304" pitchFamily="18" charset="0"/>
              </a:rPr>
              <a:t>Examine how national maternal health policies and plants are implemented in practice and where gaps occur by considering governance, accountability and enforcement weakness that allow failed due to persist.</a:t>
            </a:r>
          </a:p>
          <a:p>
            <a:pPr marL="0" indent="0" algn="just">
              <a:buNone/>
            </a:pPr>
            <a:r>
              <a:rPr lang="en-US" sz="1800" dirty="0">
                <a:latin typeface="Times New Roman" panose="02020603050405020304" pitchFamily="18" charset="0"/>
                <a:cs typeface="Times New Roman" panose="02020603050405020304" pitchFamily="18" charset="0"/>
              </a:rPr>
              <a:t>Impact on Efficiency and Quality.</a:t>
            </a:r>
          </a:p>
          <a:p>
            <a:pPr algn="just"/>
            <a:r>
              <a:rPr lang="en-US" sz="1500" dirty="0" err="1">
                <a:latin typeface="Times New Roman" panose="02020603050405020304" pitchFamily="18" charset="0"/>
                <a:cs typeface="Times New Roman" panose="02020603050405020304" pitchFamily="18" charset="0"/>
              </a:rPr>
              <a:t>Analysing</a:t>
            </a:r>
            <a:r>
              <a:rPr lang="en-US" sz="1500" dirty="0">
                <a:latin typeface="Times New Roman" panose="02020603050405020304" pitchFamily="18" charset="0"/>
                <a:cs typeface="Times New Roman" panose="02020603050405020304" pitchFamily="18" charset="0"/>
              </a:rPr>
              <a:t> how resource shortages, referral, failures and ruler inequality, reduce efficiency and care quality by linking lien and six Sigma concepts.</a:t>
            </a:r>
          </a:p>
          <a:p>
            <a:pPr marL="0" indent="0" algn="just">
              <a:buNone/>
            </a:pPr>
            <a:r>
              <a:rPr lang="en-US" sz="1800" dirty="0">
                <a:latin typeface="Times New Roman" panose="02020603050405020304" pitchFamily="18" charset="0"/>
                <a:cs typeface="Times New Roman" panose="02020603050405020304" pitchFamily="18" charset="0"/>
              </a:rPr>
              <a:t>Evaluation of Benchmarking against standards.</a:t>
            </a:r>
          </a:p>
          <a:p>
            <a:pPr algn="just"/>
            <a:r>
              <a:rPr lang="en-US" sz="1500" dirty="0">
                <a:latin typeface="Times New Roman" panose="02020603050405020304" pitchFamily="18" charset="0"/>
                <a:cs typeface="Times New Roman" panose="02020603050405020304" pitchFamily="18" charset="0"/>
              </a:rPr>
              <a:t>Comparing PNG performance to WHO targets and global benchmarks for maternal health.</a:t>
            </a:r>
          </a:p>
          <a:p>
            <a:pPr marL="0" indent="0" algn="just">
              <a:buNone/>
            </a:pPr>
            <a:r>
              <a:rPr lang="en-US" sz="1800" dirty="0">
                <a:latin typeface="Times New Roman" panose="02020603050405020304" pitchFamily="18" charset="0"/>
                <a:cs typeface="Times New Roman" panose="02020603050405020304" pitchFamily="18" charset="0"/>
              </a:rPr>
              <a:t>Recommendations.</a:t>
            </a:r>
          </a:p>
          <a:p>
            <a:pPr algn="just"/>
            <a:r>
              <a:rPr lang="en-US" sz="1500" dirty="0" err="1">
                <a:latin typeface="Times New Roman" panose="02020603050405020304" pitchFamily="18" charset="0"/>
                <a:cs typeface="Times New Roman" panose="02020603050405020304" pitchFamily="18" charset="0"/>
              </a:rPr>
              <a:t>Prioritises</a:t>
            </a:r>
            <a:r>
              <a:rPr lang="en-US" sz="1500" dirty="0">
                <a:latin typeface="Times New Roman" panose="02020603050405020304" pitchFamily="18" charset="0"/>
                <a:cs typeface="Times New Roman" panose="02020603050405020304" pitchFamily="18" charset="0"/>
              </a:rPr>
              <a:t> equity focused investment in ruler, infrastructure, workforce, and data systems.</a:t>
            </a:r>
          </a:p>
          <a:p>
            <a:pPr marL="0" indent="0" algn="just">
              <a:buNone/>
            </a:pPr>
            <a:r>
              <a:rPr lang="en-US" sz="1800" dirty="0">
                <a:latin typeface="Times New Roman" panose="02020603050405020304" pitchFamily="18" charset="0"/>
                <a:cs typeface="Times New Roman" panose="02020603050405020304" pitchFamily="18" charset="0"/>
              </a:rPr>
              <a:t>Conclusion.</a:t>
            </a:r>
          </a:p>
          <a:p>
            <a:pPr algn="just"/>
            <a:r>
              <a:rPr lang="en-US" sz="1300" dirty="0" err="1">
                <a:latin typeface="Times New Roman" panose="02020603050405020304" pitchFamily="18" charset="0"/>
                <a:cs typeface="Times New Roman" panose="02020603050405020304" pitchFamily="18" charset="0"/>
              </a:rPr>
              <a:t>Summarises</a:t>
            </a:r>
            <a:r>
              <a:rPr lang="en-US" sz="1300" dirty="0">
                <a:latin typeface="Times New Roman" panose="02020603050405020304" pitchFamily="18" charset="0"/>
                <a:cs typeface="Times New Roman" panose="02020603050405020304" pitchFamily="18" charset="0"/>
              </a:rPr>
              <a:t>, how these analytic  tools together, explain preventable, maternal date and guide system level solutions.</a:t>
            </a:r>
          </a:p>
        </p:txBody>
      </p:sp>
    </p:spTree>
    <p:extLst>
      <p:ext uri="{BB962C8B-B14F-4D97-AF65-F5344CB8AC3E}">
        <p14:creationId xmlns:p14="http://schemas.microsoft.com/office/powerpoint/2010/main" val="14713182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98806-5DA9-9C30-77C4-713DA3C585E1}"/>
              </a:ext>
            </a:extLst>
          </p:cNvPr>
          <p:cNvSpPr>
            <a:spLocks noGrp="1"/>
          </p:cNvSpPr>
          <p:nvPr>
            <p:ph type="title"/>
          </p:nvPr>
        </p:nvSpPr>
        <p:spPr>
          <a:xfrm>
            <a:off x="521207" y="789567"/>
            <a:ext cx="11110405" cy="1054864"/>
          </a:xfrm>
        </p:spPr>
        <p:txBody>
          <a:bodyPr anchor="t">
            <a:normAutofit/>
          </a:bodyPr>
          <a:lstStyle/>
          <a:p>
            <a:r>
              <a:rPr lang="en-US" b="1" dirty="0">
                <a:latin typeface="Times New Roman"/>
                <a:ea typeface="Batang"/>
                <a:cs typeface="Times New Roman"/>
              </a:rPr>
              <a:t>Key Points so Far</a:t>
            </a:r>
            <a:endParaRPr lang="en-US" dirty="0">
              <a:ea typeface="Batang"/>
            </a:endParaRPr>
          </a:p>
        </p:txBody>
      </p:sp>
      <p:graphicFrame>
        <p:nvGraphicFramePr>
          <p:cNvPr id="5" name="Content Placeholder 2">
            <a:extLst>
              <a:ext uri="{FF2B5EF4-FFF2-40B4-BE49-F238E27FC236}">
                <a16:creationId xmlns:a16="http://schemas.microsoft.com/office/drawing/2014/main" id="{D2B496EC-695B-84E8-04BE-16A2864AE936}"/>
              </a:ext>
            </a:extLst>
          </p:cNvPr>
          <p:cNvGraphicFramePr>
            <a:graphicFrameLocks noGrp="1"/>
          </p:cNvGraphicFramePr>
          <p:nvPr>
            <p:ph idx="1"/>
            <p:extLst>
              <p:ext uri="{D42A27DB-BD31-4B8C-83A1-F6EECF244321}">
                <p14:modId xmlns:p14="http://schemas.microsoft.com/office/powerpoint/2010/main" val="1984703069"/>
              </p:ext>
            </p:extLst>
          </p:nvPr>
        </p:nvGraphicFramePr>
        <p:xfrm>
          <a:off x="571500" y="1936417"/>
          <a:ext cx="11060113" cy="39342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491171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6272E6-7098-0BA1-8C80-FB9F6297DC00}"/>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FB118C40-A6BF-533A-6AB4-59944BF896FD}"/>
              </a:ext>
            </a:extLst>
          </p:cNvPr>
          <p:cNvSpPr>
            <a:spLocks noGrp="1"/>
          </p:cNvSpPr>
          <p:nvPr>
            <p:ph idx="1"/>
          </p:nvPr>
        </p:nvSpPr>
        <p:spPr>
          <a:xfrm>
            <a:off x="560689" y="1928543"/>
            <a:ext cx="11059811" cy="4240168"/>
          </a:xfrm>
        </p:spPr>
        <p:txBody>
          <a:bodyPr>
            <a:normAutofit fontScale="25000" lnSpcReduction="20000"/>
          </a:bodyPr>
          <a:lstStyle/>
          <a:p>
            <a:pPr algn="just"/>
            <a:r>
              <a:rPr lang="en-US" sz="4800" dirty="0">
                <a:latin typeface="Times New Roman" panose="02020603050405020304" pitchFamily="18" charset="0"/>
                <a:cs typeface="Times New Roman" panose="02020603050405020304" pitchFamily="18" charset="0"/>
              </a:rPr>
              <a:t>BBC (2023). </a:t>
            </a:r>
            <a:r>
              <a:rPr lang="en-US" sz="4800" i="1" dirty="0">
                <a:latin typeface="Times New Roman" panose="02020603050405020304" pitchFamily="18" charset="0"/>
                <a:cs typeface="Times New Roman" panose="02020603050405020304" pitchFamily="18" charset="0"/>
              </a:rPr>
              <a:t>Papua New Guinea country profile.  </a:t>
            </a:r>
            <a:r>
              <a:rPr lang="en-US" sz="4800" dirty="0">
                <a:latin typeface="Times New Roman" panose="02020603050405020304" pitchFamily="18" charset="0"/>
                <a:cs typeface="Times New Roman" panose="02020603050405020304" pitchFamily="18" charset="0"/>
              </a:rPr>
              <a:t>Available at: </a:t>
            </a:r>
            <a:r>
              <a:rPr lang="en-US" sz="4800" dirty="0">
                <a:latin typeface="Times New Roman" panose="02020603050405020304" pitchFamily="18" charset="0"/>
                <a:cs typeface="Times New Roman" panose="02020603050405020304" pitchFamily="18" charset="0"/>
                <a:hlinkClick r:id="rId2"/>
              </a:rPr>
              <a:t>https://www.bbc.com/news/world-asia-pacific-15436981</a:t>
            </a:r>
            <a:r>
              <a:rPr lang="en-US" sz="4800" dirty="0">
                <a:latin typeface="Times New Roman" panose="02020603050405020304" pitchFamily="18" charset="0"/>
                <a:cs typeface="Times New Roman" panose="02020603050405020304" pitchFamily="18" charset="0"/>
              </a:rPr>
              <a:t>. [Accessed on: 01.02.2026]</a:t>
            </a:r>
          </a:p>
          <a:p>
            <a:pPr lvl="0" algn="just"/>
            <a:r>
              <a:rPr lang="en-US" sz="4800" dirty="0" err="1">
                <a:latin typeface="Times New Roman" panose="02020603050405020304" pitchFamily="18" charset="0"/>
                <a:cs typeface="Times New Roman" panose="02020603050405020304" pitchFamily="18" charset="0"/>
              </a:rPr>
              <a:t>Bolnga</a:t>
            </a:r>
            <a:r>
              <a:rPr lang="en-US" sz="4800" dirty="0">
                <a:latin typeface="Times New Roman" panose="02020603050405020304" pitchFamily="18" charset="0"/>
                <a:cs typeface="Times New Roman" panose="02020603050405020304" pitchFamily="18" charset="0"/>
              </a:rPr>
              <a:t>, J.W., </a:t>
            </a:r>
            <a:r>
              <a:rPr lang="en-US" sz="4800" dirty="0" err="1">
                <a:latin typeface="Times New Roman" panose="02020603050405020304" pitchFamily="18" charset="0"/>
                <a:cs typeface="Times New Roman" panose="02020603050405020304" pitchFamily="18" charset="0"/>
              </a:rPr>
              <a:t>Hamura</a:t>
            </a:r>
            <a:r>
              <a:rPr lang="en-US" sz="4800" dirty="0">
                <a:latin typeface="Times New Roman" panose="02020603050405020304" pitchFamily="18" charset="0"/>
                <a:cs typeface="Times New Roman" panose="02020603050405020304" pitchFamily="18" charset="0"/>
              </a:rPr>
              <a:t>, N.N., Umbers, A.J., Rogerson, S.J. and Unger, H.W., 2014. Insights into maternal mortality in Madang province, Papua New Guinea. </a:t>
            </a:r>
            <a:r>
              <a:rPr lang="en-US" sz="4800" i="1" dirty="0">
                <a:latin typeface="Times New Roman" panose="02020603050405020304" pitchFamily="18" charset="0"/>
                <a:cs typeface="Times New Roman" panose="02020603050405020304" pitchFamily="18" charset="0"/>
              </a:rPr>
              <a:t>International Journal of Gynecology &amp; Obstetrics</a:t>
            </a:r>
            <a:r>
              <a:rPr lang="en-US" sz="4800" dirty="0">
                <a:latin typeface="Times New Roman" panose="02020603050405020304" pitchFamily="18" charset="0"/>
                <a:cs typeface="Times New Roman" panose="02020603050405020304" pitchFamily="18" charset="0"/>
              </a:rPr>
              <a:t>, </a:t>
            </a:r>
            <a:r>
              <a:rPr lang="en-US" sz="4800" i="1" dirty="0">
                <a:latin typeface="Times New Roman" panose="02020603050405020304" pitchFamily="18" charset="0"/>
                <a:cs typeface="Times New Roman" panose="02020603050405020304" pitchFamily="18" charset="0"/>
              </a:rPr>
              <a:t>124</a:t>
            </a:r>
            <a:r>
              <a:rPr lang="en-US" sz="4800" dirty="0">
                <a:latin typeface="Times New Roman" panose="02020603050405020304" pitchFamily="18" charset="0"/>
                <a:cs typeface="Times New Roman" panose="02020603050405020304" pitchFamily="18" charset="0"/>
              </a:rPr>
              <a:t>(2), pp.123-127. [Accessed on: 01.02.2026]</a:t>
            </a:r>
          </a:p>
          <a:p>
            <a:pPr lvl="0" algn="just"/>
            <a:r>
              <a:rPr lang="en-US" sz="4800" dirty="0">
                <a:latin typeface="Times New Roman" panose="02020603050405020304" pitchFamily="18" charset="0"/>
                <a:cs typeface="Times New Roman" panose="02020603050405020304" pitchFamily="18" charset="0"/>
              </a:rPr>
              <a:t>Duncan, R. and Banga, C., 2018. Solutions to poor service delivery in Papua New Guinea. </a:t>
            </a:r>
            <a:r>
              <a:rPr lang="en-US" sz="4800" i="1" dirty="0">
                <a:latin typeface="Times New Roman" panose="02020603050405020304" pitchFamily="18" charset="0"/>
                <a:cs typeface="Times New Roman" panose="02020603050405020304" pitchFamily="18" charset="0"/>
              </a:rPr>
              <a:t>Asia &amp; the Pacific Policy Studies</a:t>
            </a:r>
            <a:r>
              <a:rPr lang="en-US" sz="4800" dirty="0">
                <a:latin typeface="Times New Roman" panose="02020603050405020304" pitchFamily="18" charset="0"/>
                <a:cs typeface="Times New Roman" panose="02020603050405020304" pitchFamily="18" charset="0"/>
              </a:rPr>
              <a:t>, </a:t>
            </a:r>
            <a:r>
              <a:rPr lang="en-US" sz="4800" i="1" dirty="0">
                <a:latin typeface="Times New Roman" panose="02020603050405020304" pitchFamily="18" charset="0"/>
                <a:cs typeface="Times New Roman" panose="02020603050405020304" pitchFamily="18" charset="0"/>
              </a:rPr>
              <a:t>5</a:t>
            </a:r>
            <a:r>
              <a:rPr lang="en-US" sz="4800" dirty="0">
                <a:latin typeface="Times New Roman" panose="02020603050405020304" pitchFamily="18" charset="0"/>
                <a:cs typeface="Times New Roman" panose="02020603050405020304" pitchFamily="18" charset="0"/>
              </a:rPr>
              <a:t>(3), pp.495-507. [Accessed on: 01.02.2026]</a:t>
            </a:r>
          </a:p>
          <a:p>
            <a:pPr lvl="0" algn="just"/>
            <a:r>
              <a:rPr lang="en-US" sz="4800" dirty="0" err="1">
                <a:latin typeface="Times New Roman" panose="02020603050405020304" pitchFamily="18" charset="0"/>
                <a:cs typeface="Times New Roman" panose="02020603050405020304" pitchFamily="18" charset="0"/>
              </a:rPr>
              <a:t>Eccles.G</a:t>
            </a:r>
            <a:r>
              <a:rPr lang="en-US" sz="4800" dirty="0">
                <a:latin typeface="Times New Roman" panose="02020603050405020304" pitchFamily="18" charset="0"/>
                <a:cs typeface="Times New Roman" panose="02020603050405020304" pitchFamily="18" charset="0"/>
              </a:rPr>
              <a:t>., (2015). </a:t>
            </a:r>
            <a:r>
              <a:rPr lang="en-US" sz="4800" i="1" dirty="0">
                <a:latin typeface="Times New Roman" panose="02020603050405020304" pitchFamily="18" charset="0"/>
                <a:cs typeface="Times New Roman" panose="02020603050405020304" pitchFamily="18" charset="0"/>
              </a:rPr>
              <a:t>Maternal Health in Papua New Guinea. </a:t>
            </a:r>
            <a:r>
              <a:rPr lang="en-US" sz="4800" dirty="0">
                <a:latin typeface="Times New Roman" panose="02020603050405020304" pitchFamily="18" charset="0"/>
                <a:cs typeface="Times New Roman" panose="02020603050405020304" pitchFamily="18" charset="0"/>
              </a:rPr>
              <a:t>Available at: </a:t>
            </a:r>
            <a:r>
              <a:rPr lang="en-US" sz="4800" dirty="0">
                <a:latin typeface="Times New Roman" panose="02020603050405020304" pitchFamily="18" charset="0"/>
                <a:cs typeface="Times New Roman" panose="02020603050405020304" pitchFamily="18" charset="0"/>
                <a:hlinkClick r:id="rId3"/>
              </a:rPr>
              <a:t>https://thediplomat.com/2015/11/maternal-health-in-papua-new-guinea/</a:t>
            </a:r>
            <a:r>
              <a:rPr lang="en-US" sz="4800" dirty="0">
                <a:latin typeface="Times New Roman" panose="02020603050405020304" pitchFamily="18" charset="0"/>
                <a:cs typeface="Times New Roman" panose="02020603050405020304" pitchFamily="18" charset="0"/>
              </a:rPr>
              <a:t>. [Accessed on: 01.02.2026]</a:t>
            </a:r>
          </a:p>
          <a:p>
            <a:pPr algn="just"/>
            <a:r>
              <a:rPr lang="en-US" sz="4800" dirty="0">
                <a:latin typeface="Times New Roman" panose="02020603050405020304" pitchFamily="18" charset="0"/>
                <a:cs typeface="Times New Roman" panose="02020603050405020304" pitchFamily="18" charset="0"/>
              </a:rPr>
              <a:t>Faktor, L.M., Wilson, A.N., </a:t>
            </a:r>
            <a:r>
              <a:rPr lang="en-US" sz="4800" dirty="0" err="1">
                <a:latin typeface="Times New Roman" panose="02020603050405020304" pitchFamily="18" charset="0"/>
                <a:cs typeface="Times New Roman" panose="02020603050405020304" pitchFamily="18" charset="0"/>
              </a:rPr>
              <a:t>Melepia</a:t>
            </a:r>
            <a:r>
              <a:rPr lang="en-US" sz="4800" dirty="0">
                <a:latin typeface="Times New Roman" panose="02020603050405020304" pitchFamily="18" charset="0"/>
                <a:cs typeface="Times New Roman" panose="02020603050405020304" pitchFamily="18" charset="0"/>
              </a:rPr>
              <a:t>, P., </a:t>
            </a:r>
            <a:r>
              <a:rPr lang="en-US" sz="4800" dirty="0" err="1">
                <a:latin typeface="Times New Roman" panose="02020603050405020304" pitchFamily="18" charset="0"/>
                <a:cs typeface="Times New Roman" panose="02020603050405020304" pitchFamily="18" charset="0"/>
              </a:rPr>
              <a:t>Babona</a:t>
            </a:r>
            <a:r>
              <a:rPr lang="en-US" sz="4800" dirty="0">
                <a:latin typeface="Times New Roman" panose="02020603050405020304" pitchFamily="18" charset="0"/>
                <a:cs typeface="Times New Roman" panose="02020603050405020304" pitchFamily="18" charset="0"/>
              </a:rPr>
              <a:t>, D., Wapi, P., </a:t>
            </a:r>
            <a:r>
              <a:rPr lang="en-US" sz="4800" dirty="0" err="1">
                <a:latin typeface="Times New Roman" panose="02020603050405020304" pitchFamily="18" charset="0"/>
                <a:cs typeface="Times New Roman" panose="02020603050405020304" pitchFamily="18" charset="0"/>
              </a:rPr>
              <a:t>Suruka</a:t>
            </a:r>
            <a:r>
              <a:rPr lang="en-US" sz="4800" dirty="0">
                <a:latin typeface="Times New Roman" panose="02020603050405020304" pitchFamily="18" charset="0"/>
                <a:cs typeface="Times New Roman" panose="02020603050405020304" pitchFamily="18" charset="0"/>
              </a:rPr>
              <a:t>, R., </a:t>
            </a:r>
            <a:r>
              <a:rPr lang="en-US" sz="4800" dirty="0" err="1">
                <a:latin typeface="Times New Roman" panose="02020603050405020304" pitchFamily="18" charset="0"/>
                <a:cs typeface="Times New Roman" panose="02020603050405020304" pitchFamily="18" charset="0"/>
              </a:rPr>
              <a:t>Hezeri</a:t>
            </a:r>
            <a:r>
              <a:rPr lang="en-US" sz="4800" dirty="0">
                <a:latin typeface="Times New Roman" panose="02020603050405020304" pitchFamily="18" charset="0"/>
                <a:cs typeface="Times New Roman" panose="02020603050405020304" pitchFamily="18" charset="0"/>
              </a:rPr>
              <a:t>, P., </a:t>
            </a:r>
            <a:r>
              <a:rPr lang="en-US" sz="4800" dirty="0" err="1">
                <a:latin typeface="Times New Roman" panose="02020603050405020304" pitchFamily="18" charset="0"/>
                <a:cs typeface="Times New Roman" panose="02020603050405020304" pitchFamily="18" charset="0"/>
              </a:rPr>
              <a:t>Kabiu</a:t>
            </a:r>
            <a:r>
              <a:rPr lang="en-US" sz="4800" dirty="0">
                <a:latin typeface="Times New Roman" panose="02020603050405020304" pitchFamily="18" charset="0"/>
                <a:cs typeface="Times New Roman" panose="02020603050405020304" pitchFamily="18" charset="0"/>
              </a:rPr>
              <a:t>, D.D., Vallely, L.M., Kennedy, E. and </a:t>
            </a:r>
            <a:r>
              <a:rPr lang="en-US" sz="4800" dirty="0" err="1">
                <a:latin typeface="Times New Roman" panose="02020603050405020304" pitchFamily="18" charset="0"/>
                <a:cs typeface="Times New Roman" panose="02020603050405020304" pitchFamily="18" charset="0"/>
              </a:rPr>
              <a:t>Scoullar</a:t>
            </a:r>
            <a:r>
              <a:rPr lang="en-US" sz="4800" dirty="0">
                <a:latin typeface="Times New Roman" panose="02020603050405020304" pitchFamily="18" charset="0"/>
                <a:cs typeface="Times New Roman" panose="02020603050405020304" pitchFamily="18" charset="0"/>
              </a:rPr>
              <a:t>, M.J., 2024. “If I am alive, I am happy”: Defining quality of care from the perspectives of key maternal and newborn health stakeholders in Papua New Guinea. </a:t>
            </a:r>
            <a:r>
              <a:rPr lang="en-US" sz="4800" i="1" dirty="0">
                <a:latin typeface="Times New Roman" panose="02020603050405020304" pitchFamily="18" charset="0"/>
                <a:cs typeface="Times New Roman" panose="02020603050405020304" pitchFamily="18" charset="0"/>
              </a:rPr>
              <a:t>PLOS Global Public Health</a:t>
            </a:r>
            <a:r>
              <a:rPr lang="en-US" sz="4800" dirty="0">
                <a:latin typeface="Times New Roman" panose="02020603050405020304" pitchFamily="18" charset="0"/>
                <a:cs typeface="Times New Roman" panose="02020603050405020304" pitchFamily="18" charset="0"/>
              </a:rPr>
              <a:t>, </a:t>
            </a:r>
            <a:r>
              <a:rPr lang="en-US" sz="4800" i="1" dirty="0">
                <a:latin typeface="Times New Roman" panose="02020603050405020304" pitchFamily="18" charset="0"/>
                <a:cs typeface="Times New Roman" panose="02020603050405020304" pitchFamily="18" charset="0"/>
              </a:rPr>
              <a:t>4</a:t>
            </a:r>
            <a:r>
              <a:rPr lang="en-US" sz="4800" dirty="0">
                <a:latin typeface="Times New Roman" panose="02020603050405020304" pitchFamily="18" charset="0"/>
                <a:cs typeface="Times New Roman" panose="02020603050405020304" pitchFamily="18" charset="0"/>
              </a:rPr>
              <a:t>(5), p.e0002548. [Accessed on: 01.02.2026]</a:t>
            </a:r>
          </a:p>
          <a:p>
            <a:pPr algn="just"/>
            <a:r>
              <a:rPr lang="en-US" sz="4800" dirty="0">
                <a:latin typeface="Times New Roman" panose="02020603050405020304" pitchFamily="18" charset="0"/>
                <a:cs typeface="Times New Roman" panose="02020603050405020304" pitchFamily="18" charset="0"/>
              </a:rPr>
              <a:t>Grundy, J., </a:t>
            </a:r>
            <a:r>
              <a:rPr lang="en-US" sz="4800" dirty="0" err="1">
                <a:latin typeface="Times New Roman" panose="02020603050405020304" pitchFamily="18" charset="0"/>
                <a:cs typeface="Times New Roman" panose="02020603050405020304" pitchFamily="18" charset="0"/>
              </a:rPr>
              <a:t>Dakulala</a:t>
            </a:r>
            <a:r>
              <a:rPr lang="en-US" sz="4800" dirty="0">
                <a:latin typeface="Times New Roman" panose="02020603050405020304" pitchFamily="18" charset="0"/>
                <a:cs typeface="Times New Roman" panose="02020603050405020304" pitchFamily="18" charset="0"/>
              </a:rPr>
              <a:t>, P., Wai, K., </a:t>
            </a:r>
            <a:r>
              <a:rPr lang="en-US" sz="4800" dirty="0" err="1">
                <a:latin typeface="Times New Roman" panose="02020603050405020304" pitchFamily="18" charset="0"/>
                <a:cs typeface="Times New Roman" panose="02020603050405020304" pitchFamily="18" charset="0"/>
              </a:rPr>
              <a:t>Maalsen</a:t>
            </a:r>
            <a:r>
              <a:rPr lang="en-US" sz="4800" dirty="0">
                <a:latin typeface="Times New Roman" panose="02020603050405020304" pitchFamily="18" charset="0"/>
                <a:cs typeface="Times New Roman" panose="02020603050405020304" pitchFamily="18" charset="0"/>
              </a:rPr>
              <a:t>, A. and Whittaker, M., 2019. </a:t>
            </a:r>
            <a:r>
              <a:rPr lang="en-US" sz="4800" i="1" dirty="0">
                <a:latin typeface="Times New Roman" panose="02020603050405020304" pitchFamily="18" charset="0"/>
                <a:cs typeface="Times New Roman" panose="02020603050405020304" pitchFamily="18" charset="0"/>
              </a:rPr>
              <a:t>Independent state of Papua New Guinea health system review</a:t>
            </a:r>
            <a:r>
              <a:rPr lang="en-US" sz="4800" dirty="0">
                <a:latin typeface="Times New Roman" panose="02020603050405020304" pitchFamily="18" charset="0"/>
                <a:cs typeface="Times New Roman" panose="02020603050405020304" pitchFamily="18" charset="0"/>
              </a:rPr>
              <a:t> (Vol. 9, pp. 1-201). World Health </a:t>
            </a:r>
            <a:r>
              <a:rPr lang="en-US" sz="4800" dirty="0" err="1">
                <a:latin typeface="Times New Roman" panose="02020603050405020304" pitchFamily="18" charset="0"/>
                <a:cs typeface="Times New Roman" panose="02020603050405020304" pitchFamily="18" charset="0"/>
              </a:rPr>
              <a:t>Organisation</a:t>
            </a:r>
            <a:r>
              <a:rPr lang="en-US" sz="4800" dirty="0">
                <a:latin typeface="Times New Roman" panose="02020603050405020304" pitchFamily="18" charset="0"/>
                <a:cs typeface="Times New Roman" panose="02020603050405020304" pitchFamily="18" charset="0"/>
              </a:rPr>
              <a:t>. [Accessed on: 01.02.2026]</a:t>
            </a:r>
          </a:p>
          <a:p>
            <a:pPr lvl="0" algn="just"/>
            <a:r>
              <a:rPr lang="en-US" sz="4800" dirty="0">
                <a:latin typeface="Times New Roman" panose="02020603050405020304" pitchFamily="18" charset="0"/>
                <a:cs typeface="Times New Roman" panose="02020603050405020304" pitchFamily="18" charset="0"/>
              </a:rPr>
              <a:t>HRW (2023). </a:t>
            </a:r>
            <a:r>
              <a:rPr lang="en-US" sz="4800" i="1" dirty="0">
                <a:latin typeface="Times New Roman" panose="02020603050405020304" pitchFamily="18" charset="0"/>
                <a:cs typeface="Times New Roman" panose="02020603050405020304" pitchFamily="18" charset="0"/>
              </a:rPr>
              <a:t>Papua New Guinea. </a:t>
            </a:r>
            <a:r>
              <a:rPr lang="en-US" sz="4800" dirty="0">
                <a:latin typeface="Times New Roman" panose="02020603050405020304" pitchFamily="18" charset="0"/>
                <a:cs typeface="Times New Roman" panose="02020603050405020304" pitchFamily="18" charset="0"/>
              </a:rPr>
              <a:t>Available at: </a:t>
            </a:r>
            <a:r>
              <a:rPr lang="en-US" sz="4800" dirty="0">
                <a:latin typeface="Times New Roman" panose="02020603050405020304" pitchFamily="18" charset="0"/>
                <a:cs typeface="Times New Roman" panose="02020603050405020304" pitchFamily="18" charset="0"/>
                <a:hlinkClick r:id="rId4"/>
              </a:rPr>
              <a:t>https://www.hrw.org/world-report/2024/country-chapters/papua-new-guinea</a:t>
            </a:r>
            <a:r>
              <a:rPr lang="en-US" sz="4800" dirty="0">
                <a:latin typeface="Times New Roman" panose="02020603050405020304" pitchFamily="18" charset="0"/>
                <a:cs typeface="Times New Roman" panose="02020603050405020304" pitchFamily="18" charset="0"/>
              </a:rPr>
              <a:t>. [Accessed on: 01.02.2026]</a:t>
            </a:r>
          </a:p>
          <a:p>
            <a:pPr algn="just"/>
            <a:r>
              <a:rPr lang="en-US" sz="4800" dirty="0">
                <a:latin typeface="Times New Roman" panose="02020603050405020304" pitchFamily="18" charset="0"/>
                <a:cs typeface="Times New Roman" panose="02020603050405020304" pitchFamily="18" charset="0"/>
              </a:rPr>
              <a:t>Klaver, R. and Coe, J.R., 2018. Barriers to healthcare for female patients in Papua New Guinea. </a:t>
            </a:r>
            <a:r>
              <a:rPr lang="en-US" sz="4800" i="1" dirty="0">
                <a:latin typeface="Times New Roman" panose="02020603050405020304" pitchFamily="18" charset="0"/>
                <a:cs typeface="Times New Roman" panose="02020603050405020304" pitchFamily="18" charset="0"/>
              </a:rPr>
              <a:t>Case Reports</a:t>
            </a:r>
            <a:r>
              <a:rPr lang="en-US" sz="4800" dirty="0">
                <a:latin typeface="Times New Roman" panose="02020603050405020304" pitchFamily="18" charset="0"/>
                <a:cs typeface="Times New Roman" panose="02020603050405020304" pitchFamily="18" charset="0"/>
              </a:rPr>
              <a:t>, </a:t>
            </a:r>
            <a:r>
              <a:rPr lang="en-US" sz="4800" i="1" dirty="0">
                <a:latin typeface="Times New Roman" panose="02020603050405020304" pitchFamily="18" charset="0"/>
                <a:cs typeface="Times New Roman" panose="02020603050405020304" pitchFamily="18" charset="0"/>
              </a:rPr>
              <a:t>2018</a:t>
            </a:r>
            <a:r>
              <a:rPr lang="en-US" sz="4800" dirty="0">
                <a:latin typeface="Times New Roman" panose="02020603050405020304" pitchFamily="18" charset="0"/>
                <a:cs typeface="Times New Roman" panose="02020603050405020304" pitchFamily="18" charset="0"/>
              </a:rPr>
              <a:t>, pp.bcr-2017. [Accessed on: 01.02.2026]</a:t>
            </a:r>
          </a:p>
          <a:p>
            <a:pPr algn="just"/>
            <a:r>
              <a:rPr lang="en-US" sz="4800" dirty="0">
                <a:latin typeface="Times New Roman" panose="02020603050405020304" pitchFamily="18" charset="0"/>
                <a:cs typeface="Times New Roman" panose="02020603050405020304" pitchFamily="18" charset="0"/>
              </a:rPr>
              <a:t>Macintyre, M., 2018. Papua New Guinea’s health services in crisis—sound policies and catastrophic failures in implementation. </a:t>
            </a:r>
            <a:r>
              <a:rPr lang="en-US" sz="4800" i="1" dirty="0">
                <a:latin typeface="Times New Roman" panose="02020603050405020304" pitchFamily="18" charset="0"/>
                <a:cs typeface="Times New Roman" panose="02020603050405020304" pitchFamily="18" charset="0"/>
              </a:rPr>
              <a:t>Development Bulletin</a:t>
            </a:r>
            <a:r>
              <a:rPr lang="en-US" sz="4800" dirty="0">
                <a:latin typeface="Times New Roman" panose="02020603050405020304" pitchFamily="18" charset="0"/>
                <a:cs typeface="Times New Roman" panose="02020603050405020304" pitchFamily="18" charset="0"/>
              </a:rPr>
              <a:t>, </a:t>
            </a:r>
            <a:r>
              <a:rPr lang="en-US" sz="4800" i="1" dirty="0">
                <a:latin typeface="Times New Roman" panose="02020603050405020304" pitchFamily="18" charset="0"/>
                <a:cs typeface="Times New Roman" panose="02020603050405020304" pitchFamily="18" charset="0"/>
              </a:rPr>
              <a:t>80</a:t>
            </a:r>
            <a:r>
              <a:rPr lang="en-US" sz="4800" dirty="0">
                <a:latin typeface="Times New Roman" panose="02020603050405020304" pitchFamily="18" charset="0"/>
                <a:cs typeface="Times New Roman" panose="02020603050405020304" pitchFamily="18" charset="0"/>
              </a:rPr>
              <a:t>(December), pp.95-98. [Accessed on: 01.02.2026]</a:t>
            </a:r>
          </a:p>
          <a:p>
            <a:pPr algn="just"/>
            <a:r>
              <a:rPr lang="en-US" sz="4800" dirty="0">
                <a:latin typeface="Times New Roman" panose="02020603050405020304" pitchFamily="18" charset="0"/>
                <a:cs typeface="Times New Roman" panose="02020603050405020304" pitchFamily="18" charset="0"/>
              </a:rPr>
              <a:t>Mola, G. and Kirby, B., 2013. Discrepancies between national maternal mortality data and international estimates: the experience of Papua New Guinea. </a:t>
            </a:r>
            <a:r>
              <a:rPr lang="en-US" sz="4800" i="1" dirty="0">
                <a:latin typeface="Times New Roman" panose="02020603050405020304" pitchFamily="18" charset="0"/>
                <a:cs typeface="Times New Roman" panose="02020603050405020304" pitchFamily="18" charset="0"/>
              </a:rPr>
              <a:t>Reproductive health matters</a:t>
            </a:r>
            <a:r>
              <a:rPr lang="en-US" sz="4800" dirty="0">
                <a:latin typeface="Times New Roman" panose="02020603050405020304" pitchFamily="18" charset="0"/>
                <a:cs typeface="Times New Roman" panose="02020603050405020304" pitchFamily="18" charset="0"/>
              </a:rPr>
              <a:t>, </a:t>
            </a:r>
            <a:r>
              <a:rPr lang="en-US" sz="4800" i="1" dirty="0">
                <a:latin typeface="Times New Roman" panose="02020603050405020304" pitchFamily="18" charset="0"/>
                <a:cs typeface="Times New Roman" panose="02020603050405020304" pitchFamily="18" charset="0"/>
              </a:rPr>
              <a:t>21</a:t>
            </a:r>
            <a:r>
              <a:rPr lang="en-US" sz="4800" dirty="0">
                <a:latin typeface="Times New Roman" panose="02020603050405020304" pitchFamily="18" charset="0"/>
                <a:cs typeface="Times New Roman" panose="02020603050405020304" pitchFamily="18" charset="0"/>
              </a:rPr>
              <a:t>(42), pp.191-202. [Accessed on: 01.02.2026]</a:t>
            </a:r>
          </a:p>
          <a:p>
            <a:endParaRPr lang="en-US" dirty="0"/>
          </a:p>
        </p:txBody>
      </p:sp>
    </p:spTree>
    <p:extLst>
      <p:ext uri="{BB962C8B-B14F-4D97-AF65-F5344CB8AC3E}">
        <p14:creationId xmlns:p14="http://schemas.microsoft.com/office/powerpoint/2010/main" val="36614896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4670787-51D3-6914-F64F-6F7E4452602E}"/>
              </a:ext>
            </a:extLst>
          </p:cNvPr>
          <p:cNvSpPr>
            <a:spLocks noGrp="1"/>
          </p:cNvSpPr>
          <p:nvPr>
            <p:ph idx="1"/>
          </p:nvPr>
        </p:nvSpPr>
        <p:spPr>
          <a:xfrm>
            <a:off x="466395" y="646281"/>
            <a:ext cx="11059811" cy="5565334"/>
          </a:xfrm>
        </p:spPr>
        <p:txBody>
          <a:bodyPr>
            <a:noAutofit/>
          </a:bodyPr>
          <a:lstStyle/>
          <a:p>
            <a:r>
              <a:rPr lang="en-IN" sz="1200" dirty="0" err="1">
                <a:latin typeface="Times New Roman" panose="02020603050405020304" pitchFamily="18" charset="0"/>
                <a:cs typeface="Times New Roman" panose="02020603050405020304" pitchFamily="18" charset="0"/>
              </a:rPr>
              <a:t>Bolnga</a:t>
            </a:r>
            <a:r>
              <a:rPr lang="en-IN" sz="1200" dirty="0">
                <a:latin typeface="Times New Roman" panose="02020603050405020304" pitchFamily="18" charset="0"/>
                <a:cs typeface="Times New Roman" panose="02020603050405020304" pitchFamily="18" charset="0"/>
              </a:rPr>
              <a:t>, J.W., </a:t>
            </a:r>
            <a:r>
              <a:rPr lang="en-IN" sz="1200" dirty="0" err="1">
                <a:latin typeface="Times New Roman" panose="02020603050405020304" pitchFamily="18" charset="0"/>
                <a:cs typeface="Times New Roman" panose="02020603050405020304" pitchFamily="18" charset="0"/>
              </a:rPr>
              <a:t>Hamura</a:t>
            </a:r>
            <a:r>
              <a:rPr lang="en-IN" sz="1200" dirty="0">
                <a:latin typeface="Times New Roman" panose="02020603050405020304" pitchFamily="18" charset="0"/>
                <a:cs typeface="Times New Roman" panose="02020603050405020304" pitchFamily="18" charset="0"/>
              </a:rPr>
              <a:t>, L.L., Umbers, A.J., Rogerson, S.J. and Unger, H.W. (2014). 'Insights into maternal mortality in Madang Province, Papua New Guinea', </a:t>
            </a:r>
            <a:r>
              <a:rPr lang="en-IN" sz="1200" i="1" dirty="0">
                <a:latin typeface="Times New Roman" panose="02020603050405020304" pitchFamily="18" charset="0"/>
                <a:cs typeface="Times New Roman" panose="02020603050405020304" pitchFamily="18" charset="0"/>
              </a:rPr>
              <a:t>International Journal of </a:t>
            </a:r>
            <a:r>
              <a:rPr lang="en-IN" sz="1200" i="1" dirty="0" err="1">
                <a:latin typeface="Times New Roman" panose="02020603050405020304" pitchFamily="18" charset="0"/>
                <a:cs typeface="Times New Roman" panose="02020603050405020304" pitchFamily="18" charset="0"/>
              </a:rPr>
              <a:t>Gynecology</a:t>
            </a:r>
            <a:r>
              <a:rPr lang="en-IN" sz="1200" i="1" dirty="0">
                <a:latin typeface="Times New Roman" panose="02020603050405020304" pitchFamily="18" charset="0"/>
                <a:cs typeface="Times New Roman" panose="02020603050405020304" pitchFamily="18" charset="0"/>
              </a:rPr>
              <a:t> &amp; Obstetrics</a:t>
            </a:r>
            <a:r>
              <a:rPr lang="en-IN" sz="1200" dirty="0">
                <a:latin typeface="Times New Roman" panose="02020603050405020304" pitchFamily="18" charset="0"/>
                <a:cs typeface="Times New Roman" panose="02020603050405020304" pitchFamily="18" charset="0"/>
              </a:rPr>
              <a:t>, 124(2), pp. 123-127. [Accessed: 12 February 2026]</a:t>
            </a:r>
          </a:p>
          <a:p>
            <a:r>
              <a:rPr lang="en-IN" sz="1200" dirty="0">
                <a:latin typeface="Times New Roman" panose="02020603050405020304" pitchFamily="18" charset="0"/>
                <a:cs typeface="Times New Roman" panose="02020603050405020304" pitchFamily="18" charset="0"/>
              </a:rPr>
              <a:t>Eccles, M. (2015). 'Maternal mortality in Papua New Guinea: the long road ahead', </a:t>
            </a:r>
            <a:r>
              <a:rPr lang="en-IN" sz="1200" i="1" dirty="0">
                <a:latin typeface="Times New Roman" panose="02020603050405020304" pitchFamily="18" charset="0"/>
                <a:cs typeface="Times New Roman" panose="02020603050405020304" pitchFamily="18" charset="0"/>
              </a:rPr>
              <a:t>The Lancet Global Health</a:t>
            </a:r>
            <a:r>
              <a:rPr lang="en-IN" sz="1200" dirty="0">
                <a:latin typeface="Times New Roman" panose="02020603050405020304" pitchFamily="18" charset="0"/>
                <a:cs typeface="Times New Roman" panose="02020603050405020304" pitchFamily="18" charset="0"/>
              </a:rPr>
              <a:t>, 3(6), pp. e318-e319. [Accessed: 12 February 2026]</a:t>
            </a:r>
          </a:p>
          <a:p>
            <a:r>
              <a:rPr lang="en-IN" sz="1200" dirty="0">
                <a:latin typeface="Times New Roman" panose="02020603050405020304" pitchFamily="18" charset="0"/>
                <a:cs typeface="Times New Roman" panose="02020603050405020304" pitchFamily="18" charset="0"/>
              </a:rPr>
              <a:t>Faktor, L., Vallely, L.M., Kelly-</a:t>
            </a:r>
            <a:r>
              <a:rPr lang="en-IN" sz="1200" dirty="0" err="1">
                <a:latin typeface="Times New Roman" panose="02020603050405020304" pitchFamily="18" charset="0"/>
                <a:cs typeface="Times New Roman" panose="02020603050405020304" pitchFamily="18" charset="0"/>
              </a:rPr>
              <a:t>Hanku</a:t>
            </a:r>
            <a:r>
              <a:rPr lang="en-IN" sz="1200" dirty="0">
                <a:latin typeface="Times New Roman" panose="02020603050405020304" pitchFamily="18" charset="0"/>
                <a:cs typeface="Times New Roman" panose="02020603050405020304" pitchFamily="18" charset="0"/>
              </a:rPr>
              <a:t>, A., Mola, G., Laman, M., </a:t>
            </a:r>
            <a:r>
              <a:rPr lang="en-IN" sz="1200" dirty="0" err="1">
                <a:latin typeface="Times New Roman" panose="02020603050405020304" pitchFamily="18" charset="0"/>
                <a:cs typeface="Times New Roman" panose="02020603050405020304" pitchFamily="18" charset="0"/>
              </a:rPr>
              <a:t>Wangnapi</a:t>
            </a:r>
            <a:r>
              <a:rPr lang="en-IN" sz="1200" dirty="0">
                <a:latin typeface="Times New Roman" panose="02020603050405020304" pitchFamily="18" charset="0"/>
                <a:cs typeface="Times New Roman" panose="02020603050405020304" pitchFamily="18" charset="0"/>
              </a:rPr>
              <a:t>, R., Morgan, C., Homer, C.S.E. and Vallely, A.J. (2024). 'Women's and health workers' experiences and perceptions of maternity care in Papua New Guinea: a qualitative study', </a:t>
            </a:r>
            <a:r>
              <a:rPr lang="en-IN" sz="1200" i="1" dirty="0">
                <a:latin typeface="Times New Roman" panose="02020603050405020304" pitchFamily="18" charset="0"/>
                <a:cs typeface="Times New Roman" panose="02020603050405020304" pitchFamily="18" charset="0"/>
              </a:rPr>
              <a:t>BMC Pregnancy and Childbirth</a:t>
            </a:r>
            <a:r>
              <a:rPr lang="en-IN" sz="1200" dirty="0">
                <a:latin typeface="Times New Roman" panose="02020603050405020304" pitchFamily="18" charset="0"/>
                <a:cs typeface="Times New Roman" panose="02020603050405020304" pitchFamily="18" charset="0"/>
              </a:rPr>
              <a:t>, 24(1), pp. 1-14. [Accessed: 12 February 2026]</a:t>
            </a:r>
          </a:p>
          <a:p>
            <a:r>
              <a:rPr lang="en-IN" sz="1200" dirty="0">
                <a:latin typeface="Times New Roman" panose="02020603050405020304" pitchFamily="18" charset="0"/>
                <a:cs typeface="Times New Roman" panose="02020603050405020304" pitchFamily="18" charset="0"/>
              </a:rPr>
              <a:t>Grundy, J., </a:t>
            </a:r>
            <a:r>
              <a:rPr lang="en-IN" sz="1200" dirty="0" err="1">
                <a:latin typeface="Times New Roman" panose="02020603050405020304" pitchFamily="18" charset="0"/>
                <a:cs typeface="Times New Roman" panose="02020603050405020304" pitchFamily="18" charset="0"/>
              </a:rPr>
              <a:t>Dakulala</a:t>
            </a:r>
            <a:r>
              <a:rPr lang="en-IN" sz="1200" dirty="0">
                <a:latin typeface="Times New Roman" panose="02020603050405020304" pitchFamily="18" charset="0"/>
                <a:cs typeface="Times New Roman" panose="02020603050405020304" pitchFamily="18" charset="0"/>
              </a:rPr>
              <a:t>, P., Wai, K., </a:t>
            </a:r>
            <a:r>
              <a:rPr lang="en-IN" sz="1200" dirty="0" err="1">
                <a:latin typeface="Times New Roman" panose="02020603050405020304" pitchFamily="18" charset="0"/>
                <a:cs typeface="Times New Roman" panose="02020603050405020304" pitchFamily="18" charset="0"/>
              </a:rPr>
              <a:t>Maalsen</a:t>
            </a:r>
            <a:r>
              <a:rPr lang="en-IN" sz="1200" dirty="0">
                <a:latin typeface="Times New Roman" panose="02020603050405020304" pitchFamily="18" charset="0"/>
                <a:cs typeface="Times New Roman" panose="02020603050405020304" pitchFamily="18" charset="0"/>
              </a:rPr>
              <a:t>, A. and Whittaker, M. (2019). 'Independent state of Papua New Guinea health system review', </a:t>
            </a:r>
            <a:r>
              <a:rPr lang="en-IN" sz="1200" i="1" dirty="0">
                <a:latin typeface="Times New Roman" panose="02020603050405020304" pitchFamily="18" charset="0"/>
                <a:cs typeface="Times New Roman" panose="02020603050405020304" pitchFamily="18" charset="0"/>
              </a:rPr>
              <a:t>Health Systems in Transition</a:t>
            </a:r>
            <a:r>
              <a:rPr lang="en-IN" sz="1200" dirty="0">
                <a:latin typeface="Times New Roman" panose="02020603050405020304" pitchFamily="18" charset="0"/>
                <a:cs typeface="Times New Roman" panose="02020603050405020304" pitchFamily="18" charset="0"/>
              </a:rPr>
              <a:t>, 9(1), pp. 1-175. [Accessed: 12 February 2026]</a:t>
            </a:r>
          </a:p>
          <a:p>
            <a:r>
              <a:rPr lang="en-IN" sz="1200" dirty="0">
                <a:latin typeface="Times New Roman" panose="02020603050405020304" pitchFamily="18" charset="0"/>
                <a:cs typeface="Times New Roman" panose="02020603050405020304" pitchFamily="18" charset="0"/>
              </a:rPr>
              <a:t>Human Rights Watch (HRW). (2023). </a:t>
            </a:r>
            <a:r>
              <a:rPr lang="en-IN" sz="1200" i="1" dirty="0">
                <a:latin typeface="Times New Roman" panose="02020603050405020304" pitchFamily="18" charset="0"/>
                <a:cs typeface="Times New Roman" panose="02020603050405020304" pitchFamily="18" charset="0"/>
              </a:rPr>
              <a:t>Papua New Guinea: Events of 2023</a:t>
            </a:r>
            <a:r>
              <a:rPr lang="en-IN" sz="1200" dirty="0">
                <a:latin typeface="Times New Roman" panose="02020603050405020304" pitchFamily="18" charset="0"/>
                <a:cs typeface="Times New Roman" panose="02020603050405020304" pitchFamily="18" charset="0"/>
              </a:rPr>
              <a:t>. New York: Human Rights Watch. [Accessed: 12 February 2026]</a:t>
            </a:r>
          </a:p>
          <a:p>
            <a:r>
              <a:rPr lang="en-IN" sz="1200" dirty="0">
                <a:latin typeface="Times New Roman" panose="02020603050405020304" pitchFamily="18" charset="0"/>
                <a:cs typeface="Times New Roman" panose="02020603050405020304" pitchFamily="18" charset="0"/>
              </a:rPr>
              <a:t>Klaver, D. and Coe, K. (2018). 'Seeking health care in Papua New Guinea', </a:t>
            </a:r>
            <a:r>
              <a:rPr lang="en-IN" sz="1200" i="1" dirty="0">
                <a:latin typeface="Times New Roman" panose="02020603050405020304" pitchFamily="18" charset="0"/>
                <a:cs typeface="Times New Roman" panose="02020603050405020304" pitchFamily="18" charset="0"/>
              </a:rPr>
              <a:t>Culture, Health &amp; Sexuality</a:t>
            </a:r>
            <a:r>
              <a:rPr lang="en-IN" sz="1200" dirty="0">
                <a:latin typeface="Times New Roman" panose="02020603050405020304" pitchFamily="18" charset="0"/>
                <a:cs typeface="Times New Roman" panose="02020603050405020304" pitchFamily="18" charset="0"/>
              </a:rPr>
              <a:t>, 20(7), pp. 757-770. [Accessed: 12 February 2026]</a:t>
            </a:r>
          </a:p>
          <a:p>
            <a:r>
              <a:rPr lang="en-IN" sz="1200" dirty="0">
                <a:latin typeface="Times New Roman" panose="02020603050405020304" pitchFamily="18" charset="0"/>
                <a:cs typeface="Times New Roman" panose="02020603050405020304" pitchFamily="18" charset="0"/>
              </a:rPr>
              <a:t>Macintyre, A.K. (2018). 'Systemic failures in maternal healthcare in Papua New Guinea: governance, accountability and the need for reform', </a:t>
            </a:r>
            <a:r>
              <a:rPr lang="en-IN" sz="1200" i="1" dirty="0">
                <a:latin typeface="Times New Roman" panose="02020603050405020304" pitchFamily="18" charset="0"/>
                <a:cs typeface="Times New Roman" panose="02020603050405020304" pitchFamily="18" charset="0"/>
              </a:rPr>
              <a:t>Australian and New Zealand Journal of Public Health</a:t>
            </a:r>
            <a:r>
              <a:rPr lang="en-IN" sz="1200" dirty="0">
                <a:latin typeface="Times New Roman" panose="02020603050405020304" pitchFamily="18" charset="0"/>
                <a:cs typeface="Times New Roman" panose="02020603050405020304" pitchFamily="18" charset="0"/>
              </a:rPr>
              <a:t>, 42(6), pp. 520-522. [Accessed: 12 February 2026]</a:t>
            </a:r>
          </a:p>
          <a:p>
            <a:r>
              <a:rPr lang="en-IN" sz="1200" dirty="0">
                <a:latin typeface="Times New Roman" panose="02020603050405020304" pitchFamily="18" charset="0"/>
                <a:cs typeface="Times New Roman" panose="02020603050405020304" pitchFamily="18" charset="0"/>
              </a:rPr>
              <a:t>Mola, G. and Kirby, B. (2013). 'Discrepancies between national maternal mortality data and international estimates: the experience of Papua New Guinea', </a:t>
            </a:r>
            <a:r>
              <a:rPr lang="en-IN" sz="1200" i="1" dirty="0">
                <a:latin typeface="Times New Roman" panose="02020603050405020304" pitchFamily="18" charset="0"/>
                <a:cs typeface="Times New Roman" panose="02020603050405020304" pitchFamily="18" charset="0"/>
              </a:rPr>
              <a:t>Reproductive Health Matters</a:t>
            </a:r>
            <a:r>
              <a:rPr lang="en-IN" sz="1200" dirty="0">
                <a:latin typeface="Times New Roman" panose="02020603050405020304" pitchFamily="18" charset="0"/>
                <a:cs typeface="Times New Roman" panose="02020603050405020304" pitchFamily="18" charset="0"/>
              </a:rPr>
              <a:t>, 21(42), pp. 191-202. [Accessed: 12 February 2026]</a:t>
            </a:r>
          </a:p>
          <a:p>
            <a:r>
              <a:rPr lang="en-IN" sz="1200" dirty="0">
                <a:latin typeface="Times New Roman" panose="02020603050405020304" pitchFamily="18" charset="0"/>
                <a:cs typeface="Times New Roman" panose="02020603050405020304" pitchFamily="18" charset="0"/>
              </a:rPr>
              <a:t>Pincock, S. (2006). 'Papua New Guinea's health crisis', </a:t>
            </a:r>
            <a:r>
              <a:rPr lang="en-IN" sz="1200" i="1" dirty="0">
                <a:latin typeface="Times New Roman" panose="02020603050405020304" pitchFamily="18" charset="0"/>
                <a:cs typeface="Times New Roman" panose="02020603050405020304" pitchFamily="18" charset="0"/>
              </a:rPr>
              <a:t>The Lancet</a:t>
            </a:r>
            <a:r>
              <a:rPr lang="en-IN" sz="1200" dirty="0">
                <a:latin typeface="Times New Roman" panose="02020603050405020304" pitchFamily="18" charset="0"/>
                <a:cs typeface="Times New Roman" panose="02020603050405020304" pitchFamily="18" charset="0"/>
              </a:rPr>
              <a:t>, 367(9530), pp. 1951-1952. [Accessed: 12 February 2026]</a:t>
            </a:r>
          </a:p>
          <a:p>
            <a:r>
              <a:rPr lang="en-IN" sz="1200" dirty="0">
                <a:latin typeface="Times New Roman" panose="02020603050405020304" pitchFamily="18" charset="0"/>
                <a:cs typeface="Times New Roman" panose="02020603050405020304" pitchFamily="18" charset="0"/>
              </a:rPr>
              <a:t>PNG Department of Health. (2010). </a:t>
            </a:r>
            <a:r>
              <a:rPr lang="en-IN" sz="1200" i="1" dirty="0">
                <a:latin typeface="Times New Roman" panose="02020603050405020304" pitchFamily="18" charset="0"/>
                <a:cs typeface="Times New Roman" panose="02020603050405020304" pitchFamily="18" charset="0"/>
              </a:rPr>
              <a:t>National Health Plan 2011-2020: Volume 1 - Policies and Strategies</a:t>
            </a:r>
            <a:r>
              <a:rPr lang="en-IN" sz="1200" dirty="0">
                <a:latin typeface="Times New Roman" panose="02020603050405020304" pitchFamily="18" charset="0"/>
                <a:cs typeface="Times New Roman" panose="02020603050405020304" pitchFamily="18" charset="0"/>
              </a:rPr>
              <a:t>. Port Moresby: Government of Papua New Guinea. [Accessed: 12 February 2026]</a:t>
            </a:r>
          </a:p>
          <a:p>
            <a:r>
              <a:rPr lang="en-IN" sz="1200" dirty="0">
                <a:latin typeface="Times New Roman" panose="02020603050405020304" pitchFamily="18" charset="0"/>
                <a:cs typeface="Times New Roman" panose="02020603050405020304" pitchFamily="18" charset="0"/>
              </a:rPr>
              <a:t>PNG Department of Health. (2023). </a:t>
            </a:r>
            <a:r>
              <a:rPr lang="en-IN" sz="1200" i="1" dirty="0">
                <a:latin typeface="Times New Roman" panose="02020603050405020304" pitchFamily="18" charset="0"/>
                <a:cs typeface="Times New Roman" panose="02020603050405020304" pitchFamily="18" charset="0"/>
              </a:rPr>
              <a:t>Health sector performance report 2022-2023</a:t>
            </a:r>
            <a:r>
              <a:rPr lang="en-IN" sz="1200" dirty="0">
                <a:latin typeface="Times New Roman" panose="02020603050405020304" pitchFamily="18" charset="0"/>
                <a:cs typeface="Times New Roman" panose="02020603050405020304" pitchFamily="18" charset="0"/>
              </a:rPr>
              <a:t>. Port Moresby: Government of Papua New Guinea. [Accessed: 12 February 2026]</a:t>
            </a:r>
          </a:p>
          <a:p>
            <a:r>
              <a:rPr lang="en-IN" sz="1200" dirty="0">
                <a:latin typeface="Times New Roman" panose="02020603050405020304" pitchFamily="18" charset="0"/>
                <a:cs typeface="Times New Roman" panose="02020603050405020304" pitchFamily="18" charset="0"/>
              </a:rPr>
              <a:t>Reason, J. (1990). 'Human error: models and management', </a:t>
            </a:r>
            <a:r>
              <a:rPr lang="en-IN" sz="1200" i="1" dirty="0">
                <a:latin typeface="Times New Roman" panose="02020603050405020304" pitchFamily="18" charset="0"/>
                <a:cs typeface="Times New Roman" panose="02020603050405020304" pitchFamily="18" charset="0"/>
              </a:rPr>
              <a:t>BMJ</a:t>
            </a:r>
            <a:r>
              <a:rPr lang="en-IN" sz="1200" dirty="0">
                <a:latin typeface="Times New Roman" panose="02020603050405020304" pitchFamily="18" charset="0"/>
                <a:cs typeface="Times New Roman" panose="02020603050405020304" pitchFamily="18" charset="0"/>
              </a:rPr>
              <a:t>, 320(7237), pp. 768-770. [Accessed: 12 February 2026]</a:t>
            </a:r>
          </a:p>
        </p:txBody>
      </p:sp>
    </p:spTree>
    <p:extLst>
      <p:ext uri="{BB962C8B-B14F-4D97-AF65-F5344CB8AC3E}">
        <p14:creationId xmlns:p14="http://schemas.microsoft.com/office/powerpoint/2010/main" val="6341026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29D56F9-7FB1-2B45-E9F2-17D5D4A4D633}"/>
              </a:ext>
            </a:extLst>
          </p:cNvPr>
          <p:cNvSpPr>
            <a:spLocks noGrp="1"/>
          </p:cNvSpPr>
          <p:nvPr>
            <p:ph idx="1"/>
          </p:nvPr>
        </p:nvSpPr>
        <p:spPr>
          <a:xfrm>
            <a:off x="263155" y="427641"/>
            <a:ext cx="11059811" cy="5650430"/>
          </a:xfrm>
        </p:spPr>
        <p:txBody>
          <a:bodyPr>
            <a:normAutofit/>
          </a:bodyPr>
          <a:lstStyle/>
          <a:p>
            <a:pPr algn="just"/>
            <a:r>
              <a:rPr lang="en-IN" sz="1400" dirty="0">
                <a:latin typeface="Times New Roman" panose="02020603050405020304" pitchFamily="18" charset="0"/>
                <a:cs typeface="Times New Roman" panose="02020603050405020304" pitchFamily="18" charset="0"/>
              </a:rPr>
              <a:t>BBC. (2023). </a:t>
            </a:r>
            <a:r>
              <a:rPr lang="en-IN" sz="1400" i="1" dirty="0">
                <a:latin typeface="Times New Roman" panose="02020603050405020304" pitchFamily="18" charset="0"/>
                <a:cs typeface="Times New Roman" panose="02020603050405020304" pitchFamily="18" charset="0"/>
              </a:rPr>
              <a:t>Papua New Guinea's maternal health crisis</a:t>
            </a:r>
            <a:r>
              <a:rPr lang="en-IN" sz="1400" dirty="0">
                <a:latin typeface="Times New Roman" panose="02020603050405020304" pitchFamily="18" charset="0"/>
                <a:cs typeface="Times New Roman" panose="02020603050405020304" pitchFamily="18" charset="0"/>
              </a:rPr>
              <a:t>. BBC News. Available at: </a:t>
            </a:r>
            <a:r>
              <a:rPr lang="en-IN" sz="1400" b="1" dirty="0">
                <a:latin typeface="Times New Roman" panose="02020603050405020304" pitchFamily="18" charset="0"/>
                <a:cs typeface="Times New Roman" panose="02020603050405020304" pitchFamily="18" charset="0"/>
                <a:hlinkClick r:id="rId2"/>
              </a:rPr>
              <a:t>https://www.bbc.com/news/world-asia-pacific</a:t>
            </a:r>
            <a:r>
              <a:rPr lang="en-IN" sz="1400" dirty="0">
                <a:latin typeface="Times New Roman" panose="02020603050405020304" pitchFamily="18" charset="0"/>
                <a:cs typeface="Times New Roman" panose="02020603050405020304" pitchFamily="18" charset="0"/>
              </a:rPr>
              <a:t> [Accessed: 12 February 2026]</a:t>
            </a:r>
          </a:p>
          <a:p>
            <a:pPr algn="just"/>
            <a:r>
              <a:rPr lang="en-IN" sz="1400" dirty="0">
                <a:latin typeface="Times New Roman" panose="02020603050405020304" pitchFamily="18" charset="0"/>
                <a:cs typeface="Times New Roman" panose="02020603050405020304" pitchFamily="18" charset="0"/>
              </a:rPr>
              <a:t>World Health Organization (WHO). (2024). </a:t>
            </a:r>
            <a:r>
              <a:rPr lang="en-IN" sz="1400" i="1" dirty="0">
                <a:latin typeface="Times New Roman" panose="02020603050405020304" pitchFamily="18" charset="0"/>
                <a:cs typeface="Times New Roman" panose="02020603050405020304" pitchFamily="18" charset="0"/>
              </a:rPr>
              <a:t>Trends in maternal mortality 2000 to 2020: estimates by WHO, UNICEF, UNFPA, World Bank Group and UNDESA/Population Division</a:t>
            </a:r>
            <a:r>
              <a:rPr lang="en-IN" sz="1400" dirty="0">
                <a:latin typeface="Times New Roman" panose="02020603050405020304" pitchFamily="18" charset="0"/>
                <a:cs typeface="Times New Roman" panose="02020603050405020304" pitchFamily="18" charset="0"/>
              </a:rPr>
              <a:t>. Geneva: World Health Organization. [Accessed: 12 February 2026]</a:t>
            </a:r>
          </a:p>
          <a:p>
            <a:pPr algn="just"/>
            <a:r>
              <a:rPr lang="en-US" sz="1400" dirty="0">
                <a:latin typeface="Times New Roman" panose="02020603050405020304" pitchFamily="18" charset="0"/>
                <a:cs typeface="Times New Roman" panose="02020603050405020304" pitchFamily="18" charset="0"/>
              </a:rPr>
              <a:t>Pincock, S., 2006. Papua New Guinea struggles to reverse health decline. </a:t>
            </a:r>
            <a:r>
              <a:rPr lang="en-US" sz="1400" i="1" dirty="0">
                <a:latin typeface="Times New Roman" panose="02020603050405020304" pitchFamily="18" charset="0"/>
                <a:cs typeface="Times New Roman" panose="02020603050405020304" pitchFamily="18" charset="0"/>
              </a:rPr>
              <a:t>The Lancet</a:t>
            </a:r>
            <a:r>
              <a:rPr lang="en-US" sz="1400" dirty="0">
                <a:latin typeface="Times New Roman" panose="02020603050405020304" pitchFamily="18" charset="0"/>
                <a:cs typeface="Times New Roman" panose="02020603050405020304" pitchFamily="18" charset="0"/>
              </a:rPr>
              <a:t>, </a:t>
            </a:r>
            <a:r>
              <a:rPr lang="en-US" sz="1400" i="1" dirty="0">
                <a:latin typeface="Times New Roman" panose="02020603050405020304" pitchFamily="18" charset="0"/>
                <a:cs typeface="Times New Roman" panose="02020603050405020304" pitchFamily="18" charset="0"/>
              </a:rPr>
              <a:t>368</a:t>
            </a:r>
            <a:r>
              <a:rPr lang="en-US" sz="1400" dirty="0">
                <a:latin typeface="Times New Roman" panose="02020603050405020304" pitchFamily="18" charset="0"/>
                <a:cs typeface="Times New Roman" panose="02020603050405020304" pitchFamily="18" charset="0"/>
              </a:rPr>
              <a:t>(9530), pp.107-108. [Accessed on: 01.02.2026]</a:t>
            </a:r>
          </a:p>
          <a:p>
            <a:pPr lvl="0" algn="just"/>
            <a:r>
              <a:rPr lang="en-US" sz="1400" dirty="0">
                <a:latin typeface="Times New Roman" panose="02020603050405020304" pitchFamily="18" charset="0"/>
                <a:cs typeface="Times New Roman" panose="02020603050405020304" pitchFamily="18" charset="0"/>
              </a:rPr>
              <a:t>PNG (2023). </a:t>
            </a:r>
            <a:r>
              <a:rPr lang="en-US" sz="1400" i="1" dirty="0">
                <a:latin typeface="Times New Roman" panose="02020603050405020304" pitchFamily="18" charset="0"/>
                <a:cs typeface="Times New Roman" panose="02020603050405020304" pitchFamily="18" charset="0"/>
              </a:rPr>
              <a:t>Department of Health.  </a:t>
            </a:r>
            <a:r>
              <a:rPr lang="en-US" sz="1400" dirty="0">
                <a:latin typeface="Times New Roman" panose="02020603050405020304" pitchFamily="18" charset="0"/>
                <a:cs typeface="Times New Roman" panose="02020603050405020304" pitchFamily="18" charset="0"/>
              </a:rPr>
              <a:t>Available at: </a:t>
            </a:r>
            <a:r>
              <a:rPr lang="en-US" sz="1400" dirty="0">
                <a:latin typeface="Times New Roman" panose="02020603050405020304" pitchFamily="18" charset="0"/>
                <a:cs typeface="Times New Roman" panose="02020603050405020304" pitchFamily="18" charset="0"/>
                <a:hlinkClick r:id="rId3"/>
              </a:rPr>
              <a:t>https://www.health.gov.pg/pdf/SPAR_2023.pdf</a:t>
            </a:r>
            <a:r>
              <a:rPr lang="en-US" sz="1400" dirty="0">
                <a:latin typeface="Times New Roman" panose="02020603050405020304" pitchFamily="18" charset="0"/>
                <a:cs typeface="Times New Roman" panose="02020603050405020304" pitchFamily="18" charset="0"/>
              </a:rPr>
              <a:t>. [Accessed on: 01.02.2026]</a:t>
            </a:r>
          </a:p>
          <a:p>
            <a:pPr algn="just"/>
            <a:r>
              <a:rPr lang="en-US" sz="1400" dirty="0">
                <a:latin typeface="Times New Roman" panose="02020603050405020304" pitchFamily="18" charset="0"/>
                <a:cs typeface="Times New Roman" panose="02020603050405020304" pitchFamily="18" charset="0"/>
              </a:rPr>
              <a:t>UNFPA (2026). </a:t>
            </a:r>
            <a:r>
              <a:rPr lang="en-US" sz="1400" i="1" dirty="0">
                <a:latin typeface="Times New Roman" panose="02020603050405020304" pitchFamily="18" charset="0"/>
                <a:cs typeface="Times New Roman" panose="02020603050405020304" pitchFamily="18" charset="0"/>
              </a:rPr>
              <a:t>TAKING ACTION.</a:t>
            </a:r>
            <a:r>
              <a:rPr lang="en-US" sz="1400" dirty="0">
                <a:latin typeface="Times New Roman" panose="02020603050405020304" pitchFamily="18" charset="0"/>
                <a:cs typeface="Times New Roman" panose="02020603050405020304" pitchFamily="18" charset="0"/>
              </a:rPr>
              <a:t> Available at: </a:t>
            </a:r>
            <a:r>
              <a:rPr lang="en-US" sz="1400" dirty="0">
                <a:latin typeface="Times New Roman" panose="02020603050405020304" pitchFamily="18" charset="0"/>
                <a:cs typeface="Times New Roman" panose="02020603050405020304" pitchFamily="18" charset="0"/>
                <a:hlinkClick r:id="rId4"/>
              </a:rPr>
              <a:t>https://esaro.unfpa.org/sites/default/files/pub-pdf/2025-11/UNFPA%20-%20Climate%20Report%20%28Compressed%20Quality%20Version%29.pdf</a:t>
            </a:r>
            <a:r>
              <a:rPr lang="en-US" sz="1400" dirty="0">
                <a:latin typeface="Times New Roman" panose="02020603050405020304" pitchFamily="18" charset="0"/>
                <a:cs typeface="Times New Roman" panose="02020603050405020304" pitchFamily="18" charset="0"/>
              </a:rPr>
              <a:t>. [Accessed on: 01.02.2026]</a:t>
            </a:r>
            <a:endParaRPr lang="en-IN" sz="1400" dirty="0">
              <a:latin typeface="Times New Roman" panose="02020603050405020304" pitchFamily="18" charset="0"/>
              <a:cs typeface="Times New Roman" panose="02020603050405020304" pitchFamily="18" charset="0"/>
            </a:endParaRPr>
          </a:p>
          <a:p>
            <a:pPr algn="just"/>
            <a:r>
              <a:rPr lang="en-IN" sz="1400" dirty="0">
                <a:latin typeface="Times New Roman" panose="02020603050405020304" pitchFamily="18" charset="0"/>
                <a:cs typeface="Times New Roman" panose="02020603050405020304" pitchFamily="18" charset="0"/>
              </a:rPr>
              <a:t>United Nations (UN). (2015). </a:t>
            </a:r>
            <a:r>
              <a:rPr lang="en-IN" sz="1400" i="1" dirty="0">
                <a:latin typeface="Times New Roman" panose="02020603050405020304" pitchFamily="18" charset="0"/>
                <a:cs typeface="Times New Roman" panose="02020603050405020304" pitchFamily="18" charset="0"/>
              </a:rPr>
              <a:t>Transforming our world: the 2030 Agenda for Sustainable Development</a:t>
            </a:r>
            <a:r>
              <a:rPr lang="en-IN" sz="1400" dirty="0">
                <a:latin typeface="Times New Roman" panose="02020603050405020304" pitchFamily="18" charset="0"/>
                <a:cs typeface="Times New Roman" panose="02020603050405020304" pitchFamily="18" charset="0"/>
              </a:rPr>
              <a:t>. New York: United Nations. [Accessed: 12 February 2026]</a:t>
            </a:r>
          </a:p>
          <a:p>
            <a:pPr lvl="0" algn="just"/>
            <a:r>
              <a:rPr lang="en-US" sz="1400" dirty="0">
                <a:latin typeface="Times New Roman" panose="02020603050405020304" pitchFamily="18" charset="0"/>
                <a:cs typeface="Times New Roman" panose="02020603050405020304" pitchFamily="18" charset="0"/>
              </a:rPr>
              <a:t>Pincock, S., 2006. Papua New Guinea struggles to reverse health decline. </a:t>
            </a:r>
            <a:r>
              <a:rPr lang="en-US" sz="1400" i="1" dirty="0">
                <a:latin typeface="Times New Roman" panose="02020603050405020304" pitchFamily="18" charset="0"/>
                <a:cs typeface="Times New Roman" panose="02020603050405020304" pitchFamily="18" charset="0"/>
              </a:rPr>
              <a:t>The Lancet</a:t>
            </a:r>
            <a:r>
              <a:rPr lang="en-US" sz="1400" dirty="0">
                <a:latin typeface="Times New Roman" panose="02020603050405020304" pitchFamily="18" charset="0"/>
                <a:cs typeface="Times New Roman" panose="02020603050405020304" pitchFamily="18" charset="0"/>
              </a:rPr>
              <a:t>, </a:t>
            </a:r>
            <a:r>
              <a:rPr lang="en-US" sz="1400" i="1" dirty="0">
                <a:latin typeface="Times New Roman" panose="02020603050405020304" pitchFamily="18" charset="0"/>
                <a:cs typeface="Times New Roman" panose="02020603050405020304" pitchFamily="18" charset="0"/>
              </a:rPr>
              <a:t>368</a:t>
            </a:r>
            <a:r>
              <a:rPr lang="en-US" sz="1400" dirty="0">
                <a:latin typeface="Times New Roman" panose="02020603050405020304" pitchFamily="18" charset="0"/>
                <a:cs typeface="Times New Roman" panose="02020603050405020304" pitchFamily="18" charset="0"/>
              </a:rPr>
              <a:t>(9530), pp.107-108.</a:t>
            </a:r>
          </a:p>
          <a:p>
            <a:pPr lvl="0" algn="just"/>
            <a:r>
              <a:rPr lang="en-US" sz="1400" dirty="0">
                <a:latin typeface="Times New Roman" panose="02020603050405020304" pitchFamily="18" charset="0"/>
                <a:cs typeface="Times New Roman" panose="02020603050405020304" pitchFamily="18" charset="0"/>
              </a:rPr>
              <a:t>PNG (2023). </a:t>
            </a:r>
            <a:r>
              <a:rPr lang="en-US" sz="1400" i="1" dirty="0">
                <a:latin typeface="Times New Roman" panose="02020603050405020304" pitchFamily="18" charset="0"/>
                <a:cs typeface="Times New Roman" panose="02020603050405020304" pitchFamily="18" charset="0"/>
              </a:rPr>
              <a:t>Department of Health.  </a:t>
            </a:r>
            <a:r>
              <a:rPr lang="en-US" sz="1400" dirty="0">
                <a:latin typeface="Times New Roman" panose="02020603050405020304" pitchFamily="18" charset="0"/>
                <a:cs typeface="Times New Roman" panose="02020603050405020304" pitchFamily="18" charset="0"/>
              </a:rPr>
              <a:t>Available at: </a:t>
            </a:r>
            <a:r>
              <a:rPr lang="en-US" sz="1400" dirty="0">
                <a:latin typeface="Times New Roman" panose="02020603050405020304" pitchFamily="18" charset="0"/>
                <a:cs typeface="Times New Roman" panose="02020603050405020304" pitchFamily="18" charset="0"/>
                <a:hlinkClick r:id="rId3"/>
              </a:rPr>
              <a:t>https://www.health.gov.pg/pdf/SPAR_2023.pdf</a:t>
            </a:r>
            <a:r>
              <a:rPr lang="en-US" sz="1400" dirty="0">
                <a:latin typeface="Times New Roman" panose="02020603050405020304" pitchFamily="18" charset="0"/>
                <a:cs typeface="Times New Roman" panose="02020603050405020304" pitchFamily="18" charset="0"/>
              </a:rPr>
              <a:t>. [Accessed on: 01.02.2026]</a:t>
            </a:r>
          </a:p>
          <a:p>
            <a:pPr lvl="0" algn="just"/>
            <a:r>
              <a:rPr lang="en-US" sz="1400" dirty="0">
                <a:latin typeface="Times New Roman" panose="02020603050405020304" pitchFamily="18" charset="0"/>
                <a:cs typeface="Times New Roman" panose="02020603050405020304" pitchFamily="18" charset="0"/>
              </a:rPr>
              <a:t>UNFPA (2026). </a:t>
            </a:r>
            <a:r>
              <a:rPr lang="en-US" sz="1400" i="1" dirty="0">
                <a:latin typeface="Times New Roman" panose="02020603050405020304" pitchFamily="18" charset="0"/>
                <a:cs typeface="Times New Roman" panose="02020603050405020304" pitchFamily="18" charset="0"/>
              </a:rPr>
              <a:t>TAKING ACTION.</a:t>
            </a:r>
            <a:r>
              <a:rPr lang="en-US" sz="1400" dirty="0">
                <a:latin typeface="Times New Roman" panose="02020603050405020304" pitchFamily="18" charset="0"/>
                <a:cs typeface="Times New Roman" panose="02020603050405020304" pitchFamily="18" charset="0"/>
              </a:rPr>
              <a:t> Available at: </a:t>
            </a:r>
            <a:r>
              <a:rPr lang="en-US" sz="1400" dirty="0">
                <a:latin typeface="Times New Roman" panose="02020603050405020304" pitchFamily="18" charset="0"/>
                <a:cs typeface="Times New Roman" panose="02020603050405020304" pitchFamily="18" charset="0"/>
                <a:hlinkClick r:id="rId4"/>
              </a:rPr>
              <a:t>https://esaro.unfpa.org/sites/default/files/pub-pdf/2025-11/UNFPA%20-%20Climate%20Report%20%28Compressed%20Quality%20Version%29.pdf</a:t>
            </a:r>
            <a:r>
              <a:rPr lang="en-US" sz="1400" dirty="0">
                <a:latin typeface="Times New Roman" panose="02020603050405020304" pitchFamily="18" charset="0"/>
                <a:cs typeface="Times New Roman" panose="02020603050405020304" pitchFamily="18" charset="0"/>
              </a:rPr>
              <a:t>. [Accessed on: 01.02.2026]</a:t>
            </a:r>
          </a:p>
          <a:p>
            <a:pPr marL="0" indent="0" algn="just">
              <a:buNone/>
            </a:pPr>
            <a:br>
              <a:rPr lang="en-IN" sz="1400" dirty="0">
                <a:latin typeface="Times New Roman" panose="02020603050405020304" pitchFamily="18" charset="0"/>
                <a:cs typeface="Times New Roman" panose="02020603050405020304" pitchFamily="18" charset="0"/>
              </a:rPr>
            </a:br>
            <a:endParaRPr lang="en-US" sz="1400" dirty="0"/>
          </a:p>
        </p:txBody>
      </p:sp>
    </p:spTree>
    <p:extLst>
      <p:ext uri="{BB962C8B-B14F-4D97-AF65-F5344CB8AC3E}">
        <p14:creationId xmlns:p14="http://schemas.microsoft.com/office/powerpoint/2010/main" val="9455244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3" descr="Aerial view of a highway near the ocean">
            <a:extLst>
              <a:ext uri="{FF2B5EF4-FFF2-40B4-BE49-F238E27FC236}">
                <a16:creationId xmlns:a16="http://schemas.microsoft.com/office/drawing/2014/main" id="{8B993E1D-4A85-EE5F-53B3-CA9B1B04469E}"/>
              </a:ext>
            </a:extLst>
          </p:cNvPr>
          <p:cNvPicPr>
            <a:picLocks noChangeAspect="1"/>
          </p:cNvPicPr>
          <p:nvPr/>
        </p:nvPicPr>
        <p:blipFill>
          <a:blip r:embed="rId2">
            <a:alphaModFix amt="60000"/>
          </a:blip>
          <a:srcRect t="7719" r="-2" b="17231"/>
          <a:stretch>
            <a:fillRect/>
          </a:stretch>
        </p:blipFill>
        <p:spPr>
          <a:xfrm>
            <a:off x="20" y="10"/>
            <a:ext cx="12191979" cy="6857989"/>
          </a:xfrm>
          <a:prstGeom prst="rect">
            <a:avLst/>
          </a:prstGeom>
        </p:spPr>
      </p:pic>
      <p:sp>
        <p:nvSpPr>
          <p:cNvPr id="2" name="Title 1">
            <a:extLst>
              <a:ext uri="{FF2B5EF4-FFF2-40B4-BE49-F238E27FC236}">
                <a16:creationId xmlns:a16="http://schemas.microsoft.com/office/drawing/2014/main" id="{CA0D6622-40BF-67C2-8A27-44B530CFD91B}"/>
              </a:ext>
            </a:extLst>
          </p:cNvPr>
          <p:cNvSpPr>
            <a:spLocks noGrp="1"/>
          </p:cNvSpPr>
          <p:nvPr>
            <p:ph type="title"/>
          </p:nvPr>
        </p:nvSpPr>
        <p:spPr>
          <a:xfrm>
            <a:off x="521208" y="822961"/>
            <a:ext cx="7213092" cy="4475714"/>
          </a:xfrm>
        </p:spPr>
        <p:txBody>
          <a:bodyPr vert="horz" lIns="91440" tIns="45720" rIns="91440" bIns="45720" rtlCol="0" anchor="t">
            <a:normAutofit/>
          </a:bodyPr>
          <a:lstStyle/>
          <a:p>
            <a:r>
              <a:rPr lang="en-US" sz="4800">
                <a:solidFill>
                  <a:srgbClr val="FFFFFF"/>
                </a:solidFill>
              </a:rPr>
              <a:t>Thank You</a:t>
            </a:r>
          </a:p>
        </p:txBody>
      </p:sp>
    </p:spTree>
    <p:extLst>
      <p:ext uri="{BB962C8B-B14F-4D97-AF65-F5344CB8AC3E}">
        <p14:creationId xmlns:p14="http://schemas.microsoft.com/office/powerpoint/2010/main" val="4010131375"/>
      </p:ext>
    </p:extLst>
  </p:cSld>
  <p:clrMapOvr>
    <a:masterClrMapping/>
  </p:clrMapOvr>
</p:sld>
</file>

<file path=ppt/theme/theme1.xml><?xml version="1.0" encoding="utf-8"?>
<a:theme xmlns:a="http://schemas.openxmlformats.org/drawingml/2006/main" name="AlignmentVTI">
  <a:themeElements>
    <a:clrScheme name="Alignment">
      <a:dk1>
        <a:sysClr val="windowText" lastClr="000000"/>
      </a:dk1>
      <a:lt1>
        <a:sysClr val="window" lastClr="FFFFFF"/>
      </a:lt1>
      <a:dk2>
        <a:srgbClr val="3B3D38"/>
      </a:dk2>
      <a:lt2>
        <a:srgbClr val="F7F2EE"/>
      </a:lt2>
      <a:accent1>
        <a:srgbClr val="928A63"/>
      </a:accent1>
      <a:accent2>
        <a:srgbClr val="B57B6B"/>
      </a:accent2>
      <a:accent3>
        <a:srgbClr val="9E8484"/>
      </a:accent3>
      <a:accent4>
        <a:srgbClr val="7C8A75"/>
      </a:accent4>
      <a:accent5>
        <a:srgbClr val="8C8578"/>
      </a:accent5>
      <a:accent6>
        <a:srgbClr val="A18563"/>
      </a:accent6>
      <a:hlink>
        <a:srgbClr val="B57B6B"/>
      </a:hlink>
      <a:folHlink>
        <a:srgbClr val="7C8A75"/>
      </a:folHlink>
    </a:clrScheme>
    <a:fontScheme name="Custom 1">
      <a:majorFont>
        <a:latin typeface="Batang"/>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harath3 fahad 3" id="{D9C75F6F-DB0C-CE4D-AA34-88E9DEA25263}" vid="{289D71E3-6003-9040-8183-2F8026330F8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2156</TotalTime>
  <Words>3985</Words>
  <Application>Microsoft Macintosh PowerPoint</Application>
  <PresentationFormat>Widescreen</PresentationFormat>
  <Paragraphs>158</Paragraphs>
  <Slides>16</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Batang</vt:lpstr>
      <vt:lpstr>Arial</vt:lpstr>
      <vt:lpstr>Avenir Next LT Pro Light</vt:lpstr>
      <vt:lpstr>Calibri</vt:lpstr>
      <vt:lpstr>Times New Roman</vt:lpstr>
      <vt:lpstr>AlignmentVTI</vt:lpstr>
      <vt:lpstr>Maternal Mortality Crisis in Papua New Guinea A Swiss Cheese Model Analysis of Systemic Healthcare Failure  </vt:lpstr>
      <vt:lpstr>Case Study Overview</vt:lpstr>
      <vt:lpstr>From Case to National Pattern</vt:lpstr>
      <vt:lpstr>Background- PNG Health System Context</vt:lpstr>
      <vt:lpstr>PowerPoint Presentation</vt:lpstr>
      <vt:lpstr>PowerPoint Presentation</vt:lpstr>
      <vt:lpstr>Application of the Swiss Cheese Model: Maternal Health in Papua New Guinea</vt:lpstr>
      <vt:lpstr>National Policies and Standards</vt:lpstr>
      <vt:lpstr>Analysis of Benchmarks: PNG Performance vs WHO/Global Standards</vt:lpstr>
      <vt:lpstr>Gap analysis and system implications</vt:lpstr>
      <vt:lpstr>Proposed Structure for Component 2 </vt:lpstr>
      <vt:lpstr>Key Points so Far</vt:lpstr>
      <vt:lpstr>References</vt:lpstr>
      <vt:lpstr>PowerPoint Presentation</vt:lpstr>
      <vt:lpstr>PowerPoint Presentation</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Bharath Pogula (2512745)</cp:lastModifiedBy>
  <cp:revision>80</cp:revision>
  <dcterms:created xsi:type="dcterms:W3CDTF">2026-02-01T11:48:45Z</dcterms:created>
  <dcterms:modified xsi:type="dcterms:W3CDTF">2026-02-19T22:21:55Z</dcterms:modified>
</cp:coreProperties>
</file>