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7"/>
  </p:notesMasterIdLst>
  <p:sldIdLst>
    <p:sldId id="257" r:id="rId5"/>
    <p:sldId id="258"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E06113-FDF5-4407-B2EA-E5FF0DBB90AD}" v="13" dt="2021-09-22T13:47:49.7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9185" autoAdjust="0"/>
    <p:restoredTop sz="94660"/>
  </p:normalViewPr>
  <p:slideViewPr>
    <p:cSldViewPr snapToGrid="0">
      <p:cViewPr>
        <p:scale>
          <a:sx n="66" d="100"/>
          <a:sy n="66" d="100"/>
        </p:scale>
        <p:origin x="-548" y="-20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8401F8-9BD7-4BE6-9970-288E69550C64}" type="datetimeFigureOut">
              <a:rPr lang="en-GB" smtClean="0"/>
              <a:t>21/09/2021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8C9CD1-0453-4FD5-98B8-F7E0E61B9EB1}" type="slidenum">
              <a:rPr lang="en-GB" smtClean="0"/>
              <a:t>‹#›</a:t>
            </a:fld>
            <a:endParaRPr lang="en-GB"/>
          </a:p>
        </p:txBody>
      </p:sp>
    </p:spTree>
    <p:extLst>
      <p:ext uri="{BB962C8B-B14F-4D97-AF65-F5344CB8AC3E}">
        <p14:creationId xmlns:p14="http://schemas.microsoft.com/office/powerpoint/2010/main" val="337729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8C9CD1-0453-4FD5-98B8-F7E0E61B9EB1}" type="slidenum">
              <a:rPr lang="en-GB" smtClean="0"/>
              <a:t>1</a:t>
            </a:fld>
            <a:endParaRPr lang="en-GB"/>
          </a:p>
        </p:txBody>
      </p:sp>
    </p:spTree>
    <p:extLst>
      <p:ext uri="{BB962C8B-B14F-4D97-AF65-F5344CB8AC3E}">
        <p14:creationId xmlns:p14="http://schemas.microsoft.com/office/powerpoint/2010/main" val="486329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21/09/2021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21/09/2021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21/09/2021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F1C4B62-CE86-4EB1-9891-4508B4BBEED4}"/>
              </a:ext>
            </a:extLst>
          </p:cNvPr>
          <p:cNvSpPr/>
          <p:nvPr/>
        </p:nvSpPr>
        <p:spPr>
          <a:xfrm>
            <a:off x="3490384" y="167216"/>
            <a:ext cx="5111749" cy="646331"/>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AAE7BBED-65DA-4B67-9D62-1C09D4B2280C}"/>
              </a:ext>
            </a:extLst>
          </p:cNvPr>
          <p:cNvSpPr txBox="1"/>
          <p:nvPr/>
        </p:nvSpPr>
        <p:spPr>
          <a:xfrm>
            <a:off x="3646903" y="139226"/>
            <a:ext cx="45724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cs typeface="Calibri"/>
              </a:rPr>
              <a:t>Critical Thinking</a:t>
            </a:r>
          </a:p>
          <a:p>
            <a:pPr algn="ctr"/>
            <a:r>
              <a:rPr lang="en-GB" b="1" dirty="0">
                <a:cs typeface="Calibri"/>
              </a:rPr>
              <a:t>Hayley Sims (210963)  ECGE4003</a:t>
            </a:r>
          </a:p>
        </p:txBody>
      </p:sp>
      <p:sp>
        <p:nvSpPr>
          <p:cNvPr id="6" name="Rectangle 5">
            <a:extLst>
              <a:ext uri="{FF2B5EF4-FFF2-40B4-BE49-F238E27FC236}">
                <a16:creationId xmlns:a16="http://schemas.microsoft.com/office/drawing/2014/main" id="{82406107-B415-4579-8231-5E21511D3FDC}"/>
              </a:ext>
            </a:extLst>
          </p:cNvPr>
          <p:cNvSpPr/>
          <p:nvPr/>
        </p:nvSpPr>
        <p:spPr>
          <a:xfrm>
            <a:off x="122762" y="555791"/>
            <a:ext cx="3141334" cy="6078484"/>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400" b="1" dirty="0">
              <a:solidFill>
                <a:schemeClr val="tx1"/>
              </a:solidFill>
              <a:latin typeface="Arial"/>
              <a:cs typeface="Segoe UI"/>
            </a:endParaRPr>
          </a:p>
        </p:txBody>
      </p:sp>
      <p:sp>
        <p:nvSpPr>
          <p:cNvPr id="7" name="Rectangle 6">
            <a:extLst>
              <a:ext uri="{FF2B5EF4-FFF2-40B4-BE49-F238E27FC236}">
                <a16:creationId xmlns:a16="http://schemas.microsoft.com/office/drawing/2014/main" id="{5A6C3FD1-FB52-44E3-86A4-951A5552826B}"/>
              </a:ext>
            </a:extLst>
          </p:cNvPr>
          <p:cNvSpPr/>
          <p:nvPr/>
        </p:nvSpPr>
        <p:spPr>
          <a:xfrm>
            <a:off x="8885460" y="555791"/>
            <a:ext cx="3132802" cy="3673843"/>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rtl="0"/>
            <a:r>
              <a:rPr lang="en-GB" sz="1100" dirty="0">
                <a:solidFill>
                  <a:schemeClr val="tx1"/>
                </a:solidFill>
                <a:latin typeface="Arial"/>
                <a:cs typeface="Segoe UI"/>
              </a:rPr>
              <a:t>Theory suggests good time management skills allows you to use your time more effectively. It can enable us to have a healthy balance of work, study, home and leisure time. (Cottrell,2019,p.6) suggests that it can reduce stress or pressure. Planning ahead can be the difference between success or failure. It can also be a vital skill to possess in all aspects of life.</a:t>
            </a:r>
          </a:p>
          <a:p>
            <a:pPr rtl="0"/>
            <a:r>
              <a:rPr lang="en-GB" sz="1100" dirty="0">
                <a:solidFill>
                  <a:schemeClr val="tx1"/>
                </a:solidFill>
                <a:latin typeface="Arial"/>
                <a:cs typeface="Segoe UI"/>
              </a:rPr>
              <a:t>The positive effects of good time management allows us to get more done in our busy lives, less mistakes and achieve better. This therefore leaves us feeling in control, more successful, and happier.</a:t>
            </a:r>
          </a:p>
          <a:p>
            <a:pPr rtl="0"/>
            <a:r>
              <a:rPr lang="en-GB" sz="1100" dirty="0">
                <a:solidFill>
                  <a:schemeClr val="tx1"/>
                </a:solidFill>
                <a:latin typeface="Arial"/>
                <a:cs typeface="Segoe UI"/>
              </a:rPr>
              <a:t>Not planning your time correctly can cause major difficulties such as stress, lack of sleep/rest, missing deadlines and rushing which would have an effect on well being, eating habits and punctuality. One great way of managing </a:t>
            </a:r>
            <a:r>
              <a:rPr lang="en-GB" sz="1000" dirty="0">
                <a:solidFill>
                  <a:schemeClr val="tx1"/>
                </a:solidFill>
                <a:latin typeface="Arial"/>
                <a:cs typeface="Segoe UI"/>
              </a:rPr>
              <a:t>time is using a time circle as shown below </a:t>
            </a:r>
          </a:p>
        </p:txBody>
      </p:sp>
      <p:sp>
        <p:nvSpPr>
          <p:cNvPr id="8" name="Rectangle 7">
            <a:extLst>
              <a:ext uri="{FF2B5EF4-FFF2-40B4-BE49-F238E27FC236}">
                <a16:creationId xmlns:a16="http://schemas.microsoft.com/office/drawing/2014/main" id="{5779EE55-976B-4C31-8DE0-FBB29F34FBFE}"/>
              </a:ext>
            </a:extLst>
          </p:cNvPr>
          <p:cNvSpPr/>
          <p:nvPr/>
        </p:nvSpPr>
        <p:spPr>
          <a:xfrm>
            <a:off x="3442765" y="3207566"/>
            <a:ext cx="5216407" cy="3429002"/>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b="1" dirty="0">
                <a:solidFill>
                  <a:schemeClr val="tx1"/>
                </a:solidFill>
                <a:latin typeface="Arial"/>
                <a:ea typeface="Segoe UI"/>
                <a:cs typeface="Segoe UI"/>
              </a:rPr>
              <a:t>Academic writing</a:t>
            </a:r>
            <a:r>
              <a:rPr lang="en-GB" dirty="0">
                <a:solidFill>
                  <a:schemeClr val="tx1"/>
                </a:solidFill>
                <a:latin typeface="Arial"/>
                <a:ea typeface="Segoe UI"/>
                <a:cs typeface="Segoe UI"/>
              </a:rPr>
              <a:t>​</a:t>
            </a:r>
            <a:r>
              <a:rPr lang="en-US" dirty="0">
                <a:solidFill>
                  <a:schemeClr val="tx1"/>
                </a:solidFill>
                <a:latin typeface="Arial"/>
                <a:ea typeface="Segoe UI"/>
                <a:cs typeface="Segoe UI"/>
              </a:rPr>
              <a:t>​​</a:t>
            </a:r>
          </a:p>
          <a:p>
            <a:pPr rtl="0"/>
            <a:r>
              <a:rPr lang="en-GB" sz="1300" dirty="0">
                <a:solidFill>
                  <a:schemeClr val="tx1"/>
                </a:solidFill>
                <a:latin typeface="Arial"/>
                <a:ea typeface="Segoe UI"/>
                <a:cs typeface="Segoe UI"/>
              </a:rPr>
              <a:t>Academic writing is a clear concise formal style of writing which</a:t>
            </a:r>
          </a:p>
          <a:p>
            <a:pPr rtl="0"/>
            <a:r>
              <a:rPr lang="en-GB" sz="1300" dirty="0">
                <a:solidFill>
                  <a:schemeClr val="tx1"/>
                </a:solidFill>
                <a:latin typeface="Arial"/>
                <a:ea typeface="Segoe UI"/>
                <a:cs typeface="Segoe UI"/>
              </a:rPr>
              <a:t> includes an introduction, discussion/argument then a conclusion. It is also evidence to support what is written and referenced correctly. It develops good skills in reading comprehension and grammar.</a:t>
            </a:r>
            <a:r>
              <a:rPr lang="en-US" sz="1300" dirty="0">
                <a:solidFill>
                  <a:schemeClr val="tx1"/>
                </a:solidFill>
                <a:latin typeface="Arial"/>
                <a:ea typeface="Segoe UI"/>
                <a:cs typeface="Segoe UI"/>
              </a:rPr>
              <a:t>​</a:t>
            </a:r>
          </a:p>
          <a:p>
            <a:pPr rtl="0"/>
            <a:r>
              <a:rPr lang="en-GB" sz="1300" dirty="0">
                <a:solidFill>
                  <a:schemeClr val="tx1"/>
                </a:solidFill>
                <a:latin typeface="Arial"/>
                <a:ea typeface="Segoe UI"/>
                <a:cs typeface="Segoe UI"/>
              </a:rPr>
              <a:t>        (Day, 2013, p.5) states that 'This based on political debates during ancient times in Greece and Rome. You tell the audience what you are going to talk about, talk about it and then tell them what you have talked about.' This has obviously been successful as its still being used many years later. According to Planning tank, (2020) developing your academic skills helps communication, improves critical thinking, knowledge and language skills. This then giving you a better understanding on what you have researched. Academic writing could be a better option for those who may struggle to talk in front of people and more confident in writing.</a:t>
            </a:r>
            <a:endParaRPr lang="en-GB" sz="1300" dirty="0">
              <a:solidFill>
                <a:schemeClr val="tx1"/>
              </a:solidFill>
            </a:endParaRPr>
          </a:p>
        </p:txBody>
      </p:sp>
      <p:sp>
        <p:nvSpPr>
          <p:cNvPr id="9" name="Rectangle 8">
            <a:extLst>
              <a:ext uri="{FF2B5EF4-FFF2-40B4-BE49-F238E27FC236}">
                <a16:creationId xmlns:a16="http://schemas.microsoft.com/office/drawing/2014/main" id="{445AF618-C606-482C-AE46-6EFF5EE44137}"/>
              </a:ext>
            </a:extLst>
          </p:cNvPr>
          <p:cNvSpPr/>
          <p:nvPr/>
        </p:nvSpPr>
        <p:spPr>
          <a:xfrm>
            <a:off x="3437367" y="915912"/>
            <a:ext cx="5206999" cy="211666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sz="1600" b="1" dirty="0">
                <a:solidFill>
                  <a:schemeClr val="tx1"/>
                </a:solidFill>
                <a:latin typeface="Arial"/>
                <a:ea typeface="Segoe UI"/>
                <a:cs typeface="Segoe UI"/>
              </a:rPr>
              <a:t>Introduction</a:t>
            </a:r>
            <a:r>
              <a:rPr lang="en-US" sz="1600" dirty="0">
                <a:solidFill>
                  <a:schemeClr val="tx1"/>
                </a:solidFill>
                <a:latin typeface="Arial"/>
                <a:ea typeface="Segoe UI"/>
                <a:cs typeface="Segoe UI"/>
              </a:rPr>
              <a:t>​​</a:t>
            </a:r>
          </a:p>
          <a:p>
            <a:r>
              <a:rPr lang="en-GB" sz="1400" dirty="0">
                <a:solidFill>
                  <a:schemeClr val="tx1"/>
                </a:solidFill>
                <a:latin typeface="Arial"/>
                <a:ea typeface="Segoe UI"/>
                <a:cs typeface="Segoe UI"/>
              </a:rPr>
              <a:t>Critical thinking is a process where you actively question, the information you are reading or hearing. According to (Cohen,2015, p.13) It is being able to have the skills to analyse, evaluate the information with confidence and without judgement. Critical thinking allows you to justify the argument and pulling all the pieces apart before putting them back together again. Analysing all information and evidence</a:t>
            </a:r>
            <a:r>
              <a:rPr lang="en-GB" sz="1200" dirty="0">
                <a:solidFill>
                  <a:schemeClr val="tx1"/>
                </a:solidFill>
                <a:latin typeface="Arial"/>
                <a:ea typeface="Segoe UI"/>
                <a:cs typeface="Segoe UI"/>
              </a:rPr>
              <a:t>..</a:t>
            </a:r>
            <a:endParaRPr lang="en-GB" sz="1600" dirty="0">
              <a:solidFill>
                <a:schemeClr val="tx1"/>
              </a:solidFill>
            </a:endParaRPr>
          </a:p>
        </p:txBody>
      </p:sp>
      <p:sp>
        <p:nvSpPr>
          <p:cNvPr id="10" name="Rectangle 9">
            <a:extLst>
              <a:ext uri="{FF2B5EF4-FFF2-40B4-BE49-F238E27FC236}">
                <a16:creationId xmlns:a16="http://schemas.microsoft.com/office/drawing/2014/main" id="{5DBA72E1-120E-4AA6-86F3-F86C4116F913}"/>
              </a:ext>
            </a:extLst>
          </p:cNvPr>
          <p:cNvSpPr/>
          <p:nvPr/>
        </p:nvSpPr>
        <p:spPr>
          <a:xfrm>
            <a:off x="336550" y="167217"/>
            <a:ext cx="2783416" cy="3280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Critical reflection</a:t>
            </a:r>
          </a:p>
        </p:txBody>
      </p:sp>
      <p:pic>
        <p:nvPicPr>
          <p:cNvPr id="12" name="Picture 12" descr="Diagram&#10;&#10;Description automatically generated">
            <a:extLst>
              <a:ext uri="{FF2B5EF4-FFF2-40B4-BE49-F238E27FC236}">
                <a16:creationId xmlns:a16="http://schemas.microsoft.com/office/drawing/2014/main" id="{D4FCF0DF-EC3D-4B22-9985-33F6D2504775}"/>
              </a:ext>
            </a:extLst>
          </p:cNvPr>
          <p:cNvPicPr>
            <a:picLocks noChangeAspect="1"/>
          </p:cNvPicPr>
          <p:nvPr/>
        </p:nvPicPr>
        <p:blipFill>
          <a:blip r:embed="rId3"/>
          <a:stretch>
            <a:fillRect/>
          </a:stretch>
        </p:blipFill>
        <p:spPr>
          <a:xfrm rot="10800000" flipV="1">
            <a:off x="158756" y="5455577"/>
            <a:ext cx="1646569" cy="1178697"/>
          </a:xfrm>
          <a:prstGeom prst="rect">
            <a:avLst/>
          </a:prstGeom>
        </p:spPr>
      </p:pic>
      <p:sp>
        <p:nvSpPr>
          <p:cNvPr id="13" name="Rectangle 12">
            <a:extLst>
              <a:ext uri="{FF2B5EF4-FFF2-40B4-BE49-F238E27FC236}">
                <a16:creationId xmlns:a16="http://schemas.microsoft.com/office/drawing/2014/main" id="{37F0CD41-2015-4213-A07A-9F8F046B4B30}"/>
              </a:ext>
            </a:extLst>
          </p:cNvPr>
          <p:cNvSpPr/>
          <p:nvPr/>
        </p:nvSpPr>
        <p:spPr>
          <a:xfrm rot="10800000" flipV="1">
            <a:off x="8723574" y="5486381"/>
            <a:ext cx="3132804" cy="1178697"/>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Conclusion</a:t>
            </a:r>
          </a:p>
          <a:p>
            <a:r>
              <a:rPr lang="en-GB" sz="1100" dirty="0">
                <a:solidFill>
                  <a:schemeClr val="tx1"/>
                </a:solidFill>
              </a:rPr>
              <a:t>All of this information points to the conclusion that</a:t>
            </a:r>
          </a:p>
          <a:p>
            <a:r>
              <a:rPr lang="en-GB" sz="1100" dirty="0">
                <a:solidFill>
                  <a:schemeClr val="tx1"/>
                </a:solidFill>
              </a:rPr>
              <a:t>everyone has the ability to be a great critical thinker. All skills needed can be improved with experience  over time if a conscientious effort is made. Each individual skill is transferable for many</a:t>
            </a:r>
          </a:p>
          <a:p>
            <a:r>
              <a:rPr lang="en-GB" sz="1100" dirty="0">
                <a:solidFill>
                  <a:schemeClr val="tx1"/>
                </a:solidFill>
              </a:rPr>
              <a:t>life situations and so therefore good to have.</a:t>
            </a:r>
          </a:p>
        </p:txBody>
      </p:sp>
      <p:sp>
        <p:nvSpPr>
          <p:cNvPr id="15" name="Rectangle 14">
            <a:extLst>
              <a:ext uri="{FF2B5EF4-FFF2-40B4-BE49-F238E27FC236}">
                <a16:creationId xmlns:a16="http://schemas.microsoft.com/office/drawing/2014/main" id="{121257C2-9BFE-4032-9104-5FF8EB1FA356}"/>
              </a:ext>
            </a:extLst>
          </p:cNvPr>
          <p:cNvSpPr/>
          <p:nvPr/>
        </p:nvSpPr>
        <p:spPr>
          <a:xfrm>
            <a:off x="9133726" y="143283"/>
            <a:ext cx="2722652" cy="34655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management</a:t>
            </a:r>
          </a:p>
        </p:txBody>
      </p:sp>
      <p:sp>
        <p:nvSpPr>
          <p:cNvPr id="18" name="TextBox 17">
            <a:extLst>
              <a:ext uri="{FF2B5EF4-FFF2-40B4-BE49-F238E27FC236}">
                <a16:creationId xmlns:a16="http://schemas.microsoft.com/office/drawing/2014/main" id="{AF9606B9-F8AC-46E6-A4B5-2E6B50089316}"/>
              </a:ext>
            </a:extLst>
          </p:cNvPr>
          <p:cNvSpPr txBox="1"/>
          <p:nvPr/>
        </p:nvSpPr>
        <p:spPr>
          <a:xfrm>
            <a:off x="171282" y="612299"/>
            <a:ext cx="3132802" cy="5262979"/>
          </a:xfrm>
          <a:prstGeom prst="rect">
            <a:avLst/>
          </a:prstGeom>
          <a:noFill/>
        </p:spPr>
        <p:txBody>
          <a:bodyPr wrap="square" rtlCol="0">
            <a:spAutoFit/>
          </a:bodyPr>
          <a:lstStyle/>
          <a:p>
            <a:r>
              <a:rPr lang="en-GB" sz="1400" dirty="0">
                <a:solidFill>
                  <a:schemeClr val="tx1"/>
                </a:solidFill>
                <a:latin typeface="Arial"/>
                <a:ea typeface="Segoe UI"/>
                <a:cs typeface="Segoe UI"/>
              </a:rPr>
              <a:t>To reflect on your own</a:t>
            </a:r>
            <a:r>
              <a:rPr lang="en-US" sz="1400" dirty="0">
                <a:solidFill>
                  <a:schemeClr val="tx1"/>
                </a:solidFill>
                <a:latin typeface="Arial"/>
                <a:ea typeface="Segoe UI"/>
                <a:cs typeface="Segoe UI"/>
              </a:rPr>
              <a:t>​</a:t>
            </a:r>
            <a:endParaRPr lang="en-GB" sz="1400" dirty="0">
              <a:solidFill>
                <a:schemeClr val="tx1"/>
              </a:solidFill>
              <a:latin typeface="Arial"/>
              <a:ea typeface="Segoe UI"/>
              <a:cs typeface="Segoe UI"/>
            </a:endParaRPr>
          </a:p>
          <a:p>
            <a:r>
              <a:rPr lang="en-GB" sz="1400" dirty="0">
                <a:solidFill>
                  <a:schemeClr val="tx1"/>
                </a:solidFill>
                <a:latin typeface="Arial"/>
                <a:ea typeface="Segoe UI"/>
                <a:cs typeface="Segoe UI"/>
              </a:rPr>
              <a:t>practice you need the ability to think  back over your own experiences and be willing to be critical about them     and ourselves. You need to be </a:t>
            </a:r>
            <a:endParaRPr lang="en-GB" sz="1400" dirty="0">
              <a:solidFill>
                <a:schemeClr val="tx1"/>
              </a:solidFill>
              <a:latin typeface="Calibri" panose="020F0502020204030204"/>
              <a:ea typeface="Segoe UI"/>
              <a:cs typeface="Calibri"/>
            </a:endParaRPr>
          </a:p>
          <a:p>
            <a:r>
              <a:rPr lang="en-GB" sz="1400" dirty="0">
                <a:solidFill>
                  <a:schemeClr val="tx1"/>
                </a:solidFill>
                <a:latin typeface="Arial"/>
                <a:ea typeface="Segoe UI"/>
                <a:cs typeface="Segoe UI"/>
              </a:rPr>
              <a:t>able to analyse your own actions, learning from them and make the       necessary changes for the future.</a:t>
            </a:r>
            <a:r>
              <a:rPr lang="en-US" sz="1400" dirty="0">
                <a:solidFill>
                  <a:schemeClr val="tx1"/>
                </a:solidFill>
                <a:latin typeface="Arial"/>
                <a:ea typeface="Segoe UI"/>
                <a:cs typeface="Segoe UI"/>
              </a:rPr>
              <a:t>​</a:t>
            </a:r>
            <a:endParaRPr lang="en-GB" sz="1400" dirty="0">
              <a:solidFill>
                <a:schemeClr val="tx1"/>
              </a:solidFill>
              <a:cs typeface="Calibri"/>
            </a:endParaRPr>
          </a:p>
          <a:p>
            <a:pPr rtl="0"/>
            <a:r>
              <a:rPr lang="en-GB" sz="1400" dirty="0">
                <a:solidFill>
                  <a:schemeClr val="tx1"/>
                </a:solidFill>
                <a:latin typeface="Arial"/>
                <a:ea typeface="Segoe UI"/>
                <a:cs typeface="Segoe UI"/>
              </a:rPr>
              <a:t>(Cottrell,201,p.187)​</a:t>
            </a:r>
          </a:p>
          <a:p>
            <a:pPr rtl="0"/>
            <a:r>
              <a:rPr lang="en-GB" sz="1400" dirty="0">
                <a:solidFill>
                  <a:schemeClr val="tx1"/>
                </a:solidFill>
                <a:latin typeface="Arial"/>
                <a:ea typeface="Segoe UI"/>
                <a:cs typeface="Segoe UI"/>
              </a:rPr>
              <a:t>States using insights to​</a:t>
            </a:r>
          </a:p>
          <a:p>
            <a:r>
              <a:rPr lang="en-GB" sz="1400" dirty="0">
                <a:solidFill>
                  <a:schemeClr val="tx1"/>
                </a:solidFill>
                <a:latin typeface="Arial"/>
                <a:ea typeface="Segoe UI"/>
                <a:cs typeface="Segoe UI"/>
              </a:rPr>
              <a:t>affect changes gives you a new </a:t>
            </a:r>
          </a:p>
          <a:p>
            <a:r>
              <a:rPr lang="en-GB" sz="1400" dirty="0">
                <a:solidFill>
                  <a:schemeClr val="tx1"/>
                </a:solidFill>
                <a:latin typeface="Arial"/>
                <a:ea typeface="Segoe UI"/>
                <a:cs typeface="Segoe UI"/>
              </a:rPr>
              <a:t>understanding to do things differently</a:t>
            </a:r>
            <a:r>
              <a:rPr lang="en-GB" sz="1400" dirty="0">
                <a:latin typeface="Arial"/>
                <a:ea typeface="Segoe UI"/>
                <a:cs typeface="Segoe UI"/>
              </a:rPr>
              <a:t>. This </a:t>
            </a:r>
            <a:r>
              <a:rPr lang="en-GB" sz="1400" dirty="0">
                <a:solidFill>
                  <a:schemeClr val="tx1"/>
                </a:solidFill>
                <a:latin typeface="Arial"/>
                <a:ea typeface="Segoe UI"/>
                <a:cs typeface="Segoe UI"/>
              </a:rPr>
              <a:t>will therefore not just benefit the person reflecting but others around them.​ According to </a:t>
            </a:r>
          </a:p>
          <a:p>
            <a:r>
              <a:rPr lang="en-GB" sz="1400" dirty="0">
                <a:solidFill>
                  <a:schemeClr val="tx1"/>
                </a:solidFill>
                <a:latin typeface="Arial"/>
                <a:ea typeface="Segoe UI"/>
                <a:cs typeface="Segoe UI"/>
              </a:rPr>
              <a:t>(Cottrell,2011,p.223) The core model of reflection consists of five stages.</a:t>
            </a:r>
          </a:p>
          <a:p>
            <a:r>
              <a:rPr lang="en-GB" sz="1400" dirty="0">
                <a:latin typeface="Arial"/>
                <a:ea typeface="Segoe UI"/>
                <a:cs typeface="Segoe UI"/>
              </a:rPr>
              <a:t>These encourage you to think about what has happened, analyse why it has happened, asking can anything be learnt from it, before using this information to move forward.</a:t>
            </a:r>
            <a:endParaRPr lang="en-GB" sz="1400" dirty="0">
              <a:solidFill>
                <a:schemeClr val="tx1"/>
              </a:solidFill>
              <a:latin typeface="Arial"/>
              <a:ea typeface="Segoe UI"/>
              <a:cs typeface="Segoe UI"/>
            </a:endParaRPr>
          </a:p>
          <a:p>
            <a:endParaRPr lang="en-GB" sz="1400" b="1" dirty="0">
              <a:latin typeface="Arial"/>
              <a:cs typeface="Segoe UI"/>
            </a:endParaRPr>
          </a:p>
          <a:p>
            <a:endParaRPr lang="en-GB" sz="1400" b="1" dirty="0">
              <a:solidFill>
                <a:schemeClr val="tx1"/>
              </a:solidFill>
              <a:latin typeface="Arial"/>
              <a:cs typeface="Segoe UI"/>
            </a:endParaRPr>
          </a:p>
        </p:txBody>
      </p:sp>
      <p:pic>
        <p:nvPicPr>
          <p:cNvPr id="21" name="Picture 20">
            <a:extLst>
              <a:ext uri="{FF2B5EF4-FFF2-40B4-BE49-F238E27FC236}">
                <a16:creationId xmlns:a16="http://schemas.microsoft.com/office/drawing/2014/main" id="{F7C00BDD-49A3-4AB7-AFFC-7658C1E4C170}"/>
              </a:ext>
            </a:extLst>
          </p:cNvPr>
          <p:cNvPicPr>
            <a:picLocks noChangeAspect="1"/>
          </p:cNvPicPr>
          <p:nvPr/>
        </p:nvPicPr>
        <p:blipFill>
          <a:blip r:embed="rId4"/>
          <a:stretch>
            <a:fillRect/>
          </a:stretch>
        </p:blipFill>
        <p:spPr>
          <a:xfrm>
            <a:off x="10535327" y="4383619"/>
            <a:ext cx="1390154" cy="948777"/>
          </a:xfrm>
          <a:prstGeom prst="rect">
            <a:avLst/>
          </a:prstGeom>
        </p:spPr>
      </p:pic>
      <p:sp>
        <p:nvSpPr>
          <p:cNvPr id="23" name="TextBox 22">
            <a:extLst>
              <a:ext uri="{FF2B5EF4-FFF2-40B4-BE49-F238E27FC236}">
                <a16:creationId xmlns:a16="http://schemas.microsoft.com/office/drawing/2014/main" id="{0864293D-C694-4004-99A5-7DC126923A7A}"/>
              </a:ext>
            </a:extLst>
          </p:cNvPr>
          <p:cNvSpPr txBox="1"/>
          <p:nvPr/>
        </p:nvSpPr>
        <p:spPr>
          <a:xfrm>
            <a:off x="1909261" y="5597809"/>
            <a:ext cx="1454594" cy="707886"/>
          </a:xfrm>
          <a:prstGeom prst="rect">
            <a:avLst/>
          </a:prstGeom>
          <a:noFill/>
        </p:spPr>
        <p:txBody>
          <a:bodyPr wrap="square" rtlCol="0">
            <a:spAutoFit/>
          </a:bodyPr>
          <a:lstStyle/>
          <a:p>
            <a:r>
              <a:rPr lang="en-GB" sz="800" dirty="0" err="1"/>
              <a:t>Cottrell,S</a:t>
            </a:r>
            <a:r>
              <a:rPr lang="en-GB" sz="800" dirty="0"/>
              <a:t>. (2011) </a:t>
            </a:r>
            <a:r>
              <a:rPr lang="en-GB" sz="800" i="1" dirty="0"/>
              <a:t>Critical thinking skills Developing effective analysis and argument. Hampshire: Palgrave, p.223, </a:t>
            </a:r>
            <a:r>
              <a:rPr lang="en-GB" sz="800" i="1" dirty="0" err="1"/>
              <a:t>illus</a:t>
            </a:r>
            <a:endParaRPr lang="en-GB" sz="800" dirty="0"/>
          </a:p>
        </p:txBody>
      </p:sp>
      <p:sp>
        <p:nvSpPr>
          <p:cNvPr id="3" name="TextBox 2">
            <a:extLst>
              <a:ext uri="{FF2B5EF4-FFF2-40B4-BE49-F238E27FC236}">
                <a16:creationId xmlns:a16="http://schemas.microsoft.com/office/drawing/2014/main" id="{F4742374-FB1F-4711-89B8-2C123C1EED2C}"/>
              </a:ext>
            </a:extLst>
          </p:cNvPr>
          <p:cNvSpPr txBox="1"/>
          <p:nvPr/>
        </p:nvSpPr>
        <p:spPr>
          <a:xfrm>
            <a:off x="8885461" y="4737401"/>
            <a:ext cx="1124814" cy="584775"/>
          </a:xfrm>
          <a:prstGeom prst="rect">
            <a:avLst/>
          </a:prstGeom>
          <a:noFill/>
        </p:spPr>
        <p:txBody>
          <a:bodyPr wrap="square" rtlCol="0">
            <a:spAutoFit/>
          </a:bodyPr>
          <a:lstStyle/>
          <a:p>
            <a:r>
              <a:rPr lang="en-GB" sz="800" dirty="0"/>
              <a:t>Cottrell, S. (2008) </a:t>
            </a:r>
            <a:r>
              <a:rPr lang="en-GB" sz="800" i="1" dirty="0"/>
              <a:t>The study skills handbook, London : Palgrave, p76, </a:t>
            </a:r>
            <a:r>
              <a:rPr lang="en-GB" sz="800" i="1" dirty="0" err="1"/>
              <a:t>illus</a:t>
            </a:r>
            <a:endParaRPr lang="en-GB" sz="800" dirty="0"/>
          </a:p>
        </p:txBody>
      </p:sp>
    </p:spTree>
    <p:extLst>
      <p:ext uri="{BB962C8B-B14F-4D97-AF65-F5344CB8AC3E}">
        <p14:creationId xmlns:p14="http://schemas.microsoft.com/office/powerpoint/2010/main" val="37420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DD802-E92B-48B2-82D0-1B7BB06B4BD4}"/>
              </a:ext>
            </a:extLst>
          </p:cNvPr>
          <p:cNvSpPr>
            <a:spLocks noGrp="1"/>
          </p:cNvSpPr>
          <p:nvPr>
            <p:ph type="ctrTitle"/>
          </p:nvPr>
        </p:nvSpPr>
        <p:spPr>
          <a:xfrm>
            <a:off x="513708" y="1345915"/>
            <a:ext cx="9681680" cy="5512084"/>
          </a:xfrm>
        </p:spPr>
        <p:txBody>
          <a:bodyPr>
            <a:noAutofit/>
          </a:bodyPr>
          <a:lstStyle/>
          <a:p>
            <a:pPr algn="l"/>
            <a:br>
              <a:rPr lang="en-GB" sz="1800" dirty="0"/>
            </a:br>
            <a:r>
              <a:rPr lang="en-GB" sz="1800" dirty="0"/>
              <a:t> </a:t>
            </a:r>
            <a:br>
              <a:rPr lang="en-GB" sz="1800" dirty="0"/>
            </a:br>
            <a:br>
              <a:rPr lang="en-GB" sz="1800" dirty="0"/>
            </a:br>
            <a:br>
              <a:rPr lang="en-GB" sz="1800" b="1" dirty="0"/>
            </a:br>
            <a:br>
              <a:rPr lang="en-GB" sz="1800" b="1" dirty="0"/>
            </a:br>
            <a:br>
              <a:rPr lang="en-GB" sz="1800" b="1" dirty="0"/>
            </a:br>
            <a:br>
              <a:rPr lang="en-GB" sz="1800" b="1" dirty="0"/>
            </a:br>
            <a:r>
              <a:rPr lang="en-GB" sz="1800" b="1" dirty="0"/>
              <a:t>  </a:t>
            </a:r>
            <a:br>
              <a:rPr lang="en-GB" sz="1800" b="1" dirty="0"/>
            </a:br>
            <a:br>
              <a:rPr lang="en-GB" sz="1800" b="1" dirty="0"/>
            </a:br>
            <a:r>
              <a:rPr lang="en-GB" sz="1800" b="1" dirty="0">
                <a:latin typeface="Arial" panose="020B0604020202020204" pitchFamily="34" charset="0"/>
                <a:cs typeface="Arial" panose="020B0604020202020204" pitchFamily="34" charset="0"/>
              </a:rPr>
              <a:t>Reference list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Cohen, M. (2015</a:t>
            </a:r>
            <a:r>
              <a:rPr lang="en-GB" sz="1600" i="1" dirty="0">
                <a:latin typeface="Arial" panose="020B0604020202020204" pitchFamily="34" charset="0"/>
                <a:cs typeface="Arial" panose="020B0604020202020204" pitchFamily="34" charset="0"/>
              </a:rPr>
              <a:t>0 Critical thinking skills for dummies</a:t>
            </a:r>
            <a:r>
              <a:rPr lang="en-GB" sz="1600" dirty="0">
                <a:latin typeface="Arial" panose="020B0604020202020204" pitchFamily="34" charset="0"/>
                <a:cs typeface="Arial" panose="020B0604020202020204" pitchFamily="34" charset="0"/>
              </a:rPr>
              <a:t>. West Sussex: John Wiley &amp; Sons Ltd.</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Cottrell, S. (2008</a:t>
            </a:r>
            <a:r>
              <a:rPr lang="en-GB" sz="1600" i="1" dirty="0">
                <a:latin typeface="Arial" panose="020B0604020202020204" pitchFamily="34" charset="0"/>
                <a:cs typeface="Arial" panose="020B0604020202020204" pitchFamily="34" charset="0"/>
              </a:rPr>
              <a:t>) The study skills handbook</a:t>
            </a:r>
            <a:r>
              <a:rPr lang="en-GB" sz="1600" dirty="0">
                <a:latin typeface="Arial" panose="020B0604020202020204" pitchFamily="34" charset="0"/>
                <a:cs typeface="Arial" panose="020B0604020202020204" pitchFamily="34" charset="0"/>
              </a:rPr>
              <a:t>. 3rd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Hampshire: Palgrave, p.76, </a:t>
            </a:r>
            <a:r>
              <a:rPr lang="en-GB" sz="1600" dirty="0" err="1">
                <a:latin typeface="Arial" panose="020B0604020202020204" pitchFamily="34" charset="0"/>
                <a:cs typeface="Arial" panose="020B0604020202020204" pitchFamily="34" charset="0"/>
              </a:rPr>
              <a:t>illus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Cottrell, S. (2008) </a:t>
            </a:r>
            <a:r>
              <a:rPr lang="en-GB" sz="1600" i="1" dirty="0">
                <a:latin typeface="Arial" panose="020B0604020202020204" pitchFamily="34" charset="0"/>
                <a:cs typeface="Arial" panose="020B0604020202020204" pitchFamily="34" charset="0"/>
              </a:rPr>
              <a:t>The study skills handbook</a:t>
            </a:r>
            <a:r>
              <a:rPr lang="en-GB" sz="1600" dirty="0">
                <a:latin typeface="Arial" panose="020B0604020202020204" pitchFamily="34" charset="0"/>
                <a:cs typeface="Arial" panose="020B0604020202020204" pitchFamily="34" charset="0"/>
              </a:rPr>
              <a:t>. 3rd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Hampshire: Palgrave.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Cottrell, S. (2011) </a:t>
            </a:r>
            <a:r>
              <a:rPr lang="en-GB" sz="1600" i="1" dirty="0">
                <a:latin typeface="Arial" panose="020B0604020202020204" pitchFamily="34" charset="0"/>
                <a:cs typeface="Arial" panose="020B0604020202020204" pitchFamily="34" charset="0"/>
              </a:rPr>
              <a:t>Critical thinking skills developing effective analysis and argument</a:t>
            </a:r>
            <a:r>
              <a:rPr lang="en-GB" sz="1600" dirty="0">
                <a:latin typeface="Arial" panose="020B0604020202020204" pitchFamily="34" charset="0"/>
                <a:cs typeface="Arial" panose="020B0604020202020204" pitchFamily="34" charset="0"/>
              </a:rPr>
              <a:t>. 2nd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Hampshire: Palgrave Macmillan, p.223, illus.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Cottrell, S. (2011) </a:t>
            </a:r>
            <a:r>
              <a:rPr lang="en-GB" sz="1600" i="1" dirty="0">
                <a:latin typeface="Arial" panose="020B0604020202020204" pitchFamily="34" charset="0"/>
                <a:cs typeface="Arial" panose="020B0604020202020204" pitchFamily="34" charset="0"/>
              </a:rPr>
              <a:t>Critical thinking skills developing effective analysis and argument</a:t>
            </a:r>
            <a:r>
              <a:rPr lang="en-GB" sz="1600" dirty="0">
                <a:latin typeface="Arial" panose="020B0604020202020204" pitchFamily="34" charset="0"/>
                <a:cs typeface="Arial" panose="020B0604020202020204" pitchFamily="34" charset="0"/>
              </a:rPr>
              <a:t>. 2nd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Hampshire: Palgrave Macmillan.</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Cottrell, S. (2017) </a:t>
            </a:r>
            <a:r>
              <a:rPr lang="en-GB" sz="1600" i="1" dirty="0">
                <a:latin typeface="Arial" panose="020B0604020202020204" pitchFamily="34" charset="0"/>
                <a:cs typeface="Arial" panose="020B0604020202020204" pitchFamily="34" charset="0"/>
              </a:rPr>
              <a:t>Critical thinking skills effective analysis argument and reflection</a:t>
            </a:r>
            <a:r>
              <a:rPr lang="en-GB" sz="1600" dirty="0">
                <a:latin typeface="Arial" panose="020B0604020202020204" pitchFamily="34" charset="0"/>
                <a:cs typeface="Arial" panose="020B0604020202020204" pitchFamily="34" charset="0"/>
              </a:rPr>
              <a:t>. 3rd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London: Palgrave Macmillan.</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Day, T. (2013) </a:t>
            </a:r>
            <a:r>
              <a:rPr lang="en-GB" sz="1600" i="1" dirty="0">
                <a:latin typeface="Arial" panose="020B0604020202020204" pitchFamily="34" charset="0"/>
                <a:cs typeface="Arial" panose="020B0604020202020204" pitchFamily="34" charset="0"/>
              </a:rPr>
              <a:t>Success in academic writing.</a:t>
            </a:r>
            <a:r>
              <a:rPr lang="en-GB" sz="1600" dirty="0">
                <a:latin typeface="Arial" panose="020B0604020202020204" pitchFamily="34" charset="0"/>
                <a:cs typeface="Arial" panose="020B0604020202020204" pitchFamily="34" charset="0"/>
              </a:rPr>
              <a:t> Hampshire: Palgrave. London: Red globe press.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Eales-Reynolds, Lesley-Jane, et al. </a:t>
            </a:r>
            <a:r>
              <a:rPr lang="en-GB" sz="1600" i="1" dirty="0">
                <a:latin typeface="Arial" panose="020B0604020202020204" pitchFamily="34" charset="0"/>
                <a:cs typeface="Arial" panose="020B0604020202020204" pitchFamily="34" charset="0"/>
              </a:rPr>
              <a:t>Critical Thinking Skills for Education Students</a:t>
            </a:r>
            <a:r>
              <a:rPr lang="en-GB" sz="1600" dirty="0">
                <a:latin typeface="Arial" panose="020B0604020202020204" pitchFamily="34" charset="0"/>
                <a:cs typeface="Arial" panose="020B0604020202020204" pitchFamily="34" charset="0"/>
              </a:rPr>
              <a:t>, Sage Publications, 2013. ProQuest </a:t>
            </a:r>
            <a:r>
              <a:rPr lang="en-GB" sz="1600" dirty="0" err="1">
                <a:latin typeface="Arial" panose="020B0604020202020204" pitchFamily="34" charset="0"/>
                <a:cs typeface="Arial" panose="020B0604020202020204" pitchFamily="34" charset="0"/>
              </a:rPr>
              <a:t>Ebook</a:t>
            </a:r>
            <a:r>
              <a:rPr lang="en-GB" sz="1600" dirty="0">
                <a:latin typeface="Arial" panose="020B0604020202020204" pitchFamily="34" charset="0"/>
                <a:cs typeface="Arial" panose="020B0604020202020204" pitchFamily="34" charset="0"/>
              </a:rPr>
              <a:t> Central,</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Planning tank (2020</a:t>
            </a:r>
            <a:r>
              <a:rPr lang="en-GB" sz="1600" i="1" dirty="0">
                <a:latin typeface="Arial" panose="020B0604020202020204" pitchFamily="34" charset="0"/>
                <a:cs typeface="Arial" panose="020B0604020202020204" pitchFamily="34" charset="0"/>
              </a:rPr>
              <a:t>) The importance of academic writing</a:t>
            </a:r>
            <a:r>
              <a:rPr lang="en-GB" sz="1600" dirty="0">
                <a:latin typeface="Arial" panose="020B0604020202020204" pitchFamily="34" charset="0"/>
                <a:cs typeface="Arial" panose="020B0604020202020204" pitchFamily="34" charset="0"/>
              </a:rPr>
              <a: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available at: https://planningtank.com/academic-writing/academic-writing- (Accessed: 20 September 2021)</a:t>
            </a:r>
            <a:br>
              <a:rPr lang="en-GB" sz="1600" dirty="0">
                <a:latin typeface="Arial" panose="020B0604020202020204" pitchFamily="34" charset="0"/>
                <a:cs typeface="Arial" panose="020B0604020202020204" pitchFamily="34" charset="0"/>
              </a:rPr>
            </a:br>
            <a:br>
              <a:rPr lang="en-GB" sz="1800" dirty="0"/>
            </a:br>
            <a:endParaRPr lang="en-GB" sz="1800" dirty="0"/>
          </a:p>
        </p:txBody>
      </p:sp>
    </p:spTree>
    <p:extLst>
      <p:ext uri="{BB962C8B-B14F-4D97-AF65-F5344CB8AC3E}">
        <p14:creationId xmlns:p14="http://schemas.microsoft.com/office/powerpoint/2010/main" val="19714876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0F2E926444BD2459876A95BFCA12C43" ma:contentTypeVersion="2" ma:contentTypeDescription="Create a new document." ma:contentTypeScope="" ma:versionID="93881561d35fd0b5bd0b9eb178fde321">
  <xsd:schema xmlns:xsd="http://www.w3.org/2001/XMLSchema" xmlns:xs="http://www.w3.org/2001/XMLSchema" xmlns:p="http://schemas.microsoft.com/office/2006/metadata/properties" xmlns:ns3="b2fc9981-ef01-4a0a-b284-2726949bd531" targetNamespace="http://schemas.microsoft.com/office/2006/metadata/properties" ma:root="true" ma:fieldsID="38815c46fca70df1ea3c0ee4ef17abe6" ns3:_="">
    <xsd:import namespace="b2fc9981-ef01-4a0a-b284-2726949bd53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fc9981-ef01-4a0a-b284-2726949bd53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CCC2EDA-BED4-4BDB-AB1E-F4315F1E91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2fc9981-ef01-4a0a-b284-2726949bd53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5370411-218C-4310-BB81-654798D67367}">
  <ds:schemaRefs>
    <ds:schemaRef ds:uri="http://schemas.microsoft.com/sharepoint/v3/contenttype/forms"/>
  </ds:schemaRefs>
</ds:datastoreItem>
</file>

<file path=customXml/itemProps3.xml><?xml version="1.0" encoding="utf-8"?>
<ds:datastoreItem xmlns:ds="http://schemas.openxmlformats.org/officeDocument/2006/customXml" ds:itemID="{E9AD7C4A-253F-4462-9E7D-4F0915BBD092}">
  <ds:schemaRefs>
    <ds:schemaRef ds:uri="http://schemas.openxmlformats.org/package/2006/metadata/core-properties"/>
    <ds:schemaRef ds:uri="http://www.w3.org/XML/1998/namespace"/>
    <ds:schemaRef ds:uri="http://schemas.microsoft.com/office/infopath/2007/PartnerControls"/>
    <ds:schemaRef ds:uri="http://schemas.microsoft.com/office/2006/metadata/properties"/>
    <ds:schemaRef ds:uri="http://schemas.microsoft.com/office/2006/documentManagement/types"/>
    <ds:schemaRef ds:uri="b2fc9981-ef01-4a0a-b284-2726949bd531"/>
    <ds:schemaRef ds:uri="http://purl.org/dc/dcmitype/"/>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2525</TotalTime>
  <Words>938</Words>
  <Application>Microsoft Office PowerPoint</Application>
  <PresentationFormat>Widescreen</PresentationFormat>
  <Paragraphs>30</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            Reference list  Cohen, M. (20150 Critical thinking skills for dummies. West Sussex: John Wiley &amp; Sons Ltd.  Cottrell, S. (2008) The study skills handbook. 3rd edn. Hampshire: Palgrave, p.76, illus  Cottrell, S. (2008) The study skills handbook. 3rd edn. Hampshire: Palgrave.  Cottrell, S. (2011) Critical thinking skills developing effective analysis and argument. 2nd edn. Hampshire: Palgrave Macmillan, p.223, illus.  Cottrell, S. (2011) Critical thinking skills developing effective analysis and argument. 2nd edn. Hampshire: Palgrave Macmillan.  Cottrell, S. (2017) Critical thinking skills effective analysis argument and reflection. 3rd edn. London: Palgrave Macmillan.  Day, T. (2013) Success in academic writing. Hampshire: Palgrave. London: Red globe press.  Eales-Reynolds, Lesley-Jane, et al. Critical Thinking Skills for Education Students, Sage Publications, 2013. ProQuest Ebook Central,  Planning tank (2020) The importance of academic writing. available at: https://planningtank.com/academic-writing/academic-writing- (Accessed: 20 September 2021)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Hayley Louise Sims (2109693)</cp:lastModifiedBy>
  <cp:revision>3</cp:revision>
  <dcterms:created xsi:type="dcterms:W3CDTF">2021-09-19T10:11:47Z</dcterms:created>
  <dcterms:modified xsi:type="dcterms:W3CDTF">2021-09-22T14:17:45Z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0x010100F0F2E926444BD2459876A95BFCA12C43</vt:lpwstr>
  </property>
</Properties>
</file>