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6" r:id="rId2"/>
    <p:sldId id="280" r:id="rId3"/>
    <p:sldId id="294" r:id="rId4"/>
    <p:sldId id="305" r:id="rId5"/>
    <p:sldId id="281" r:id="rId6"/>
    <p:sldId id="295" r:id="rId7"/>
    <p:sldId id="282" r:id="rId8"/>
    <p:sldId id="283" r:id="rId9"/>
    <p:sldId id="284" r:id="rId10"/>
    <p:sldId id="285" r:id="rId11"/>
    <p:sldId id="286" r:id="rId12"/>
    <p:sldId id="287" r:id="rId13"/>
    <p:sldId id="288" r:id="rId14"/>
    <p:sldId id="289" r:id="rId15"/>
    <p:sldId id="318" r:id="rId16"/>
    <p:sldId id="291" r:id="rId17"/>
    <p:sldId id="298" r:id="rId18"/>
    <p:sldId id="293" r:id="rId19"/>
    <p:sldId id="317" r:id="rId20"/>
    <p:sldId id="309" r:id="rId21"/>
    <p:sldId id="312" r:id="rId22"/>
    <p:sldId id="313" r:id="rId23"/>
    <p:sldId id="314" r:id="rId24"/>
    <p:sldId id="319" r:id="rId25"/>
    <p:sldId id="316"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347" autoAdjust="0"/>
    <p:restoredTop sz="75429" autoAdjust="0"/>
  </p:normalViewPr>
  <p:slideViewPr>
    <p:cSldViewPr snapToGrid="0">
      <p:cViewPr varScale="1">
        <p:scale>
          <a:sx n="84" d="100"/>
          <a:sy n="84" d="100"/>
        </p:scale>
        <p:origin x="1992" y="90"/>
      </p:cViewPr>
      <p:guideLst>
        <p:guide orient="horz" pos="2160"/>
        <p:guide pos="2880"/>
      </p:guideLst>
    </p:cSldViewPr>
  </p:slideViewPr>
  <p:notesTextViewPr>
    <p:cViewPr>
      <p:scale>
        <a:sx n="20" d="100"/>
        <a:sy n="20" d="100"/>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6C0E5D3-264E-4FAA-99D9-26146A921273}" type="datetimeFigureOut">
              <a:rPr lang="en-GB" smtClean="0"/>
              <a:t>26/02/2024</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9803EA9A-66E3-4347-904D-EEF9DDC6538F}" type="slidenum">
              <a:rPr lang="en-GB" smtClean="0"/>
              <a:t>‹#›</a:t>
            </a:fld>
            <a:endParaRPr lang="en-GB"/>
          </a:p>
        </p:txBody>
      </p:sp>
    </p:spTree>
    <p:extLst>
      <p:ext uri="{BB962C8B-B14F-4D97-AF65-F5344CB8AC3E}">
        <p14:creationId xmlns:p14="http://schemas.microsoft.com/office/powerpoint/2010/main" val="78237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A9D32B0-F61F-447D-A1CA-BBFF0F160546}" type="datetimeFigureOut">
              <a:rPr lang="en-GB" smtClean="0"/>
              <a:pPr/>
              <a:t>26/02/2024</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7F3F5FF-92BA-4747-A8DD-5F0D05A04F41}" type="slidenum">
              <a:rPr lang="en-GB" smtClean="0"/>
              <a:pPr/>
              <a:t>‹#›</a:t>
            </a:fld>
            <a:endParaRPr lang="en-GB" dirty="0"/>
          </a:p>
        </p:txBody>
      </p:sp>
    </p:spTree>
    <p:extLst>
      <p:ext uri="{BB962C8B-B14F-4D97-AF65-F5344CB8AC3E}">
        <p14:creationId xmlns:p14="http://schemas.microsoft.com/office/powerpoint/2010/main" val="235884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Writing informs, analyses, and  provide a critically analysts on a piece of work. </a:t>
            </a:r>
            <a:endParaRPr lang="en-GB" dirty="0"/>
          </a:p>
          <a:p>
            <a:r>
              <a:rPr lang="en-GB" sz="1200" b="0" i="0" u="none" strike="noStrike" kern="1200" dirty="0">
                <a:solidFill>
                  <a:schemeClr val="tx1"/>
                </a:solidFill>
                <a:effectLst/>
                <a:latin typeface="+mn-lt"/>
                <a:ea typeface="+mn-ea"/>
                <a:cs typeface="+mn-cs"/>
              </a:rPr>
              <a:t>Should be precise, semi-formal, impersonal, and objective.</a:t>
            </a:r>
          </a:p>
        </p:txBody>
      </p:sp>
      <p:sp>
        <p:nvSpPr>
          <p:cNvPr id="4" name="Slide Number Placeholder 3"/>
          <p:cNvSpPr>
            <a:spLocks noGrp="1"/>
          </p:cNvSpPr>
          <p:nvPr>
            <p:ph type="sldNum" sz="quarter" idx="10"/>
          </p:nvPr>
        </p:nvSpPr>
        <p:spPr/>
        <p:txBody>
          <a:bodyPr/>
          <a:lstStyle/>
          <a:p>
            <a:fld id="{EE5E125F-DFAF-4070-A93F-E04F6FE257A7}" type="slidenum">
              <a:rPr lang="en-GB" smtClean="0"/>
              <a:pPr/>
              <a:t>2</a:t>
            </a:fld>
            <a:endParaRPr lang="en-GB" dirty="0"/>
          </a:p>
        </p:txBody>
      </p:sp>
    </p:spTree>
    <p:extLst>
      <p:ext uri="{BB962C8B-B14F-4D97-AF65-F5344CB8AC3E}">
        <p14:creationId xmlns:p14="http://schemas.microsoft.com/office/powerpoint/2010/main" val="2301378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3</a:t>
            </a:fld>
            <a:endParaRPr lang="en-GB" dirty="0"/>
          </a:p>
        </p:txBody>
      </p:sp>
    </p:spTree>
    <p:extLst>
      <p:ext uri="{BB962C8B-B14F-4D97-AF65-F5344CB8AC3E}">
        <p14:creationId xmlns:p14="http://schemas.microsoft.com/office/powerpoint/2010/main" val="475689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4</a:t>
            </a:fld>
            <a:endParaRPr lang="en-GB" dirty="0"/>
          </a:p>
        </p:txBody>
      </p:sp>
    </p:spTree>
    <p:extLst>
      <p:ext uri="{BB962C8B-B14F-4D97-AF65-F5344CB8AC3E}">
        <p14:creationId xmlns:p14="http://schemas.microsoft.com/office/powerpoint/2010/main" val="41529348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5</a:t>
            </a:fld>
            <a:endParaRPr lang="en-GB" dirty="0"/>
          </a:p>
        </p:txBody>
      </p:sp>
    </p:spTree>
    <p:extLst>
      <p:ext uri="{BB962C8B-B14F-4D97-AF65-F5344CB8AC3E}">
        <p14:creationId xmlns:p14="http://schemas.microsoft.com/office/powerpoint/2010/main" val="4046266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6</a:t>
            </a:fld>
            <a:endParaRPr lang="en-GB" dirty="0"/>
          </a:p>
        </p:txBody>
      </p:sp>
    </p:spTree>
    <p:extLst>
      <p:ext uri="{BB962C8B-B14F-4D97-AF65-F5344CB8AC3E}">
        <p14:creationId xmlns:p14="http://schemas.microsoft.com/office/powerpoint/2010/main" val="2146387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7</a:t>
            </a:fld>
            <a:endParaRPr lang="en-GB" dirty="0"/>
          </a:p>
        </p:txBody>
      </p:sp>
    </p:spTree>
    <p:extLst>
      <p:ext uri="{BB962C8B-B14F-4D97-AF65-F5344CB8AC3E}">
        <p14:creationId xmlns:p14="http://schemas.microsoft.com/office/powerpoint/2010/main" val="2574222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8</a:t>
            </a:fld>
            <a:endParaRPr lang="en-GB" dirty="0"/>
          </a:p>
        </p:txBody>
      </p:sp>
    </p:spTree>
    <p:extLst>
      <p:ext uri="{BB962C8B-B14F-4D97-AF65-F5344CB8AC3E}">
        <p14:creationId xmlns:p14="http://schemas.microsoft.com/office/powerpoint/2010/main" val="1584479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9</a:t>
            </a:fld>
            <a:endParaRPr lang="en-GB" dirty="0"/>
          </a:p>
        </p:txBody>
      </p:sp>
    </p:spTree>
    <p:extLst>
      <p:ext uri="{BB962C8B-B14F-4D97-AF65-F5344CB8AC3E}">
        <p14:creationId xmlns:p14="http://schemas.microsoft.com/office/powerpoint/2010/main" val="2915429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Rid of A</a:t>
            </a:r>
            <a:r>
              <a:rPr lang="en-GB" baseline="0" dirty="0"/>
              <a:t> man called George wrote a book called Welsh Pathways and he says</a:t>
            </a:r>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10</a:t>
            </a:fld>
            <a:endParaRPr lang="en-GB" dirty="0"/>
          </a:p>
        </p:txBody>
      </p:sp>
    </p:spTree>
    <p:extLst>
      <p:ext uri="{BB962C8B-B14F-4D97-AF65-F5344CB8AC3E}">
        <p14:creationId xmlns:p14="http://schemas.microsoft.com/office/powerpoint/2010/main" val="11041287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11</a:t>
            </a:fld>
            <a:endParaRPr lang="en-GB" dirty="0"/>
          </a:p>
        </p:txBody>
      </p:sp>
    </p:spTree>
    <p:extLst>
      <p:ext uri="{BB962C8B-B14F-4D97-AF65-F5344CB8AC3E}">
        <p14:creationId xmlns:p14="http://schemas.microsoft.com/office/powerpoint/2010/main" val="3544192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12</a:t>
            </a:fld>
            <a:endParaRPr lang="en-GB" dirty="0"/>
          </a:p>
        </p:txBody>
      </p:sp>
    </p:spTree>
    <p:extLst>
      <p:ext uri="{BB962C8B-B14F-4D97-AF65-F5344CB8AC3E}">
        <p14:creationId xmlns:p14="http://schemas.microsoft.com/office/powerpoint/2010/main" val="3360096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13</a:t>
            </a:fld>
            <a:endParaRPr lang="en-GB" dirty="0"/>
          </a:p>
        </p:txBody>
      </p:sp>
    </p:spTree>
    <p:extLst>
      <p:ext uri="{BB962C8B-B14F-4D97-AF65-F5344CB8AC3E}">
        <p14:creationId xmlns:p14="http://schemas.microsoft.com/office/powerpoint/2010/main" val="425001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14</a:t>
            </a:fld>
            <a:endParaRPr lang="en-GB" dirty="0"/>
          </a:p>
        </p:txBody>
      </p:sp>
    </p:spTree>
    <p:extLst>
      <p:ext uri="{BB962C8B-B14F-4D97-AF65-F5344CB8AC3E}">
        <p14:creationId xmlns:p14="http://schemas.microsoft.com/office/powerpoint/2010/main" val="2721609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16</a:t>
            </a:fld>
            <a:endParaRPr lang="en-GB" dirty="0"/>
          </a:p>
        </p:txBody>
      </p:sp>
    </p:spTree>
    <p:extLst>
      <p:ext uri="{BB962C8B-B14F-4D97-AF65-F5344CB8AC3E}">
        <p14:creationId xmlns:p14="http://schemas.microsoft.com/office/powerpoint/2010/main" val="25582966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is a short exercise for it is likely you will be pushed for time!</a:t>
            </a:r>
          </a:p>
        </p:txBody>
      </p:sp>
      <p:sp>
        <p:nvSpPr>
          <p:cNvPr id="4" name="Slide Number Placeholder 3"/>
          <p:cNvSpPr>
            <a:spLocks noGrp="1"/>
          </p:cNvSpPr>
          <p:nvPr>
            <p:ph type="sldNum" sz="quarter" idx="10"/>
          </p:nvPr>
        </p:nvSpPr>
        <p:spPr/>
        <p:txBody>
          <a:bodyPr/>
          <a:lstStyle/>
          <a:p>
            <a:fld id="{EE5E125F-DFAF-4070-A93F-E04F6FE257A7}" type="slidenum">
              <a:rPr lang="en-GB" smtClean="0"/>
              <a:pPr/>
              <a:t>17</a:t>
            </a:fld>
            <a:endParaRPr lang="en-GB" dirty="0"/>
          </a:p>
        </p:txBody>
      </p:sp>
    </p:spTree>
    <p:extLst>
      <p:ext uri="{BB962C8B-B14F-4D97-AF65-F5344CB8AC3E}">
        <p14:creationId xmlns:p14="http://schemas.microsoft.com/office/powerpoint/2010/main" val="2714325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18</a:t>
            </a:fld>
            <a:endParaRPr lang="en-GB" dirty="0"/>
          </a:p>
        </p:txBody>
      </p:sp>
    </p:spTree>
    <p:extLst>
      <p:ext uri="{BB962C8B-B14F-4D97-AF65-F5344CB8AC3E}">
        <p14:creationId xmlns:p14="http://schemas.microsoft.com/office/powerpoint/2010/main" val="1623971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Depending on lecturers they might want to see 10 to 15 literature sources (more as they go to level 5/6/MA)</a:t>
            </a:r>
          </a:p>
          <a:p>
            <a:endParaRPr lang="en-GB" dirty="0"/>
          </a:p>
          <a:p>
            <a:r>
              <a:rPr lang="en-GB" dirty="0"/>
              <a:t>Students can feel they want to used more reliable literature sources. </a:t>
            </a:r>
          </a:p>
        </p:txBody>
      </p:sp>
      <p:sp>
        <p:nvSpPr>
          <p:cNvPr id="4" name="Slide Number Placeholder 3"/>
          <p:cNvSpPr>
            <a:spLocks noGrp="1"/>
          </p:cNvSpPr>
          <p:nvPr>
            <p:ph type="sldNum" sz="quarter" idx="10"/>
          </p:nvPr>
        </p:nvSpPr>
        <p:spPr/>
        <p:txBody>
          <a:bodyPr/>
          <a:lstStyle/>
          <a:p>
            <a:fld id="{EE5E125F-DFAF-4070-A93F-E04F6FE257A7}" type="slidenum">
              <a:rPr lang="en-GB" smtClean="0"/>
              <a:pPr/>
              <a:t>20</a:t>
            </a:fld>
            <a:endParaRPr lang="en-GB" dirty="0"/>
          </a:p>
        </p:txBody>
      </p:sp>
    </p:spTree>
    <p:extLst>
      <p:ext uri="{BB962C8B-B14F-4D97-AF65-F5344CB8AC3E}">
        <p14:creationId xmlns:p14="http://schemas.microsoft.com/office/powerpoint/2010/main" val="33093060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21</a:t>
            </a:fld>
            <a:endParaRPr lang="en-GB" dirty="0"/>
          </a:p>
        </p:txBody>
      </p:sp>
    </p:spTree>
    <p:extLst>
      <p:ext uri="{BB962C8B-B14F-4D97-AF65-F5344CB8AC3E}">
        <p14:creationId xmlns:p14="http://schemas.microsoft.com/office/powerpoint/2010/main" val="10595962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22</a:t>
            </a:fld>
            <a:endParaRPr lang="en-GB" dirty="0"/>
          </a:p>
        </p:txBody>
      </p:sp>
    </p:spTree>
    <p:extLst>
      <p:ext uri="{BB962C8B-B14F-4D97-AF65-F5344CB8AC3E}">
        <p14:creationId xmlns:p14="http://schemas.microsoft.com/office/powerpoint/2010/main" val="2928130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23</a:t>
            </a:fld>
            <a:endParaRPr lang="en-GB" dirty="0"/>
          </a:p>
        </p:txBody>
      </p:sp>
    </p:spTree>
    <p:extLst>
      <p:ext uri="{BB962C8B-B14F-4D97-AF65-F5344CB8AC3E}">
        <p14:creationId xmlns:p14="http://schemas.microsoft.com/office/powerpoint/2010/main" val="3632945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25</a:t>
            </a:fld>
            <a:endParaRPr lang="en-GB" dirty="0"/>
          </a:p>
        </p:txBody>
      </p:sp>
    </p:spTree>
    <p:extLst>
      <p:ext uri="{BB962C8B-B14F-4D97-AF65-F5344CB8AC3E}">
        <p14:creationId xmlns:p14="http://schemas.microsoft.com/office/powerpoint/2010/main" val="18328949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26/02/2024</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26/02/2024</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26/02/2024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26/02/2024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26/02/2024</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26/02/2024</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26/02/2024</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26/02/2024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26/02/2024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26/02/2024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26/02/2024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DB085-5F7E-4DEA-85C8-90440C0DC401}"/>
              </a:ext>
            </a:extLst>
          </p:cNvPr>
          <p:cNvSpPr>
            <a:spLocks noGrp="1"/>
          </p:cNvSpPr>
          <p:nvPr>
            <p:ph type="ctrTitle"/>
          </p:nvPr>
        </p:nvSpPr>
        <p:spPr>
          <a:xfrm>
            <a:off x="2252546" y="1988840"/>
            <a:ext cx="6203422" cy="1470025"/>
          </a:xfrm>
        </p:spPr>
        <p:txBody>
          <a:bodyPr>
            <a:noAutofit/>
          </a:bodyPr>
          <a:lstStyle/>
          <a:p>
            <a:r>
              <a:rPr lang="en-GB" sz="6000" dirty="0">
                <a:solidFill>
                  <a:schemeClr val="bg1"/>
                </a:solidFill>
              </a:rPr>
              <a:t>Formal Writing Skills</a:t>
            </a:r>
          </a:p>
        </p:txBody>
      </p:sp>
      <p:sp>
        <p:nvSpPr>
          <p:cNvPr id="3" name="Subtitle 2">
            <a:extLst>
              <a:ext uri="{FF2B5EF4-FFF2-40B4-BE49-F238E27FC236}">
                <a16:creationId xmlns:a16="http://schemas.microsoft.com/office/drawing/2014/main" id="{89F28A86-46A4-4CC4-9017-8F670DD60D0F}"/>
              </a:ext>
            </a:extLst>
          </p:cNvPr>
          <p:cNvSpPr>
            <a:spLocks noGrp="1"/>
          </p:cNvSpPr>
          <p:nvPr>
            <p:ph type="subTitle" idx="1"/>
          </p:nvPr>
        </p:nvSpPr>
        <p:spPr>
          <a:xfrm>
            <a:off x="443816" y="4268722"/>
            <a:ext cx="3592925" cy="1752600"/>
          </a:xfrm>
        </p:spPr>
        <p:txBody>
          <a:bodyPr/>
          <a:lstStyle/>
          <a:p>
            <a:r>
              <a:rPr lang="en-GB" dirty="0">
                <a:solidFill>
                  <a:schemeClr val="bg1"/>
                </a:solidFill>
              </a:rPr>
              <a:t>Mike Durke</a:t>
            </a:r>
          </a:p>
        </p:txBody>
      </p:sp>
    </p:spTree>
    <p:extLst>
      <p:ext uri="{BB962C8B-B14F-4D97-AF65-F5344CB8AC3E}">
        <p14:creationId xmlns:p14="http://schemas.microsoft.com/office/powerpoint/2010/main" val="98152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a:t>
            </a:r>
          </a:p>
        </p:txBody>
      </p:sp>
      <p:sp>
        <p:nvSpPr>
          <p:cNvPr id="3" name="Content Placeholder 2"/>
          <p:cNvSpPr>
            <a:spLocks noGrp="1"/>
          </p:cNvSpPr>
          <p:nvPr>
            <p:ph idx="1"/>
          </p:nvPr>
        </p:nvSpPr>
        <p:spPr>
          <a:xfrm>
            <a:off x="457200" y="1600201"/>
            <a:ext cx="4014439" cy="3917032"/>
          </a:xfrm>
        </p:spPr>
        <p:txBody>
          <a:bodyPr>
            <a:normAutofit/>
          </a:bodyPr>
          <a:lstStyle/>
          <a:p>
            <a:pPr algn="ctr"/>
            <a:endParaRPr lang="en-GB" sz="2000" dirty="0"/>
          </a:p>
          <a:p>
            <a:r>
              <a:rPr lang="en-GB" sz="2400" dirty="0"/>
              <a:t>What do you think </a:t>
            </a:r>
            <a:r>
              <a:rPr lang="ja-JP" altLang="en-GB" sz="2400" dirty="0"/>
              <a:t>‘</a:t>
            </a:r>
            <a:r>
              <a:rPr lang="en-GB" sz="2400" dirty="0"/>
              <a:t>Academic Writing</a:t>
            </a:r>
            <a:r>
              <a:rPr lang="ja-JP" altLang="en-GB" sz="2400" dirty="0"/>
              <a:t>’</a:t>
            </a:r>
            <a:r>
              <a:rPr lang="en-GB" sz="2400" dirty="0"/>
              <a:t> means?</a:t>
            </a:r>
          </a:p>
          <a:p>
            <a:r>
              <a:rPr lang="en-GB" sz="2400" dirty="0"/>
              <a:t>What is the difference between writing ‘academically</a:t>
            </a:r>
            <a:r>
              <a:rPr lang="ja-JP" altLang="en-GB" sz="2400" dirty="0"/>
              <a:t>’</a:t>
            </a:r>
            <a:r>
              <a:rPr lang="en-GB" sz="2400" dirty="0"/>
              <a:t>and writing ordinarily?</a:t>
            </a:r>
          </a:p>
          <a:p>
            <a:endParaRPr lang="en-US" sz="2000" dirty="0"/>
          </a:p>
        </p:txBody>
      </p:sp>
      <p:pic>
        <p:nvPicPr>
          <p:cNvPr id="4" name="Picture 3">
            <a:extLst>
              <a:ext uri="{FF2B5EF4-FFF2-40B4-BE49-F238E27FC236}">
                <a16:creationId xmlns:a16="http://schemas.microsoft.com/office/drawing/2014/main" id="{D25F8B98-B242-4378-A116-8F322197CC23}"/>
              </a:ext>
            </a:extLst>
          </p:cNvPr>
          <p:cNvPicPr>
            <a:picLocks noChangeAspect="1"/>
          </p:cNvPicPr>
          <p:nvPr/>
        </p:nvPicPr>
        <p:blipFill>
          <a:blip r:embed="rId4"/>
          <a:stretch>
            <a:fillRect/>
          </a:stretch>
        </p:blipFill>
        <p:spPr>
          <a:xfrm>
            <a:off x="4840932" y="2335929"/>
            <a:ext cx="3778568" cy="1851606"/>
          </a:xfrm>
          <a:prstGeom prst="rect">
            <a:avLst/>
          </a:prstGeom>
        </p:spPr>
      </p:pic>
    </p:spTree>
    <p:custDataLst>
      <p:tags r:id="rId1"/>
    </p:custDataLst>
    <p:extLst>
      <p:ext uri="{BB962C8B-B14F-4D97-AF65-F5344CB8AC3E}">
        <p14:creationId xmlns:p14="http://schemas.microsoft.com/office/powerpoint/2010/main" val="633447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Academic Writing</a:t>
            </a:r>
          </a:p>
        </p:txBody>
      </p:sp>
      <p:sp>
        <p:nvSpPr>
          <p:cNvPr id="4" name="Content Placeholder 3"/>
          <p:cNvSpPr>
            <a:spLocks noGrp="1"/>
          </p:cNvSpPr>
          <p:nvPr>
            <p:ph idx="1"/>
          </p:nvPr>
        </p:nvSpPr>
        <p:spPr>
          <a:xfrm>
            <a:off x="457200" y="1600201"/>
            <a:ext cx="4282068" cy="3917032"/>
          </a:xfrm>
        </p:spPr>
        <p:txBody>
          <a:bodyPr>
            <a:noAutofit/>
          </a:bodyPr>
          <a:lstStyle/>
          <a:p>
            <a:pPr marL="0" indent="0">
              <a:lnSpc>
                <a:spcPct val="110000"/>
              </a:lnSpc>
              <a:spcBef>
                <a:spcPts val="600"/>
              </a:spcBef>
              <a:spcAft>
                <a:spcPts val="600"/>
              </a:spcAft>
            </a:pPr>
            <a:r>
              <a:rPr lang="en-GB" sz="2400" dirty="0"/>
              <a:t>In academic writing it is important to:</a:t>
            </a:r>
          </a:p>
          <a:p>
            <a:pPr marL="702900">
              <a:lnSpc>
                <a:spcPct val="120000"/>
              </a:lnSpc>
              <a:spcBef>
                <a:spcPts val="600"/>
              </a:spcBef>
              <a:buClr>
                <a:schemeClr val="accent2"/>
              </a:buClr>
              <a:buFont typeface="Wingdings" charset="2"/>
              <a:buChar char="§"/>
            </a:pPr>
            <a:r>
              <a:rPr lang="en-GB" sz="2400" dirty="0"/>
              <a:t>Use formal English</a:t>
            </a:r>
          </a:p>
          <a:p>
            <a:pPr marL="702900">
              <a:lnSpc>
                <a:spcPct val="120000"/>
              </a:lnSpc>
              <a:spcBef>
                <a:spcPts val="600"/>
              </a:spcBef>
              <a:buClr>
                <a:schemeClr val="accent2"/>
              </a:buClr>
              <a:buFont typeface="Wingdings" charset="2"/>
              <a:buChar char="§"/>
            </a:pPr>
            <a:r>
              <a:rPr lang="en-GB" sz="2400" dirty="0"/>
              <a:t>Use references</a:t>
            </a:r>
          </a:p>
          <a:p>
            <a:pPr marL="702900">
              <a:lnSpc>
                <a:spcPct val="120000"/>
              </a:lnSpc>
              <a:spcBef>
                <a:spcPts val="600"/>
              </a:spcBef>
              <a:buClr>
                <a:schemeClr val="accent2"/>
              </a:buClr>
              <a:buFont typeface="Wingdings" charset="2"/>
              <a:buChar char="§"/>
            </a:pPr>
            <a:r>
              <a:rPr lang="en-GB" sz="2400" dirty="0"/>
              <a:t>Have evidence to support your claims </a:t>
            </a:r>
          </a:p>
          <a:p>
            <a:pPr marL="702900">
              <a:lnSpc>
                <a:spcPct val="120000"/>
              </a:lnSpc>
              <a:spcBef>
                <a:spcPts val="600"/>
              </a:spcBef>
              <a:buClr>
                <a:schemeClr val="accent2"/>
              </a:buClr>
              <a:buFont typeface="Wingdings" charset="2"/>
              <a:buChar char="§"/>
            </a:pPr>
            <a:r>
              <a:rPr lang="en-GB" sz="2400" dirty="0"/>
              <a:t>Write in the third person </a:t>
            </a:r>
          </a:p>
          <a:p>
            <a:pPr marL="180000" indent="-360000"/>
            <a:endParaRPr lang="en-US" dirty="0"/>
          </a:p>
        </p:txBody>
      </p:sp>
      <p:pic>
        <p:nvPicPr>
          <p:cNvPr id="3" name="Picture 2">
            <a:extLst>
              <a:ext uri="{FF2B5EF4-FFF2-40B4-BE49-F238E27FC236}">
                <a16:creationId xmlns:a16="http://schemas.microsoft.com/office/drawing/2014/main" id="{3CA86211-EB97-41F7-844D-3ADCA47DCF31}"/>
              </a:ext>
            </a:extLst>
          </p:cNvPr>
          <p:cNvPicPr>
            <a:picLocks noChangeAspect="1"/>
          </p:cNvPicPr>
          <p:nvPr/>
        </p:nvPicPr>
        <p:blipFill>
          <a:blip r:embed="rId4"/>
          <a:stretch>
            <a:fillRect/>
          </a:stretch>
        </p:blipFill>
        <p:spPr>
          <a:xfrm>
            <a:off x="5043139" y="2270202"/>
            <a:ext cx="3476392" cy="2317595"/>
          </a:xfrm>
          <a:prstGeom prst="rect">
            <a:avLst/>
          </a:prstGeom>
        </p:spPr>
      </p:pic>
    </p:spTree>
    <p:custDataLst>
      <p:tags r:id="rId1"/>
    </p:custDataLst>
    <p:extLst>
      <p:ext uri="{BB962C8B-B14F-4D97-AF65-F5344CB8AC3E}">
        <p14:creationId xmlns:p14="http://schemas.microsoft.com/office/powerpoint/2010/main" val="2448608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Writing</a:t>
            </a:r>
          </a:p>
        </p:txBody>
      </p:sp>
      <p:sp>
        <p:nvSpPr>
          <p:cNvPr id="3" name="Content Placeholder 2"/>
          <p:cNvSpPr>
            <a:spLocks noGrp="1"/>
          </p:cNvSpPr>
          <p:nvPr>
            <p:ph idx="1"/>
          </p:nvPr>
        </p:nvSpPr>
        <p:spPr>
          <a:xfrm>
            <a:off x="457200" y="1851101"/>
            <a:ext cx="7694341" cy="3666131"/>
          </a:xfrm>
        </p:spPr>
        <p:txBody>
          <a:bodyPr/>
          <a:lstStyle/>
          <a:p>
            <a:r>
              <a:rPr lang="en-GB" sz="2400" dirty="0"/>
              <a:t>Avoid using informal words and phrases such as:</a:t>
            </a:r>
          </a:p>
          <a:p>
            <a:r>
              <a:rPr lang="en-GB" sz="2400" dirty="0"/>
              <a:t>‘The writer is out of order when he says …’</a:t>
            </a:r>
          </a:p>
          <a:p>
            <a:r>
              <a:rPr lang="en-GB" sz="2400" dirty="0"/>
              <a:t>‘The new plans are just the stuff’</a:t>
            </a:r>
          </a:p>
          <a:p>
            <a:r>
              <a:rPr lang="en-GB" sz="2400" dirty="0"/>
              <a:t>‘These findings need to be taken with a pinch of salt’</a:t>
            </a:r>
          </a:p>
          <a:p>
            <a:r>
              <a:rPr lang="en-GB" sz="2400" dirty="0"/>
              <a:t>‘The argument is a bit over the top’.</a:t>
            </a:r>
          </a:p>
          <a:p>
            <a:r>
              <a:rPr lang="en-GB" sz="2400" dirty="0"/>
              <a:t>‘This shows that…..’</a:t>
            </a:r>
          </a:p>
          <a:p>
            <a:endParaRPr lang="en-GB" dirty="0"/>
          </a:p>
        </p:txBody>
      </p:sp>
    </p:spTree>
    <p:extLst>
      <p:ext uri="{BB962C8B-B14F-4D97-AF65-F5344CB8AC3E}">
        <p14:creationId xmlns:p14="http://schemas.microsoft.com/office/powerpoint/2010/main" val="50739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Academic Writing</a:t>
            </a:r>
          </a:p>
        </p:txBody>
      </p:sp>
      <p:sp>
        <p:nvSpPr>
          <p:cNvPr id="5" name="Content Placeholder 4"/>
          <p:cNvSpPr>
            <a:spLocks noGrp="1"/>
          </p:cNvSpPr>
          <p:nvPr>
            <p:ph idx="1"/>
          </p:nvPr>
        </p:nvSpPr>
        <p:spPr>
          <a:xfrm>
            <a:off x="457200" y="1524000"/>
            <a:ext cx="8229600" cy="3678621"/>
          </a:xfrm>
        </p:spPr>
        <p:txBody>
          <a:bodyPr>
            <a:normAutofit lnSpcReduction="10000"/>
          </a:bodyPr>
          <a:lstStyle/>
          <a:p>
            <a:pPr marL="0" indent="0">
              <a:lnSpc>
                <a:spcPct val="120000"/>
              </a:lnSpc>
              <a:spcBef>
                <a:spcPts val="600"/>
              </a:spcBef>
              <a:spcAft>
                <a:spcPts val="600"/>
              </a:spcAft>
            </a:pPr>
            <a:r>
              <a:rPr lang="en-GB" sz="2800" dirty="0"/>
              <a:t>Avoid abbreviations and contractions</a:t>
            </a:r>
          </a:p>
          <a:p>
            <a:pPr marL="360000" indent="0">
              <a:lnSpc>
                <a:spcPct val="120000"/>
              </a:lnSpc>
              <a:spcBef>
                <a:spcPts val="0"/>
              </a:spcBef>
            </a:pPr>
            <a:r>
              <a:rPr lang="ja-JP" altLang="en-GB" sz="2800" dirty="0"/>
              <a:t>‘</a:t>
            </a:r>
            <a:r>
              <a:rPr lang="en-GB" sz="2800" dirty="0"/>
              <a:t>dept.</a:t>
            </a:r>
            <a:r>
              <a:rPr lang="ja-JP" altLang="en-GB" sz="2800" dirty="0"/>
              <a:t>’</a:t>
            </a:r>
            <a:endParaRPr lang="en-GB" sz="2800" dirty="0"/>
          </a:p>
          <a:p>
            <a:pPr marL="360000" indent="0">
              <a:lnSpc>
                <a:spcPct val="120000"/>
              </a:lnSpc>
              <a:spcBef>
                <a:spcPts val="0"/>
              </a:spcBef>
            </a:pPr>
            <a:r>
              <a:rPr lang="ja-JP" altLang="en-GB" sz="2800" dirty="0"/>
              <a:t>‘</a:t>
            </a:r>
            <a:r>
              <a:rPr lang="en-GB" sz="2800" dirty="0"/>
              <a:t>e.g.</a:t>
            </a:r>
            <a:r>
              <a:rPr lang="ja-JP" altLang="en-GB" sz="2800" dirty="0"/>
              <a:t>’</a:t>
            </a:r>
            <a:endParaRPr lang="en-GB" sz="2800" dirty="0"/>
          </a:p>
          <a:p>
            <a:pPr marL="360000" indent="0">
              <a:lnSpc>
                <a:spcPct val="120000"/>
              </a:lnSpc>
              <a:spcBef>
                <a:spcPts val="0"/>
              </a:spcBef>
            </a:pPr>
            <a:r>
              <a:rPr lang="ja-JP" altLang="en-GB" sz="2800" dirty="0"/>
              <a:t>‘</a:t>
            </a:r>
            <a:r>
              <a:rPr lang="en-GB" sz="2800" dirty="0"/>
              <a:t>didn’t</a:t>
            </a:r>
            <a:r>
              <a:rPr lang="ja-JP" altLang="en-GB" sz="2800" dirty="0"/>
              <a:t>’</a:t>
            </a:r>
            <a:endParaRPr lang="en-GB" sz="2800" dirty="0"/>
          </a:p>
          <a:p>
            <a:pPr marL="360000" indent="0">
              <a:lnSpc>
                <a:spcPct val="120000"/>
              </a:lnSpc>
              <a:spcBef>
                <a:spcPts val="0"/>
              </a:spcBef>
            </a:pPr>
            <a:r>
              <a:rPr lang="ja-JP" altLang="en-GB" sz="2800" dirty="0"/>
              <a:t>‘</a:t>
            </a:r>
            <a:r>
              <a:rPr lang="en-GB" altLang="ja-JP" sz="2800" dirty="0"/>
              <a:t>t</a:t>
            </a:r>
            <a:r>
              <a:rPr lang="en-GB" sz="2800" dirty="0"/>
              <a:t>hey’re</a:t>
            </a:r>
            <a:r>
              <a:rPr lang="ja-JP" altLang="en-GB" sz="2800" dirty="0"/>
              <a:t>’</a:t>
            </a:r>
            <a:endParaRPr lang="en-GB" sz="2800" dirty="0"/>
          </a:p>
          <a:p>
            <a:pPr marL="360000" indent="0">
              <a:lnSpc>
                <a:spcPct val="120000"/>
              </a:lnSpc>
              <a:spcBef>
                <a:spcPts val="0"/>
              </a:spcBef>
            </a:pPr>
            <a:r>
              <a:rPr lang="ja-JP" altLang="en-GB" sz="2800" dirty="0"/>
              <a:t>‘</a:t>
            </a:r>
            <a:r>
              <a:rPr lang="en-GB" sz="2800" dirty="0"/>
              <a:t>isn’t</a:t>
            </a:r>
            <a:r>
              <a:rPr lang="ja-JP" altLang="en-GB" sz="2800" dirty="0"/>
              <a:t>‘</a:t>
            </a:r>
            <a:endParaRPr lang="en-GB" sz="2800" dirty="0"/>
          </a:p>
          <a:p>
            <a:pPr marL="360000" indent="0">
              <a:lnSpc>
                <a:spcPct val="120000"/>
              </a:lnSpc>
              <a:spcBef>
                <a:spcPts val="0"/>
              </a:spcBef>
            </a:pPr>
            <a:r>
              <a:rPr lang="en-GB" sz="2800" dirty="0"/>
              <a:t>‘should of’</a:t>
            </a:r>
          </a:p>
          <a:p>
            <a:pPr marL="360000" indent="0">
              <a:lnSpc>
                <a:spcPct val="120000"/>
              </a:lnSpc>
              <a:spcBef>
                <a:spcPts val="0"/>
              </a:spcBef>
            </a:pPr>
            <a:endParaRPr lang="en-GB" sz="1800" dirty="0"/>
          </a:p>
        </p:txBody>
      </p:sp>
      <p:pic>
        <p:nvPicPr>
          <p:cNvPr id="4" name="Picture 3">
            <a:extLst>
              <a:ext uri="{FF2B5EF4-FFF2-40B4-BE49-F238E27FC236}">
                <a16:creationId xmlns:a16="http://schemas.microsoft.com/office/drawing/2014/main" id="{EB91E81F-22EF-4426-B22D-D107B1612E38}"/>
              </a:ext>
            </a:extLst>
          </p:cNvPr>
          <p:cNvPicPr>
            <a:picLocks noChangeAspect="1"/>
          </p:cNvPicPr>
          <p:nvPr/>
        </p:nvPicPr>
        <p:blipFill>
          <a:blip r:embed="rId3"/>
          <a:stretch>
            <a:fillRect/>
          </a:stretch>
        </p:blipFill>
        <p:spPr>
          <a:xfrm>
            <a:off x="4472336" y="2106419"/>
            <a:ext cx="3935684" cy="2859258"/>
          </a:xfrm>
          <a:prstGeom prst="rect">
            <a:avLst/>
          </a:prstGeom>
        </p:spPr>
      </p:pic>
    </p:spTree>
    <p:extLst>
      <p:ext uri="{BB962C8B-B14F-4D97-AF65-F5344CB8AC3E}">
        <p14:creationId xmlns:p14="http://schemas.microsoft.com/office/powerpoint/2010/main" val="28182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Academic Writing</a:t>
            </a:r>
          </a:p>
        </p:txBody>
      </p:sp>
      <p:sp>
        <p:nvSpPr>
          <p:cNvPr id="5" name="Content Placeholder 4"/>
          <p:cNvSpPr>
            <a:spLocks noGrp="1"/>
          </p:cNvSpPr>
          <p:nvPr>
            <p:ph idx="1"/>
          </p:nvPr>
        </p:nvSpPr>
        <p:spPr>
          <a:xfrm>
            <a:off x="457200" y="1417638"/>
            <a:ext cx="8229600" cy="4099595"/>
          </a:xfrm>
        </p:spPr>
        <p:txBody>
          <a:bodyPr>
            <a:normAutofit/>
          </a:bodyPr>
          <a:lstStyle/>
          <a:p>
            <a:pPr marL="0" indent="0">
              <a:lnSpc>
                <a:spcPct val="120000"/>
              </a:lnSpc>
              <a:spcBef>
                <a:spcPts val="600"/>
              </a:spcBef>
              <a:spcAft>
                <a:spcPts val="600"/>
              </a:spcAft>
            </a:pPr>
            <a:r>
              <a:rPr lang="en-GB" sz="2400" dirty="0"/>
              <a:t>Be impersonal</a:t>
            </a:r>
          </a:p>
          <a:p>
            <a:pPr marL="0" indent="0">
              <a:lnSpc>
                <a:spcPct val="120000"/>
              </a:lnSpc>
              <a:spcBef>
                <a:spcPts val="600"/>
              </a:spcBef>
              <a:spcAft>
                <a:spcPts val="600"/>
              </a:spcAft>
            </a:pPr>
            <a:r>
              <a:rPr lang="en-GB" sz="2400" dirty="0"/>
              <a:t>Avoid pronouns such as </a:t>
            </a:r>
            <a:r>
              <a:rPr lang="ja-JP" altLang="en-GB" sz="2400" dirty="0"/>
              <a:t>‘</a:t>
            </a:r>
            <a:r>
              <a:rPr lang="en-GB" sz="2400" dirty="0"/>
              <a:t>I</a:t>
            </a:r>
            <a:r>
              <a:rPr lang="ja-JP" altLang="en-GB" sz="2400" dirty="0"/>
              <a:t>’</a:t>
            </a:r>
            <a:r>
              <a:rPr lang="en-GB" sz="2400" dirty="0"/>
              <a:t>, </a:t>
            </a:r>
            <a:r>
              <a:rPr lang="ja-JP" altLang="en-GB" sz="2400" dirty="0"/>
              <a:t>‘</a:t>
            </a:r>
            <a:r>
              <a:rPr lang="en-GB" sz="2400" dirty="0"/>
              <a:t>We</a:t>
            </a:r>
            <a:r>
              <a:rPr lang="ja-JP" altLang="en-GB" sz="2400" dirty="0"/>
              <a:t>’</a:t>
            </a:r>
            <a:r>
              <a:rPr lang="en-GB" sz="2400" dirty="0"/>
              <a:t> and </a:t>
            </a:r>
            <a:r>
              <a:rPr lang="ja-JP" altLang="en-GB" sz="2400" dirty="0"/>
              <a:t>‘</a:t>
            </a:r>
            <a:r>
              <a:rPr lang="en-GB" sz="2400" dirty="0"/>
              <a:t>You</a:t>
            </a:r>
            <a:r>
              <a:rPr lang="ja-JP" altLang="en-GB" sz="2400" dirty="0"/>
              <a:t>’</a:t>
            </a:r>
            <a:r>
              <a:rPr lang="en-GB" altLang="ja-JP" sz="2400" dirty="0"/>
              <a:t>, the author,</a:t>
            </a:r>
            <a:endParaRPr lang="en-GB" sz="2400" dirty="0"/>
          </a:p>
          <a:p>
            <a:pPr marL="360000" indent="0">
              <a:lnSpc>
                <a:spcPct val="120000"/>
              </a:lnSpc>
              <a:spcBef>
                <a:spcPts val="600"/>
              </a:spcBef>
              <a:spcAft>
                <a:spcPts val="600"/>
              </a:spcAft>
            </a:pPr>
            <a:r>
              <a:rPr lang="ja-JP" altLang="en-GB" sz="2400" dirty="0"/>
              <a:t>‘</a:t>
            </a:r>
            <a:r>
              <a:rPr lang="en-GB" sz="2400" dirty="0"/>
              <a:t>It can be seen that …</a:t>
            </a:r>
            <a:r>
              <a:rPr lang="ja-JP" altLang="en-GB" sz="2400" dirty="0"/>
              <a:t>’</a:t>
            </a:r>
            <a:endParaRPr lang="en-GB" sz="2400" dirty="0"/>
          </a:p>
          <a:p>
            <a:pPr marL="360000" indent="0">
              <a:lnSpc>
                <a:spcPct val="120000"/>
              </a:lnSpc>
              <a:spcBef>
                <a:spcPts val="600"/>
              </a:spcBef>
              <a:spcAft>
                <a:spcPts val="600"/>
              </a:spcAft>
            </a:pPr>
            <a:r>
              <a:rPr lang="ja-JP" altLang="en-GB" sz="2400" dirty="0"/>
              <a:t>‘</a:t>
            </a:r>
            <a:r>
              <a:rPr lang="en-GB" sz="2400" dirty="0"/>
              <a:t>There are a number of …</a:t>
            </a:r>
            <a:r>
              <a:rPr lang="ja-JP" altLang="en-GB" sz="2400" dirty="0"/>
              <a:t>’</a:t>
            </a:r>
            <a:endParaRPr lang="en-GB" sz="2400" dirty="0"/>
          </a:p>
          <a:p>
            <a:pPr marL="360000" indent="0">
              <a:lnSpc>
                <a:spcPct val="120000"/>
              </a:lnSpc>
              <a:spcBef>
                <a:spcPts val="600"/>
              </a:spcBef>
              <a:spcAft>
                <a:spcPts val="600"/>
              </a:spcAft>
            </a:pPr>
            <a:r>
              <a:rPr lang="ja-JP" altLang="en-GB" sz="2400" dirty="0"/>
              <a:t>‘</a:t>
            </a:r>
            <a:r>
              <a:rPr lang="en-GB" sz="2400" dirty="0"/>
              <a:t>It has been found that …</a:t>
            </a:r>
            <a:r>
              <a:rPr lang="ja-JP" altLang="en-GB" sz="2400" dirty="0"/>
              <a:t>’</a:t>
            </a:r>
            <a:endParaRPr lang="en-GB" altLang="ja-JP" sz="2400" dirty="0"/>
          </a:p>
          <a:p>
            <a:pPr marL="0" indent="0">
              <a:lnSpc>
                <a:spcPct val="120000"/>
              </a:lnSpc>
              <a:spcBef>
                <a:spcPts val="600"/>
              </a:spcBef>
              <a:spcAft>
                <a:spcPts val="600"/>
              </a:spcAft>
            </a:pPr>
            <a:r>
              <a:rPr lang="en-GB" sz="2400" dirty="0"/>
              <a:t>Even when providing a recommendation!!</a:t>
            </a:r>
          </a:p>
        </p:txBody>
      </p:sp>
    </p:spTree>
    <p:extLst>
      <p:ext uri="{BB962C8B-B14F-4D97-AF65-F5344CB8AC3E}">
        <p14:creationId xmlns:p14="http://schemas.microsoft.com/office/powerpoint/2010/main" val="2246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Be cautious – nothing is certain!</a:t>
            </a:r>
          </a:p>
        </p:txBody>
      </p:sp>
      <p:sp>
        <p:nvSpPr>
          <p:cNvPr id="6" name="Content Placeholder 5"/>
          <p:cNvSpPr>
            <a:spLocks noGrp="1"/>
          </p:cNvSpPr>
          <p:nvPr>
            <p:ph idx="1"/>
          </p:nvPr>
        </p:nvSpPr>
        <p:spPr>
          <a:xfrm>
            <a:off x="457200" y="1600201"/>
            <a:ext cx="3863340" cy="4085896"/>
          </a:xfrm>
        </p:spPr>
        <p:txBody>
          <a:bodyPr>
            <a:normAutofit/>
          </a:bodyPr>
          <a:lstStyle/>
          <a:p>
            <a:pPr marL="702900">
              <a:spcBef>
                <a:spcPts val="0"/>
              </a:spcBef>
            </a:pPr>
            <a:r>
              <a:rPr lang="en-GB" sz="2800" dirty="0"/>
              <a:t>appears to …</a:t>
            </a:r>
          </a:p>
          <a:p>
            <a:pPr marL="702900">
              <a:spcBef>
                <a:spcPts val="0"/>
              </a:spcBef>
            </a:pPr>
            <a:r>
              <a:rPr lang="en-GB" sz="2800" dirty="0"/>
              <a:t>seems to …</a:t>
            </a:r>
          </a:p>
          <a:p>
            <a:pPr marL="702900">
              <a:spcBef>
                <a:spcPts val="0"/>
              </a:spcBef>
            </a:pPr>
            <a:r>
              <a:rPr lang="en-GB" sz="2800" dirty="0"/>
              <a:t>tends to …</a:t>
            </a:r>
          </a:p>
          <a:p>
            <a:pPr marL="702900">
              <a:spcBef>
                <a:spcPts val="0"/>
              </a:spcBef>
            </a:pPr>
            <a:r>
              <a:rPr lang="en-GB" sz="2800" dirty="0"/>
              <a:t>may …</a:t>
            </a:r>
          </a:p>
          <a:p>
            <a:pPr marL="702900">
              <a:spcBef>
                <a:spcPts val="0"/>
              </a:spcBef>
            </a:pPr>
            <a:r>
              <a:rPr lang="en-GB" sz="2800" dirty="0"/>
              <a:t>might …</a:t>
            </a:r>
          </a:p>
          <a:p>
            <a:pPr marL="702900">
              <a:spcBef>
                <a:spcPts val="0"/>
              </a:spcBef>
            </a:pPr>
            <a:r>
              <a:rPr lang="en-GB" sz="2800" dirty="0"/>
              <a:t>possibly …</a:t>
            </a:r>
          </a:p>
          <a:p>
            <a:pPr marL="702900">
              <a:spcBef>
                <a:spcPts val="0"/>
              </a:spcBef>
            </a:pPr>
            <a:r>
              <a:rPr lang="en-GB" sz="2800" dirty="0"/>
              <a:t>probably …</a:t>
            </a:r>
          </a:p>
          <a:p>
            <a:pPr marL="702900">
              <a:spcBef>
                <a:spcPts val="0"/>
              </a:spcBef>
            </a:pPr>
            <a:r>
              <a:rPr lang="en-GB" sz="2800" dirty="0"/>
              <a:t>apparently …</a:t>
            </a:r>
          </a:p>
          <a:p>
            <a:pPr marL="702900">
              <a:spcBef>
                <a:spcPts val="0"/>
              </a:spcBef>
            </a:pPr>
            <a:r>
              <a:rPr lang="en-GB" sz="2800" dirty="0"/>
              <a:t>generally …</a:t>
            </a:r>
          </a:p>
        </p:txBody>
      </p:sp>
      <p:sp>
        <p:nvSpPr>
          <p:cNvPr id="2" name="Rectangle: Rounded Corners 1">
            <a:extLst>
              <a:ext uri="{FF2B5EF4-FFF2-40B4-BE49-F238E27FC236}">
                <a16:creationId xmlns:a16="http://schemas.microsoft.com/office/drawing/2014/main" id="{FC921561-2A2A-2CD0-CB73-152674EBD84F}"/>
              </a:ext>
            </a:extLst>
          </p:cNvPr>
          <p:cNvSpPr/>
          <p:nvPr/>
        </p:nvSpPr>
        <p:spPr>
          <a:xfrm>
            <a:off x="4572000" y="2308861"/>
            <a:ext cx="4114800" cy="1600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dirty="0"/>
              <a:t>2 + 2 = ?</a:t>
            </a:r>
          </a:p>
        </p:txBody>
      </p:sp>
    </p:spTree>
    <p:extLst>
      <p:ext uri="{BB962C8B-B14F-4D97-AF65-F5344CB8AC3E}">
        <p14:creationId xmlns:p14="http://schemas.microsoft.com/office/powerpoint/2010/main" val="1406499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 Objective</a:t>
            </a:r>
          </a:p>
        </p:txBody>
      </p:sp>
      <p:sp>
        <p:nvSpPr>
          <p:cNvPr id="3" name="Content Placeholder 2"/>
          <p:cNvSpPr>
            <a:spLocks noGrp="1"/>
          </p:cNvSpPr>
          <p:nvPr>
            <p:ph idx="1"/>
          </p:nvPr>
        </p:nvSpPr>
        <p:spPr/>
        <p:txBody>
          <a:bodyPr/>
          <a:lstStyle/>
          <a:p>
            <a:pPr marL="0" indent="0">
              <a:buNone/>
            </a:pPr>
            <a:r>
              <a:rPr lang="en-GB" sz="2400" dirty="0"/>
              <a:t>Avoid words such as;</a:t>
            </a:r>
          </a:p>
          <a:p>
            <a:pPr marL="360000" indent="-360000"/>
            <a:r>
              <a:rPr lang="en-GB" sz="2400" dirty="0"/>
              <a:t>	‘nice, </a:t>
            </a:r>
            <a:r>
              <a:rPr lang="ja-JP" altLang="en-GB" sz="2400" dirty="0"/>
              <a:t>‘</a:t>
            </a:r>
            <a:r>
              <a:rPr lang="en-GB" sz="2400" dirty="0"/>
              <a:t>wonderful, </a:t>
            </a:r>
            <a:r>
              <a:rPr lang="ja-JP" altLang="en-GB" sz="2400" dirty="0"/>
              <a:t>‘</a:t>
            </a:r>
            <a:r>
              <a:rPr lang="en-GB" sz="2400" dirty="0"/>
              <a:t>worthwhile, usual, or </a:t>
            </a:r>
            <a:r>
              <a:rPr lang="ja-JP" altLang="en-GB" sz="2400" dirty="0"/>
              <a:t>‘</a:t>
            </a:r>
            <a:r>
              <a:rPr lang="en-GB" sz="2400" dirty="0"/>
              <a:t>natural</a:t>
            </a:r>
            <a:r>
              <a:rPr lang="ja-JP" altLang="en-GB" sz="2400" dirty="0"/>
              <a:t>’</a:t>
            </a:r>
            <a:r>
              <a:rPr lang="en-GB" sz="2400" dirty="0"/>
              <a:t> </a:t>
            </a:r>
          </a:p>
          <a:p>
            <a:r>
              <a:rPr lang="en-GB" sz="2400" dirty="0"/>
              <a:t>The reader</a:t>
            </a:r>
            <a:r>
              <a:rPr lang="ja-JP" altLang="en-GB" sz="2400" dirty="0"/>
              <a:t>’</a:t>
            </a:r>
            <a:r>
              <a:rPr lang="en-GB" sz="2400" dirty="0"/>
              <a:t>s understanding may be different to yours.</a:t>
            </a:r>
          </a:p>
          <a:p>
            <a:endParaRPr lang="en-GB" sz="2400" dirty="0"/>
          </a:p>
          <a:p>
            <a:pPr marL="0" indent="0">
              <a:buNone/>
            </a:pPr>
            <a:r>
              <a:rPr lang="en-GB" sz="2400" dirty="0"/>
              <a:t>Avoid apologies</a:t>
            </a:r>
          </a:p>
          <a:p>
            <a:r>
              <a:rPr lang="en-GB" sz="2400" dirty="0"/>
              <a:t>	Don</a:t>
            </a:r>
            <a:r>
              <a:rPr lang="ja-JP" altLang="en-GB" sz="2400" dirty="0"/>
              <a:t>’</a:t>
            </a:r>
            <a:r>
              <a:rPr lang="en-GB" sz="2400" dirty="0"/>
              <a:t>t apologise for the weaknesses in your work – stress the strengths.</a:t>
            </a:r>
          </a:p>
          <a:p>
            <a:endParaRPr lang="en-US" sz="2000" dirty="0"/>
          </a:p>
        </p:txBody>
      </p:sp>
    </p:spTree>
    <p:extLst>
      <p:ext uri="{BB962C8B-B14F-4D97-AF65-F5344CB8AC3E}">
        <p14:creationId xmlns:p14="http://schemas.microsoft.com/office/powerpoint/2010/main" val="1046055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Not Address The Reader</a:t>
            </a:r>
          </a:p>
        </p:txBody>
      </p:sp>
      <p:sp>
        <p:nvSpPr>
          <p:cNvPr id="3" name="Content Placeholder 2"/>
          <p:cNvSpPr>
            <a:spLocks noGrp="1"/>
          </p:cNvSpPr>
          <p:nvPr>
            <p:ph idx="1"/>
          </p:nvPr>
        </p:nvSpPr>
        <p:spPr>
          <a:xfrm>
            <a:off x="457200" y="1600201"/>
            <a:ext cx="4404732" cy="3644461"/>
          </a:xfrm>
        </p:spPr>
        <p:txBody>
          <a:bodyPr>
            <a:normAutofit/>
          </a:bodyPr>
          <a:lstStyle/>
          <a:p>
            <a:pPr marL="0" indent="0">
              <a:buNone/>
            </a:pPr>
            <a:r>
              <a:rPr lang="en-GB" sz="2800" dirty="0"/>
              <a:t>Avoid asking questions or telling them what to think:</a:t>
            </a:r>
          </a:p>
          <a:p>
            <a:endParaRPr lang="en-GB" sz="2800" dirty="0"/>
          </a:p>
          <a:p>
            <a:r>
              <a:rPr lang="en-GB" sz="2800" dirty="0"/>
              <a:t>‘We should all be more aware of this and try to incorporate it into our daily lives.</a:t>
            </a:r>
            <a:r>
              <a:rPr lang="ja-JP" altLang="en-GB" sz="2800" dirty="0"/>
              <a:t>’</a:t>
            </a:r>
            <a:endParaRPr lang="en-GB" sz="2800" dirty="0"/>
          </a:p>
          <a:p>
            <a:endParaRPr lang="en-US" sz="2000" dirty="0"/>
          </a:p>
        </p:txBody>
      </p:sp>
      <p:sp>
        <p:nvSpPr>
          <p:cNvPr id="4" name="TextBox 3">
            <a:extLst>
              <a:ext uri="{FF2B5EF4-FFF2-40B4-BE49-F238E27FC236}">
                <a16:creationId xmlns:a16="http://schemas.microsoft.com/office/drawing/2014/main" id="{249B29A0-0B3F-43FE-BCD1-4EA69C47ED35}"/>
              </a:ext>
            </a:extLst>
          </p:cNvPr>
          <p:cNvSpPr txBox="1"/>
          <p:nvPr/>
        </p:nvSpPr>
        <p:spPr>
          <a:xfrm>
            <a:off x="5475247" y="1884556"/>
            <a:ext cx="3133493" cy="2677656"/>
          </a:xfrm>
          <a:prstGeom prst="rect">
            <a:avLst/>
          </a:prstGeom>
          <a:solidFill>
            <a:srgbClr val="7030A0"/>
          </a:solidFill>
        </p:spPr>
        <p:txBody>
          <a:bodyPr wrap="square" rtlCol="0">
            <a:spAutoFit/>
          </a:bodyPr>
          <a:lstStyle/>
          <a:p>
            <a:pPr algn="ctr"/>
            <a:endParaRPr lang="en-GB" sz="2400" dirty="0">
              <a:solidFill>
                <a:schemeClr val="bg1"/>
              </a:solidFill>
            </a:endParaRPr>
          </a:p>
          <a:p>
            <a:pPr algn="ctr"/>
            <a:r>
              <a:rPr lang="en-GB" sz="2400" dirty="0">
                <a:solidFill>
                  <a:schemeClr val="bg1"/>
                </a:solidFill>
              </a:rPr>
              <a:t>“If you do not see things from my perspective then you are clearly wrong, misguided or both!”</a:t>
            </a:r>
          </a:p>
          <a:p>
            <a:pPr algn="ctr"/>
            <a:endParaRPr lang="en-GB" sz="2400" dirty="0">
              <a:solidFill>
                <a:schemeClr val="bg1"/>
              </a:solidFill>
            </a:endParaRPr>
          </a:p>
        </p:txBody>
      </p:sp>
    </p:spTree>
    <p:extLst>
      <p:ext uri="{BB962C8B-B14F-4D97-AF65-F5344CB8AC3E}">
        <p14:creationId xmlns:p14="http://schemas.microsoft.com/office/powerpoint/2010/main" val="2971017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heel(1)">
                                      <p:cBhvr>
                                        <p:cTn id="1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 Precise and Concise</a:t>
            </a:r>
          </a:p>
        </p:txBody>
      </p:sp>
      <p:sp>
        <p:nvSpPr>
          <p:cNvPr id="3" name="Content Placeholder 2"/>
          <p:cNvSpPr>
            <a:spLocks noGrp="1"/>
          </p:cNvSpPr>
          <p:nvPr>
            <p:ph idx="1"/>
          </p:nvPr>
        </p:nvSpPr>
        <p:spPr>
          <a:xfrm>
            <a:off x="457200" y="1600201"/>
            <a:ext cx="7605132" cy="3917032"/>
          </a:xfrm>
        </p:spPr>
        <p:txBody>
          <a:bodyPr/>
          <a:lstStyle/>
          <a:p>
            <a:pPr marL="0" indent="0">
              <a:buNone/>
            </a:pPr>
            <a:r>
              <a:rPr lang="en-GB" sz="2400" dirty="0"/>
              <a:t>Edit out unnecessary words:</a:t>
            </a:r>
          </a:p>
          <a:p>
            <a:pPr marL="0" indent="0">
              <a:buNone/>
            </a:pPr>
            <a:endParaRPr lang="en-GB" sz="2400" dirty="0"/>
          </a:p>
          <a:p>
            <a:r>
              <a:rPr lang="en-GB" sz="2400" dirty="0"/>
              <a:t>“In 2008, a man called George Jones wrote a book called Welsh Pathways and he says …”</a:t>
            </a:r>
            <a:endParaRPr lang="en-GB" altLang="ja-JP" sz="2400" dirty="0"/>
          </a:p>
          <a:p>
            <a:pPr marL="0" indent="0">
              <a:buNone/>
            </a:pPr>
            <a:endParaRPr lang="en-GB" sz="2400" dirty="0"/>
          </a:p>
          <a:p>
            <a:r>
              <a:rPr lang="en-GB" sz="2400" dirty="0"/>
              <a:t>“Jones (2008) observes that</a:t>
            </a:r>
            <a:r>
              <a:rPr lang="en-GB" sz="2400" i="1" dirty="0"/>
              <a:t> …</a:t>
            </a:r>
            <a:r>
              <a:rPr lang="en-GB" sz="2400" dirty="0"/>
              <a:t>”</a:t>
            </a:r>
          </a:p>
          <a:p>
            <a:endParaRPr lang="en-GB" sz="2400" dirty="0"/>
          </a:p>
          <a:p>
            <a:pPr marL="0" indent="0">
              <a:buNone/>
            </a:pPr>
            <a:endParaRPr lang="en-US" dirty="0"/>
          </a:p>
        </p:txBody>
      </p:sp>
    </p:spTree>
    <p:extLst>
      <p:ext uri="{BB962C8B-B14F-4D97-AF65-F5344CB8AC3E}">
        <p14:creationId xmlns:p14="http://schemas.microsoft.com/office/powerpoint/2010/main" val="2626079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Styles of Academic Writing</a:t>
            </a:r>
          </a:p>
        </p:txBody>
      </p:sp>
      <p:sp>
        <p:nvSpPr>
          <p:cNvPr id="3" name="Content Placeholder 2"/>
          <p:cNvSpPr>
            <a:spLocks noGrp="1"/>
          </p:cNvSpPr>
          <p:nvPr>
            <p:ph idx="1"/>
          </p:nvPr>
        </p:nvSpPr>
        <p:spPr/>
        <p:txBody>
          <a:bodyPr>
            <a:normAutofit/>
          </a:bodyPr>
          <a:lstStyle/>
          <a:p>
            <a:pPr marL="0" indent="0" algn="ctr">
              <a:buNone/>
            </a:pPr>
            <a:r>
              <a:rPr lang="en-GB" sz="2800" dirty="0"/>
              <a:t>The main styles of academic writing are:  </a:t>
            </a:r>
          </a:p>
          <a:p>
            <a:pPr marL="609600" indent="-609600"/>
            <a:endParaRPr lang="en-GB" sz="2800" dirty="0"/>
          </a:p>
          <a:p>
            <a:pPr marL="720000" lvl="1" indent="-360000">
              <a:spcBef>
                <a:spcPts val="600"/>
              </a:spcBef>
              <a:spcAft>
                <a:spcPts val="600"/>
              </a:spcAft>
              <a:buFontTx/>
              <a:buAutoNum type="arabicPeriod"/>
            </a:pPr>
            <a:r>
              <a:rPr lang="en-GB" dirty="0"/>
              <a:t>Descriptive Writing</a:t>
            </a:r>
          </a:p>
          <a:p>
            <a:pPr marL="720000" lvl="1" indent="-360000">
              <a:spcBef>
                <a:spcPts val="600"/>
              </a:spcBef>
              <a:spcAft>
                <a:spcPts val="600"/>
              </a:spcAft>
              <a:buFontTx/>
              <a:buAutoNum type="arabicPeriod"/>
            </a:pPr>
            <a:r>
              <a:rPr lang="en-GB" dirty="0"/>
              <a:t>Argumentative/Analytical Writing</a:t>
            </a:r>
          </a:p>
          <a:p>
            <a:pPr marL="720000" lvl="1" indent="-360000">
              <a:spcBef>
                <a:spcPts val="600"/>
              </a:spcBef>
              <a:spcAft>
                <a:spcPts val="600"/>
              </a:spcAft>
              <a:buFontTx/>
              <a:buAutoNum type="arabicPeriod"/>
            </a:pPr>
            <a:r>
              <a:rPr lang="en-GB" dirty="0"/>
              <a:t>Evaluative/Analytical Writing</a:t>
            </a:r>
          </a:p>
          <a:p>
            <a:pPr marL="720000" lvl="1" indent="-360000">
              <a:spcBef>
                <a:spcPts val="600"/>
              </a:spcBef>
              <a:spcAft>
                <a:spcPts val="600"/>
              </a:spcAft>
              <a:buFontTx/>
              <a:buAutoNum type="arabicPeriod"/>
            </a:pPr>
            <a:r>
              <a:rPr lang="en-GB" dirty="0"/>
              <a:t>Using Personal Experience</a:t>
            </a:r>
          </a:p>
          <a:p>
            <a:endParaRPr lang="en-US" sz="2000" dirty="0"/>
          </a:p>
        </p:txBody>
      </p:sp>
    </p:spTree>
    <p:extLst>
      <p:ext uri="{BB962C8B-B14F-4D97-AF65-F5344CB8AC3E}">
        <p14:creationId xmlns:p14="http://schemas.microsoft.com/office/powerpoint/2010/main" val="2818346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Descriptive Writing</a:t>
            </a:r>
          </a:p>
        </p:txBody>
      </p:sp>
      <p:sp>
        <p:nvSpPr>
          <p:cNvPr id="3" name="Content Placeholder 2"/>
          <p:cNvSpPr>
            <a:spLocks noGrp="1"/>
          </p:cNvSpPr>
          <p:nvPr>
            <p:ph idx="1"/>
          </p:nvPr>
        </p:nvSpPr>
        <p:spPr/>
        <p:txBody>
          <a:bodyPr>
            <a:normAutofit/>
          </a:bodyPr>
          <a:lstStyle/>
          <a:p>
            <a:pPr>
              <a:lnSpc>
                <a:spcPct val="90000"/>
              </a:lnSpc>
            </a:pPr>
            <a:r>
              <a:rPr lang="en-GB" sz="2800" dirty="0"/>
              <a:t>In a descriptive piece of writing, the writer: </a:t>
            </a:r>
          </a:p>
          <a:p>
            <a:pPr marL="0" indent="0">
              <a:lnSpc>
                <a:spcPct val="90000"/>
              </a:lnSpc>
              <a:buNone/>
            </a:pPr>
            <a:endParaRPr lang="en-GB" sz="2800" dirty="0"/>
          </a:p>
          <a:p>
            <a:pPr marL="720000" lvl="2" indent="-360000">
              <a:spcBef>
                <a:spcPts val="600"/>
              </a:spcBef>
              <a:spcAft>
                <a:spcPts val="600"/>
              </a:spcAft>
            </a:pPr>
            <a:r>
              <a:rPr lang="en-GB" sz="2800" dirty="0"/>
              <a:t>Describes what happened</a:t>
            </a:r>
          </a:p>
          <a:p>
            <a:pPr marL="720000" lvl="2" indent="-360000">
              <a:spcBef>
                <a:spcPts val="600"/>
              </a:spcBef>
              <a:spcAft>
                <a:spcPts val="600"/>
              </a:spcAft>
            </a:pPr>
            <a:r>
              <a:rPr lang="en-GB" sz="2800" dirty="0"/>
              <a:t>Describes the main features or functions</a:t>
            </a:r>
          </a:p>
          <a:p>
            <a:pPr marL="720000" lvl="2" indent="-360000">
              <a:spcBef>
                <a:spcPts val="600"/>
              </a:spcBef>
              <a:spcAft>
                <a:spcPts val="600"/>
              </a:spcAft>
            </a:pPr>
            <a:r>
              <a:rPr lang="en-GB" sz="2800" dirty="0"/>
              <a:t>Summarises the main points of  a theory or article.</a:t>
            </a:r>
          </a:p>
          <a:p>
            <a:endParaRPr lang="en-US" sz="2000" dirty="0"/>
          </a:p>
        </p:txBody>
      </p:sp>
    </p:spTree>
    <p:extLst>
      <p:ext uri="{BB962C8B-B14F-4D97-AF65-F5344CB8AC3E}">
        <p14:creationId xmlns:p14="http://schemas.microsoft.com/office/powerpoint/2010/main" val="1792309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Argumentative and Analytical</a:t>
            </a:r>
          </a:p>
        </p:txBody>
      </p:sp>
      <p:sp>
        <p:nvSpPr>
          <p:cNvPr id="3" name="Content Placeholder 2"/>
          <p:cNvSpPr>
            <a:spLocks noGrp="1"/>
          </p:cNvSpPr>
          <p:nvPr>
            <p:ph idx="1"/>
          </p:nvPr>
        </p:nvSpPr>
        <p:spPr>
          <a:xfrm>
            <a:off x="457200" y="1417638"/>
            <a:ext cx="8229600" cy="4099595"/>
          </a:xfrm>
        </p:spPr>
        <p:txBody>
          <a:bodyPr>
            <a:normAutofit lnSpcReduction="10000"/>
          </a:bodyPr>
          <a:lstStyle/>
          <a:p>
            <a:r>
              <a:rPr lang="en-GB" sz="2400" dirty="0"/>
              <a:t>In an argumentative or analytical piece of writing, the writer:</a:t>
            </a:r>
          </a:p>
          <a:p>
            <a:endParaRPr lang="en-GB" sz="2400" dirty="0"/>
          </a:p>
          <a:p>
            <a:pPr marL="720000" lvl="4" indent="-360000">
              <a:spcBef>
                <a:spcPts val="600"/>
              </a:spcBef>
              <a:spcAft>
                <a:spcPts val="600"/>
              </a:spcAft>
            </a:pPr>
            <a:r>
              <a:rPr lang="en-GB" sz="2400" dirty="0"/>
              <a:t>Provides a clear line of reasoning</a:t>
            </a:r>
          </a:p>
          <a:p>
            <a:pPr marL="720000" lvl="4" indent="-360000">
              <a:spcBef>
                <a:spcPts val="600"/>
              </a:spcBef>
              <a:spcAft>
                <a:spcPts val="600"/>
              </a:spcAft>
            </a:pPr>
            <a:r>
              <a:rPr lang="en-GB" sz="2400" dirty="0"/>
              <a:t>Offers evidence or examples to support argument</a:t>
            </a:r>
          </a:p>
          <a:p>
            <a:pPr marL="720000" lvl="4" indent="-360000">
              <a:spcBef>
                <a:spcPts val="600"/>
              </a:spcBef>
              <a:spcAft>
                <a:spcPts val="600"/>
              </a:spcAft>
            </a:pPr>
            <a:r>
              <a:rPr lang="en-GB" sz="2400" dirty="0"/>
              <a:t>Shows that evidence is reliable</a:t>
            </a:r>
          </a:p>
          <a:p>
            <a:pPr marL="720000" lvl="4" indent="-360000">
              <a:spcBef>
                <a:spcPts val="600"/>
              </a:spcBef>
              <a:spcAft>
                <a:spcPts val="600"/>
              </a:spcAft>
            </a:pPr>
            <a:r>
              <a:rPr lang="en-GB" sz="2400" dirty="0"/>
              <a:t>Shows all sides to the argument</a:t>
            </a:r>
          </a:p>
          <a:p>
            <a:pPr marL="720000" lvl="4" indent="-360000">
              <a:spcBef>
                <a:spcPts val="600"/>
              </a:spcBef>
              <a:spcAft>
                <a:spcPts val="600"/>
              </a:spcAft>
            </a:pPr>
            <a:r>
              <a:rPr lang="en-GB" sz="2400" dirty="0"/>
              <a:t>Demonstrates why the line of reasoning originally presented is the best.</a:t>
            </a:r>
          </a:p>
          <a:p>
            <a:endParaRPr lang="en-US" dirty="0"/>
          </a:p>
        </p:txBody>
      </p:sp>
    </p:spTree>
    <p:extLst>
      <p:ext uri="{BB962C8B-B14F-4D97-AF65-F5344CB8AC3E}">
        <p14:creationId xmlns:p14="http://schemas.microsoft.com/office/powerpoint/2010/main" val="658536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Evaluative and Analytical</a:t>
            </a:r>
          </a:p>
        </p:txBody>
      </p:sp>
      <p:sp>
        <p:nvSpPr>
          <p:cNvPr id="3" name="Content Placeholder 2"/>
          <p:cNvSpPr>
            <a:spLocks noGrp="1"/>
          </p:cNvSpPr>
          <p:nvPr>
            <p:ph idx="1"/>
          </p:nvPr>
        </p:nvSpPr>
        <p:spPr/>
        <p:txBody>
          <a:bodyPr>
            <a:normAutofit fontScale="92500" lnSpcReduction="10000"/>
          </a:bodyPr>
          <a:lstStyle/>
          <a:p>
            <a:pPr marL="360000" indent="-360000">
              <a:spcBef>
                <a:spcPts val="600"/>
              </a:spcBef>
              <a:spcAft>
                <a:spcPts val="600"/>
              </a:spcAft>
            </a:pPr>
            <a:r>
              <a:rPr lang="en-GB" dirty="0"/>
              <a:t>In this type of academic writing you need to:</a:t>
            </a:r>
          </a:p>
          <a:p>
            <a:pPr marL="360000" indent="-360000">
              <a:spcBef>
                <a:spcPts val="600"/>
              </a:spcBef>
              <a:spcAft>
                <a:spcPts val="600"/>
              </a:spcAft>
            </a:pPr>
            <a:endParaRPr lang="en-GB" dirty="0"/>
          </a:p>
          <a:p>
            <a:pPr marL="720000" lvl="2" indent="-360000">
              <a:spcBef>
                <a:spcPts val="600"/>
              </a:spcBef>
              <a:spcAft>
                <a:spcPts val="600"/>
              </a:spcAft>
            </a:pPr>
            <a:r>
              <a:rPr lang="en-GB" dirty="0"/>
              <a:t>Compare similarities and differences</a:t>
            </a:r>
          </a:p>
          <a:p>
            <a:pPr marL="720000" lvl="2" indent="-360000">
              <a:spcBef>
                <a:spcPts val="600"/>
              </a:spcBef>
              <a:spcAft>
                <a:spcPts val="600"/>
              </a:spcAft>
            </a:pPr>
            <a:r>
              <a:rPr lang="en-GB" dirty="0"/>
              <a:t>Contrast opposing points</a:t>
            </a:r>
          </a:p>
          <a:p>
            <a:pPr marL="720000" lvl="2" indent="-360000">
              <a:spcBef>
                <a:spcPts val="600"/>
              </a:spcBef>
              <a:spcAft>
                <a:spcPts val="600"/>
              </a:spcAft>
            </a:pPr>
            <a:r>
              <a:rPr lang="en-GB" dirty="0"/>
              <a:t>Evaluate the significance of the similarities and differences</a:t>
            </a:r>
          </a:p>
          <a:p>
            <a:pPr marL="720000" lvl="2" indent="-360000">
              <a:spcBef>
                <a:spcPts val="600"/>
              </a:spcBef>
              <a:spcAft>
                <a:spcPts val="600"/>
              </a:spcAft>
            </a:pPr>
            <a:r>
              <a:rPr lang="en-GB" dirty="0"/>
              <a:t>Make a judgement, giving reasons</a:t>
            </a:r>
          </a:p>
          <a:p>
            <a:pPr marL="720000" lvl="2" indent="-360000">
              <a:spcBef>
                <a:spcPts val="600"/>
              </a:spcBef>
              <a:spcAft>
                <a:spcPts val="600"/>
              </a:spcAft>
            </a:pPr>
            <a:r>
              <a:rPr lang="en-GB" dirty="0"/>
              <a:t>Show evidence used to arrive at judgement</a:t>
            </a:r>
          </a:p>
          <a:p>
            <a:pPr marL="720000" lvl="2" indent="-360000">
              <a:spcBef>
                <a:spcPts val="600"/>
              </a:spcBef>
              <a:spcAft>
                <a:spcPts val="600"/>
              </a:spcAft>
            </a:pPr>
            <a:r>
              <a:rPr lang="en-GB" dirty="0"/>
              <a:t>Get the balance right.</a:t>
            </a:r>
          </a:p>
          <a:p>
            <a:endParaRPr lang="en-US" dirty="0"/>
          </a:p>
        </p:txBody>
      </p:sp>
    </p:spTree>
    <p:extLst>
      <p:ext uri="{BB962C8B-B14F-4D97-AF65-F5344CB8AC3E}">
        <p14:creationId xmlns:p14="http://schemas.microsoft.com/office/powerpoint/2010/main" val="1727194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93C5-0622-4E40-B8F5-85728B53C96A}"/>
              </a:ext>
            </a:extLst>
          </p:cNvPr>
          <p:cNvSpPr>
            <a:spLocks noGrp="1"/>
          </p:cNvSpPr>
          <p:nvPr>
            <p:ph type="title"/>
          </p:nvPr>
        </p:nvSpPr>
        <p:spPr/>
        <p:txBody>
          <a:bodyPr/>
          <a:lstStyle/>
          <a:p>
            <a:r>
              <a:rPr lang="en-GB" dirty="0"/>
              <a:t>Reflective writing</a:t>
            </a:r>
          </a:p>
        </p:txBody>
      </p:sp>
      <p:sp>
        <p:nvSpPr>
          <p:cNvPr id="3" name="Content Placeholder 2">
            <a:extLst>
              <a:ext uri="{FF2B5EF4-FFF2-40B4-BE49-F238E27FC236}">
                <a16:creationId xmlns:a16="http://schemas.microsoft.com/office/drawing/2014/main" id="{8D3EF782-F251-4634-B321-CA7CACC0336F}"/>
              </a:ext>
            </a:extLst>
          </p:cNvPr>
          <p:cNvSpPr>
            <a:spLocks noGrp="1"/>
          </p:cNvSpPr>
          <p:nvPr>
            <p:ph idx="1"/>
          </p:nvPr>
        </p:nvSpPr>
        <p:spPr/>
        <p:txBody>
          <a:bodyPr/>
          <a:lstStyle/>
          <a:p>
            <a:r>
              <a:rPr lang="en-GB" dirty="0"/>
              <a:t>Sometimes we might be asked to reflect on our personal experience</a:t>
            </a:r>
          </a:p>
          <a:p>
            <a:r>
              <a:rPr lang="en-GB" dirty="0"/>
              <a:t>The first person is acceptable</a:t>
            </a:r>
          </a:p>
          <a:p>
            <a:endParaRPr lang="en-GB" dirty="0"/>
          </a:p>
        </p:txBody>
      </p:sp>
      <p:pic>
        <p:nvPicPr>
          <p:cNvPr id="5" name="Picture 4">
            <a:extLst>
              <a:ext uri="{FF2B5EF4-FFF2-40B4-BE49-F238E27FC236}">
                <a16:creationId xmlns:a16="http://schemas.microsoft.com/office/drawing/2014/main" id="{0D16FE25-28F7-437E-8EC1-E1220AEE7835}"/>
              </a:ext>
            </a:extLst>
          </p:cNvPr>
          <p:cNvPicPr>
            <a:picLocks noChangeAspect="1"/>
          </p:cNvPicPr>
          <p:nvPr/>
        </p:nvPicPr>
        <p:blipFill>
          <a:blip r:embed="rId2"/>
          <a:stretch>
            <a:fillRect/>
          </a:stretch>
        </p:blipFill>
        <p:spPr>
          <a:xfrm>
            <a:off x="742948" y="3428999"/>
            <a:ext cx="7854641" cy="3259933"/>
          </a:xfrm>
          <a:prstGeom prst="rect">
            <a:avLst/>
          </a:prstGeom>
        </p:spPr>
      </p:pic>
    </p:spTree>
    <p:extLst>
      <p:ext uri="{BB962C8B-B14F-4D97-AF65-F5344CB8AC3E}">
        <p14:creationId xmlns:p14="http://schemas.microsoft.com/office/powerpoint/2010/main" val="179078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arn(inVertical)">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Personal v Academic Writing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32591267"/>
              </p:ext>
            </p:extLst>
          </p:nvPr>
        </p:nvGraphicFramePr>
        <p:xfrm>
          <a:off x="811212" y="1624245"/>
          <a:ext cx="7521576" cy="3808292"/>
        </p:xfrm>
        <a:graphic>
          <a:graphicData uri="http://schemas.openxmlformats.org/drawingml/2006/table">
            <a:tbl>
              <a:tblPr firstRow="1" bandRow="1">
                <a:tableStyleId>{5C22544A-7EE6-4342-B048-85BDC9FD1C3A}</a:tableStyleId>
              </a:tblPr>
              <a:tblGrid>
                <a:gridCol w="3760788">
                  <a:extLst>
                    <a:ext uri="{9D8B030D-6E8A-4147-A177-3AD203B41FA5}">
                      <a16:colId xmlns:a16="http://schemas.microsoft.com/office/drawing/2014/main" val="20000"/>
                    </a:ext>
                  </a:extLst>
                </a:gridCol>
                <a:gridCol w="3760788">
                  <a:extLst>
                    <a:ext uri="{9D8B030D-6E8A-4147-A177-3AD203B41FA5}">
                      <a16:colId xmlns:a16="http://schemas.microsoft.com/office/drawing/2014/main" val="20001"/>
                    </a:ext>
                  </a:extLst>
                </a:gridCol>
              </a:tblGrid>
              <a:tr h="592762">
                <a:tc>
                  <a:txBody>
                    <a:bodyPr/>
                    <a:lstStyle/>
                    <a:p>
                      <a:r>
                        <a:rPr lang="en-US" sz="2400" dirty="0"/>
                        <a:t>Personal Writing</a:t>
                      </a:r>
                    </a:p>
                  </a:txBody>
                  <a:tcPr/>
                </a:tc>
                <a:tc>
                  <a:txBody>
                    <a:bodyPr/>
                    <a:lstStyle/>
                    <a:p>
                      <a:r>
                        <a:rPr lang="en-US" sz="2400" dirty="0"/>
                        <a:t>Academic Writing</a:t>
                      </a:r>
                    </a:p>
                  </a:txBody>
                  <a:tcPr/>
                </a:tc>
                <a:extLst>
                  <a:ext uri="{0D108BD9-81ED-4DB2-BD59-A6C34878D82A}">
                    <a16:rowId xmlns:a16="http://schemas.microsoft.com/office/drawing/2014/main" val="10000"/>
                  </a:ext>
                </a:extLst>
              </a:tr>
              <a:tr h="3215530">
                <a:tc>
                  <a:txBody>
                    <a:bodyPr/>
                    <a:lstStyle/>
                    <a:p>
                      <a:pPr eaLnBrk="1" hangingPunct="1">
                        <a:buFontTx/>
                        <a:buNone/>
                      </a:pPr>
                      <a:r>
                        <a:rPr lang="en-GB" sz="2400" b="1" dirty="0">
                          <a:latin typeface="+mn-lt"/>
                        </a:rPr>
                        <a:t>Personal Writing</a:t>
                      </a:r>
                    </a:p>
                    <a:p>
                      <a:pPr eaLnBrk="1" hangingPunct="1"/>
                      <a:r>
                        <a:rPr lang="en-GB" sz="2400" dirty="0">
                          <a:latin typeface="+mn-lt"/>
                        </a:rPr>
                        <a:t>Emotional</a:t>
                      </a:r>
                    </a:p>
                    <a:p>
                      <a:pPr eaLnBrk="1" hangingPunct="1"/>
                      <a:r>
                        <a:rPr lang="en-GB" sz="2400" dirty="0">
                          <a:latin typeface="+mn-lt"/>
                        </a:rPr>
                        <a:t>Can be intuitive</a:t>
                      </a:r>
                    </a:p>
                    <a:p>
                      <a:pPr eaLnBrk="1" hangingPunct="1"/>
                      <a:r>
                        <a:rPr lang="en-GB" sz="2400" dirty="0">
                          <a:latin typeface="+mn-lt"/>
                        </a:rPr>
                        <a:t>Active voice: </a:t>
                      </a:r>
                      <a:r>
                        <a:rPr lang="ja-JP" altLang="en-GB" sz="2400" dirty="0">
                          <a:latin typeface="+mn-lt"/>
                        </a:rPr>
                        <a:t>‘</a:t>
                      </a:r>
                      <a:r>
                        <a:rPr lang="en-GB" sz="2400" dirty="0">
                          <a:latin typeface="+mn-lt"/>
                        </a:rPr>
                        <a:t>I find that …</a:t>
                      </a:r>
                      <a:r>
                        <a:rPr lang="ja-JP" altLang="en-GB" sz="2400" dirty="0">
                          <a:latin typeface="+mn-lt"/>
                        </a:rPr>
                        <a:t>’</a:t>
                      </a:r>
                      <a:endParaRPr lang="en-GB" sz="2400" dirty="0">
                        <a:latin typeface="+mn-lt"/>
                      </a:endParaRPr>
                    </a:p>
                    <a:p>
                      <a:pPr eaLnBrk="1" hangingPunct="1"/>
                      <a:r>
                        <a:rPr lang="en-GB" sz="2400" dirty="0">
                          <a:latin typeface="+mn-lt"/>
                        </a:rPr>
                        <a:t>Anecdotal</a:t>
                      </a:r>
                    </a:p>
                    <a:p>
                      <a:pPr eaLnBrk="1" hangingPunct="1"/>
                      <a:r>
                        <a:rPr lang="en-GB" sz="2400" dirty="0">
                          <a:latin typeface="+mn-lt"/>
                        </a:rPr>
                        <a:t>Data from one person</a:t>
                      </a:r>
                    </a:p>
                    <a:p>
                      <a:pPr eaLnBrk="1" hangingPunct="1"/>
                      <a:r>
                        <a:rPr lang="en-GB" sz="2400" dirty="0">
                          <a:latin typeface="+mn-lt"/>
                        </a:rPr>
                        <a:t>Subjective</a:t>
                      </a:r>
                    </a:p>
                  </a:txBody>
                  <a:tcPr/>
                </a:tc>
                <a:tc>
                  <a:txBody>
                    <a:bodyPr/>
                    <a:lstStyle/>
                    <a:p>
                      <a:pPr eaLnBrk="1" hangingPunct="1">
                        <a:buFontTx/>
                        <a:buNone/>
                      </a:pPr>
                      <a:r>
                        <a:rPr lang="en-GB" sz="2400" b="1" dirty="0">
                          <a:latin typeface="+mn-lt"/>
                        </a:rPr>
                        <a:t>Academic writing</a:t>
                      </a:r>
                    </a:p>
                    <a:p>
                      <a:pPr eaLnBrk="1" hangingPunct="1"/>
                      <a:r>
                        <a:rPr lang="en-GB" sz="2400" dirty="0">
                          <a:latin typeface="+mn-lt"/>
                        </a:rPr>
                        <a:t>Logical</a:t>
                      </a:r>
                    </a:p>
                    <a:p>
                      <a:pPr eaLnBrk="1" hangingPunct="1"/>
                      <a:r>
                        <a:rPr lang="en-GB" sz="2400" dirty="0">
                          <a:latin typeface="+mn-lt"/>
                        </a:rPr>
                        <a:t>Uses reasoning</a:t>
                      </a:r>
                    </a:p>
                    <a:p>
                      <a:pPr eaLnBrk="1" hangingPunct="1"/>
                      <a:r>
                        <a:rPr lang="en-GB" sz="2400" dirty="0">
                          <a:latin typeface="+mn-lt"/>
                        </a:rPr>
                        <a:t>Passive voice: </a:t>
                      </a:r>
                      <a:r>
                        <a:rPr lang="ja-JP" altLang="en-GB" sz="2400" dirty="0">
                          <a:latin typeface="+mn-lt"/>
                        </a:rPr>
                        <a:t>‘</a:t>
                      </a:r>
                      <a:r>
                        <a:rPr lang="en-GB" sz="2400" dirty="0">
                          <a:latin typeface="+mn-lt"/>
                        </a:rPr>
                        <a:t>It was found that …</a:t>
                      </a:r>
                      <a:r>
                        <a:rPr lang="ja-JP" altLang="en-GB" sz="2400" dirty="0">
                          <a:latin typeface="+mn-lt"/>
                        </a:rPr>
                        <a:t>’</a:t>
                      </a:r>
                      <a:endParaRPr lang="en-GB" sz="2400" dirty="0">
                        <a:latin typeface="+mn-lt"/>
                      </a:endParaRPr>
                    </a:p>
                    <a:p>
                      <a:pPr eaLnBrk="1" hangingPunct="1"/>
                      <a:r>
                        <a:rPr lang="en-GB" sz="2400" dirty="0">
                          <a:latin typeface="+mn-lt"/>
                        </a:rPr>
                        <a:t>Uses evidence</a:t>
                      </a:r>
                    </a:p>
                    <a:p>
                      <a:pPr eaLnBrk="1" hangingPunct="1"/>
                      <a:r>
                        <a:rPr lang="en-GB" sz="2400" dirty="0">
                          <a:latin typeface="+mn-lt"/>
                        </a:rPr>
                        <a:t>Wider database</a:t>
                      </a:r>
                    </a:p>
                    <a:p>
                      <a:pPr eaLnBrk="1" hangingPunct="1"/>
                      <a:r>
                        <a:rPr lang="en-GB" sz="2400" dirty="0">
                          <a:latin typeface="+mn-lt"/>
                        </a:rPr>
                        <a:t>Objective</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37501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819" y="412595"/>
            <a:ext cx="8602463" cy="1459149"/>
          </a:xfrm>
        </p:spPr>
        <p:txBody>
          <a:bodyPr/>
          <a:lstStyle/>
          <a:p>
            <a:pPr algn="ctr"/>
            <a:r>
              <a:rPr lang="en-US" dirty="0"/>
              <a:t>Academic Keywords</a:t>
            </a:r>
            <a:endParaRPr lang="en-GB" dirty="0"/>
          </a:p>
        </p:txBody>
      </p:sp>
      <p:sp>
        <p:nvSpPr>
          <p:cNvPr id="3" name="Content Placeholder 2"/>
          <p:cNvSpPr>
            <a:spLocks noGrp="1"/>
          </p:cNvSpPr>
          <p:nvPr>
            <p:ph idx="1"/>
          </p:nvPr>
        </p:nvSpPr>
        <p:spPr>
          <a:xfrm>
            <a:off x="399495" y="1521371"/>
            <a:ext cx="8433787" cy="3815257"/>
          </a:xfrm>
        </p:spPr>
        <p:txBody>
          <a:bodyPr>
            <a:normAutofit fontScale="62500" lnSpcReduction="20000"/>
          </a:bodyPr>
          <a:lstStyle/>
          <a:p>
            <a:pPr marL="0" indent="-360000">
              <a:lnSpc>
                <a:spcPct val="120000"/>
              </a:lnSpc>
              <a:spcBef>
                <a:spcPts val="600"/>
              </a:spcBef>
              <a:spcAft>
                <a:spcPts val="600"/>
              </a:spcAft>
              <a:buFont typeface="Arial" pitchFamily="34" charset="0"/>
              <a:buChar char="•"/>
              <a:tabLst>
                <a:tab pos="1255713" algn="l"/>
              </a:tabLst>
            </a:pPr>
            <a:endParaRPr lang="en-GB" sz="2100" dirty="0"/>
          </a:p>
          <a:p>
            <a:pPr marL="0" indent="0">
              <a:lnSpc>
                <a:spcPct val="120000"/>
              </a:lnSpc>
              <a:spcBef>
                <a:spcPts val="600"/>
              </a:spcBef>
              <a:spcAft>
                <a:spcPts val="600"/>
              </a:spcAft>
              <a:tabLst>
                <a:tab pos="1255713" algn="l"/>
              </a:tabLst>
            </a:pPr>
            <a:r>
              <a:rPr lang="en-GB" sz="4200" dirty="0"/>
              <a:t>What are you being asked to ‘</a:t>
            </a:r>
            <a:r>
              <a:rPr lang="en-GB" sz="4200" u="sng" dirty="0"/>
              <a:t>Do</a:t>
            </a:r>
            <a:r>
              <a:rPr lang="en-GB" sz="4200" dirty="0"/>
              <a:t>’?</a:t>
            </a:r>
            <a:endParaRPr lang="en-GB" sz="4200" u="sng" dirty="0"/>
          </a:p>
          <a:p>
            <a:pPr marL="0" indent="-360000" algn="ctr">
              <a:lnSpc>
                <a:spcPct val="120000"/>
              </a:lnSpc>
              <a:spcBef>
                <a:spcPts val="600"/>
              </a:spcBef>
              <a:spcAft>
                <a:spcPts val="600"/>
              </a:spcAft>
              <a:tabLst>
                <a:tab pos="1255713" algn="l"/>
              </a:tabLst>
            </a:pPr>
            <a:r>
              <a:rPr lang="en-GB" sz="4200" u="sng" dirty="0"/>
              <a:t>Analyse</a:t>
            </a:r>
            <a:r>
              <a:rPr lang="en-GB" sz="4200" dirty="0"/>
              <a:t>	</a:t>
            </a:r>
          </a:p>
          <a:p>
            <a:pPr marL="0" indent="-360000" algn="ctr">
              <a:lnSpc>
                <a:spcPct val="120000"/>
              </a:lnSpc>
              <a:spcBef>
                <a:spcPts val="600"/>
              </a:spcBef>
              <a:spcAft>
                <a:spcPts val="600"/>
              </a:spcAft>
              <a:tabLst>
                <a:tab pos="1255713" algn="l"/>
              </a:tabLst>
            </a:pPr>
            <a:r>
              <a:rPr lang="en-GB" sz="4200" u="sng" dirty="0"/>
              <a:t>Compare</a:t>
            </a:r>
            <a:r>
              <a:rPr lang="en-GB" sz="4200" dirty="0"/>
              <a:t>	</a:t>
            </a:r>
          </a:p>
          <a:p>
            <a:pPr marL="0" indent="-360000" algn="ctr">
              <a:lnSpc>
                <a:spcPct val="120000"/>
              </a:lnSpc>
              <a:spcBef>
                <a:spcPts val="600"/>
              </a:spcBef>
              <a:spcAft>
                <a:spcPts val="600"/>
              </a:spcAft>
              <a:tabLst>
                <a:tab pos="1255713" algn="l"/>
              </a:tabLst>
            </a:pPr>
            <a:r>
              <a:rPr lang="en-GB" sz="4200" u="sng" dirty="0"/>
              <a:t>Contrast</a:t>
            </a:r>
            <a:r>
              <a:rPr lang="en-GB" sz="4200" dirty="0"/>
              <a:t>	</a:t>
            </a:r>
          </a:p>
          <a:p>
            <a:pPr marL="0" indent="-360000" algn="ctr">
              <a:lnSpc>
                <a:spcPct val="120000"/>
              </a:lnSpc>
              <a:spcBef>
                <a:spcPts val="600"/>
              </a:spcBef>
              <a:spcAft>
                <a:spcPts val="600"/>
              </a:spcAft>
              <a:tabLst>
                <a:tab pos="1255713" algn="l"/>
              </a:tabLst>
            </a:pPr>
            <a:r>
              <a:rPr lang="en-GB" sz="4200" u="sng" dirty="0"/>
              <a:t>Evaluate</a:t>
            </a:r>
            <a:r>
              <a:rPr lang="en-GB" sz="4200" dirty="0"/>
              <a:t>	</a:t>
            </a:r>
          </a:p>
          <a:p>
            <a:pPr marL="0" indent="-360000" algn="ctr">
              <a:lnSpc>
                <a:spcPct val="120000"/>
              </a:lnSpc>
              <a:spcBef>
                <a:spcPts val="600"/>
              </a:spcBef>
              <a:spcAft>
                <a:spcPts val="600"/>
              </a:spcAft>
              <a:tabLst>
                <a:tab pos="1255713" algn="l"/>
              </a:tabLst>
            </a:pPr>
            <a:r>
              <a:rPr lang="en-GB" sz="4200" u="sng" dirty="0"/>
              <a:t>Critically Evaluate</a:t>
            </a:r>
            <a:r>
              <a:rPr lang="en-GB" sz="4200" dirty="0"/>
              <a:t>	</a:t>
            </a:r>
          </a:p>
          <a:p>
            <a:pPr marL="0" indent="0">
              <a:lnSpc>
                <a:spcPct val="120000"/>
              </a:lnSpc>
              <a:spcBef>
                <a:spcPts val="600"/>
              </a:spcBef>
              <a:spcAft>
                <a:spcPts val="600"/>
              </a:spcAft>
              <a:buNone/>
              <a:tabLst>
                <a:tab pos="1255713" algn="l"/>
              </a:tabLst>
            </a:pPr>
            <a:endParaRPr lang="en-GB"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1873"/>
            <a:ext cx="9144000" cy="845179"/>
          </a:xfrm>
        </p:spPr>
        <p:txBody>
          <a:bodyPr>
            <a:noAutofit/>
          </a:bodyPr>
          <a:lstStyle/>
          <a:p>
            <a:r>
              <a:rPr lang="en-US" sz="4000" dirty="0"/>
              <a:t>Academic Keywords</a:t>
            </a:r>
          </a:p>
        </p:txBody>
      </p:sp>
      <p:sp>
        <p:nvSpPr>
          <p:cNvPr id="3" name="Content Placeholder 2"/>
          <p:cNvSpPr>
            <a:spLocks noGrp="1"/>
          </p:cNvSpPr>
          <p:nvPr>
            <p:ph idx="1"/>
          </p:nvPr>
        </p:nvSpPr>
        <p:spPr>
          <a:xfrm>
            <a:off x="262759" y="1156138"/>
            <a:ext cx="8618482" cy="4172607"/>
          </a:xfrm>
        </p:spPr>
        <p:txBody>
          <a:bodyPr>
            <a:noAutofit/>
          </a:bodyPr>
          <a:lstStyle/>
          <a:p>
            <a:pPr marL="0" indent="0">
              <a:lnSpc>
                <a:spcPct val="120000"/>
              </a:lnSpc>
              <a:spcBef>
                <a:spcPts val="600"/>
              </a:spcBef>
              <a:spcAft>
                <a:spcPts val="600"/>
              </a:spcAft>
              <a:buNone/>
              <a:tabLst>
                <a:tab pos="1255713" algn="l"/>
              </a:tabLst>
            </a:pPr>
            <a:r>
              <a:rPr lang="en-GB" sz="2400" b="1" dirty="0"/>
              <a:t>Analyse </a:t>
            </a:r>
            <a:r>
              <a:rPr lang="en-GB" sz="2400" dirty="0"/>
              <a:t>- Examine in very close detail, identify important points and main features</a:t>
            </a:r>
          </a:p>
          <a:p>
            <a:pPr marL="0" indent="0">
              <a:lnSpc>
                <a:spcPct val="120000"/>
              </a:lnSpc>
              <a:spcBef>
                <a:spcPts val="600"/>
              </a:spcBef>
              <a:spcAft>
                <a:spcPts val="600"/>
              </a:spcAft>
              <a:buNone/>
              <a:tabLst>
                <a:tab pos="1255713" algn="l"/>
              </a:tabLst>
            </a:pPr>
            <a:r>
              <a:rPr lang="en-GB" sz="2400" b="1" dirty="0"/>
              <a:t>Compare - </a:t>
            </a:r>
            <a:r>
              <a:rPr lang="en-GB" sz="2400" dirty="0"/>
              <a:t>Show how two things are similar; what is the relevance of the similarities.</a:t>
            </a:r>
          </a:p>
          <a:p>
            <a:pPr marL="0" indent="0">
              <a:lnSpc>
                <a:spcPct val="120000"/>
              </a:lnSpc>
              <a:spcBef>
                <a:spcPts val="600"/>
              </a:spcBef>
              <a:spcAft>
                <a:spcPts val="600"/>
              </a:spcAft>
              <a:buNone/>
              <a:tabLst>
                <a:tab pos="1255713" algn="l"/>
              </a:tabLst>
            </a:pPr>
            <a:r>
              <a:rPr lang="en-GB" sz="2400" b="1" dirty="0"/>
              <a:t>Contrast</a:t>
            </a:r>
            <a:r>
              <a:rPr lang="en-GB" sz="2400" dirty="0"/>
              <a:t>	- Set two or more items or arguments in opposition so as to draw out differences.   Indicate whether the differences are significant.    If appropriate, give reasons why one item or argument may be preferable.</a:t>
            </a:r>
          </a:p>
          <a:p>
            <a:pPr marL="1255713" indent="-1614488">
              <a:lnSpc>
                <a:spcPct val="120000"/>
              </a:lnSpc>
              <a:spcBef>
                <a:spcPts val="600"/>
              </a:spcBef>
              <a:spcAft>
                <a:spcPts val="600"/>
              </a:spcAft>
              <a:tabLst>
                <a:tab pos="1431925" algn="l"/>
              </a:tabLst>
            </a:pPr>
            <a:endParaRPr lang="en-GB" sz="1400" dirty="0"/>
          </a:p>
        </p:txBody>
      </p:sp>
    </p:spTree>
    <p:extLst>
      <p:ext uri="{BB962C8B-B14F-4D97-AF65-F5344CB8AC3E}">
        <p14:creationId xmlns:p14="http://schemas.microsoft.com/office/powerpoint/2010/main" val="4111039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8035E-813E-413C-BA96-FBD75D4A5A1C}"/>
              </a:ext>
            </a:extLst>
          </p:cNvPr>
          <p:cNvSpPr>
            <a:spLocks noGrp="1"/>
          </p:cNvSpPr>
          <p:nvPr>
            <p:ph type="title"/>
          </p:nvPr>
        </p:nvSpPr>
        <p:spPr>
          <a:xfrm>
            <a:off x="457200" y="274639"/>
            <a:ext cx="8229600" cy="944562"/>
          </a:xfrm>
        </p:spPr>
        <p:txBody>
          <a:bodyPr>
            <a:normAutofit/>
          </a:bodyPr>
          <a:lstStyle/>
          <a:p>
            <a:r>
              <a:rPr lang="en-US" sz="4000" dirty="0"/>
              <a:t>Academic Keywords</a:t>
            </a:r>
            <a:endParaRPr lang="en-GB" sz="4000" dirty="0"/>
          </a:p>
        </p:txBody>
      </p:sp>
      <p:sp>
        <p:nvSpPr>
          <p:cNvPr id="3" name="Content Placeholder 2">
            <a:extLst>
              <a:ext uri="{FF2B5EF4-FFF2-40B4-BE49-F238E27FC236}">
                <a16:creationId xmlns:a16="http://schemas.microsoft.com/office/drawing/2014/main" id="{FAFD0461-D377-4EA6-B494-BA03346BA907}"/>
              </a:ext>
            </a:extLst>
          </p:cNvPr>
          <p:cNvSpPr>
            <a:spLocks noGrp="1"/>
          </p:cNvSpPr>
          <p:nvPr>
            <p:ph idx="1"/>
          </p:nvPr>
        </p:nvSpPr>
        <p:spPr>
          <a:xfrm>
            <a:off x="457200" y="1438507"/>
            <a:ext cx="8229600" cy="4078726"/>
          </a:xfrm>
        </p:spPr>
        <p:txBody>
          <a:bodyPr>
            <a:normAutofit fontScale="85000" lnSpcReduction="10000"/>
          </a:bodyPr>
          <a:lstStyle/>
          <a:p>
            <a:pPr marL="0" indent="0">
              <a:lnSpc>
                <a:spcPct val="120000"/>
              </a:lnSpc>
              <a:spcBef>
                <a:spcPts val="600"/>
              </a:spcBef>
              <a:spcAft>
                <a:spcPts val="600"/>
              </a:spcAft>
              <a:buNone/>
              <a:tabLst>
                <a:tab pos="1255713" algn="l"/>
              </a:tabLst>
            </a:pPr>
            <a:r>
              <a:rPr lang="en-GB" b="1" dirty="0"/>
              <a:t>Evaluate - </a:t>
            </a:r>
            <a:r>
              <a:rPr lang="en-GB" dirty="0"/>
              <a:t>Assess the worth, importance or usefulness of something, using evidence.      There will be cases to be made both </a:t>
            </a:r>
            <a:r>
              <a:rPr lang="en-GB" i="1" dirty="0"/>
              <a:t>for</a:t>
            </a:r>
            <a:r>
              <a:rPr lang="en-GB" dirty="0"/>
              <a:t> and </a:t>
            </a:r>
            <a:r>
              <a:rPr lang="en-GB" i="1" dirty="0"/>
              <a:t>against</a:t>
            </a:r>
            <a:r>
              <a:rPr lang="en-GB" dirty="0"/>
              <a:t>.</a:t>
            </a:r>
          </a:p>
          <a:p>
            <a:pPr marL="0" indent="0">
              <a:lnSpc>
                <a:spcPct val="120000"/>
              </a:lnSpc>
              <a:spcBef>
                <a:spcPts val="600"/>
              </a:spcBef>
              <a:spcAft>
                <a:spcPts val="600"/>
              </a:spcAft>
              <a:buNone/>
              <a:tabLst>
                <a:tab pos="1431925" algn="l"/>
              </a:tabLst>
            </a:pPr>
            <a:r>
              <a:rPr lang="en-GB" b="1" dirty="0"/>
              <a:t>Critically Evaluate</a:t>
            </a:r>
            <a:r>
              <a:rPr lang="en-GB" dirty="0"/>
              <a:t>        Weigh arguments for and against something, assessing the strength of the evidence on both    sides. Use criteria to guide your assessment of which opinions, theories, models or items are preferable.</a:t>
            </a:r>
          </a:p>
          <a:p>
            <a:endParaRPr lang="en-GB" dirty="0"/>
          </a:p>
        </p:txBody>
      </p:sp>
    </p:spTree>
    <p:extLst>
      <p:ext uri="{BB962C8B-B14F-4D97-AF65-F5344CB8AC3E}">
        <p14:creationId xmlns:p14="http://schemas.microsoft.com/office/powerpoint/2010/main" val="651285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76093"/>
          </a:xfrm>
        </p:spPr>
        <p:txBody>
          <a:bodyPr/>
          <a:lstStyle/>
          <a:p>
            <a:r>
              <a:rPr lang="en-GB" dirty="0"/>
              <a:t>Citations - General</a:t>
            </a:r>
          </a:p>
        </p:txBody>
      </p:sp>
      <p:sp>
        <p:nvSpPr>
          <p:cNvPr id="3" name="Content Placeholder 2"/>
          <p:cNvSpPr>
            <a:spLocks noGrp="1"/>
          </p:cNvSpPr>
          <p:nvPr>
            <p:ph idx="1"/>
          </p:nvPr>
        </p:nvSpPr>
        <p:spPr>
          <a:xfrm>
            <a:off x="457200" y="1376855"/>
            <a:ext cx="8229600" cy="4140378"/>
          </a:xfrm>
        </p:spPr>
        <p:txBody>
          <a:bodyPr>
            <a:normAutofit fontScale="92500" lnSpcReduction="20000"/>
          </a:bodyPr>
          <a:lstStyle/>
          <a:p>
            <a:r>
              <a:rPr lang="en-GB" dirty="0"/>
              <a:t>Provide a number of different literature sources in assignments</a:t>
            </a:r>
          </a:p>
          <a:p>
            <a:r>
              <a:rPr lang="en-GB" dirty="0"/>
              <a:t>You can use more some – use a variety of sources.</a:t>
            </a:r>
          </a:p>
          <a:p>
            <a:r>
              <a:rPr lang="en-GB" dirty="0"/>
              <a:t>If you use a source a number to times you need to cite each one (not just once)</a:t>
            </a:r>
          </a:p>
          <a:p>
            <a:r>
              <a:rPr lang="en-GB" dirty="0"/>
              <a:t>Large sections of text without any citations will cause problems </a:t>
            </a:r>
          </a:p>
          <a:p>
            <a:r>
              <a:rPr lang="en-GB" dirty="0"/>
              <a:t>You must always ‘cite’ every time!</a:t>
            </a:r>
          </a:p>
        </p:txBody>
      </p:sp>
    </p:spTree>
    <p:extLst>
      <p:ext uri="{BB962C8B-B14F-4D97-AF65-F5344CB8AC3E}">
        <p14:creationId xmlns:p14="http://schemas.microsoft.com/office/powerpoint/2010/main" val="37217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Write in the Third Person</a:t>
            </a:r>
          </a:p>
        </p:txBody>
      </p:sp>
      <p:sp>
        <p:nvSpPr>
          <p:cNvPr id="3" name="Content Placeholder 2"/>
          <p:cNvSpPr>
            <a:spLocks noGrp="1"/>
          </p:cNvSpPr>
          <p:nvPr>
            <p:ph idx="1"/>
          </p:nvPr>
        </p:nvSpPr>
        <p:spPr/>
        <p:txBody>
          <a:bodyPr>
            <a:normAutofit fontScale="85000" lnSpcReduction="20000"/>
          </a:bodyPr>
          <a:lstStyle/>
          <a:p>
            <a:r>
              <a:rPr lang="en-GB" dirty="0"/>
              <a:t>Be impersonal, </a:t>
            </a:r>
          </a:p>
          <a:p>
            <a:r>
              <a:rPr lang="en-GB" dirty="0"/>
              <a:t>Avoid pronouns such as ‘I’, ‘We’ and ‘You’, the author, instead use terms such as:</a:t>
            </a:r>
          </a:p>
          <a:p>
            <a:endParaRPr lang="en-GB" dirty="0"/>
          </a:p>
          <a:p>
            <a:r>
              <a:rPr lang="en-GB" dirty="0"/>
              <a:t>‘It can be seen that …’</a:t>
            </a:r>
          </a:p>
          <a:p>
            <a:r>
              <a:rPr lang="en-GB" dirty="0"/>
              <a:t>‘There are a number of …’</a:t>
            </a:r>
          </a:p>
          <a:p>
            <a:r>
              <a:rPr lang="en-GB" dirty="0"/>
              <a:t>‘It has been found that …’</a:t>
            </a:r>
          </a:p>
          <a:p>
            <a:endParaRPr lang="en-GB" dirty="0"/>
          </a:p>
          <a:p>
            <a:r>
              <a:rPr lang="en-GB" dirty="0"/>
              <a:t>Even when providing a recommendation!!</a:t>
            </a:r>
          </a:p>
          <a:p>
            <a:endParaRPr lang="en-GB" dirty="0"/>
          </a:p>
        </p:txBody>
      </p:sp>
    </p:spTree>
    <p:extLst>
      <p:ext uri="{BB962C8B-B14F-4D97-AF65-F5344CB8AC3E}">
        <p14:creationId xmlns:p14="http://schemas.microsoft.com/office/powerpoint/2010/main" val="4006172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143000"/>
          </a:xfrm>
        </p:spPr>
        <p:txBody>
          <a:bodyPr anchor="ctr">
            <a:normAutofit/>
          </a:bodyPr>
          <a:lstStyle/>
          <a:p>
            <a:r>
              <a:rPr lang="en-US"/>
              <a:t>Opinions</a:t>
            </a:r>
          </a:p>
        </p:txBody>
      </p:sp>
      <p:sp>
        <p:nvSpPr>
          <p:cNvPr id="6" name="Content Placeholder 5"/>
          <p:cNvSpPr>
            <a:spLocks noGrp="1"/>
          </p:cNvSpPr>
          <p:nvPr>
            <p:ph sz="half" idx="1"/>
          </p:nvPr>
        </p:nvSpPr>
        <p:spPr>
          <a:xfrm>
            <a:off x="457200" y="1600201"/>
            <a:ext cx="4038600" cy="3989040"/>
          </a:xfrm>
        </p:spPr>
        <p:txBody>
          <a:bodyPr>
            <a:normAutofit/>
          </a:bodyPr>
          <a:lstStyle/>
          <a:p>
            <a:pPr marL="270000" indent="0">
              <a:spcBef>
                <a:spcPts val="0"/>
              </a:spcBef>
              <a:spcAft>
                <a:spcPts val="600"/>
              </a:spcAft>
            </a:pPr>
            <a:r>
              <a:rPr lang="en-GB" sz="2600" dirty="0"/>
              <a:t>We do not stand on soap boxes and preach!</a:t>
            </a:r>
          </a:p>
          <a:p>
            <a:pPr marL="270000" indent="0">
              <a:spcBef>
                <a:spcPts val="0"/>
              </a:spcBef>
              <a:spcAft>
                <a:spcPts val="600"/>
              </a:spcAft>
            </a:pPr>
            <a:r>
              <a:rPr lang="en-GB" sz="2600" dirty="0"/>
              <a:t>We provide evidence which provides a perspective balanced with other evidence</a:t>
            </a:r>
          </a:p>
          <a:p>
            <a:pPr marL="270000" indent="0">
              <a:spcBef>
                <a:spcPts val="0"/>
              </a:spcBef>
              <a:spcAft>
                <a:spcPts val="600"/>
              </a:spcAft>
            </a:pPr>
            <a:r>
              <a:rPr lang="en-GB" sz="2600" dirty="0"/>
              <a:t>We discuss the evidence</a:t>
            </a:r>
          </a:p>
          <a:p>
            <a:pPr marL="270000" indent="0">
              <a:spcBef>
                <a:spcPts val="0"/>
              </a:spcBef>
              <a:spcAft>
                <a:spcPts val="600"/>
              </a:spcAft>
            </a:pPr>
            <a:r>
              <a:rPr lang="en-GB" sz="2600" dirty="0"/>
              <a:t>We draw conclusions</a:t>
            </a:r>
          </a:p>
        </p:txBody>
      </p:sp>
      <p:pic>
        <p:nvPicPr>
          <p:cNvPr id="2" name="Picture 1">
            <a:extLst>
              <a:ext uri="{FF2B5EF4-FFF2-40B4-BE49-F238E27FC236}">
                <a16:creationId xmlns:a16="http://schemas.microsoft.com/office/drawing/2014/main" id="{466E6FCE-7BBB-4F10-8CD3-EBC256EF3AF3}"/>
              </a:ext>
            </a:extLst>
          </p:cNvPr>
          <p:cNvPicPr>
            <a:picLocks noChangeAspect="1"/>
          </p:cNvPicPr>
          <p:nvPr/>
        </p:nvPicPr>
        <p:blipFill rotWithShape="1">
          <a:blip r:embed="rId3"/>
          <a:srcRect l="23115" r="19936"/>
          <a:stretch/>
        </p:blipFill>
        <p:spPr>
          <a:xfrm>
            <a:off x="4648200" y="1600201"/>
            <a:ext cx="4038600" cy="3989040"/>
          </a:xfrm>
          <a:prstGeom prst="rect">
            <a:avLst/>
          </a:prstGeom>
          <a:noFill/>
        </p:spPr>
      </p:pic>
      <p:pic>
        <p:nvPicPr>
          <p:cNvPr id="4" name="Picture 3">
            <a:extLst>
              <a:ext uri="{FF2B5EF4-FFF2-40B4-BE49-F238E27FC236}">
                <a16:creationId xmlns:a16="http://schemas.microsoft.com/office/drawing/2014/main" id="{6D76B534-FA12-44B9-94E8-F63C68E2A6E4}"/>
              </a:ext>
            </a:extLst>
          </p:cNvPr>
          <p:cNvPicPr>
            <a:picLocks noChangeAspect="1"/>
          </p:cNvPicPr>
          <p:nvPr/>
        </p:nvPicPr>
        <p:blipFill>
          <a:blip r:embed="rId4"/>
          <a:stretch>
            <a:fillRect/>
          </a:stretch>
        </p:blipFill>
        <p:spPr>
          <a:xfrm>
            <a:off x="4648200" y="1573756"/>
            <a:ext cx="2561411" cy="1401380"/>
          </a:xfrm>
          <a:prstGeom prst="rect">
            <a:avLst/>
          </a:prstGeom>
        </p:spPr>
      </p:pic>
    </p:spTree>
    <p:extLst>
      <p:ext uri="{BB962C8B-B14F-4D97-AF65-F5344CB8AC3E}">
        <p14:creationId xmlns:p14="http://schemas.microsoft.com/office/powerpoint/2010/main" val="2312513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wipe(down)">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86603"/>
          </a:xfrm>
        </p:spPr>
        <p:txBody>
          <a:bodyPr>
            <a:noAutofit/>
          </a:bodyPr>
          <a:lstStyle/>
          <a:p>
            <a:r>
              <a:rPr lang="en-GB" sz="3600" dirty="0"/>
              <a:t>Useful words when you interpret the evidence</a:t>
            </a:r>
          </a:p>
        </p:txBody>
      </p:sp>
      <p:sp>
        <p:nvSpPr>
          <p:cNvPr id="3" name="Content Placeholder 2"/>
          <p:cNvSpPr>
            <a:spLocks noGrp="1"/>
          </p:cNvSpPr>
          <p:nvPr>
            <p:ph idx="1"/>
          </p:nvPr>
        </p:nvSpPr>
        <p:spPr>
          <a:xfrm>
            <a:off x="457200" y="1417638"/>
            <a:ext cx="8229600" cy="4099595"/>
          </a:xfrm>
        </p:spPr>
        <p:txBody>
          <a:bodyPr>
            <a:normAutofit fontScale="70000" lnSpcReduction="20000"/>
          </a:bodyPr>
          <a:lstStyle/>
          <a:p>
            <a:r>
              <a:rPr lang="en-GB" sz="3400" dirty="0"/>
              <a:t>appears to … e.g. (this appears to show that binge drinking leads to alcoholism in later life)</a:t>
            </a:r>
          </a:p>
          <a:p>
            <a:r>
              <a:rPr lang="en-GB" sz="3400" dirty="0"/>
              <a:t>seems to …(suggest that binge drinking leads to alcoholism in later life)</a:t>
            </a:r>
          </a:p>
          <a:p>
            <a:r>
              <a:rPr lang="en-GB" sz="3400" dirty="0"/>
              <a:t>tends to …</a:t>
            </a:r>
          </a:p>
          <a:p>
            <a:r>
              <a:rPr lang="en-GB" sz="3400" dirty="0"/>
              <a:t>may …</a:t>
            </a:r>
          </a:p>
          <a:p>
            <a:r>
              <a:rPr lang="en-GB" sz="3400" dirty="0"/>
              <a:t>might …</a:t>
            </a:r>
          </a:p>
          <a:p>
            <a:r>
              <a:rPr lang="en-GB" sz="3400" dirty="0"/>
              <a:t>possibly …</a:t>
            </a:r>
          </a:p>
          <a:p>
            <a:r>
              <a:rPr lang="en-GB" sz="3400" dirty="0"/>
              <a:t>probably …</a:t>
            </a:r>
          </a:p>
          <a:p>
            <a:r>
              <a:rPr lang="en-GB" sz="3400" dirty="0"/>
              <a:t>apparently …</a:t>
            </a:r>
          </a:p>
          <a:p>
            <a:r>
              <a:rPr lang="en-GB" sz="3400" dirty="0"/>
              <a:t>generally …</a:t>
            </a:r>
          </a:p>
          <a:p>
            <a:endParaRPr lang="en-GB" dirty="0"/>
          </a:p>
        </p:txBody>
      </p:sp>
      <p:pic>
        <p:nvPicPr>
          <p:cNvPr id="4" name="Picture 3">
            <a:extLst>
              <a:ext uri="{FF2B5EF4-FFF2-40B4-BE49-F238E27FC236}">
                <a16:creationId xmlns:a16="http://schemas.microsoft.com/office/drawing/2014/main" id="{D790E587-21D3-42DF-B40F-4BA64624BEB3}"/>
              </a:ext>
            </a:extLst>
          </p:cNvPr>
          <p:cNvPicPr>
            <a:picLocks noChangeAspect="1"/>
          </p:cNvPicPr>
          <p:nvPr/>
        </p:nvPicPr>
        <p:blipFill>
          <a:blip r:embed="rId3"/>
          <a:stretch>
            <a:fillRect/>
          </a:stretch>
        </p:blipFill>
        <p:spPr>
          <a:xfrm>
            <a:off x="4108643" y="2869902"/>
            <a:ext cx="4578157" cy="2570460"/>
          </a:xfrm>
          <a:prstGeom prst="rect">
            <a:avLst/>
          </a:prstGeom>
        </p:spPr>
      </p:pic>
    </p:spTree>
    <p:extLst>
      <p:ext uri="{BB962C8B-B14F-4D97-AF65-F5344CB8AC3E}">
        <p14:creationId xmlns:p14="http://schemas.microsoft.com/office/powerpoint/2010/main" val="2036932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F5B20-69A3-49EE-9B3B-AAFFD4EDACA9}"/>
              </a:ext>
            </a:extLst>
          </p:cNvPr>
          <p:cNvSpPr>
            <a:spLocks noGrp="1"/>
          </p:cNvSpPr>
          <p:nvPr>
            <p:ph type="title"/>
          </p:nvPr>
        </p:nvSpPr>
        <p:spPr/>
        <p:txBody>
          <a:bodyPr/>
          <a:lstStyle/>
          <a:p>
            <a:r>
              <a:rPr lang="en-GB" dirty="0"/>
              <a:t>Context and Argument</a:t>
            </a:r>
          </a:p>
        </p:txBody>
      </p:sp>
      <p:sp>
        <p:nvSpPr>
          <p:cNvPr id="4" name="Content Placeholder 3">
            <a:extLst>
              <a:ext uri="{FF2B5EF4-FFF2-40B4-BE49-F238E27FC236}">
                <a16:creationId xmlns:a16="http://schemas.microsoft.com/office/drawing/2014/main" id="{CE98EA4E-2BE7-454B-89B2-B8844FFF3D43}"/>
              </a:ext>
            </a:extLst>
          </p:cNvPr>
          <p:cNvSpPr>
            <a:spLocks noGrp="1"/>
          </p:cNvSpPr>
          <p:nvPr>
            <p:ph sz="half" idx="1"/>
          </p:nvPr>
        </p:nvSpPr>
        <p:spPr/>
        <p:txBody>
          <a:bodyPr/>
          <a:lstStyle/>
          <a:p>
            <a:r>
              <a:rPr lang="en-GB" dirty="0"/>
              <a:t>Context is key</a:t>
            </a:r>
          </a:p>
          <a:p>
            <a:r>
              <a:rPr lang="en-GB" dirty="0"/>
              <a:t>All discussions have meaning and make sense in their specific context</a:t>
            </a:r>
          </a:p>
          <a:p>
            <a:r>
              <a:rPr lang="en-GB" dirty="0"/>
              <a:t>Change the context, change the meaning</a:t>
            </a:r>
          </a:p>
        </p:txBody>
      </p:sp>
      <p:sp>
        <p:nvSpPr>
          <p:cNvPr id="5" name="Content Placeholder 4">
            <a:extLst>
              <a:ext uri="{FF2B5EF4-FFF2-40B4-BE49-F238E27FC236}">
                <a16:creationId xmlns:a16="http://schemas.microsoft.com/office/drawing/2014/main" id="{072946BB-EB63-43D8-9755-2FCFB9FAE870}"/>
              </a:ext>
            </a:extLst>
          </p:cNvPr>
          <p:cNvSpPr>
            <a:spLocks noGrp="1"/>
          </p:cNvSpPr>
          <p:nvPr>
            <p:ph sz="half" idx="2"/>
          </p:nvPr>
        </p:nvSpPr>
        <p:spPr/>
        <p:txBody>
          <a:bodyPr/>
          <a:lstStyle/>
          <a:p>
            <a:r>
              <a:rPr lang="en-GB" dirty="0"/>
              <a:t>Argument</a:t>
            </a:r>
          </a:p>
          <a:p>
            <a:r>
              <a:rPr lang="en-GB" dirty="0"/>
              <a:t>Build one perspective</a:t>
            </a:r>
          </a:p>
          <a:p>
            <a:r>
              <a:rPr lang="en-GB" dirty="0"/>
              <a:t>Explore one line of argument, then change direction</a:t>
            </a:r>
          </a:p>
          <a:p>
            <a:r>
              <a:rPr lang="en-GB" dirty="0"/>
              <a:t>“However …”</a:t>
            </a:r>
          </a:p>
          <a:p>
            <a:r>
              <a:rPr lang="en-GB" dirty="0"/>
              <a:t>“This may not cover all possibilities …”</a:t>
            </a:r>
          </a:p>
        </p:txBody>
      </p:sp>
    </p:spTree>
    <p:extLst>
      <p:ext uri="{BB962C8B-B14F-4D97-AF65-F5344CB8AC3E}">
        <p14:creationId xmlns:p14="http://schemas.microsoft.com/office/powerpoint/2010/main" val="3574812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 calcmode="lin" valueType="num">
                                      <p:cBhvr additive="base">
                                        <p:cTn id="3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anim calcmode="lin" valueType="num">
                                      <p:cBhvr additive="base">
                                        <p:cTn id="4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4" end="4"/>
                                            </p:txEl>
                                          </p:spTgt>
                                        </p:tgtEl>
                                        <p:attrNameLst>
                                          <p:attrName>style.visibility</p:attrName>
                                        </p:attrNameLst>
                                      </p:cBhvr>
                                      <p:to>
                                        <p:strVal val="visible"/>
                                      </p:to>
                                    </p:set>
                                    <p:anim calcmode="lin" valueType="num">
                                      <p:cBhvr additive="base">
                                        <p:cTn id="4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55072"/>
          </a:xfrm>
        </p:spPr>
        <p:txBody>
          <a:bodyPr>
            <a:normAutofit/>
          </a:bodyPr>
          <a:lstStyle/>
          <a:p>
            <a:r>
              <a:rPr lang="en-GB" sz="2800" dirty="0"/>
              <a:t>Citing- How references would look in your text.</a:t>
            </a:r>
          </a:p>
        </p:txBody>
      </p:sp>
      <p:sp>
        <p:nvSpPr>
          <p:cNvPr id="3" name="Content Placeholder 2"/>
          <p:cNvSpPr>
            <a:spLocks noGrp="1"/>
          </p:cNvSpPr>
          <p:nvPr>
            <p:ph idx="1"/>
          </p:nvPr>
        </p:nvSpPr>
        <p:spPr>
          <a:xfrm>
            <a:off x="822722" y="1229711"/>
            <a:ext cx="7521178" cy="4183118"/>
          </a:xfrm>
        </p:spPr>
        <p:txBody>
          <a:bodyPr>
            <a:noAutofit/>
          </a:bodyPr>
          <a:lstStyle/>
          <a:p>
            <a:pPr marL="0" indent="0">
              <a:buNone/>
            </a:pPr>
            <a:r>
              <a:rPr lang="en-GB" sz="1600" dirty="0"/>
              <a:t> </a:t>
            </a:r>
            <a:r>
              <a:rPr lang="en-GB" sz="2000" b="1" dirty="0"/>
              <a:t>At the beginning of a sentence</a:t>
            </a:r>
          </a:p>
          <a:p>
            <a:pPr marL="0" indent="0" algn="ctr">
              <a:buNone/>
            </a:pPr>
            <a:r>
              <a:rPr lang="en-GB" sz="2000" dirty="0"/>
              <a:t>“According to Liberty (2015) human rights are essential in modern society….”</a:t>
            </a:r>
          </a:p>
          <a:p>
            <a:r>
              <a:rPr lang="en-GB" sz="2000" b="1" dirty="0"/>
              <a:t>At the end of a sentence</a:t>
            </a:r>
          </a:p>
          <a:p>
            <a:pPr marL="0" indent="0" algn="ctr">
              <a:buNone/>
            </a:pPr>
            <a:r>
              <a:rPr lang="en-GB" sz="2000" dirty="0"/>
              <a:t>“….when investigating terrorist attacks (McCulloch and Pickering 2009).</a:t>
            </a:r>
          </a:p>
          <a:p>
            <a:r>
              <a:rPr lang="en-GB" sz="2000" b="1" dirty="0"/>
              <a:t>At the beginning of a sentence</a:t>
            </a:r>
          </a:p>
          <a:p>
            <a:pPr marL="0" indent="0" algn="ctr">
              <a:buNone/>
            </a:pPr>
            <a:r>
              <a:rPr lang="en-GB" sz="2000" dirty="0"/>
              <a:t>“Richardson (2006) suggests that what terrorists seek is ……..”</a:t>
            </a:r>
          </a:p>
          <a:p>
            <a:r>
              <a:rPr lang="en-GB" sz="2000" b="1" dirty="0"/>
              <a:t>At the end of a sentence</a:t>
            </a:r>
          </a:p>
          <a:p>
            <a:pPr marL="0" indent="0" algn="ctr">
              <a:buNone/>
            </a:pPr>
            <a:r>
              <a:rPr lang="en-GB" sz="2000" dirty="0"/>
              <a:t>“…..terrorists actually want is publicity (Waterfield and Coates, 2015). </a:t>
            </a:r>
          </a:p>
        </p:txBody>
      </p:sp>
    </p:spTree>
    <p:extLst>
      <p:ext uri="{BB962C8B-B14F-4D97-AF65-F5344CB8AC3E}">
        <p14:creationId xmlns:p14="http://schemas.microsoft.com/office/powerpoint/2010/main" val="351117513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8|0.6"/>
</p:tagLst>
</file>

<file path=ppt/tags/tag2.xml><?xml version="1.0" encoding="utf-8"?>
<p:tagLst xmlns:a="http://schemas.openxmlformats.org/drawingml/2006/main" xmlns:r="http://schemas.openxmlformats.org/officeDocument/2006/relationships" xmlns:p="http://schemas.openxmlformats.org/presentationml/2006/main">
  <p:tag name="TIMING" val="|5.1"/>
</p:tagLst>
</file>

<file path=ppt/theme/theme1.xml><?xml version="1.0" encoding="utf-8"?>
<a:theme xmlns:a="http://schemas.openxmlformats.org/drawingml/2006/main" name="Theme1.thmx powerpoint">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powerpoint" id="{3FE5A21A-5BA7-4102-817A-D825B8838D99}" vid="{F0C2D02D-CB57-4FED-82D4-FD798ACDDA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powerpoint</Template>
  <TotalTime>799</TotalTime>
  <Words>1209</Words>
  <Application>Microsoft Office PowerPoint</Application>
  <PresentationFormat>On-screen Show (4:3)</PresentationFormat>
  <Paragraphs>205</Paragraphs>
  <Slides>25</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Myriad Pro</vt:lpstr>
      <vt:lpstr>Wingdings</vt:lpstr>
      <vt:lpstr>Theme1.thmx powerpoint</vt:lpstr>
      <vt:lpstr>Formal Writing Skills</vt:lpstr>
      <vt:lpstr>Questions</vt:lpstr>
      <vt:lpstr>Academic Writing</vt:lpstr>
      <vt:lpstr>Academic Writing</vt:lpstr>
      <vt:lpstr>Academic Writing</vt:lpstr>
      <vt:lpstr>Academic Writing</vt:lpstr>
      <vt:lpstr>Be cautious – nothing is certain!</vt:lpstr>
      <vt:lpstr>Be Objective</vt:lpstr>
      <vt:lpstr>Do Not Address The Reader</vt:lpstr>
      <vt:lpstr>Be Precise and Concise</vt:lpstr>
      <vt:lpstr>Styles of Academic Writing</vt:lpstr>
      <vt:lpstr>Descriptive Writing</vt:lpstr>
      <vt:lpstr>Argumentative and Analytical</vt:lpstr>
      <vt:lpstr>Evaluative and Analytical</vt:lpstr>
      <vt:lpstr>Reflective writing</vt:lpstr>
      <vt:lpstr>Personal v Academic Writing </vt:lpstr>
      <vt:lpstr>Academic Keywords</vt:lpstr>
      <vt:lpstr>Academic Keywords</vt:lpstr>
      <vt:lpstr>Academic Keywords</vt:lpstr>
      <vt:lpstr>Citations - General</vt:lpstr>
      <vt:lpstr>Write in the Third Person</vt:lpstr>
      <vt:lpstr>Opinions</vt:lpstr>
      <vt:lpstr>Useful words when you interpret the evidence</vt:lpstr>
      <vt:lpstr>Context and Argument</vt:lpstr>
      <vt:lpstr>Citing- How references would look in your text.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Skills</dc:title>
  <dc:creator>jane davies thomas</dc:creator>
  <cp:lastModifiedBy>Mike Durke</cp:lastModifiedBy>
  <cp:revision>20</cp:revision>
  <cp:lastPrinted>2019-09-09T08:39:42Z</cp:lastPrinted>
  <dcterms:created xsi:type="dcterms:W3CDTF">2019-09-04T05:11:24Z</dcterms:created>
  <dcterms:modified xsi:type="dcterms:W3CDTF">2024-02-26T11:57:23Z</dcterms:modified>
</cp:coreProperties>
</file>