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4" r:id="rId1"/>
  </p:sldMasterIdLst>
  <p:notesMasterIdLst>
    <p:notesMasterId r:id="rId47"/>
  </p:notesMasterIdLst>
  <p:sldIdLst>
    <p:sldId id="256" r:id="rId2"/>
    <p:sldId id="292" r:id="rId3"/>
    <p:sldId id="293" r:id="rId4"/>
    <p:sldId id="287" r:id="rId5"/>
    <p:sldId id="295" r:id="rId6"/>
    <p:sldId id="285" r:id="rId7"/>
    <p:sldId id="311" r:id="rId8"/>
    <p:sldId id="296" r:id="rId9"/>
    <p:sldId id="288" r:id="rId10"/>
    <p:sldId id="289" r:id="rId11"/>
    <p:sldId id="290" r:id="rId12"/>
    <p:sldId id="314" r:id="rId13"/>
    <p:sldId id="307" r:id="rId14"/>
    <p:sldId id="308" r:id="rId15"/>
    <p:sldId id="309" r:id="rId16"/>
    <p:sldId id="310" r:id="rId17"/>
    <p:sldId id="257" r:id="rId18"/>
    <p:sldId id="258" r:id="rId19"/>
    <p:sldId id="259" r:id="rId20"/>
    <p:sldId id="305" r:id="rId21"/>
    <p:sldId id="260" r:id="rId22"/>
    <p:sldId id="302" r:id="rId23"/>
    <p:sldId id="261" r:id="rId24"/>
    <p:sldId id="263" r:id="rId25"/>
    <p:sldId id="264" r:id="rId26"/>
    <p:sldId id="265" r:id="rId27"/>
    <p:sldId id="266" r:id="rId28"/>
    <p:sldId id="267" r:id="rId29"/>
    <p:sldId id="268" r:id="rId30"/>
    <p:sldId id="269" r:id="rId31"/>
    <p:sldId id="271" r:id="rId32"/>
    <p:sldId id="277" r:id="rId33"/>
    <p:sldId id="279" r:id="rId34"/>
    <p:sldId id="284" r:id="rId35"/>
    <p:sldId id="282" r:id="rId36"/>
    <p:sldId id="297" r:id="rId37"/>
    <p:sldId id="299" r:id="rId38"/>
    <p:sldId id="298" r:id="rId39"/>
    <p:sldId id="300" r:id="rId40"/>
    <p:sldId id="317" r:id="rId41"/>
    <p:sldId id="318" r:id="rId42"/>
    <p:sldId id="312" r:id="rId43"/>
    <p:sldId id="313" r:id="rId44"/>
    <p:sldId id="316" r:id="rId45"/>
    <p:sldId id="319" r:id="rId4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B5672B-C5B0-5E79-A966-792FCDD44266}" v="156" dt="2018-12-03T11:31:45.297"/>
    <p1510:client id="{305193C2-E3E0-1FD5-7D30-92707A18BF65}" v="101" dt="2018-12-03T11:13:39.744"/>
    <p1510:client id="{B47732EC-5EEC-855A-0B4B-74E6D12D1E1B}" v="188" dt="2018-12-03T11:18:23.681"/>
    <p1510:client id="{F957DE6B-4FB8-AFE6-0B5B-1AD3663CE7CE}" v="56" dt="2018-12-03T11:26:21.582"/>
    <p1510:client id="{69AB110D-1FC3-E8D9-BD82-1C4D8D06119F}" v="14" dt="2018-12-03T21:17:40.7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rzana Hussen (1709301)" userId="S::1709301@student.uwtsd.ac.uk::391dd9c7-46c0-4566-a8bd-3491ceb873c8" providerId="AD" clId="Web-{69AB110D-1FC3-E8D9-BD82-1C4D8D06119F}"/>
    <pc:docChg chg="modSld">
      <pc:chgData name="Farzana Hussen (1709301)" userId="S::1709301@student.uwtsd.ac.uk::391dd9c7-46c0-4566-a8bd-3491ceb873c8" providerId="AD" clId="Web-{69AB110D-1FC3-E8D9-BD82-1C4D8D06119F}" dt="2018-12-03T21:17:40.754" v="57" actId="1076"/>
      <pc:docMkLst>
        <pc:docMk/>
      </pc:docMkLst>
      <pc:sldChg chg="modSp">
        <pc:chgData name="Farzana Hussen (1709301)" userId="S::1709301@student.uwtsd.ac.uk::391dd9c7-46c0-4566-a8bd-3491ceb873c8" providerId="AD" clId="Web-{69AB110D-1FC3-E8D9-BD82-1C4D8D06119F}" dt="2018-12-03T20:52:21.838" v="1" actId="1076"/>
        <pc:sldMkLst>
          <pc:docMk/>
          <pc:sldMk cId="3540179554" sldId="256"/>
        </pc:sldMkLst>
        <pc:spChg chg="mod">
          <ac:chgData name="Farzana Hussen (1709301)" userId="S::1709301@student.uwtsd.ac.uk::391dd9c7-46c0-4566-a8bd-3491ceb873c8" providerId="AD" clId="Web-{69AB110D-1FC3-E8D9-BD82-1C4D8D06119F}" dt="2018-12-03T20:52:21.838" v="1" actId="1076"/>
          <ac:spMkLst>
            <pc:docMk/>
            <pc:sldMk cId="3540179554" sldId="256"/>
            <ac:spMk id="7" creationId="{662281E8-2178-4C86-A882-BF6722E62937}"/>
          </ac:spMkLst>
        </pc:spChg>
        <pc:picChg chg="mod">
          <ac:chgData name="Farzana Hussen (1709301)" userId="S::1709301@student.uwtsd.ac.uk::391dd9c7-46c0-4566-a8bd-3491ceb873c8" providerId="AD" clId="Web-{69AB110D-1FC3-E8D9-BD82-1C4D8D06119F}" dt="2018-12-03T20:52:20.526" v="0" actId="1076"/>
          <ac:picMkLst>
            <pc:docMk/>
            <pc:sldMk cId="3540179554" sldId="256"/>
            <ac:picMk id="5" creationId="{1E4AD3B3-94E1-6246-93DE-8D5480768456}"/>
          </ac:picMkLst>
        </pc:picChg>
      </pc:sldChg>
      <pc:sldChg chg="modTransition">
        <pc:chgData name="Farzana Hussen (1709301)" userId="S::1709301@student.uwtsd.ac.uk::391dd9c7-46c0-4566-a8bd-3491ceb873c8" providerId="AD" clId="Web-{69AB110D-1FC3-E8D9-BD82-1C4D8D06119F}" dt="2018-12-03T20:53:57.183" v="6"/>
        <pc:sldMkLst>
          <pc:docMk/>
          <pc:sldMk cId="1651079410" sldId="257"/>
        </pc:sldMkLst>
      </pc:sldChg>
      <pc:sldChg chg="modTransition">
        <pc:chgData name="Farzana Hussen (1709301)" userId="S::1709301@student.uwtsd.ac.uk::391dd9c7-46c0-4566-a8bd-3491ceb873c8" providerId="AD" clId="Web-{69AB110D-1FC3-E8D9-BD82-1C4D8D06119F}" dt="2018-12-03T21:10:54.298" v="8"/>
        <pc:sldMkLst>
          <pc:docMk/>
          <pc:sldMk cId="1075131702" sldId="266"/>
        </pc:sldMkLst>
      </pc:sldChg>
      <pc:sldChg chg="modSp">
        <pc:chgData name="Farzana Hussen (1709301)" userId="S::1709301@student.uwtsd.ac.uk::391dd9c7-46c0-4566-a8bd-3491ceb873c8" providerId="AD" clId="Web-{69AB110D-1FC3-E8D9-BD82-1C4D8D06119F}" dt="2018-12-03T21:11:44.174" v="9" actId="1076"/>
        <pc:sldMkLst>
          <pc:docMk/>
          <pc:sldMk cId="2606089125" sldId="267"/>
        </pc:sldMkLst>
        <pc:spChg chg="mod">
          <ac:chgData name="Farzana Hussen (1709301)" userId="S::1709301@student.uwtsd.ac.uk::391dd9c7-46c0-4566-a8bd-3491ceb873c8" providerId="AD" clId="Web-{69AB110D-1FC3-E8D9-BD82-1C4D8D06119F}" dt="2018-12-03T21:11:44.174" v="9" actId="1076"/>
          <ac:spMkLst>
            <pc:docMk/>
            <pc:sldMk cId="2606089125" sldId="267"/>
            <ac:spMk id="187" creationId="{E27D1CC8-E39D-4C1F-BF64-0A2CEAB6A6F0}"/>
          </ac:spMkLst>
        </pc:spChg>
      </pc:sldChg>
      <pc:sldChg chg="modSp addAnim delAnim modAnim">
        <pc:chgData name="Farzana Hussen (1709301)" userId="S::1709301@student.uwtsd.ac.uk::391dd9c7-46c0-4566-a8bd-3491ceb873c8" providerId="AD" clId="Web-{69AB110D-1FC3-E8D9-BD82-1C4D8D06119F}" dt="2018-12-03T21:17:40.754" v="57" actId="1076"/>
        <pc:sldMkLst>
          <pc:docMk/>
          <pc:sldMk cId="637330919" sldId="268"/>
        </pc:sldMkLst>
        <pc:spChg chg="mod">
          <ac:chgData name="Farzana Hussen (1709301)" userId="S::1709301@student.uwtsd.ac.uk::391dd9c7-46c0-4566-a8bd-3491ceb873c8" providerId="AD" clId="Web-{69AB110D-1FC3-E8D9-BD82-1C4D8D06119F}" dt="2018-12-03T21:17:31.754" v="56" actId="1076"/>
          <ac:spMkLst>
            <pc:docMk/>
            <pc:sldMk cId="637330919" sldId="268"/>
            <ac:spMk id="3" creationId="{ACC08641-69AF-1242-AD5A-B9C94554F3CD}"/>
          </ac:spMkLst>
        </pc:spChg>
        <pc:picChg chg="mod">
          <ac:chgData name="Farzana Hussen (1709301)" userId="S::1709301@student.uwtsd.ac.uk::391dd9c7-46c0-4566-a8bd-3491ceb873c8" providerId="AD" clId="Web-{69AB110D-1FC3-E8D9-BD82-1C4D8D06119F}" dt="2018-12-03T21:17:24.285" v="55" actId="1076"/>
          <ac:picMkLst>
            <pc:docMk/>
            <pc:sldMk cId="637330919" sldId="268"/>
            <ac:picMk id="11" creationId="{862B09D5-E8F7-7640-81F7-A7CC402FDFCF}"/>
          </ac:picMkLst>
        </pc:picChg>
        <pc:picChg chg="mod">
          <ac:chgData name="Farzana Hussen (1709301)" userId="S::1709301@student.uwtsd.ac.uk::391dd9c7-46c0-4566-a8bd-3491ceb873c8" providerId="AD" clId="Web-{69AB110D-1FC3-E8D9-BD82-1C4D8D06119F}" dt="2018-12-03T21:17:07.691" v="53" actId="1076"/>
          <ac:picMkLst>
            <pc:docMk/>
            <pc:sldMk cId="637330919" sldId="268"/>
            <ac:picMk id="13" creationId="{2EEC49E9-6A2E-A645-A5A4-683ACBE210C5}"/>
          </ac:picMkLst>
        </pc:picChg>
        <pc:picChg chg="mod">
          <ac:chgData name="Farzana Hussen (1709301)" userId="S::1709301@student.uwtsd.ac.uk::391dd9c7-46c0-4566-a8bd-3491ceb873c8" providerId="AD" clId="Web-{69AB110D-1FC3-E8D9-BD82-1C4D8D06119F}" dt="2018-12-03T21:16:57.472" v="52" actId="1076"/>
          <ac:picMkLst>
            <pc:docMk/>
            <pc:sldMk cId="637330919" sldId="268"/>
            <ac:picMk id="22" creationId="{7689F56D-FBCA-2E40-9546-36C60539F0E0}"/>
          </ac:picMkLst>
        </pc:picChg>
        <pc:picChg chg="mod">
          <ac:chgData name="Farzana Hussen (1709301)" userId="S::1709301@student.uwtsd.ac.uk::391dd9c7-46c0-4566-a8bd-3491ceb873c8" providerId="AD" clId="Web-{69AB110D-1FC3-E8D9-BD82-1C4D8D06119F}" dt="2018-12-03T21:17:40.754" v="57" actId="1076"/>
          <ac:picMkLst>
            <pc:docMk/>
            <pc:sldMk cId="637330919" sldId="268"/>
            <ac:picMk id="23" creationId="{0BC51A43-96E2-5242-9046-5DF9B4A19AFD}"/>
          </ac:picMkLst>
        </pc:picChg>
        <pc:picChg chg="mod">
          <ac:chgData name="Farzana Hussen (1709301)" userId="S::1709301@student.uwtsd.ac.uk::391dd9c7-46c0-4566-a8bd-3491ceb873c8" providerId="AD" clId="Web-{69AB110D-1FC3-E8D9-BD82-1C4D8D06119F}" dt="2018-12-03T21:16:45.660" v="50" actId="1076"/>
          <ac:picMkLst>
            <pc:docMk/>
            <pc:sldMk cId="637330919" sldId="268"/>
            <ac:picMk id="24" creationId="{74D0CEAE-0975-B04C-82A0-E33BD834D6EF}"/>
          </ac:picMkLst>
        </pc:picChg>
        <pc:picChg chg="mod">
          <ac:chgData name="Farzana Hussen (1709301)" userId="S::1709301@student.uwtsd.ac.uk::391dd9c7-46c0-4566-a8bd-3491ceb873c8" providerId="AD" clId="Web-{69AB110D-1FC3-E8D9-BD82-1C4D8D06119F}" dt="2018-12-03T21:16:38.347" v="49" actId="1076"/>
          <ac:picMkLst>
            <pc:docMk/>
            <pc:sldMk cId="637330919" sldId="268"/>
            <ac:picMk id="25" creationId="{8BA39DE3-CB7E-8548-A78F-16F69ECC8E15}"/>
          </ac:picMkLst>
        </pc:picChg>
      </pc:sldChg>
      <pc:sldChg chg="mod modShow">
        <pc:chgData name="Farzana Hussen (1709301)" userId="S::1709301@student.uwtsd.ac.uk::391dd9c7-46c0-4566-a8bd-3491ceb873c8" providerId="AD" clId="Web-{69AB110D-1FC3-E8D9-BD82-1C4D8D06119F}" dt="2018-12-03T20:53:02.026" v="2"/>
        <pc:sldMkLst>
          <pc:docMk/>
          <pc:sldMk cId="3665106261" sldId="277"/>
        </pc:sldMkLst>
      </pc:sldChg>
      <pc:sldChg chg="mod modShow">
        <pc:chgData name="Farzana Hussen (1709301)" userId="S::1709301@student.uwtsd.ac.uk::391dd9c7-46c0-4566-a8bd-3491ceb873c8" providerId="AD" clId="Web-{69AB110D-1FC3-E8D9-BD82-1C4D8D06119F}" dt="2018-12-03T20:53:04.932" v="3"/>
        <pc:sldMkLst>
          <pc:docMk/>
          <pc:sldMk cId="1821829391" sldId="279"/>
        </pc:sldMkLst>
      </pc:sldChg>
      <pc:sldChg chg="mod modShow">
        <pc:chgData name="Farzana Hussen (1709301)" userId="S::1709301@student.uwtsd.ac.uk::391dd9c7-46c0-4566-a8bd-3491ceb873c8" providerId="AD" clId="Web-{69AB110D-1FC3-E8D9-BD82-1C4D8D06119F}" dt="2018-12-03T20:53:12.932" v="5"/>
        <pc:sldMkLst>
          <pc:docMk/>
          <pc:sldMk cId="4109314467" sldId="282"/>
        </pc:sldMkLst>
      </pc:sldChg>
      <pc:sldChg chg="mod modShow">
        <pc:chgData name="Farzana Hussen (1709301)" userId="S::1709301@student.uwtsd.ac.uk::391dd9c7-46c0-4566-a8bd-3491ceb873c8" providerId="AD" clId="Web-{69AB110D-1FC3-E8D9-BD82-1C4D8D06119F}" dt="2018-12-03T20:53:07.589" v="4"/>
        <pc:sldMkLst>
          <pc:docMk/>
          <pc:sldMk cId="16316251" sldId="284"/>
        </pc:sldMkLst>
      </pc:sldChg>
    </pc:docChg>
  </pc:docChgLst>
  <pc:docChgLst>
    <pc:chgData name="Samad Uddin (1710009)" userId="S::1710009@student.uwtsd.ac.uk::c311a1ca-22e3-4663-bd1d-a86198f09b82" providerId="AD" clId="Web-{E906FC2A-2126-4F31-88A2-26600EE2CC81}"/>
    <pc:docChg chg="modSld">
      <pc:chgData name="Samad Uddin (1710009)" userId="S::1710009@student.uwtsd.ac.uk::c311a1ca-22e3-4663-bd1d-a86198f09b82" providerId="AD" clId="Web-{E906FC2A-2126-4F31-88A2-26600EE2CC81}" dt="2018-12-03T16:12:27.857" v="290" actId="20577"/>
      <pc:docMkLst>
        <pc:docMk/>
      </pc:docMkLst>
      <pc:sldChg chg="addSp delSp modSp">
        <pc:chgData name="Samad Uddin (1710009)" userId="S::1710009@student.uwtsd.ac.uk::c311a1ca-22e3-4663-bd1d-a86198f09b82" providerId="AD" clId="Web-{E906FC2A-2126-4F31-88A2-26600EE2CC81}" dt="2018-12-03T16:12:27.857" v="289" actId="20577"/>
        <pc:sldMkLst>
          <pc:docMk/>
          <pc:sldMk cId="3540179554" sldId="256"/>
        </pc:sldMkLst>
        <pc:spChg chg="add del mod">
          <ac:chgData name="Samad Uddin (1710009)" userId="S::1710009@student.uwtsd.ac.uk::c311a1ca-22e3-4663-bd1d-a86198f09b82" providerId="AD" clId="Web-{E906FC2A-2126-4F31-88A2-26600EE2CC81}" dt="2018-12-03T15:58:42.058" v="35"/>
          <ac:spMkLst>
            <pc:docMk/>
            <pc:sldMk cId="3540179554" sldId="256"/>
            <ac:spMk id="2" creationId="{49071836-2394-48C8-92F4-26E3124A150F}"/>
          </ac:spMkLst>
        </pc:spChg>
        <pc:spChg chg="add del mod">
          <ac:chgData name="Samad Uddin (1710009)" userId="S::1710009@student.uwtsd.ac.uk::c311a1ca-22e3-4663-bd1d-a86198f09b82" providerId="AD" clId="Web-{E906FC2A-2126-4F31-88A2-26600EE2CC81}" dt="2018-12-03T16:05:09.465" v="190"/>
          <ac:spMkLst>
            <pc:docMk/>
            <pc:sldMk cId="3540179554" sldId="256"/>
            <ac:spMk id="4" creationId="{7214DA93-6740-49F1-B347-4A2598C53493}"/>
          </ac:spMkLst>
        </pc:spChg>
        <pc:spChg chg="add mod">
          <ac:chgData name="Samad Uddin (1710009)" userId="S::1710009@student.uwtsd.ac.uk::c311a1ca-22e3-4663-bd1d-a86198f09b82" providerId="AD" clId="Web-{E906FC2A-2126-4F31-88A2-26600EE2CC81}" dt="2018-12-03T16:12:27.857" v="289" actId="20577"/>
          <ac:spMkLst>
            <pc:docMk/>
            <pc:sldMk cId="3540179554" sldId="256"/>
            <ac:spMk id="7" creationId="{662281E8-2178-4C86-A882-BF6722E62937}"/>
          </ac:spMkLst>
        </pc:spChg>
      </pc:sldChg>
      <pc:sldChg chg="addSp modSp">
        <pc:chgData name="Samad Uddin (1710009)" userId="S::1710009@student.uwtsd.ac.uk::c311a1ca-22e3-4663-bd1d-a86198f09b82" providerId="AD" clId="Web-{E906FC2A-2126-4F31-88A2-26600EE2CC81}" dt="2018-12-03T16:11:08.357" v="285" actId="1076"/>
        <pc:sldMkLst>
          <pc:docMk/>
          <pc:sldMk cId="2164178481" sldId="316"/>
        </pc:sldMkLst>
        <pc:picChg chg="add mod">
          <ac:chgData name="Samad Uddin (1710009)" userId="S::1710009@student.uwtsd.ac.uk::c311a1ca-22e3-4663-bd1d-a86198f09b82" providerId="AD" clId="Web-{E906FC2A-2126-4F31-88A2-26600EE2CC81}" dt="2018-12-03T16:11:08.357" v="285" actId="1076"/>
          <ac:picMkLst>
            <pc:docMk/>
            <pc:sldMk cId="2164178481" sldId="316"/>
            <ac:picMk id="3" creationId="{F37E8132-0A2C-4FF6-BDA7-F46C75CB23BD}"/>
          </ac:picMkLst>
        </pc:picChg>
      </pc:sldChg>
      <pc:sldChg chg="addSp">
        <pc:chgData name="Samad Uddin (1710009)" userId="S::1710009@student.uwtsd.ac.uk::c311a1ca-22e3-4663-bd1d-a86198f09b82" providerId="AD" clId="Web-{E906FC2A-2126-4F31-88A2-26600EE2CC81}" dt="2018-12-03T16:11:16.888" v="286"/>
        <pc:sldMkLst>
          <pc:docMk/>
          <pc:sldMk cId="1204476735" sldId="319"/>
        </pc:sldMkLst>
        <pc:picChg chg="add">
          <ac:chgData name="Samad Uddin (1710009)" userId="S::1710009@student.uwtsd.ac.uk::c311a1ca-22e3-4663-bd1d-a86198f09b82" providerId="AD" clId="Web-{E906FC2A-2126-4F31-88A2-26600EE2CC81}" dt="2018-12-03T16:11:16.888" v="286"/>
          <ac:picMkLst>
            <pc:docMk/>
            <pc:sldMk cId="1204476735" sldId="319"/>
            <ac:picMk id="3" creationId="{63E5FE36-4CE9-4F22-A909-80DE6492CB0F}"/>
          </ac:picMkLst>
        </pc:picChg>
      </pc:sldChg>
    </pc:docChg>
  </pc:docChgLst>
  <pc:docChgLst>
    <pc:chgData name="Farzana Hussen (1709301)" userId="S::1709301@student.uwtsd.ac.uk::391dd9c7-46c0-4566-a8bd-3491ceb873c8" providerId="AD" clId="Web-{305193C2-E3E0-1FD5-7D30-92707A18BF65}"/>
    <pc:docChg chg="modSld">
      <pc:chgData name="Farzana Hussen (1709301)" userId="S::1709301@student.uwtsd.ac.uk::391dd9c7-46c0-4566-a8bd-3491ceb873c8" providerId="AD" clId="Web-{305193C2-E3E0-1FD5-7D30-92707A18BF65}" dt="2018-12-03T11:13:39.744" v="106"/>
      <pc:docMkLst>
        <pc:docMk/>
      </pc:docMkLst>
      <pc:sldChg chg="addSp modSp">
        <pc:chgData name="Farzana Hussen (1709301)" userId="S::1709301@student.uwtsd.ac.uk::391dd9c7-46c0-4566-a8bd-3491ceb873c8" providerId="AD" clId="Web-{305193C2-E3E0-1FD5-7D30-92707A18BF65}" dt="2018-12-03T11:13:39.744" v="106"/>
        <pc:sldMkLst>
          <pc:docMk/>
          <pc:sldMk cId="3822782023" sldId="300"/>
        </pc:sldMkLst>
        <pc:spChg chg="mod">
          <ac:chgData name="Farzana Hussen (1709301)" userId="S::1709301@student.uwtsd.ac.uk::391dd9c7-46c0-4566-a8bd-3491ceb873c8" providerId="AD" clId="Web-{305193C2-E3E0-1FD5-7D30-92707A18BF65}" dt="2018-12-03T11:12:33.354" v="6" actId="20577"/>
          <ac:spMkLst>
            <pc:docMk/>
            <pc:sldMk cId="3822782023" sldId="300"/>
            <ac:spMk id="3" creationId="{13BD40D1-AD39-42C0-BCE8-991DD0A6B920}"/>
          </ac:spMkLst>
        </pc:spChg>
        <pc:graphicFrameChg chg="add mod modGraphic">
          <ac:chgData name="Farzana Hussen (1709301)" userId="S::1709301@student.uwtsd.ac.uk::391dd9c7-46c0-4566-a8bd-3491ceb873c8" providerId="AD" clId="Web-{305193C2-E3E0-1FD5-7D30-92707A18BF65}" dt="2018-12-03T11:13:39.744" v="106"/>
          <ac:graphicFrameMkLst>
            <pc:docMk/>
            <pc:sldMk cId="3822782023" sldId="300"/>
            <ac:graphicFrameMk id="5" creationId="{6EE90E33-A245-48B3-BB42-BBCE69973449}"/>
          </ac:graphicFrameMkLst>
        </pc:graphicFrameChg>
      </pc:sldChg>
    </pc:docChg>
  </pc:docChgLst>
  <pc:docChgLst>
    <pc:chgData name="Farzana Hussen (1709301)" userId="S::1709301@student.uwtsd.ac.uk::391dd9c7-46c0-4566-a8bd-3491ceb873c8" providerId="AD" clId="Web-{B47732EC-5EEC-855A-0B4B-74E6D12D1E1B}"/>
    <pc:docChg chg="modSld">
      <pc:chgData name="Farzana Hussen (1709301)" userId="S::1709301@student.uwtsd.ac.uk::391dd9c7-46c0-4566-a8bd-3491ceb873c8" providerId="AD" clId="Web-{B47732EC-5EEC-855A-0B4B-74E6D12D1E1B}" dt="2018-12-03T11:19:32.885" v="216" actId="1076"/>
      <pc:docMkLst>
        <pc:docMk/>
      </pc:docMkLst>
      <pc:sldChg chg="modSp">
        <pc:chgData name="Farzana Hussen (1709301)" userId="S::1709301@student.uwtsd.ac.uk::391dd9c7-46c0-4566-a8bd-3491ceb873c8" providerId="AD" clId="Web-{B47732EC-5EEC-855A-0B4B-74E6D12D1E1B}" dt="2018-12-03T11:19:32.885" v="216" actId="1076"/>
        <pc:sldMkLst>
          <pc:docMk/>
          <pc:sldMk cId="3822782023" sldId="300"/>
        </pc:sldMkLst>
        <pc:graphicFrameChg chg="mod modGraphic">
          <ac:chgData name="Farzana Hussen (1709301)" userId="S::1709301@student.uwtsd.ac.uk::391dd9c7-46c0-4566-a8bd-3491ceb873c8" providerId="AD" clId="Web-{B47732EC-5EEC-855A-0B4B-74E6D12D1E1B}" dt="2018-12-03T11:19:32.885" v="216" actId="1076"/>
          <ac:graphicFrameMkLst>
            <pc:docMk/>
            <pc:sldMk cId="3822782023" sldId="300"/>
            <ac:graphicFrameMk id="5" creationId="{6EE90E33-A245-48B3-BB42-BBCE69973449}"/>
          </ac:graphicFrameMkLst>
        </pc:graphicFrameChg>
      </pc:sldChg>
    </pc:docChg>
  </pc:docChgLst>
  <pc:docChgLst>
    <pc:chgData name="Farzana Hussen (1709301)" userId="S::1709301@student.uwtsd.ac.uk::391dd9c7-46c0-4566-a8bd-3491ceb873c8" providerId="AD" clId="Web-{F957DE6B-4FB8-AFE6-0B5B-1AD3663CE7CE}"/>
    <pc:docChg chg="modSld">
      <pc:chgData name="Farzana Hussen (1709301)" userId="S::1709301@student.uwtsd.ac.uk::391dd9c7-46c0-4566-a8bd-3491ceb873c8" providerId="AD" clId="Web-{F957DE6B-4FB8-AFE6-0B5B-1AD3663CE7CE}" dt="2018-12-03T11:26:21.582" v="30" actId="1076"/>
      <pc:docMkLst>
        <pc:docMk/>
      </pc:docMkLst>
      <pc:sldChg chg="modSp">
        <pc:chgData name="Farzana Hussen (1709301)" userId="S::1709301@student.uwtsd.ac.uk::391dd9c7-46c0-4566-a8bd-3491ceb873c8" providerId="AD" clId="Web-{F957DE6B-4FB8-AFE6-0B5B-1AD3663CE7CE}" dt="2018-12-03T11:26:21.582" v="30" actId="1076"/>
        <pc:sldMkLst>
          <pc:docMk/>
          <pc:sldMk cId="3822782023" sldId="300"/>
        </pc:sldMkLst>
        <pc:graphicFrameChg chg="mod modGraphic">
          <ac:chgData name="Farzana Hussen (1709301)" userId="S::1709301@student.uwtsd.ac.uk::391dd9c7-46c0-4566-a8bd-3491ceb873c8" providerId="AD" clId="Web-{F957DE6B-4FB8-AFE6-0B5B-1AD3663CE7CE}" dt="2018-12-03T11:26:21.582" v="30" actId="1076"/>
          <ac:graphicFrameMkLst>
            <pc:docMk/>
            <pc:sldMk cId="3822782023" sldId="300"/>
            <ac:graphicFrameMk id="5" creationId="{6EE90E33-A245-48B3-BB42-BBCE69973449}"/>
          </ac:graphicFrameMkLst>
        </pc:graphicFrameChg>
      </pc:sldChg>
    </pc:docChg>
  </pc:docChgLst>
  <pc:docChgLst>
    <pc:chgData name="Farzana Hussen (1709301)" userId="S::1709301@student.uwtsd.ac.uk::391dd9c7-46c0-4566-a8bd-3491ceb873c8" providerId="AD" clId="Web-{46B5672B-C5B0-5E79-A966-792FCDD44266}"/>
    <pc:docChg chg="modSld">
      <pc:chgData name="Farzana Hussen (1709301)" userId="S::1709301@student.uwtsd.ac.uk::391dd9c7-46c0-4566-a8bd-3491ceb873c8" providerId="AD" clId="Web-{46B5672B-C5B0-5E79-A966-792FCDD44266}" dt="2018-12-03T11:31:25.500" v="19"/>
      <pc:docMkLst>
        <pc:docMk/>
      </pc:docMkLst>
      <pc:sldChg chg="modSp">
        <pc:chgData name="Farzana Hussen (1709301)" userId="S::1709301@student.uwtsd.ac.uk::391dd9c7-46c0-4566-a8bd-3491ceb873c8" providerId="AD" clId="Web-{46B5672B-C5B0-5E79-A966-792FCDD44266}" dt="2018-12-03T11:28:58.078" v="17" actId="20577"/>
        <pc:sldMkLst>
          <pc:docMk/>
          <pc:sldMk cId="2446022553" sldId="299"/>
        </pc:sldMkLst>
        <pc:spChg chg="mod">
          <ac:chgData name="Farzana Hussen (1709301)" userId="S::1709301@student.uwtsd.ac.uk::391dd9c7-46c0-4566-a8bd-3491ceb873c8" providerId="AD" clId="Web-{46B5672B-C5B0-5E79-A966-792FCDD44266}" dt="2018-12-03T11:28:58.078" v="17" actId="20577"/>
          <ac:spMkLst>
            <pc:docMk/>
            <pc:sldMk cId="2446022553" sldId="299"/>
            <ac:spMk id="3" creationId="{C2DC58A9-4768-42AE-A8A6-8F166ABFB3F1}"/>
          </ac:spMkLst>
        </pc:spChg>
      </pc:sldChg>
      <pc:sldChg chg="modSp">
        <pc:chgData name="Farzana Hussen (1709301)" userId="S::1709301@student.uwtsd.ac.uk::391dd9c7-46c0-4566-a8bd-3491ceb873c8" providerId="AD" clId="Web-{46B5672B-C5B0-5E79-A966-792FCDD44266}" dt="2018-12-03T11:31:25.500" v="19"/>
        <pc:sldMkLst>
          <pc:docMk/>
          <pc:sldMk cId="776602743" sldId="317"/>
        </pc:sldMkLst>
        <pc:graphicFrameChg chg="modGraphic">
          <ac:chgData name="Farzana Hussen (1709301)" userId="S::1709301@student.uwtsd.ac.uk::391dd9c7-46c0-4566-a8bd-3491ceb873c8" providerId="AD" clId="Web-{46B5672B-C5B0-5E79-A966-792FCDD44266}" dt="2018-12-03T11:31:25.500" v="19"/>
          <ac:graphicFrameMkLst>
            <pc:docMk/>
            <pc:sldMk cId="776602743" sldId="317"/>
            <ac:graphicFrameMk id="4" creationId="{934CA966-677A-4DD5-A1ED-74A8223ED1FC}"/>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EB463C-158C-493D-8CA3-B2F293E21851}"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C9BCF336-324F-4CB8-80F4-BCD6069EB804}">
      <dgm:prSet/>
      <dgm:spPr/>
      <dgm:t>
        <a:bodyPr/>
        <a:lstStyle/>
        <a:p>
          <a:r>
            <a:rPr lang="en-US"/>
            <a:t>Business funding's</a:t>
          </a:r>
        </a:p>
      </dgm:t>
    </dgm:pt>
    <dgm:pt modelId="{AC2C3D4F-7963-4104-BF1F-68B7EBAFEC82}" type="parTrans" cxnId="{5FBD9D31-33FD-493B-8C5F-7B2C7A93D873}">
      <dgm:prSet/>
      <dgm:spPr/>
      <dgm:t>
        <a:bodyPr/>
        <a:lstStyle/>
        <a:p>
          <a:endParaRPr lang="en-US"/>
        </a:p>
      </dgm:t>
    </dgm:pt>
    <dgm:pt modelId="{BF944965-DF9B-41CB-8572-E3B9A93AD2A5}" type="sibTrans" cxnId="{5FBD9D31-33FD-493B-8C5F-7B2C7A93D873}">
      <dgm:prSet/>
      <dgm:spPr/>
      <dgm:t>
        <a:bodyPr/>
        <a:lstStyle/>
        <a:p>
          <a:endParaRPr lang="en-US"/>
        </a:p>
      </dgm:t>
    </dgm:pt>
    <dgm:pt modelId="{063A037B-653B-48DF-B5E9-49AC55C2FD25}">
      <dgm:prSet/>
      <dgm:spPr/>
      <dgm:t>
        <a:bodyPr/>
        <a:lstStyle/>
        <a:p>
          <a:r>
            <a:rPr lang="en-US"/>
            <a:t>1st owner - Farzana        (own savings £3,ooo)</a:t>
          </a:r>
        </a:p>
      </dgm:t>
    </dgm:pt>
    <dgm:pt modelId="{E25A518A-358D-4031-9563-93F2B3ADECE0}" type="parTrans" cxnId="{4B41EA9F-5389-4813-9259-202D87810FB7}">
      <dgm:prSet/>
      <dgm:spPr/>
      <dgm:t>
        <a:bodyPr/>
        <a:lstStyle/>
        <a:p>
          <a:endParaRPr lang="en-US"/>
        </a:p>
      </dgm:t>
    </dgm:pt>
    <dgm:pt modelId="{E9830698-0604-4E07-8B82-291D333BD327}" type="sibTrans" cxnId="{4B41EA9F-5389-4813-9259-202D87810FB7}">
      <dgm:prSet/>
      <dgm:spPr/>
      <dgm:t>
        <a:bodyPr/>
        <a:lstStyle/>
        <a:p>
          <a:endParaRPr lang="en-US"/>
        </a:p>
      </dgm:t>
    </dgm:pt>
    <dgm:pt modelId="{2608D462-80EB-4E55-BDA6-1BDEE0007263}">
      <dgm:prSet/>
      <dgm:spPr/>
      <dgm:t>
        <a:bodyPr/>
        <a:lstStyle/>
        <a:p>
          <a:r>
            <a:rPr lang="en-US"/>
            <a:t>2nd owner- Samad          (own savings £3,ooo)</a:t>
          </a:r>
        </a:p>
      </dgm:t>
    </dgm:pt>
    <dgm:pt modelId="{5940E846-225B-40D6-8C69-F790DE44CA12}" type="parTrans" cxnId="{E900BD28-D8A4-4B30-82DF-9B542E41A23E}">
      <dgm:prSet/>
      <dgm:spPr/>
      <dgm:t>
        <a:bodyPr/>
        <a:lstStyle/>
        <a:p>
          <a:endParaRPr lang="en-US"/>
        </a:p>
      </dgm:t>
    </dgm:pt>
    <dgm:pt modelId="{76E9E53B-9EC0-4360-810D-DE3385531E62}" type="sibTrans" cxnId="{E900BD28-D8A4-4B30-82DF-9B542E41A23E}">
      <dgm:prSet/>
      <dgm:spPr/>
      <dgm:t>
        <a:bodyPr/>
        <a:lstStyle/>
        <a:p>
          <a:endParaRPr lang="en-US"/>
        </a:p>
      </dgm:t>
    </dgm:pt>
    <dgm:pt modelId="{C4A58285-1B46-44EB-9CB4-626C809DB7CD}">
      <dgm:prSet/>
      <dgm:spPr/>
      <dgm:t>
        <a:bodyPr/>
        <a:lstStyle/>
        <a:p>
          <a:r>
            <a:rPr lang="en-US"/>
            <a:t>3rd owner- Shamsur       (own savings £3,000)</a:t>
          </a:r>
        </a:p>
      </dgm:t>
    </dgm:pt>
    <dgm:pt modelId="{98D89B04-A455-47EF-83D7-92DAEF2ADFED}" type="parTrans" cxnId="{A288596F-F0CC-432E-BA9A-8F3DD978C505}">
      <dgm:prSet/>
      <dgm:spPr/>
      <dgm:t>
        <a:bodyPr/>
        <a:lstStyle/>
        <a:p>
          <a:endParaRPr lang="en-US"/>
        </a:p>
      </dgm:t>
    </dgm:pt>
    <dgm:pt modelId="{6CBCFDE9-57C1-46C8-B289-5E32E3F27486}" type="sibTrans" cxnId="{A288596F-F0CC-432E-BA9A-8F3DD978C505}">
      <dgm:prSet/>
      <dgm:spPr/>
      <dgm:t>
        <a:bodyPr/>
        <a:lstStyle/>
        <a:p>
          <a:endParaRPr lang="en-US"/>
        </a:p>
      </dgm:t>
    </dgm:pt>
    <dgm:pt modelId="{A000D31D-411F-4610-B2A4-3BF8C6AD88F7}">
      <dgm:prSet/>
      <dgm:spPr/>
      <dgm:t>
        <a:bodyPr/>
        <a:lstStyle/>
        <a:p>
          <a:r>
            <a:rPr lang="en-US"/>
            <a:t>4th owner- sufia khan     (own savings £3,ooo)</a:t>
          </a:r>
        </a:p>
      </dgm:t>
    </dgm:pt>
    <dgm:pt modelId="{605C1685-6BC1-4BF9-A618-6458E04DFEC5}" type="parTrans" cxnId="{CB96168A-9B30-4584-885A-495FFC858861}">
      <dgm:prSet/>
      <dgm:spPr/>
      <dgm:t>
        <a:bodyPr/>
        <a:lstStyle/>
        <a:p>
          <a:endParaRPr lang="en-US"/>
        </a:p>
      </dgm:t>
    </dgm:pt>
    <dgm:pt modelId="{A5A95544-6DF1-4578-999A-361B690BBC0B}" type="sibTrans" cxnId="{CB96168A-9B30-4584-885A-495FFC858861}">
      <dgm:prSet/>
      <dgm:spPr/>
      <dgm:t>
        <a:bodyPr/>
        <a:lstStyle/>
        <a:p>
          <a:endParaRPr lang="en-US"/>
        </a:p>
      </dgm:t>
    </dgm:pt>
    <dgm:pt modelId="{A31FB068-8739-45D0-BDD5-2B6F91B3B569}">
      <dgm:prSet/>
      <dgm:spPr/>
      <dgm:t>
        <a:bodyPr/>
        <a:lstStyle/>
        <a:p>
          <a:r>
            <a:rPr lang="en-US"/>
            <a:t>5th owner- soyful khan  (own savings £3,000)</a:t>
          </a:r>
        </a:p>
      </dgm:t>
    </dgm:pt>
    <dgm:pt modelId="{4B034848-71F9-4C1C-8BDD-4292AD91AEF7}" type="parTrans" cxnId="{B80A1FCF-6440-4F48-BB36-0F462D1FAD71}">
      <dgm:prSet/>
      <dgm:spPr/>
      <dgm:t>
        <a:bodyPr/>
        <a:lstStyle/>
        <a:p>
          <a:endParaRPr lang="en-US"/>
        </a:p>
      </dgm:t>
    </dgm:pt>
    <dgm:pt modelId="{3058332D-F51A-4E01-8F61-76586D1C1BA4}" type="sibTrans" cxnId="{B80A1FCF-6440-4F48-BB36-0F462D1FAD71}">
      <dgm:prSet/>
      <dgm:spPr/>
      <dgm:t>
        <a:bodyPr/>
        <a:lstStyle/>
        <a:p>
          <a:endParaRPr lang="en-US"/>
        </a:p>
      </dgm:t>
    </dgm:pt>
    <dgm:pt modelId="{5C193E9B-B6EF-4CA1-8906-DED2ED693AE8}" type="pres">
      <dgm:prSet presAssocID="{DCEB463C-158C-493D-8CA3-B2F293E21851}" presName="linear" presStyleCnt="0">
        <dgm:presLayoutVars>
          <dgm:dir/>
          <dgm:animLvl val="lvl"/>
          <dgm:resizeHandles val="exact"/>
        </dgm:presLayoutVars>
      </dgm:prSet>
      <dgm:spPr/>
    </dgm:pt>
    <dgm:pt modelId="{A8215A98-F505-401E-8155-C579891B42F2}" type="pres">
      <dgm:prSet presAssocID="{C9BCF336-324F-4CB8-80F4-BCD6069EB804}" presName="parentLin" presStyleCnt="0"/>
      <dgm:spPr/>
    </dgm:pt>
    <dgm:pt modelId="{359BC150-BDA7-4C7E-852F-4CC17D8E39C2}" type="pres">
      <dgm:prSet presAssocID="{C9BCF336-324F-4CB8-80F4-BCD6069EB804}" presName="parentLeftMargin" presStyleLbl="node1" presStyleIdx="0" presStyleCnt="6"/>
      <dgm:spPr/>
    </dgm:pt>
    <dgm:pt modelId="{1F0F2B1A-690A-4249-9EDF-5BDE48256130}" type="pres">
      <dgm:prSet presAssocID="{C9BCF336-324F-4CB8-80F4-BCD6069EB804}" presName="parentText" presStyleLbl="node1" presStyleIdx="0" presStyleCnt="6">
        <dgm:presLayoutVars>
          <dgm:chMax val="0"/>
          <dgm:bulletEnabled val="1"/>
        </dgm:presLayoutVars>
      </dgm:prSet>
      <dgm:spPr/>
    </dgm:pt>
    <dgm:pt modelId="{7C9DA001-8123-4036-894E-684327266EA3}" type="pres">
      <dgm:prSet presAssocID="{C9BCF336-324F-4CB8-80F4-BCD6069EB804}" presName="negativeSpace" presStyleCnt="0"/>
      <dgm:spPr/>
    </dgm:pt>
    <dgm:pt modelId="{0D172393-C750-498A-B959-B2D4EB3BF1F0}" type="pres">
      <dgm:prSet presAssocID="{C9BCF336-324F-4CB8-80F4-BCD6069EB804}" presName="childText" presStyleLbl="conFgAcc1" presStyleIdx="0" presStyleCnt="6">
        <dgm:presLayoutVars>
          <dgm:bulletEnabled val="1"/>
        </dgm:presLayoutVars>
      </dgm:prSet>
      <dgm:spPr/>
    </dgm:pt>
    <dgm:pt modelId="{E2C8329C-94E7-422E-A778-62F920D614A2}" type="pres">
      <dgm:prSet presAssocID="{BF944965-DF9B-41CB-8572-E3B9A93AD2A5}" presName="spaceBetweenRectangles" presStyleCnt="0"/>
      <dgm:spPr/>
    </dgm:pt>
    <dgm:pt modelId="{26206E30-6AC8-4CE7-B16F-B1A91C439EEC}" type="pres">
      <dgm:prSet presAssocID="{063A037B-653B-48DF-B5E9-49AC55C2FD25}" presName="parentLin" presStyleCnt="0"/>
      <dgm:spPr/>
    </dgm:pt>
    <dgm:pt modelId="{9447E119-C76C-49DC-B7AD-6DA92F0E8352}" type="pres">
      <dgm:prSet presAssocID="{063A037B-653B-48DF-B5E9-49AC55C2FD25}" presName="parentLeftMargin" presStyleLbl="node1" presStyleIdx="0" presStyleCnt="6"/>
      <dgm:spPr/>
    </dgm:pt>
    <dgm:pt modelId="{D99B8F89-20C0-46F8-99CE-B84DAE6D6F22}" type="pres">
      <dgm:prSet presAssocID="{063A037B-653B-48DF-B5E9-49AC55C2FD25}" presName="parentText" presStyleLbl="node1" presStyleIdx="1" presStyleCnt="6">
        <dgm:presLayoutVars>
          <dgm:chMax val="0"/>
          <dgm:bulletEnabled val="1"/>
        </dgm:presLayoutVars>
      </dgm:prSet>
      <dgm:spPr/>
    </dgm:pt>
    <dgm:pt modelId="{0A77F3EF-62F4-4D1D-84CF-A4853DD66F88}" type="pres">
      <dgm:prSet presAssocID="{063A037B-653B-48DF-B5E9-49AC55C2FD25}" presName="negativeSpace" presStyleCnt="0"/>
      <dgm:spPr/>
    </dgm:pt>
    <dgm:pt modelId="{FCE7508E-A82E-481E-A016-15C0594913C9}" type="pres">
      <dgm:prSet presAssocID="{063A037B-653B-48DF-B5E9-49AC55C2FD25}" presName="childText" presStyleLbl="conFgAcc1" presStyleIdx="1" presStyleCnt="6">
        <dgm:presLayoutVars>
          <dgm:bulletEnabled val="1"/>
        </dgm:presLayoutVars>
      </dgm:prSet>
      <dgm:spPr/>
    </dgm:pt>
    <dgm:pt modelId="{D2CA8036-C41D-4B5E-86FD-F98694D24FAE}" type="pres">
      <dgm:prSet presAssocID="{E9830698-0604-4E07-8B82-291D333BD327}" presName="spaceBetweenRectangles" presStyleCnt="0"/>
      <dgm:spPr/>
    </dgm:pt>
    <dgm:pt modelId="{7AD1740F-92AB-4B88-9DB5-A9A7C49D8D56}" type="pres">
      <dgm:prSet presAssocID="{2608D462-80EB-4E55-BDA6-1BDEE0007263}" presName="parentLin" presStyleCnt="0"/>
      <dgm:spPr/>
    </dgm:pt>
    <dgm:pt modelId="{405411E5-E0F6-4A43-94C4-820032EEC800}" type="pres">
      <dgm:prSet presAssocID="{2608D462-80EB-4E55-BDA6-1BDEE0007263}" presName="parentLeftMargin" presStyleLbl="node1" presStyleIdx="1" presStyleCnt="6"/>
      <dgm:spPr/>
    </dgm:pt>
    <dgm:pt modelId="{91F4692E-1C5E-4893-B4FE-698785C96597}" type="pres">
      <dgm:prSet presAssocID="{2608D462-80EB-4E55-BDA6-1BDEE0007263}" presName="parentText" presStyleLbl="node1" presStyleIdx="2" presStyleCnt="6">
        <dgm:presLayoutVars>
          <dgm:chMax val="0"/>
          <dgm:bulletEnabled val="1"/>
        </dgm:presLayoutVars>
      </dgm:prSet>
      <dgm:spPr/>
    </dgm:pt>
    <dgm:pt modelId="{C6C4C591-1C69-4A64-B1D6-75497E38CA4C}" type="pres">
      <dgm:prSet presAssocID="{2608D462-80EB-4E55-BDA6-1BDEE0007263}" presName="negativeSpace" presStyleCnt="0"/>
      <dgm:spPr/>
    </dgm:pt>
    <dgm:pt modelId="{C8E28D64-E07B-4A5E-868B-3F54C47831B5}" type="pres">
      <dgm:prSet presAssocID="{2608D462-80EB-4E55-BDA6-1BDEE0007263}" presName="childText" presStyleLbl="conFgAcc1" presStyleIdx="2" presStyleCnt="6">
        <dgm:presLayoutVars>
          <dgm:bulletEnabled val="1"/>
        </dgm:presLayoutVars>
      </dgm:prSet>
      <dgm:spPr/>
    </dgm:pt>
    <dgm:pt modelId="{06C8580B-FFE5-478E-A8B8-5970D3ED1B2A}" type="pres">
      <dgm:prSet presAssocID="{76E9E53B-9EC0-4360-810D-DE3385531E62}" presName="spaceBetweenRectangles" presStyleCnt="0"/>
      <dgm:spPr/>
    </dgm:pt>
    <dgm:pt modelId="{F58F51A6-DC88-4427-9CAC-0FE5640DB2DC}" type="pres">
      <dgm:prSet presAssocID="{C4A58285-1B46-44EB-9CB4-626C809DB7CD}" presName="parentLin" presStyleCnt="0"/>
      <dgm:spPr/>
    </dgm:pt>
    <dgm:pt modelId="{BB2EDBA5-F04E-4244-BFF6-2580A0D7B59D}" type="pres">
      <dgm:prSet presAssocID="{C4A58285-1B46-44EB-9CB4-626C809DB7CD}" presName="parentLeftMargin" presStyleLbl="node1" presStyleIdx="2" presStyleCnt="6"/>
      <dgm:spPr/>
    </dgm:pt>
    <dgm:pt modelId="{A3BF52C3-09CB-4CC8-8435-C842DE499048}" type="pres">
      <dgm:prSet presAssocID="{C4A58285-1B46-44EB-9CB4-626C809DB7CD}" presName="parentText" presStyleLbl="node1" presStyleIdx="3" presStyleCnt="6">
        <dgm:presLayoutVars>
          <dgm:chMax val="0"/>
          <dgm:bulletEnabled val="1"/>
        </dgm:presLayoutVars>
      </dgm:prSet>
      <dgm:spPr/>
    </dgm:pt>
    <dgm:pt modelId="{0CDB376B-C27E-4354-BA47-02A21BF36DC9}" type="pres">
      <dgm:prSet presAssocID="{C4A58285-1B46-44EB-9CB4-626C809DB7CD}" presName="negativeSpace" presStyleCnt="0"/>
      <dgm:spPr/>
    </dgm:pt>
    <dgm:pt modelId="{BF0CB469-DA37-4B48-B9C2-E1987714FAF0}" type="pres">
      <dgm:prSet presAssocID="{C4A58285-1B46-44EB-9CB4-626C809DB7CD}" presName="childText" presStyleLbl="conFgAcc1" presStyleIdx="3" presStyleCnt="6">
        <dgm:presLayoutVars>
          <dgm:bulletEnabled val="1"/>
        </dgm:presLayoutVars>
      </dgm:prSet>
      <dgm:spPr/>
    </dgm:pt>
    <dgm:pt modelId="{0B9B69F4-55A3-4B74-89A0-B5DD970F24AA}" type="pres">
      <dgm:prSet presAssocID="{6CBCFDE9-57C1-46C8-B289-5E32E3F27486}" presName="spaceBetweenRectangles" presStyleCnt="0"/>
      <dgm:spPr/>
    </dgm:pt>
    <dgm:pt modelId="{AC7ED827-8152-474D-B9C8-67863B567A16}" type="pres">
      <dgm:prSet presAssocID="{A000D31D-411F-4610-B2A4-3BF8C6AD88F7}" presName="parentLin" presStyleCnt="0"/>
      <dgm:spPr/>
    </dgm:pt>
    <dgm:pt modelId="{88255998-9DB1-4947-91EF-468671A2FB9B}" type="pres">
      <dgm:prSet presAssocID="{A000D31D-411F-4610-B2A4-3BF8C6AD88F7}" presName="parentLeftMargin" presStyleLbl="node1" presStyleIdx="3" presStyleCnt="6"/>
      <dgm:spPr/>
    </dgm:pt>
    <dgm:pt modelId="{1015168B-72FB-4118-8295-50DB68B3483D}" type="pres">
      <dgm:prSet presAssocID="{A000D31D-411F-4610-B2A4-3BF8C6AD88F7}" presName="parentText" presStyleLbl="node1" presStyleIdx="4" presStyleCnt="6">
        <dgm:presLayoutVars>
          <dgm:chMax val="0"/>
          <dgm:bulletEnabled val="1"/>
        </dgm:presLayoutVars>
      </dgm:prSet>
      <dgm:spPr/>
    </dgm:pt>
    <dgm:pt modelId="{B0E64853-EF47-401A-B71D-2948D58D9F56}" type="pres">
      <dgm:prSet presAssocID="{A000D31D-411F-4610-B2A4-3BF8C6AD88F7}" presName="negativeSpace" presStyleCnt="0"/>
      <dgm:spPr/>
    </dgm:pt>
    <dgm:pt modelId="{F007DC1C-5CAF-4818-B5E7-5AA54BA04EC2}" type="pres">
      <dgm:prSet presAssocID="{A000D31D-411F-4610-B2A4-3BF8C6AD88F7}" presName="childText" presStyleLbl="conFgAcc1" presStyleIdx="4" presStyleCnt="6">
        <dgm:presLayoutVars>
          <dgm:bulletEnabled val="1"/>
        </dgm:presLayoutVars>
      </dgm:prSet>
      <dgm:spPr/>
    </dgm:pt>
    <dgm:pt modelId="{2D9E3EB2-36AB-4D29-BAEB-41A7A658D1C0}" type="pres">
      <dgm:prSet presAssocID="{A5A95544-6DF1-4578-999A-361B690BBC0B}" presName="spaceBetweenRectangles" presStyleCnt="0"/>
      <dgm:spPr/>
    </dgm:pt>
    <dgm:pt modelId="{3F7B5684-6D01-4F67-8F77-C079DA66CB58}" type="pres">
      <dgm:prSet presAssocID="{A31FB068-8739-45D0-BDD5-2B6F91B3B569}" presName="parentLin" presStyleCnt="0"/>
      <dgm:spPr/>
    </dgm:pt>
    <dgm:pt modelId="{A6EC0576-5F35-4C4D-961D-88E2B3A6175E}" type="pres">
      <dgm:prSet presAssocID="{A31FB068-8739-45D0-BDD5-2B6F91B3B569}" presName="parentLeftMargin" presStyleLbl="node1" presStyleIdx="4" presStyleCnt="6"/>
      <dgm:spPr/>
    </dgm:pt>
    <dgm:pt modelId="{5D2DDC53-6EC6-495D-93BF-4E2574A3447A}" type="pres">
      <dgm:prSet presAssocID="{A31FB068-8739-45D0-BDD5-2B6F91B3B569}" presName="parentText" presStyleLbl="node1" presStyleIdx="5" presStyleCnt="6">
        <dgm:presLayoutVars>
          <dgm:chMax val="0"/>
          <dgm:bulletEnabled val="1"/>
        </dgm:presLayoutVars>
      </dgm:prSet>
      <dgm:spPr/>
    </dgm:pt>
    <dgm:pt modelId="{8749DCE3-1C91-438D-9222-C36FAB411D7C}" type="pres">
      <dgm:prSet presAssocID="{A31FB068-8739-45D0-BDD5-2B6F91B3B569}" presName="negativeSpace" presStyleCnt="0"/>
      <dgm:spPr/>
    </dgm:pt>
    <dgm:pt modelId="{9C015A07-B5BB-4A3C-8C84-D102BCD92F7B}" type="pres">
      <dgm:prSet presAssocID="{A31FB068-8739-45D0-BDD5-2B6F91B3B569}" presName="childText" presStyleLbl="conFgAcc1" presStyleIdx="5" presStyleCnt="6">
        <dgm:presLayoutVars>
          <dgm:bulletEnabled val="1"/>
        </dgm:presLayoutVars>
      </dgm:prSet>
      <dgm:spPr/>
    </dgm:pt>
  </dgm:ptLst>
  <dgm:cxnLst>
    <dgm:cxn modelId="{ACB80609-3A70-4C84-8801-8565A601E363}" type="presOf" srcId="{C4A58285-1B46-44EB-9CB4-626C809DB7CD}" destId="{BB2EDBA5-F04E-4244-BFF6-2580A0D7B59D}" srcOrd="0" destOrd="0" presId="urn:microsoft.com/office/officeart/2005/8/layout/list1"/>
    <dgm:cxn modelId="{E900BD28-D8A4-4B30-82DF-9B542E41A23E}" srcId="{DCEB463C-158C-493D-8CA3-B2F293E21851}" destId="{2608D462-80EB-4E55-BDA6-1BDEE0007263}" srcOrd="2" destOrd="0" parTransId="{5940E846-225B-40D6-8C69-F790DE44CA12}" sibTransId="{76E9E53B-9EC0-4360-810D-DE3385531E62}"/>
    <dgm:cxn modelId="{B654022D-1AA3-474E-BBFC-C90481166A91}" type="presOf" srcId="{A000D31D-411F-4610-B2A4-3BF8C6AD88F7}" destId="{88255998-9DB1-4947-91EF-468671A2FB9B}" srcOrd="0" destOrd="0" presId="urn:microsoft.com/office/officeart/2005/8/layout/list1"/>
    <dgm:cxn modelId="{5FBD9D31-33FD-493B-8C5F-7B2C7A93D873}" srcId="{DCEB463C-158C-493D-8CA3-B2F293E21851}" destId="{C9BCF336-324F-4CB8-80F4-BCD6069EB804}" srcOrd="0" destOrd="0" parTransId="{AC2C3D4F-7963-4104-BF1F-68B7EBAFEC82}" sibTransId="{BF944965-DF9B-41CB-8572-E3B9A93AD2A5}"/>
    <dgm:cxn modelId="{3071E033-D41B-4095-A148-97BFBA332117}" type="presOf" srcId="{A000D31D-411F-4610-B2A4-3BF8C6AD88F7}" destId="{1015168B-72FB-4118-8295-50DB68B3483D}" srcOrd="1" destOrd="0" presId="urn:microsoft.com/office/officeart/2005/8/layout/list1"/>
    <dgm:cxn modelId="{C807B440-FBB8-49B1-93F4-90E796B92203}" type="presOf" srcId="{2608D462-80EB-4E55-BDA6-1BDEE0007263}" destId="{405411E5-E0F6-4A43-94C4-820032EEC800}" srcOrd="0" destOrd="0" presId="urn:microsoft.com/office/officeart/2005/8/layout/list1"/>
    <dgm:cxn modelId="{82B56042-FD01-4851-A3FC-51AAB787C259}" type="presOf" srcId="{C9BCF336-324F-4CB8-80F4-BCD6069EB804}" destId="{359BC150-BDA7-4C7E-852F-4CC17D8E39C2}" srcOrd="0" destOrd="0" presId="urn:microsoft.com/office/officeart/2005/8/layout/list1"/>
    <dgm:cxn modelId="{C7E2D862-AAFF-4A98-95D9-2BF32348E9AB}" type="presOf" srcId="{C9BCF336-324F-4CB8-80F4-BCD6069EB804}" destId="{1F0F2B1A-690A-4249-9EDF-5BDE48256130}" srcOrd="1" destOrd="0" presId="urn:microsoft.com/office/officeart/2005/8/layout/list1"/>
    <dgm:cxn modelId="{AB2AD863-C345-4985-83B3-5DCDFA3E1B08}" type="presOf" srcId="{063A037B-653B-48DF-B5E9-49AC55C2FD25}" destId="{D99B8F89-20C0-46F8-99CE-B84DAE6D6F22}" srcOrd="1" destOrd="0" presId="urn:microsoft.com/office/officeart/2005/8/layout/list1"/>
    <dgm:cxn modelId="{A0E1DF4C-A578-4025-9E21-CE9CB1277D14}" type="presOf" srcId="{C4A58285-1B46-44EB-9CB4-626C809DB7CD}" destId="{A3BF52C3-09CB-4CC8-8435-C842DE499048}" srcOrd="1" destOrd="0" presId="urn:microsoft.com/office/officeart/2005/8/layout/list1"/>
    <dgm:cxn modelId="{A288596F-F0CC-432E-BA9A-8F3DD978C505}" srcId="{DCEB463C-158C-493D-8CA3-B2F293E21851}" destId="{C4A58285-1B46-44EB-9CB4-626C809DB7CD}" srcOrd="3" destOrd="0" parTransId="{98D89B04-A455-47EF-83D7-92DAEF2ADFED}" sibTransId="{6CBCFDE9-57C1-46C8-B289-5E32E3F27486}"/>
    <dgm:cxn modelId="{6ABEC051-4A61-4718-BAC7-7742D527DBEF}" type="presOf" srcId="{063A037B-653B-48DF-B5E9-49AC55C2FD25}" destId="{9447E119-C76C-49DC-B7AD-6DA92F0E8352}" srcOrd="0" destOrd="0" presId="urn:microsoft.com/office/officeart/2005/8/layout/list1"/>
    <dgm:cxn modelId="{CB96168A-9B30-4584-885A-495FFC858861}" srcId="{DCEB463C-158C-493D-8CA3-B2F293E21851}" destId="{A000D31D-411F-4610-B2A4-3BF8C6AD88F7}" srcOrd="4" destOrd="0" parTransId="{605C1685-6BC1-4BF9-A618-6458E04DFEC5}" sibTransId="{A5A95544-6DF1-4578-999A-361B690BBC0B}"/>
    <dgm:cxn modelId="{1431DC93-47CC-4FAC-9CDA-129BA0005BCA}" type="presOf" srcId="{A31FB068-8739-45D0-BDD5-2B6F91B3B569}" destId="{A6EC0576-5F35-4C4D-961D-88E2B3A6175E}" srcOrd="0" destOrd="0" presId="urn:microsoft.com/office/officeart/2005/8/layout/list1"/>
    <dgm:cxn modelId="{ABF67D96-F98C-4103-A103-2E8A3F46E8E6}" type="presOf" srcId="{A31FB068-8739-45D0-BDD5-2B6F91B3B569}" destId="{5D2DDC53-6EC6-495D-93BF-4E2574A3447A}" srcOrd="1" destOrd="0" presId="urn:microsoft.com/office/officeart/2005/8/layout/list1"/>
    <dgm:cxn modelId="{4B41EA9F-5389-4813-9259-202D87810FB7}" srcId="{DCEB463C-158C-493D-8CA3-B2F293E21851}" destId="{063A037B-653B-48DF-B5E9-49AC55C2FD25}" srcOrd="1" destOrd="0" parTransId="{E25A518A-358D-4031-9563-93F2B3ADECE0}" sibTransId="{E9830698-0604-4E07-8B82-291D333BD327}"/>
    <dgm:cxn modelId="{8CB27EAF-F30B-4960-9CE7-7C129F69B58E}" type="presOf" srcId="{DCEB463C-158C-493D-8CA3-B2F293E21851}" destId="{5C193E9B-B6EF-4CA1-8906-DED2ED693AE8}" srcOrd="0" destOrd="0" presId="urn:microsoft.com/office/officeart/2005/8/layout/list1"/>
    <dgm:cxn modelId="{B80A1FCF-6440-4F48-BB36-0F462D1FAD71}" srcId="{DCEB463C-158C-493D-8CA3-B2F293E21851}" destId="{A31FB068-8739-45D0-BDD5-2B6F91B3B569}" srcOrd="5" destOrd="0" parTransId="{4B034848-71F9-4C1C-8BDD-4292AD91AEF7}" sibTransId="{3058332D-F51A-4E01-8F61-76586D1C1BA4}"/>
    <dgm:cxn modelId="{FAB745F7-D6B0-4349-8F28-14BB161A8136}" type="presOf" srcId="{2608D462-80EB-4E55-BDA6-1BDEE0007263}" destId="{91F4692E-1C5E-4893-B4FE-698785C96597}" srcOrd="1" destOrd="0" presId="urn:microsoft.com/office/officeart/2005/8/layout/list1"/>
    <dgm:cxn modelId="{A2DEF9AB-651C-411A-AC9E-7B18CD9514F7}" type="presParOf" srcId="{5C193E9B-B6EF-4CA1-8906-DED2ED693AE8}" destId="{A8215A98-F505-401E-8155-C579891B42F2}" srcOrd="0" destOrd="0" presId="urn:microsoft.com/office/officeart/2005/8/layout/list1"/>
    <dgm:cxn modelId="{5A3B314A-78A6-4E07-B097-F8A09C10D211}" type="presParOf" srcId="{A8215A98-F505-401E-8155-C579891B42F2}" destId="{359BC150-BDA7-4C7E-852F-4CC17D8E39C2}" srcOrd="0" destOrd="0" presId="urn:microsoft.com/office/officeart/2005/8/layout/list1"/>
    <dgm:cxn modelId="{48595362-6709-40B5-9290-F19DE81D82A9}" type="presParOf" srcId="{A8215A98-F505-401E-8155-C579891B42F2}" destId="{1F0F2B1A-690A-4249-9EDF-5BDE48256130}" srcOrd="1" destOrd="0" presId="urn:microsoft.com/office/officeart/2005/8/layout/list1"/>
    <dgm:cxn modelId="{6914699F-3009-433E-8CC9-B56AD8096C37}" type="presParOf" srcId="{5C193E9B-B6EF-4CA1-8906-DED2ED693AE8}" destId="{7C9DA001-8123-4036-894E-684327266EA3}" srcOrd="1" destOrd="0" presId="urn:microsoft.com/office/officeart/2005/8/layout/list1"/>
    <dgm:cxn modelId="{CC37090C-0C72-4F32-A46A-91957099959A}" type="presParOf" srcId="{5C193E9B-B6EF-4CA1-8906-DED2ED693AE8}" destId="{0D172393-C750-498A-B959-B2D4EB3BF1F0}" srcOrd="2" destOrd="0" presId="urn:microsoft.com/office/officeart/2005/8/layout/list1"/>
    <dgm:cxn modelId="{CCE36E00-0B59-431E-93A5-54BF5192B29B}" type="presParOf" srcId="{5C193E9B-B6EF-4CA1-8906-DED2ED693AE8}" destId="{E2C8329C-94E7-422E-A778-62F920D614A2}" srcOrd="3" destOrd="0" presId="urn:microsoft.com/office/officeart/2005/8/layout/list1"/>
    <dgm:cxn modelId="{C5767403-B16E-4208-BDCD-14626789A5DE}" type="presParOf" srcId="{5C193E9B-B6EF-4CA1-8906-DED2ED693AE8}" destId="{26206E30-6AC8-4CE7-B16F-B1A91C439EEC}" srcOrd="4" destOrd="0" presId="urn:microsoft.com/office/officeart/2005/8/layout/list1"/>
    <dgm:cxn modelId="{1ED8B7B6-69CF-4277-8049-5EEFDDAC331C}" type="presParOf" srcId="{26206E30-6AC8-4CE7-B16F-B1A91C439EEC}" destId="{9447E119-C76C-49DC-B7AD-6DA92F0E8352}" srcOrd="0" destOrd="0" presId="urn:microsoft.com/office/officeart/2005/8/layout/list1"/>
    <dgm:cxn modelId="{C95766A9-421A-40F7-834B-9ADEDEA7F6F8}" type="presParOf" srcId="{26206E30-6AC8-4CE7-B16F-B1A91C439EEC}" destId="{D99B8F89-20C0-46F8-99CE-B84DAE6D6F22}" srcOrd="1" destOrd="0" presId="urn:microsoft.com/office/officeart/2005/8/layout/list1"/>
    <dgm:cxn modelId="{8EA58041-9A40-4E9B-8C26-BB1B4FD6A9FB}" type="presParOf" srcId="{5C193E9B-B6EF-4CA1-8906-DED2ED693AE8}" destId="{0A77F3EF-62F4-4D1D-84CF-A4853DD66F88}" srcOrd="5" destOrd="0" presId="urn:microsoft.com/office/officeart/2005/8/layout/list1"/>
    <dgm:cxn modelId="{C0AB899E-2768-4508-8C6F-EC710BA2A180}" type="presParOf" srcId="{5C193E9B-B6EF-4CA1-8906-DED2ED693AE8}" destId="{FCE7508E-A82E-481E-A016-15C0594913C9}" srcOrd="6" destOrd="0" presId="urn:microsoft.com/office/officeart/2005/8/layout/list1"/>
    <dgm:cxn modelId="{911E4BF7-2CFA-4568-A747-83E19600C919}" type="presParOf" srcId="{5C193E9B-B6EF-4CA1-8906-DED2ED693AE8}" destId="{D2CA8036-C41D-4B5E-86FD-F98694D24FAE}" srcOrd="7" destOrd="0" presId="urn:microsoft.com/office/officeart/2005/8/layout/list1"/>
    <dgm:cxn modelId="{28FA1D11-5937-4C75-9526-040767C49BA6}" type="presParOf" srcId="{5C193E9B-B6EF-4CA1-8906-DED2ED693AE8}" destId="{7AD1740F-92AB-4B88-9DB5-A9A7C49D8D56}" srcOrd="8" destOrd="0" presId="urn:microsoft.com/office/officeart/2005/8/layout/list1"/>
    <dgm:cxn modelId="{42493548-31F7-4249-BE5C-0022E6265A16}" type="presParOf" srcId="{7AD1740F-92AB-4B88-9DB5-A9A7C49D8D56}" destId="{405411E5-E0F6-4A43-94C4-820032EEC800}" srcOrd="0" destOrd="0" presId="urn:microsoft.com/office/officeart/2005/8/layout/list1"/>
    <dgm:cxn modelId="{3E4814A5-304A-4BE2-B5AE-AEED13A919B4}" type="presParOf" srcId="{7AD1740F-92AB-4B88-9DB5-A9A7C49D8D56}" destId="{91F4692E-1C5E-4893-B4FE-698785C96597}" srcOrd="1" destOrd="0" presId="urn:microsoft.com/office/officeart/2005/8/layout/list1"/>
    <dgm:cxn modelId="{847AD403-BDAC-44E2-9578-B156379D10C6}" type="presParOf" srcId="{5C193E9B-B6EF-4CA1-8906-DED2ED693AE8}" destId="{C6C4C591-1C69-4A64-B1D6-75497E38CA4C}" srcOrd="9" destOrd="0" presId="urn:microsoft.com/office/officeart/2005/8/layout/list1"/>
    <dgm:cxn modelId="{E8101615-A7E6-4B19-A720-C4FB1E26C1EC}" type="presParOf" srcId="{5C193E9B-B6EF-4CA1-8906-DED2ED693AE8}" destId="{C8E28D64-E07B-4A5E-868B-3F54C47831B5}" srcOrd="10" destOrd="0" presId="urn:microsoft.com/office/officeart/2005/8/layout/list1"/>
    <dgm:cxn modelId="{DC856454-7438-4783-BE42-38A2D21D0458}" type="presParOf" srcId="{5C193E9B-B6EF-4CA1-8906-DED2ED693AE8}" destId="{06C8580B-FFE5-478E-A8B8-5970D3ED1B2A}" srcOrd="11" destOrd="0" presId="urn:microsoft.com/office/officeart/2005/8/layout/list1"/>
    <dgm:cxn modelId="{6031A6FD-F38A-4E75-9136-79EB7A89BDD8}" type="presParOf" srcId="{5C193E9B-B6EF-4CA1-8906-DED2ED693AE8}" destId="{F58F51A6-DC88-4427-9CAC-0FE5640DB2DC}" srcOrd="12" destOrd="0" presId="urn:microsoft.com/office/officeart/2005/8/layout/list1"/>
    <dgm:cxn modelId="{CED51F8E-9F0E-431F-B35B-CE21189DC29E}" type="presParOf" srcId="{F58F51A6-DC88-4427-9CAC-0FE5640DB2DC}" destId="{BB2EDBA5-F04E-4244-BFF6-2580A0D7B59D}" srcOrd="0" destOrd="0" presId="urn:microsoft.com/office/officeart/2005/8/layout/list1"/>
    <dgm:cxn modelId="{BA60598F-810F-4C5E-802A-C688C3DD050B}" type="presParOf" srcId="{F58F51A6-DC88-4427-9CAC-0FE5640DB2DC}" destId="{A3BF52C3-09CB-4CC8-8435-C842DE499048}" srcOrd="1" destOrd="0" presId="urn:microsoft.com/office/officeart/2005/8/layout/list1"/>
    <dgm:cxn modelId="{7F8AACD5-5D90-4BB1-8CFE-873DE60A98FE}" type="presParOf" srcId="{5C193E9B-B6EF-4CA1-8906-DED2ED693AE8}" destId="{0CDB376B-C27E-4354-BA47-02A21BF36DC9}" srcOrd="13" destOrd="0" presId="urn:microsoft.com/office/officeart/2005/8/layout/list1"/>
    <dgm:cxn modelId="{E1444974-09C3-4ACB-8630-65AC63D15D07}" type="presParOf" srcId="{5C193E9B-B6EF-4CA1-8906-DED2ED693AE8}" destId="{BF0CB469-DA37-4B48-B9C2-E1987714FAF0}" srcOrd="14" destOrd="0" presId="urn:microsoft.com/office/officeart/2005/8/layout/list1"/>
    <dgm:cxn modelId="{92611DA7-B6D6-4ADB-AC7E-CCA208517824}" type="presParOf" srcId="{5C193E9B-B6EF-4CA1-8906-DED2ED693AE8}" destId="{0B9B69F4-55A3-4B74-89A0-B5DD970F24AA}" srcOrd="15" destOrd="0" presId="urn:microsoft.com/office/officeart/2005/8/layout/list1"/>
    <dgm:cxn modelId="{01F6C4FC-284C-45FC-B19D-BAB24897CB38}" type="presParOf" srcId="{5C193E9B-B6EF-4CA1-8906-DED2ED693AE8}" destId="{AC7ED827-8152-474D-B9C8-67863B567A16}" srcOrd="16" destOrd="0" presId="urn:microsoft.com/office/officeart/2005/8/layout/list1"/>
    <dgm:cxn modelId="{B5F8F7F0-49CF-4669-ADB3-DD165B9D8986}" type="presParOf" srcId="{AC7ED827-8152-474D-B9C8-67863B567A16}" destId="{88255998-9DB1-4947-91EF-468671A2FB9B}" srcOrd="0" destOrd="0" presId="urn:microsoft.com/office/officeart/2005/8/layout/list1"/>
    <dgm:cxn modelId="{E0DA1C86-6E35-4AF5-9416-199711800EA7}" type="presParOf" srcId="{AC7ED827-8152-474D-B9C8-67863B567A16}" destId="{1015168B-72FB-4118-8295-50DB68B3483D}" srcOrd="1" destOrd="0" presId="urn:microsoft.com/office/officeart/2005/8/layout/list1"/>
    <dgm:cxn modelId="{9F35F0AA-D011-493D-AB37-E4CAD57011BE}" type="presParOf" srcId="{5C193E9B-B6EF-4CA1-8906-DED2ED693AE8}" destId="{B0E64853-EF47-401A-B71D-2948D58D9F56}" srcOrd="17" destOrd="0" presId="urn:microsoft.com/office/officeart/2005/8/layout/list1"/>
    <dgm:cxn modelId="{F28C4034-6E88-45FD-9CFE-32CA79404A4C}" type="presParOf" srcId="{5C193E9B-B6EF-4CA1-8906-DED2ED693AE8}" destId="{F007DC1C-5CAF-4818-B5E7-5AA54BA04EC2}" srcOrd="18" destOrd="0" presId="urn:microsoft.com/office/officeart/2005/8/layout/list1"/>
    <dgm:cxn modelId="{942F70BB-64E5-4C6D-8D83-471C291C87A5}" type="presParOf" srcId="{5C193E9B-B6EF-4CA1-8906-DED2ED693AE8}" destId="{2D9E3EB2-36AB-4D29-BAEB-41A7A658D1C0}" srcOrd="19" destOrd="0" presId="urn:microsoft.com/office/officeart/2005/8/layout/list1"/>
    <dgm:cxn modelId="{CDCBC9E9-CD4C-45EA-90D8-EB5FEBD5B5E0}" type="presParOf" srcId="{5C193E9B-B6EF-4CA1-8906-DED2ED693AE8}" destId="{3F7B5684-6D01-4F67-8F77-C079DA66CB58}" srcOrd="20" destOrd="0" presId="urn:microsoft.com/office/officeart/2005/8/layout/list1"/>
    <dgm:cxn modelId="{EC543933-05D2-4274-A052-B482DAB68184}" type="presParOf" srcId="{3F7B5684-6D01-4F67-8F77-C079DA66CB58}" destId="{A6EC0576-5F35-4C4D-961D-88E2B3A6175E}" srcOrd="0" destOrd="0" presId="urn:microsoft.com/office/officeart/2005/8/layout/list1"/>
    <dgm:cxn modelId="{A2DEB349-8847-44C8-AB7B-51068A88DB8D}" type="presParOf" srcId="{3F7B5684-6D01-4F67-8F77-C079DA66CB58}" destId="{5D2DDC53-6EC6-495D-93BF-4E2574A3447A}" srcOrd="1" destOrd="0" presId="urn:microsoft.com/office/officeart/2005/8/layout/list1"/>
    <dgm:cxn modelId="{9D8BAEB2-D672-45DC-A884-7AC160C1B4E8}" type="presParOf" srcId="{5C193E9B-B6EF-4CA1-8906-DED2ED693AE8}" destId="{8749DCE3-1C91-438D-9222-C36FAB411D7C}" srcOrd="21" destOrd="0" presId="urn:microsoft.com/office/officeart/2005/8/layout/list1"/>
    <dgm:cxn modelId="{5DD10E95-EDD3-4BB0-84E9-92E4F0E35B8D}" type="presParOf" srcId="{5C193E9B-B6EF-4CA1-8906-DED2ED693AE8}" destId="{9C015A07-B5BB-4A3C-8C84-D102BCD92F7B}" srcOrd="2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172393-C750-498A-B959-B2D4EB3BF1F0}">
      <dsp:nvSpPr>
        <dsp:cNvPr id="0" name=""/>
        <dsp:cNvSpPr/>
      </dsp:nvSpPr>
      <dsp:spPr>
        <a:xfrm>
          <a:off x="0" y="962663"/>
          <a:ext cx="6391275" cy="352800"/>
        </a:xfrm>
        <a:prstGeom prst="rect">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F0F2B1A-690A-4249-9EDF-5BDE48256130}">
      <dsp:nvSpPr>
        <dsp:cNvPr id="0" name=""/>
        <dsp:cNvSpPr/>
      </dsp:nvSpPr>
      <dsp:spPr>
        <a:xfrm>
          <a:off x="319563" y="756023"/>
          <a:ext cx="4473892" cy="41328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9102" tIns="0" rIns="169102" bIns="0" numCol="1" spcCol="1270" anchor="ctr" anchorCtr="0">
          <a:noAutofit/>
        </a:bodyPr>
        <a:lstStyle/>
        <a:p>
          <a:pPr marL="0" lvl="0" indent="0" algn="l" defTabSz="622300">
            <a:lnSpc>
              <a:spcPct val="90000"/>
            </a:lnSpc>
            <a:spcBef>
              <a:spcPct val="0"/>
            </a:spcBef>
            <a:spcAft>
              <a:spcPct val="35000"/>
            </a:spcAft>
            <a:buNone/>
          </a:pPr>
          <a:r>
            <a:rPr lang="en-US" sz="1400" kern="1200"/>
            <a:t>Business funding's</a:t>
          </a:r>
        </a:p>
      </dsp:txBody>
      <dsp:txXfrm>
        <a:off x="339738" y="776198"/>
        <a:ext cx="4433542" cy="372930"/>
      </dsp:txXfrm>
    </dsp:sp>
    <dsp:sp modelId="{FCE7508E-A82E-481E-A016-15C0594913C9}">
      <dsp:nvSpPr>
        <dsp:cNvPr id="0" name=""/>
        <dsp:cNvSpPr/>
      </dsp:nvSpPr>
      <dsp:spPr>
        <a:xfrm>
          <a:off x="0" y="1597703"/>
          <a:ext cx="6391275" cy="352800"/>
        </a:xfrm>
        <a:prstGeom prst="rect">
          <a:avLst/>
        </a:prstGeom>
        <a:solidFill>
          <a:schemeClr val="lt1">
            <a:alpha val="90000"/>
            <a:hueOff val="0"/>
            <a:satOff val="0"/>
            <a:lumOff val="0"/>
            <a:alphaOff val="0"/>
          </a:schemeClr>
        </a:solidFill>
        <a:ln w="19050" cap="rnd" cmpd="sng" algn="ctr">
          <a:solidFill>
            <a:schemeClr val="accent2">
              <a:hueOff val="-3953144"/>
              <a:satOff val="180"/>
              <a:lumOff val="0"/>
              <a:alphaOff val="0"/>
            </a:schemeClr>
          </a:solidFill>
          <a:prstDash val="solid"/>
        </a:ln>
        <a:effectLst/>
      </dsp:spPr>
      <dsp:style>
        <a:lnRef idx="2">
          <a:scrgbClr r="0" g="0" b="0"/>
        </a:lnRef>
        <a:fillRef idx="1">
          <a:scrgbClr r="0" g="0" b="0"/>
        </a:fillRef>
        <a:effectRef idx="0">
          <a:scrgbClr r="0" g="0" b="0"/>
        </a:effectRef>
        <a:fontRef idx="minor"/>
      </dsp:style>
    </dsp:sp>
    <dsp:sp modelId="{D99B8F89-20C0-46F8-99CE-B84DAE6D6F22}">
      <dsp:nvSpPr>
        <dsp:cNvPr id="0" name=""/>
        <dsp:cNvSpPr/>
      </dsp:nvSpPr>
      <dsp:spPr>
        <a:xfrm>
          <a:off x="319563" y="1391063"/>
          <a:ext cx="4473892" cy="413280"/>
        </a:xfrm>
        <a:prstGeom prst="roundRect">
          <a:avLst/>
        </a:prstGeom>
        <a:solidFill>
          <a:schemeClr val="accent2">
            <a:hueOff val="-3953144"/>
            <a:satOff val="18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9102" tIns="0" rIns="169102" bIns="0" numCol="1" spcCol="1270" anchor="ctr" anchorCtr="0">
          <a:noAutofit/>
        </a:bodyPr>
        <a:lstStyle/>
        <a:p>
          <a:pPr marL="0" lvl="0" indent="0" algn="l" defTabSz="622300">
            <a:lnSpc>
              <a:spcPct val="90000"/>
            </a:lnSpc>
            <a:spcBef>
              <a:spcPct val="0"/>
            </a:spcBef>
            <a:spcAft>
              <a:spcPct val="35000"/>
            </a:spcAft>
            <a:buNone/>
          </a:pPr>
          <a:r>
            <a:rPr lang="en-US" sz="1400" kern="1200"/>
            <a:t>1st owner - Farzana        (own savings £3,ooo)</a:t>
          </a:r>
        </a:p>
      </dsp:txBody>
      <dsp:txXfrm>
        <a:off x="339738" y="1411238"/>
        <a:ext cx="4433542" cy="372930"/>
      </dsp:txXfrm>
    </dsp:sp>
    <dsp:sp modelId="{C8E28D64-E07B-4A5E-868B-3F54C47831B5}">
      <dsp:nvSpPr>
        <dsp:cNvPr id="0" name=""/>
        <dsp:cNvSpPr/>
      </dsp:nvSpPr>
      <dsp:spPr>
        <a:xfrm>
          <a:off x="0" y="2232743"/>
          <a:ext cx="6391275" cy="352800"/>
        </a:xfrm>
        <a:prstGeom prst="rect">
          <a:avLst/>
        </a:prstGeom>
        <a:solidFill>
          <a:schemeClr val="lt1">
            <a:alpha val="90000"/>
            <a:hueOff val="0"/>
            <a:satOff val="0"/>
            <a:lumOff val="0"/>
            <a:alphaOff val="0"/>
          </a:schemeClr>
        </a:solidFill>
        <a:ln w="19050" cap="rnd" cmpd="sng" algn="ctr">
          <a:solidFill>
            <a:schemeClr val="accent2">
              <a:hueOff val="-7906288"/>
              <a:satOff val="360"/>
              <a:lumOff val="0"/>
              <a:alphaOff val="0"/>
            </a:schemeClr>
          </a:solidFill>
          <a:prstDash val="solid"/>
        </a:ln>
        <a:effectLst/>
      </dsp:spPr>
      <dsp:style>
        <a:lnRef idx="2">
          <a:scrgbClr r="0" g="0" b="0"/>
        </a:lnRef>
        <a:fillRef idx="1">
          <a:scrgbClr r="0" g="0" b="0"/>
        </a:fillRef>
        <a:effectRef idx="0">
          <a:scrgbClr r="0" g="0" b="0"/>
        </a:effectRef>
        <a:fontRef idx="minor"/>
      </dsp:style>
    </dsp:sp>
    <dsp:sp modelId="{91F4692E-1C5E-4893-B4FE-698785C96597}">
      <dsp:nvSpPr>
        <dsp:cNvPr id="0" name=""/>
        <dsp:cNvSpPr/>
      </dsp:nvSpPr>
      <dsp:spPr>
        <a:xfrm>
          <a:off x="319563" y="2026103"/>
          <a:ext cx="4473892" cy="413280"/>
        </a:xfrm>
        <a:prstGeom prst="roundRect">
          <a:avLst/>
        </a:prstGeom>
        <a:solidFill>
          <a:schemeClr val="accent2">
            <a:hueOff val="-7906288"/>
            <a:satOff val="36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9102" tIns="0" rIns="169102" bIns="0" numCol="1" spcCol="1270" anchor="ctr" anchorCtr="0">
          <a:noAutofit/>
        </a:bodyPr>
        <a:lstStyle/>
        <a:p>
          <a:pPr marL="0" lvl="0" indent="0" algn="l" defTabSz="622300">
            <a:lnSpc>
              <a:spcPct val="90000"/>
            </a:lnSpc>
            <a:spcBef>
              <a:spcPct val="0"/>
            </a:spcBef>
            <a:spcAft>
              <a:spcPct val="35000"/>
            </a:spcAft>
            <a:buNone/>
          </a:pPr>
          <a:r>
            <a:rPr lang="en-US" sz="1400" kern="1200"/>
            <a:t>2nd owner- Samad          (own savings £3,ooo)</a:t>
          </a:r>
        </a:p>
      </dsp:txBody>
      <dsp:txXfrm>
        <a:off x="339738" y="2046278"/>
        <a:ext cx="4433542" cy="372930"/>
      </dsp:txXfrm>
    </dsp:sp>
    <dsp:sp modelId="{BF0CB469-DA37-4B48-B9C2-E1987714FAF0}">
      <dsp:nvSpPr>
        <dsp:cNvPr id="0" name=""/>
        <dsp:cNvSpPr/>
      </dsp:nvSpPr>
      <dsp:spPr>
        <a:xfrm>
          <a:off x="0" y="2867783"/>
          <a:ext cx="6391275" cy="352800"/>
        </a:xfrm>
        <a:prstGeom prst="rect">
          <a:avLst/>
        </a:prstGeom>
        <a:solidFill>
          <a:schemeClr val="lt1">
            <a:alpha val="90000"/>
            <a:hueOff val="0"/>
            <a:satOff val="0"/>
            <a:lumOff val="0"/>
            <a:alphaOff val="0"/>
          </a:schemeClr>
        </a:solidFill>
        <a:ln w="19050" cap="rnd" cmpd="sng" algn="ctr">
          <a:solidFill>
            <a:schemeClr val="accent2">
              <a:hueOff val="-11859433"/>
              <a:satOff val="541"/>
              <a:lumOff val="0"/>
              <a:alphaOff val="0"/>
            </a:schemeClr>
          </a:solidFill>
          <a:prstDash val="solid"/>
        </a:ln>
        <a:effectLst/>
      </dsp:spPr>
      <dsp:style>
        <a:lnRef idx="2">
          <a:scrgbClr r="0" g="0" b="0"/>
        </a:lnRef>
        <a:fillRef idx="1">
          <a:scrgbClr r="0" g="0" b="0"/>
        </a:fillRef>
        <a:effectRef idx="0">
          <a:scrgbClr r="0" g="0" b="0"/>
        </a:effectRef>
        <a:fontRef idx="minor"/>
      </dsp:style>
    </dsp:sp>
    <dsp:sp modelId="{A3BF52C3-09CB-4CC8-8435-C842DE499048}">
      <dsp:nvSpPr>
        <dsp:cNvPr id="0" name=""/>
        <dsp:cNvSpPr/>
      </dsp:nvSpPr>
      <dsp:spPr>
        <a:xfrm>
          <a:off x="319563" y="2661143"/>
          <a:ext cx="4473892" cy="413280"/>
        </a:xfrm>
        <a:prstGeom prst="roundRect">
          <a:avLst/>
        </a:prstGeom>
        <a:solidFill>
          <a:schemeClr val="accent2">
            <a:hueOff val="-11859433"/>
            <a:satOff val="54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9102" tIns="0" rIns="169102" bIns="0" numCol="1" spcCol="1270" anchor="ctr" anchorCtr="0">
          <a:noAutofit/>
        </a:bodyPr>
        <a:lstStyle/>
        <a:p>
          <a:pPr marL="0" lvl="0" indent="0" algn="l" defTabSz="622300">
            <a:lnSpc>
              <a:spcPct val="90000"/>
            </a:lnSpc>
            <a:spcBef>
              <a:spcPct val="0"/>
            </a:spcBef>
            <a:spcAft>
              <a:spcPct val="35000"/>
            </a:spcAft>
            <a:buNone/>
          </a:pPr>
          <a:r>
            <a:rPr lang="en-US" sz="1400" kern="1200"/>
            <a:t>3rd owner- Shamsur       (own savings £3,000)</a:t>
          </a:r>
        </a:p>
      </dsp:txBody>
      <dsp:txXfrm>
        <a:off x="339738" y="2681318"/>
        <a:ext cx="4433542" cy="372930"/>
      </dsp:txXfrm>
    </dsp:sp>
    <dsp:sp modelId="{F007DC1C-5CAF-4818-B5E7-5AA54BA04EC2}">
      <dsp:nvSpPr>
        <dsp:cNvPr id="0" name=""/>
        <dsp:cNvSpPr/>
      </dsp:nvSpPr>
      <dsp:spPr>
        <a:xfrm>
          <a:off x="0" y="3502823"/>
          <a:ext cx="6391275" cy="352800"/>
        </a:xfrm>
        <a:prstGeom prst="rect">
          <a:avLst/>
        </a:prstGeom>
        <a:solidFill>
          <a:schemeClr val="lt1">
            <a:alpha val="90000"/>
            <a:hueOff val="0"/>
            <a:satOff val="0"/>
            <a:lumOff val="0"/>
            <a:alphaOff val="0"/>
          </a:schemeClr>
        </a:solidFill>
        <a:ln w="19050" cap="rnd" cmpd="sng" algn="ctr">
          <a:solidFill>
            <a:schemeClr val="accent2">
              <a:hueOff val="-15812576"/>
              <a:satOff val="721"/>
              <a:lumOff val="0"/>
              <a:alphaOff val="0"/>
            </a:schemeClr>
          </a:solidFill>
          <a:prstDash val="solid"/>
        </a:ln>
        <a:effectLst/>
      </dsp:spPr>
      <dsp:style>
        <a:lnRef idx="2">
          <a:scrgbClr r="0" g="0" b="0"/>
        </a:lnRef>
        <a:fillRef idx="1">
          <a:scrgbClr r="0" g="0" b="0"/>
        </a:fillRef>
        <a:effectRef idx="0">
          <a:scrgbClr r="0" g="0" b="0"/>
        </a:effectRef>
        <a:fontRef idx="minor"/>
      </dsp:style>
    </dsp:sp>
    <dsp:sp modelId="{1015168B-72FB-4118-8295-50DB68B3483D}">
      <dsp:nvSpPr>
        <dsp:cNvPr id="0" name=""/>
        <dsp:cNvSpPr/>
      </dsp:nvSpPr>
      <dsp:spPr>
        <a:xfrm>
          <a:off x="319563" y="3296183"/>
          <a:ext cx="4473892" cy="413280"/>
        </a:xfrm>
        <a:prstGeom prst="roundRect">
          <a:avLst/>
        </a:prstGeom>
        <a:solidFill>
          <a:schemeClr val="accent2">
            <a:hueOff val="-15812576"/>
            <a:satOff val="72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9102" tIns="0" rIns="169102" bIns="0" numCol="1" spcCol="1270" anchor="ctr" anchorCtr="0">
          <a:noAutofit/>
        </a:bodyPr>
        <a:lstStyle/>
        <a:p>
          <a:pPr marL="0" lvl="0" indent="0" algn="l" defTabSz="622300">
            <a:lnSpc>
              <a:spcPct val="90000"/>
            </a:lnSpc>
            <a:spcBef>
              <a:spcPct val="0"/>
            </a:spcBef>
            <a:spcAft>
              <a:spcPct val="35000"/>
            </a:spcAft>
            <a:buNone/>
          </a:pPr>
          <a:r>
            <a:rPr lang="en-US" sz="1400" kern="1200"/>
            <a:t>4th owner- sufia khan     (own savings £3,ooo)</a:t>
          </a:r>
        </a:p>
      </dsp:txBody>
      <dsp:txXfrm>
        <a:off x="339738" y="3316358"/>
        <a:ext cx="4433542" cy="372930"/>
      </dsp:txXfrm>
    </dsp:sp>
    <dsp:sp modelId="{9C015A07-B5BB-4A3C-8C84-D102BCD92F7B}">
      <dsp:nvSpPr>
        <dsp:cNvPr id="0" name=""/>
        <dsp:cNvSpPr/>
      </dsp:nvSpPr>
      <dsp:spPr>
        <a:xfrm>
          <a:off x="0" y="4137863"/>
          <a:ext cx="6391275" cy="352800"/>
        </a:xfrm>
        <a:prstGeom prst="rect">
          <a:avLst/>
        </a:prstGeom>
        <a:solidFill>
          <a:schemeClr val="lt1">
            <a:alpha val="90000"/>
            <a:hueOff val="0"/>
            <a:satOff val="0"/>
            <a:lumOff val="0"/>
            <a:alphaOff val="0"/>
          </a:schemeClr>
        </a:solidFill>
        <a:ln w="19050" cap="rnd" cmpd="sng" algn="ctr">
          <a:solidFill>
            <a:schemeClr val="accent2">
              <a:hueOff val="-19765721"/>
              <a:satOff val="901"/>
              <a:lumOff val="0"/>
              <a:alphaOff val="0"/>
            </a:schemeClr>
          </a:solidFill>
          <a:prstDash val="solid"/>
        </a:ln>
        <a:effectLst/>
      </dsp:spPr>
      <dsp:style>
        <a:lnRef idx="2">
          <a:scrgbClr r="0" g="0" b="0"/>
        </a:lnRef>
        <a:fillRef idx="1">
          <a:scrgbClr r="0" g="0" b="0"/>
        </a:fillRef>
        <a:effectRef idx="0">
          <a:scrgbClr r="0" g="0" b="0"/>
        </a:effectRef>
        <a:fontRef idx="minor"/>
      </dsp:style>
    </dsp:sp>
    <dsp:sp modelId="{5D2DDC53-6EC6-495D-93BF-4E2574A3447A}">
      <dsp:nvSpPr>
        <dsp:cNvPr id="0" name=""/>
        <dsp:cNvSpPr/>
      </dsp:nvSpPr>
      <dsp:spPr>
        <a:xfrm>
          <a:off x="319563" y="3931223"/>
          <a:ext cx="4473892" cy="413280"/>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9102" tIns="0" rIns="169102" bIns="0" numCol="1" spcCol="1270" anchor="ctr" anchorCtr="0">
          <a:noAutofit/>
        </a:bodyPr>
        <a:lstStyle/>
        <a:p>
          <a:pPr marL="0" lvl="0" indent="0" algn="l" defTabSz="622300">
            <a:lnSpc>
              <a:spcPct val="90000"/>
            </a:lnSpc>
            <a:spcBef>
              <a:spcPct val="0"/>
            </a:spcBef>
            <a:spcAft>
              <a:spcPct val="35000"/>
            </a:spcAft>
            <a:buNone/>
          </a:pPr>
          <a:r>
            <a:rPr lang="en-US" sz="1400" kern="1200"/>
            <a:t>5th owner- soyful khan  (own savings £3,000)</a:t>
          </a:r>
        </a:p>
      </dsp:txBody>
      <dsp:txXfrm>
        <a:off x="339738" y="3951398"/>
        <a:ext cx="4433542" cy="37293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F3947C-9EE8-944C-8711-3F6CA0AF544F}" type="datetimeFigureOut">
              <a:rPr lang="en-US" smtClean="0"/>
              <a:t>12/3/2018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3624DE-D7A5-3744-8050-1D8E4C465F78}" type="slidenum">
              <a:rPr lang="en-US" smtClean="0"/>
              <a:t>‹#›</a:t>
            </a:fld>
            <a:endParaRPr lang="en-US"/>
          </a:p>
        </p:txBody>
      </p:sp>
    </p:spTree>
    <p:extLst>
      <p:ext uri="{BB962C8B-B14F-4D97-AF65-F5344CB8AC3E}">
        <p14:creationId xmlns:p14="http://schemas.microsoft.com/office/powerpoint/2010/main" val="4778945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12/3/2018</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685688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a:xfrm>
            <a:off x="1154954" y="2603500"/>
            <a:ext cx="8825659" cy="3416300"/>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9C9CA7B-DFD4-44B5-8C60-D14B8CD1FB59}"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903289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309015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3BDB8791-F1B0-41E7-B7FD-A781E65C4266}" type="datetimeFigureOut">
              <a:rPr lang="en-US" dirty="0"/>
              <a:t>12/3/2018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096428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5FDD63B2-E120-4ED8-B27B-C685F510A5FE}" type="datetimeFigureOut">
              <a:rPr lang="en-US" dirty="0"/>
              <a:t>12/3/2018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504037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a:p>
        </p:txBody>
      </p:sp>
      <p:sp>
        <p:nvSpPr>
          <p:cNvPr id="3" name="Date Placeholder 2"/>
          <p:cNvSpPr>
            <a:spLocks noGrp="1"/>
          </p:cNvSpPr>
          <p:nvPr>
            <p:ph type="dt" sz="half" idx="10"/>
          </p:nvPr>
        </p:nvSpPr>
        <p:spPr/>
        <p:txBody>
          <a:bodyPr/>
          <a:lstStyle/>
          <a:p>
            <a:fld id="{7AA18ACC-A947-437B-A130-35BD54FDF1E9}" type="datetimeFigureOut">
              <a:rPr lang="en-US" dirty="0"/>
              <a:t>12/3/2018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923779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12/3/2018</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963344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12/3/2018</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42856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12/3/2018</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357291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12/3/2018</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185048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447057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290897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266402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12/3/2018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382173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12/3/2018</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898078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891707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927612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12/3/2018</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519821884"/>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24.png"/><Relationship Id="rId4" Type="http://schemas.openxmlformats.org/officeDocument/2006/relationships/image" Target="../media/image23.png"/></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7.xml"/><Relationship Id="rId5" Type="http://schemas.openxmlformats.org/officeDocument/2006/relationships/image" Target="../media/image2.png"/><Relationship Id="rId4" Type="http://schemas.openxmlformats.org/officeDocument/2006/relationships/image" Target="../media/image27.png"/></Relationships>
</file>

<file path=ppt/slides/_rels/slide2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 Id="rId5" Type="http://schemas.openxmlformats.org/officeDocument/2006/relationships/image" Target="../media/image30.png"/><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hyperlink" Target="https://youtu.be/PVw30auUy3s" TargetMode="External"/><Relationship Id="rId1" Type="http://schemas.openxmlformats.org/officeDocument/2006/relationships/slideLayout" Target="../slideLayouts/slideLayout2.xml"/><Relationship Id="rId5" Type="http://schemas.openxmlformats.org/officeDocument/2006/relationships/image" Target="../media/image32.jpeg"/><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28.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image" Target="../media/image2.png"/><Relationship Id="rId7" Type="http://schemas.openxmlformats.org/officeDocument/2006/relationships/image" Target="../media/image43.jpeg"/><Relationship Id="rId2" Type="http://schemas.openxmlformats.org/officeDocument/2006/relationships/image" Target="../media/image39.jpeg"/><Relationship Id="rId1" Type="http://schemas.openxmlformats.org/officeDocument/2006/relationships/slideLayout" Target="../slideLayouts/slideLayout2.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png"/></Relationships>
</file>

<file path=ppt/slides/_rels/slide3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6.png"/></Relationships>
</file>

<file path=ppt/slides/_rels/slide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7.jpeg"/><Relationship Id="rId1" Type="http://schemas.openxmlformats.org/officeDocument/2006/relationships/slideLayout" Target="../slideLayouts/slideLayout2.xml"/><Relationship Id="rId5" Type="http://schemas.openxmlformats.org/officeDocument/2006/relationships/image" Target="../media/image49.jpeg"/><Relationship Id="rId4" Type="http://schemas.openxmlformats.org/officeDocument/2006/relationships/image" Target="../media/image48.jpeg"/></Relationships>
</file>

<file path=ppt/slides/_rels/slide32.xml.rels><?xml version="1.0" encoding="UTF-8" standalone="yes"?>
<Relationships xmlns="http://schemas.openxmlformats.org/package/2006/relationships"><Relationship Id="rId3" Type="http://schemas.openxmlformats.org/officeDocument/2006/relationships/image" Target="../media/image51.png"/><Relationship Id="rId7" Type="http://schemas.openxmlformats.org/officeDocument/2006/relationships/image" Target="../media/image54.jpeg"/><Relationship Id="rId2" Type="http://schemas.openxmlformats.org/officeDocument/2006/relationships/image" Target="../media/image50.jpeg"/><Relationship Id="rId1" Type="http://schemas.openxmlformats.org/officeDocument/2006/relationships/slideLayout" Target="../slideLayouts/slideLayout4.xml"/><Relationship Id="rId6" Type="http://schemas.openxmlformats.org/officeDocument/2006/relationships/image" Target="../media/image53.jpeg"/><Relationship Id="rId5" Type="http://schemas.openxmlformats.org/officeDocument/2006/relationships/image" Target="../media/image52.jpeg"/><Relationship Id="rId4" Type="http://schemas.openxmlformats.org/officeDocument/2006/relationships/image" Target="../media/image2.png"/></Relationships>
</file>

<file path=ppt/slides/_rels/slide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5.jpeg"/><Relationship Id="rId1" Type="http://schemas.openxmlformats.org/officeDocument/2006/relationships/slideLayout" Target="../slideLayouts/slideLayout5.xml"/><Relationship Id="rId4" Type="http://schemas.openxmlformats.org/officeDocument/2006/relationships/image" Target="../media/image56.jpeg"/></Relationships>
</file>

<file path=ppt/slides/_rels/slide34.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jpe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5.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lose up of a sign&#10;&#10;Description automatically generated">
            <a:extLst>
              <a:ext uri="{FF2B5EF4-FFF2-40B4-BE49-F238E27FC236}">
                <a16:creationId xmlns:a16="http://schemas.microsoft.com/office/drawing/2014/main" id="{1E4AD3B3-94E1-6246-93DE-8D5480768456}"/>
              </a:ext>
            </a:extLst>
          </p:cNvPr>
          <p:cNvPicPr>
            <a:picLocks noChangeAspect="1"/>
          </p:cNvPicPr>
          <p:nvPr/>
        </p:nvPicPr>
        <p:blipFill>
          <a:blip r:embed="rId2"/>
          <a:stretch>
            <a:fillRect/>
          </a:stretch>
        </p:blipFill>
        <p:spPr>
          <a:xfrm>
            <a:off x="1074591" y="916591"/>
            <a:ext cx="3831069" cy="3744000"/>
          </a:xfrm>
          <a:prstGeom prst="roundRect">
            <a:avLst>
              <a:gd name="adj" fmla="val 1858"/>
            </a:avLst>
          </a:prstGeom>
          <a:effectLst>
            <a:outerShdw blurRad="50800" dist="50800" dir="14040000" algn="tl" rotWithShape="0">
              <a:srgbClr val="000000">
                <a:alpha val="19000"/>
              </a:srgbClr>
            </a:outerShdw>
          </a:effectLst>
          <a:scene3d>
            <a:camera prst="orthographicFront"/>
            <a:lightRig rig="threePt" dir="t"/>
          </a:scene3d>
          <a:sp3d>
            <a:bevelT prst="angle"/>
          </a:sp3d>
        </p:spPr>
      </p:pic>
      <p:sp>
        <p:nvSpPr>
          <p:cNvPr id="6" name="Rectangle 5">
            <a:extLst>
              <a:ext uri="{FF2B5EF4-FFF2-40B4-BE49-F238E27FC236}">
                <a16:creationId xmlns:a16="http://schemas.microsoft.com/office/drawing/2014/main" id="{63E4C9C4-7170-DA4A-9D05-13F48DEC6BB1}"/>
              </a:ext>
            </a:extLst>
          </p:cNvPr>
          <p:cNvSpPr/>
          <p:nvPr/>
        </p:nvSpPr>
        <p:spPr>
          <a:xfrm>
            <a:off x="4975537" y="2075237"/>
            <a:ext cx="6405921"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a:ln/>
                <a:solidFill>
                  <a:schemeClr val="accent4"/>
                </a:solidFill>
              </a:rPr>
              <a:t>Aisha’s Wisdom ltd</a:t>
            </a:r>
            <a:endParaRPr lang="en-US" sz="5400" b="1" cap="none" spc="0">
              <a:ln/>
              <a:solidFill>
                <a:schemeClr val="accent4"/>
              </a:solidFill>
              <a:effectLst/>
            </a:endParaRPr>
          </a:p>
        </p:txBody>
      </p:sp>
      <p:sp>
        <p:nvSpPr>
          <p:cNvPr id="8" name="Subtitle 7">
            <a:extLst>
              <a:ext uri="{FF2B5EF4-FFF2-40B4-BE49-F238E27FC236}">
                <a16:creationId xmlns:a16="http://schemas.microsoft.com/office/drawing/2014/main" id="{8059FE0C-3F6F-444A-B000-CD73E8C6FD01}"/>
              </a:ext>
            </a:extLst>
          </p:cNvPr>
          <p:cNvSpPr>
            <a:spLocks noGrp="1"/>
          </p:cNvSpPr>
          <p:nvPr>
            <p:ph type="subTitle" idx="1"/>
          </p:nvPr>
        </p:nvSpPr>
        <p:spPr>
          <a:xfrm>
            <a:off x="8178497" y="4487333"/>
            <a:ext cx="3370036" cy="1148703"/>
          </a:xfrm>
        </p:spPr>
        <p:txBody>
          <a:bodyPr>
            <a:normAutofit/>
            <a:scene3d>
              <a:camera prst="orthographicFront"/>
              <a:lightRig rig="soft" dir="t">
                <a:rot lat="0" lon="0" rev="15600000"/>
              </a:lightRig>
            </a:scene3d>
            <a:sp3d extrusionH="57150" prstMaterial="softEdge">
              <a:bevelT w="25400" h="38100"/>
            </a:sp3d>
          </a:bodyPr>
          <a:lstStyle/>
          <a:p>
            <a:r>
              <a:rPr lang="en-US" b="1" cap="none">
                <a:ln/>
                <a:solidFill>
                  <a:schemeClr val="accent4"/>
                </a:solidFill>
              </a:rPr>
              <a:t>Enterprise Business Plan</a:t>
            </a:r>
          </a:p>
          <a:p>
            <a:r>
              <a:rPr lang="en-US" b="1" cap="none">
                <a:ln/>
                <a:solidFill>
                  <a:schemeClr val="accent4"/>
                </a:solidFill>
              </a:rPr>
              <a:t>4</a:t>
            </a:r>
            <a:r>
              <a:rPr lang="en-US" b="1" cap="none" baseline="30000">
                <a:ln/>
                <a:solidFill>
                  <a:schemeClr val="accent4"/>
                </a:solidFill>
              </a:rPr>
              <a:t>th</a:t>
            </a:r>
            <a:r>
              <a:rPr lang="en-US" b="1" cap="none">
                <a:ln/>
                <a:solidFill>
                  <a:schemeClr val="accent4"/>
                </a:solidFill>
              </a:rPr>
              <a:t> December 2018</a:t>
            </a:r>
          </a:p>
        </p:txBody>
      </p:sp>
      <p:sp>
        <p:nvSpPr>
          <p:cNvPr id="3" name="TextBox 2">
            <a:extLst>
              <a:ext uri="{FF2B5EF4-FFF2-40B4-BE49-F238E27FC236}">
                <a16:creationId xmlns:a16="http://schemas.microsoft.com/office/drawing/2014/main" id="{1F555BF1-AEE8-44A6-A136-F77F2374EBF5}"/>
              </a:ext>
            </a:extLst>
          </p:cNvPr>
          <p:cNvSpPr txBox="1"/>
          <p:nvPr/>
        </p:nvSpPr>
        <p:spPr>
          <a:xfrm>
            <a:off x="6564702" y="2790644"/>
            <a:ext cx="4986067" cy="129266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r>
              <a:rPr lang="en-US" sz="2400" b="1" i="1">
                <a:solidFill>
                  <a:schemeClr val="accent1">
                    <a:lumMod val="60000"/>
                    <a:lumOff val="40000"/>
                  </a:schemeClr>
                </a:solidFill>
              </a:rPr>
              <a:t>Knowledge is the key to wisdom</a:t>
            </a:r>
          </a:p>
          <a:p>
            <a:endParaRPr lang="en-US"/>
          </a:p>
          <a:p>
            <a:endParaRPr lang="en-US"/>
          </a:p>
        </p:txBody>
      </p:sp>
      <p:sp>
        <p:nvSpPr>
          <p:cNvPr id="7" name="TextBox 6">
            <a:extLst>
              <a:ext uri="{FF2B5EF4-FFF2-40B4-BE49-F238E27FC236}">
                <a16:creationId xmlns:a16="http://schemas.microsoft.com/office/drawing/2014/main" id="{662281E8-2178-4C86-A882-BF6722E62937}"/>
              </a:ext>
            </a:extLst>
          </p:cNvPr>
          <p:cNvSpPr txBox="1"/>
          <p:nvPr/>
        </p:nvSpPr>
        <p:spPr>
          <a:xfrm>
            <a:off x="500627" y="5432272"/>
            <a:ext cx="10780143" cy="64633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accent4"/>
                </a:solidFill>
              </a:rPr>
              <a:t>Samad Uddin: 1710009, Farzana </a:t>
            </a:r>
            <a:r>
              <a:rPr lang="en-US" dirty="0" err="1">
                <a:solidFill>
                  <a:schemeClr val="accent4"/>
                </a:solidFill>
              </a:rPr>
              <a:t>Hussen</a:t>
            </a:r>
            <a:r>
              <a:rPr lang="en-US" dirty="0">
                <a:solidFill>
                  <a:schemeClr val="accent4"/>
                </a:solidFill>
              </a:rPr>
              <a:t>: 1709301, </a:t>
            </a:r>
            <a:r>
              <a:rPr lang="en-US" dirty="0" err="1">
                <a:solidFill>
                  <a:schemeClr val="accent4"/>
                </a:solidFill>
              </a:rPr>
              <a:t>Soyful</a:t>
            </a:r>
            <a:r>
              <a:rPr lang="en-US" dirty="0">
                <a:solidFill>
                  <a:schemeClr val="accent4"/>
                </a:solidFill>
              </a:rPr>
              <a:t> Khan: 1704983, </a:t>
            </a:r>
            <a:r>
              <a:rPr lang="en-US" dirty="0" err="1">
                <a:solidFill>
                  <a:schemeClr val="accent4"/>
                </a:solidFill>
              </a:rPr>
              <a:t>Shamsur</a:t>
            </a:r>
            <a:r>
              <a:rPr lang="en-US" dirty="0">
                <a:solidFill>
                  <a:schemeClr val="accent4"/>
                </a:solidFill>
              </a:rPr>
              <a:t> Rahman: 1709495, </a:t>
            </a:r>
            <a:r>
              <a:rPr lang="en-US" dirty="0" err="1">
                <a:solidFill>
                  <a:schemeClr val="accent4"/>
                </a:solidFill>
              </a:rPr>
              <a:t>Sufia</a:t>
            </a:r>
            <a:r>
              <a:rPr lang="en-US" dirty="0">
                <a:solidFill>
                  <a:schemeClr val="accent4"/>
                </a:solidFill>
              </a:rPr>
              <a:t> Khan: 1709300</a:t>
            </a:r>
          </a:p>
        </p:txBody>
      </p:sp>
    </p:spTree>
    <p:extLst>
      <p:ext uri="{BB962C8B-B14F-4D97-AF65-F5344CB8AC3E}">
        <p14:creationId xmlns:p14="http://schemas.microsoft.com/office/powerpoint/2010/main" val="354017955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B57B9-9FAA-49B5-9E7B-A96DEEB57EB6}"/>
              </a:ext>
            </a:extLst>
          </p:cNvPr>
          <p:cNvSpPr>
            <a:spLocks noGrp="1"/>
          </p:cNvSpPr>
          <p:nvPr>
            <p:ph type="title"/>
          </p:nvPr>
        </p:nvSpPr>
        <p:spPr/>
        <p:txBody>
          <a:bodyPr/>
          <a:lstStyle/>
          <a:p>
            <a:pPr algn="ctr"/>
            <a:r>
              <a:rPr lang="en-US" sz="5400" b="1">
                <a:solidFill>
                  <a:schemeClr val="accent4">
                    <a:lumMod val="75000"/>
                  </a:schemeClr>
                </a:solidFill>
              </a:rPr>
              <a:t>Introduction</a:t>
            </a:r>
            <a:endParaRPr lang="en-US" sz="5400">
              <a:solidFill>
                <a:schemeClr val="accent4">
                  <a:lumMod val="75000"/>
                </a:schemeClr>
              </a:solidFill>
            </a:endParaRPr>
          </a:p>
        </p:txBody>
      </p:sp>
      <p:sp>
        <p:nvSpPr>
          <p:cNvPr id="3" name="Content Placeholder 2">
            <a:extLst>
              <a:ext uri="{FF2B5EF4-FFF2-40B4-BE49-F238E27FC236}">
                <a16:creationId xmlns:a16="http://schemas.microsoft.com/office/drawing/2014/main" id="{D34DD0D8-B04F-41BA-BEC7-34BD8412A7C5}"/>
              </a:ext>
            </a:extLst>
          </p:cNvPr>
          <p:cNvSpPr>
            <a:spLocks noGrp="1"/>
          </p:cNvSpPr>
          <p:nvPr>
            <p:ph idx="1"/>
          </p:nvPr>
        </p:nvSpPr>
        <p:spPr/>
        <p:txBody>
          <a:bodyPr vert="horz" lIns="91440" tIns="45720" rIns="91440" bIns="45720" rtlCol="0" anchor="t">
            <a:noAutofit/>
          </a:bodyPr>
          <a:lstStyle/>
          <a:p>
            <a:endParaRPr lang="en-US" sz="2400">
              <a:solidFill>
                <a:schemeClr val="accent6">
                  <a:lumMod val="50000"/>
                </a:schemeClr>
              </a:solidFill>
            </a:endParaRPr>
          </a:p>
          <a:p>
            <a:endParaRPr lang="en-US"/>
          </a:p>
        </p:txBody>
      </p:sp>
      <p:sp>
        <p:nvSpPr>
          <p:cNvPr id="5" name="Content Placeholder 2">
            <a:extLst>
              <a:ext uri="{FF2B5EF4-FFF2-40B4-BE49-F238E27FC236}">
                <a16:creationId xmlns:a16="http://schemas.microsoft.com/office/drawing/2014/main" id="{EBDF6D2C-4221-40F0-B659-8A038039864F}"/>
              </a:ext>
            </a:extLst>
          </p:cNvPr>
          <p:cNvSpPr txBox="1">
            <a:spLocks/>
          </p:cNvSpPr>
          <p:nvPr/>
        </p:nvSpPr>
        <p:spPr>
          <a:xfrm>
            <a:off x="357188" y="2755900"/>
            <a:ext cx="11472353" cy="3804488"/>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r>
              <a:rPr lang="en-US" sz="2400">
                <a:solidFill>
                  <a:schemeClr val="accent6">
                    <a:lumMod val="50000"/>
                  </a:schemeClr>
                </a:solidFill>
              </a:rPr>
              <a:t>This is an online Islamic bookstore specifically targeted for children's as well as for adults and all young people. </a:t>
            </a:r>
          </a:p>
          <a:p>
            <a:r>
              <a:rPr lang="en-US" sz="2400">
                <a:solidFill>
                  <a:schemeClr val="accent6">
                    <a:lumMod val="50000"/>
                  </a:schemeClr>
                </a:solidFill>
              </a:rPr>
              <a:t>The business is in partnership between 5 people. Samad Uddin, Farzana </a:t>
            </a:r>
            <a:r>
              <a:rPr lang="en-US" sz="2400" err="1">
                <a:solidFill>
                  <a:schemeClr val="accent6">
                    <a:lumMod val="50000"/>
                  </a:schemeClr>
                </a:solidFill>
              </a:rPr>
              <a:t>Hussen</a:t>
            </a:r>
            <a:r>
              <a:rPr lang="en-US" sz="2400">
                <a:solidFill>
                  <a:schemeClr val="accent6">
                    <a:lumMod val="50000"/>
                  </a:schemeClr>
                </a:solidFill>
              </a:rPr>
              <a:t>, </a:t>
            </a:r>
            <a:r>
              <a:rPr lang="en-US" sz="2400" err="1">
                <a:solidFill>
                  <a:schemeClr val="accent6">
                    <a:lumMod val="50000"/>
                  </a:schemeClr>
                </a:solidFill>
              </a:rPr>
              <a:t>Soyful</a:t>
            </a:r>
            <a:r>
              <a:rPr lang="en-US" sz="2400">
                <a:solidFill>
                  <a:schemeClr val="accent6">
                    <a:lumMod val="50000"/>
                  </a:schemeClr>
                </a:solidFill>
              </a:rPr>
              <a:t> Khan, </a:t>
            </a:r>
            <a:r>
              <a:rPr lang="en-US" sz="2400" err="1">
                <a:solidFill>
                  <a:schemeClr val="accent6">
                    <a:lumMod val="50000"/>
                  </a:schemeClr>
                </a:solidFill>
              </a:rPr>
              <a:t>Sufia</a:t>
            </a:r>
            <a:r>
              <a:rPr lang="en-US" sz="2400">
                <a:solidFill>
                  <a:schemeClr val="accent6">
                    <a:lumMod val="50000"/>
                  </a:schemeClr>
                </a:solidFill>
              </a:rPr>
              <a:t> Khan and </a:t>
            </a:r>
            <a:r>
              <a:rPr lang="en-US" sz="2400" err="1">
                <a:solidFill>
                  <a:schemeClr val="accent6">
                    <a:lumMod val="50000"/>
                  </a:schemeClr>
                </a:solidFill>
              </a:rPr>
              <a:t>Shamsur</a:t>
            </a:r>
            <a:r>
              <a:rPr lang="en-US" sz="2400">
                <a:solidFill>
                  <a:schemeClr val="accent6">
                    <a:lumMod val="50000"/>
                  </a:schemeClr>
                </a:solidFill>
              </a:rPr>
              <a:t> Rahman.</a:t>
            </a:r>
          </a:p>
          <a:p>
            <a:r>
              <a:rPr lang="en-US" sz="2400">
                <a:solidFill>
                  <a:schemeClr val="accent6">
                    <a:lumMod val="50000"/>
                  </a:schemeClr>
                </a:solidFill>
              </a:rPr>
              <a:t>As this is an online bookstore we all have the ability to handle different sections of opening up the store online. Opening an online bookstore requires a lot of attention to every single object to make sure it runs smoothly and is easier for the customers to navigate through themselves.</a:t>
            </a:r>
            <a:r>
              <a:rPr lang="en-US">
                <a:solidFill>
                  <a:schemeClr val="accent6">
                    <a:lumMod val="50000"/>
                  </a:schemeClr>
                </a:solidFill>
              </a:rPr>
              <a:t> </a:t>
            </a:r>
          </a:p>
        </p:txBody>
      </p:sp>
      <p:pic>
        <p:nvPicPr>
          <p:cNvPr id="6" name="Picture 5" descr="A close up of a sign&#10;&#10;Description automatically generated">
            <a:extLst>
              <a:ext uri="{FF2B5EF4-FFF2-40B4-BE49-F238E27FC236}">
                <a16:creationId xmlns:a16="http://schemas.microsoft.com/office/drawing/2014/main" id="{6EB50ACB-780B-4DCF-BF2D-EB95F07C5978}"/>
              </a:ext>
            </a:extLst>
          </p:cNvPr>
          <p:cNvPicPr>
            <a:picLocks noChangeAspect="1"/>
          </p:cNvPicPr>
          <p:nvPr/>
        </p:nvPicPr>
        <p:blipFill>
          <a:blip r:embed="rId2"/>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11247359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11CDE-F6A8-4A05-9061-CED93414F111}"/>
              </a:ext>
            </a:extLst>
          </p:cNvPr>
          <p:cNvSpPr>
            <a:spLocks noGrp="1"/>
          </p:cNvSpPr>
          <p:nvPr>
            <p:ph type="title"/>
          </p:nvPr>
        </p:nvSpPr>
        <p:spPr/>
        <p:txBody>
          <a:bodyPr/>
          <a:lstStyle/>
          <a:p>
            <a:pPr algn="ctr"/>
            <a:r>
              <a:rPr lang="en-US" sz="5400" b="1">
                <a:solidFill>
                  <a:schemeClr val="accent4">
                    <a:lumMod val="75000"/>
                  </a:schemeClr>
                </a:solidFill>
              </a:rPr>
              <a:t>Overview</a:t>
            </a:r>
            <a:endParaRPr lang="en-US" sz="5400">
              <a:solidFill>
                <a:schemeClr val="accent4">
                  <a:lumMod val="75000"/>
                </a:schemeClr>
              </a:solidFill>
            </a:endParaRPr>
          </a:p>
        </p:txBody>
      </p:sp>
      <p:sp>
        <p:nvSpPr>
          <p:cNvPr id="5" name="Content Placeholder 4">
            <a:extLst>
              <a:ext uri="{FF2B5EF4-FFF2-40B4-BE49-F238E27FC236}">
                <a16:creationId xmlns:a16="http://schemas.microsoft.com/office/drawing/2014/main" id="{7921BC8D-A3C8-4420-8EED-D4A4ACE7CB7D}"/>
              </a:ext>
            </a:extLst>
          </p:cNvPr>
          <p:cNvSpPr>
            <a:spLocks noGrp="1"/>
          </p:cNvSpPr>
          <p:nvPr>
            <p:ph idx="1"/>
          </p:nvPr>
        </p:nvSpPr>
        <p:spPr>
          <a:xfrm>
            <a:off x="132068" y="2085974"/>
            <a:ext cx="11927864" cy="4772026"/>
          </a:xfrm>
        </p:spPr>
        <p:txBody>
          <a:bodyPr vert="horz" lIns="91440" tIns="45720" rIns="91440" bIns="45720" rtlCol="0" anchor="t">
            <a:normAutofit fontScale="62500" lnSpcReduction="20000"/>
          </a:bodyPr>
          <a:lstStyle/>
          <a:p>
            <a:pPr marL="0" indent="0">
              <a:buNone/>
            </a:pPr>
            <a:r>
              <a:rPr lang="en-US"/>
              <a:t>    </a:t>
            </a:r>
            <a:r>
              <a:rPr lang="en-US" sz="2400"/>
              <a:t>               </a:t>
            </a:r>
          </a:p>
          <a:p>
            <a:r>
              <a:rPr lang="en-US" sz="2900" b="1">
                <a:solidFill>
                  <a:schemeClr val="accent6">
                    <a:lumMod val="50000"/>
                  </a:schemeClr>
                </a:solidFill>
              </a:rPr>
              <a:t>Mission Statement</a:t>
            </a:r>
            <a:r>
              <a:rPr lang="en-US" sz="2900">
                <a:solidFill>
                  <a:schemeClr val="accent6">
                    <a:lumMod val="50000"/>
                  </a:schemeClr>
                </a:solidFill>
              </a:rPr>
              <a:t>:  We are committed to offer a quality selection of affordable books as well as gifts and educational items aimed at young people to fill their hearts with a deep love and understanding of Islam.</a:t>
            </a:r>
          </a:p>
          <a:p>
            <a:pPr>
              <a:buNone/>
            </a:pPr>
            <a:endParaRPr lang="en-US" sz="2900">
              <a:solidFill>
                <a:schemeClr val="accent6">
                  <a:lumMod val="50000"/>
                </a:schemeClr>
              </a:solidFill>
            </a:endParaRPr>
          </a:p>
          <a:p>
            <a:r>
              <a:rPr lang="en-US" sz="2900" b="1">
                <a:solidFill>
                  <a:schemeClr val="accent6">
                    <a:lumMod val="50000"/>
                  </a:schemeClr>
                </a:solidFill>
              </a:rPr>
              <a:t>Aim</a:t>
            </a:r>
            <a:r>
              <a:rPr lang="en-US" sz="2900">
                <a:solidFill>
                  <a:schemeClr val="accent6">
                    <a:lumMod val="50000"/>
                  </a:schemeClr>
                </a:solidFill>
              </a:rPr>
              <a:t>:  We aim to cater to the needs of our customers by offering  a variety of  Islamic quality products</a:t>
            </a:r>
          </a:p>
          <a:p>
            <a:pPr>
              <a:buNone/>
            </a:pPr>
            <a:r>
              <a:rPr lang="en-US" sz="2900">
                <a:solidFill>
                  <a:schemeClr val="accent6">
                    <a:lumMod val="50000"/>
                  </a:schemeClr>
                </a:solidFill>
              </a:rPr>
              <a:t>               and gifts at affordable prices. </a:t>
            </a:r>
          </a:p>
          <a:p>
            <a:pPr>
              <a:buNone/>
            </a:pPr>
            <a:r>
              <a:rPr lang="en-US" sz="2900">
                <a:solidFill>
                  <a:schemeClr val="accent6">
                    <a:lumMod val="50000"/>
                  </a:schemeClr>
                </a:solidFill>
              </a:rPr>
              <a:t>            : To be able to offer  affordable and vibrant illustration books that are child friendly.</a:t>
            </a:r>
          </a:p>
          <a:p>
            <a:pPr>
              <a:buNone/>
            </a:pPr>
            <a:r>
              <a:rPr lang="en-US" sz="2900">
                <a:solidFill>
                  <a:schemeClr val="accent6">
                    <a:lumMod val="50000"/>
                  </a:schemeClr>
                </a:solidFill>
              </a:rPr>
              <a:t>            : To satisfy the needs of  Muslim families within the UK who are searching for such literature and </a:t>
            </a:r>
          </a:p>
          <a:p>
            <a:pPr>
              <a:buNone/>
            </a:pPr>
            <a:r>
              <a:rPr lang="en-US" sz="2900">
                <a:solidFill>
                  <a:schemeClr val="accent6">
                    <a:lumMod val="50000"/>
                  </a:schemeClr>
                </a:solidFill>
              </a:rPr>
              <a:t>               gifts that we are offering.   </a:t>
            </a:r>
          </a:p>
          <a:p>
            <a:r>
              <a:rPr lang="en-US" sz="2900" b="1">
                <a:solidFill>
                  <a:schemeClr val="accent6">
                    <a:lumMod val="50000"/>
                  </a:schemeClr>
                </a:solidFill>
              </a:rPr>
              <a:t>Objective</a:t>
            </a:r>
            <a:r>
              <a:rPr lang="en-US" sz="2900">
                <a:solidFill>
                  <a:schemeClr val="accent6">
                    <a:lumMod val="50000"/>
                  </a:schemeClr>
                </a:solidFill>
              </a:rPr>
              <a:t>: Develop a easy to navigate website with various online transactions by using an           </a:t>
            </a:r>
          </a:p>
          <a:p>
            <a:pPr>
              <a:buNone/>
            </a:pPr>
            <a:r>
              <a:rPr lang="en-US" sz="2900">
                <a:solidFill>
                  <a:schemeClr val="accent6">
                    <a:lumMod val="50000"/>
                  </a:schemeClr>
                </a:solidFill>
              </a:rPr>
              <a:t>                         appropriate database. (2 Months). </a:t>
            </a:r>
          </a:p>
          <a:p>
            <a:pPr>
              <a:buNone/>
            </a:pPr>
            <a:r>
              <a:rPr lang="en-US" sz="2900">
                <a:solidFill>
                  <a:schemeClr val="accent6">
                    <a:lumMod val="50000"/>
                  </a:schemeClr>
                </a:solidFill>
              </a:rPr>
              <a:t>                      :  Managing customer personal information using GDPR and other applicable                           </a:t>
            </a:r>
          </a:p>
          <a:p>
            <a:pPr>
              <a:buNone/>
            </a:pPr>
            <a:r>
              <a:rPr lang="en-US" sz="2900">
                <a:solidFill>
                  <a:schemeClr val="accent6">
                    <a:lumMod val="50000"/>
                  </a:schemeClr>
                </a:solidFill>
              </a:rPr>
              <a:t>                        data protection legislation.  (2 Months).   </a:t>
            </a:r>
            <a:r>
              <a:rPr lang="en-US" sz="2400">
                <a:solidFill>
                  <a:schemeClr val="accent6">
                    <a:lumMod val="50000"/>
                  </a:schemeClr>
                </a:solidFill>
              </a:rPr>
              <a:t> </a:t>
            </a:r>
            <a:r>
              <a:rPr lang="en-US" sz="3200">
                <a:solidFill>
                  <a:schemeClr val="accent6">
                    <a:lumMod val="50000"/>
                  </a:schemeClr>
                </a:solidFill>
              </a:rPr>
              <a:t> </a:t>
            </a:r>
            <a:r>
              <a:rPr lang="en-US" sz="2800">
                <a:solidFill>
                  <a:schemeClr val="accent6">
                    <a:lumMod val="50000"/>
                  </a:schemeClr>
                </a:solidFill>
              </a:rPr>
              <a:t>                 </a:t>
            </a:r>
          </a:p>
          <a:p>
            <a:pPr marL="0" indent="0">
              <a:buNone/>
            </a:pPr>
            <a:endParaRPr lang="en-US" sz="2800">
              <a:solidFill>
                <a:schemeClr val="accent6">
                  <a:lumMod val="50000"/>
                </a:schemeClr>
              </a:solidFill>
            </a:endParaRPr>
          </a:p>
        </p:txBody>
      </p:sp>
      <p:pic>
        <p:nvPicPr>
          <p:cNvPr id="4" name="Picture 3" descr="A close up of a sign&#10;&#10;Description automatically generated">
            <a:extLst>
              <a:ext uri="{FF2B5EF4-FFF2-40B4-BE49-F238E27FC236}">
                <a16:creationId xmlns:a16="http://schemas.microsoft.com/office/drawing/2014/main" id="{A9466B04-6966-4E80-8A7F-52AEEB9BB9F7}"/>
              </a:ext>
            </a:extLst>
          </p:cNvPr>
          <p:cNvPicPr>
            <a:picLocks noChangeAspect="1"/>
          </p:cNvPicPr>
          <p:nvPr/>
        </p:nvPicPr>
        <p:blipFill>
          <a:blip r:embed="rId2"/>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820648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A447E-E04C-4DBB-A786-9C5C1197370D}"/>
              </a:ext>
            </a:extLst>
          </p:cNvPr>
          <p:cNvSpPr>
            <a:spLocks noGrp="1"/>
          </p:cNvSpPr>
          <p:nvPr>
            <p:ph type="title"/>
          </p:nvPr>
        </p:nvSpPr>
        <p:spPr/>
        <p:txBody>
          <a:bodyPr/>
          <a:lstStyle/>
          <a:p>
            <a:pPr algn="ctr"/>
            <a:r>
              <a:rPr lang="en-GB" sz="5400" b="1">
                <a:solidFill>
                  <a:schemeClr val="accent4"/>
                </a:solidFill>
              </a:rPr>
              <a:t>Products and Services</a:t>
            </a:r>
          </a:p>
        </p:txBody>
      </p:sp>
      <p:sp>
        <p:nvSpPr>
          <p:cNvPr id="3" name="Content Placeholder 2">
            <a:extLst>
              <a:ext uri="{FF2B5EF4-FFF2-40B4-BE49-F238E27FC236}">
                <a16:creationId xmlns:a16="http://schemas.microsoft.com/office/drawing/2014/main" id="{7376BA6A-91C2-44F2-A9BC-5BE2945218BC}"/>
              </a:ext>
            </a:extLst>
          </p:cNvPr>
          <p:cNvSpPr>
            <a:spLocks noGrp="1"/>
          </p:cNvSpPr>
          <p:nvPr>
            <p:ph idx="1"/>
          </p:nvPr>
        </p:nvSpPr>
        <p:spPr>
          <a:xfrm>
            <a:off x="265044" y="2364960"/>
            <a:ext cx="8560904" cy="4327387"/>
          </a:xfrm>
        </p:spPr>
        <p:txBody>
          <a:bodyPr>
            <a:normAutofit fontScale="92500" lnSpcReduction="10000"/>
          </a:bodyPr>
          <a:lstStyle/>
          <a:p>
            <a:pPr>
              <a:buFont typeface="Century Gothic" panose="020B0502020202020204" pitchFamily="34" charset="0"/>
              <a:buChar char="►"/>
            </a:pPr>
            <a:r>
              <a:rPr lang="en-GB" sz="2400">
                <a:solidFill>
                  <a:schemeClr val="accent6">
                    <a:lumMod val="75000"/>
                  </a:schemeClr>
                </a:solidFill>
              </a:rPr>
              <a:t>The products and services that has been chosen is by keeping the parents and children's in mind so that they can attain knowledge about the religion, diversity, equality and stay closer to their religion. </a:t>
            </a:r>
          </a:p>
          <a:p>
            <a:pPr>
              <a:buFont typeface="Century Gothic" panose="020B0502020202020204" pitchFamily="34" charset="0"/>
              <a:buChar char="►"/>
            </a:pPr>
            <a:r>
              <a:rPr lang="en-GB" sz="2400">
                <a:solidFill>
                  <a:schemeClr val="accent6">
                    <a:lumMod val="75000"/>
                  </a:schemeClr>
                </a:solidFill>
              </a:rPr>
              <a:t>The products we will be selling are storybooks, educational books, Islamic essentials, educational toys and modest wear.</a:t>
            </a:r>
          </a:p>
          <a:p>
            <a:pPr>
              <a:buFont typeface="Century Gothic" panose="020B0502020202020204" pitchFamily="34" charset="0"/>
              <a:buChar char="►"/>
            </a:pPr>
            <a:r>
              <a:rPr lang="en-GB" sz="2400">
                <a:solidFill>
                  <a:schemeClr val="accent6">
                    <a:lumMod val="75000"/>
                  </a:schemeClr>
                </a:solidFill>
              </a:rPr>
              <a:t>We have chosen these because there is a limited number of online bookstores that can be accessed easily to get essentials for Muslim children’s. It is difficult for the parents to be able to find the appropriate books that not only are vibrant and colourful but are educational as well. </a:t>
            </a:r>
          </a:p>
          <a:p>
            <a:endParaRPr lang="en-GB"/>
          </a:p>
        </p:txBody>
      </p:sp>
      <p:pic>
        <p:nvPicPr>
          <p:cNvPr id="1026" name="Picture 2" descr="Image result for Kids Child Surah Quran Story Learning Machine Prayer Islamic Education Toy Gift">
            <a:extLst>
              <a:ext uri="{FF2B5EF4-FFF2-40B4-BE49-F238E27FC236}">
                <a16:creationId xmlns:a16="http://schemas.microsoft.com/office/drawing/2014/main" id="{2B9D1C70-368E-4194-AF36-C578BCBA47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92855" y="2298976"/>
            <a:ext cx="2688327" cy="222967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D735C46E-8D95-498A-975F-77B973DECF47}"/>
              </a:ext>
            </a:extLst>
          </p:cNvPr>
          <p:cNvPicPr>
            <a:picLocks noChangeAspect="1"/>
          </p:cNvPicPr>
          <p:nvPr/>
        </p:nvPicPr>
        <p:blipFill>
          <a:blip r:embed="rId3"/>
          <a:stretch>
            <a:fillRect/>
          </a:stretch>
        </p:blipFill>
        <p:spPr>
          <a:xfrm>
            <a:off x="9092854" y="4545495"/>
            <a:ext cx="2688327" cy="2146852"/>
          </a:xfrm>
          <a:prstGeom prst="rect">
            <a:avLst/>
          </a:prstGeom>
        </p:spPr>
      </p:pic>
      <p:pic>
        <p:nvPicPr>
          <p:cNvPr id="7" name="Picture 6" descr="A close up of a sign&#10;&#10;Description automatically generated">
            <a:extLst>
              <a:ext uri="{FF2B5EF4-FFF2-40B4-BE49-F238E27FC236}">
                <a16:creationId xmlns:a16="http://schemas.microsoft.com/office/drawing/2014/main" id="{31E1CB74-D3DA-40FB-8C3F-9C135EB0C2B4}"/>
              </a:ext>
            </a:extLst>
          </p:cNvPr>
          <p:cNvPicPr>
            <a:picLocks noChangeAspect="1"/>
          </p:cNvPicPr>
          <p:nvPr/>
        </p:nvPicPr>
        <p:blipFill>
          <a:blip r:embed="rId4"/>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15131459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015FF-59E6-4865-93F2-8494B3EDD325}"/>
              </a:ext>
            </a:extLst>
          </p:cNvPr>
          <p:cNvSpPr>
            <a:spLocks noGrp="1"/>
          </p:cNvSpPr>
          <p:nvPr>
            <p:ph type="title"/>
          </p:nvPr>
        </p:nvSpPr>
        <p:spPr>
          <a:xfrm>
            <a:off x="1154954" y="609600"/>
            <a:ext cx="8865346" cy="1511300"/>
          </a:xfrm>
        </p:spPr>
        <p:txBody>
          <a:bodyPr/>
          <a:lstStyle/>
          <a:p>
            <a:pPr algn="ctr"/>
            <a:r>
              <a:rPr lang="en-US" sz="5400" b="1">
                <a:solidFill>
                  <a:schemeClr val="accent4">
                    <a:lumMod val="75000"/>
                  </a:schemeClr>
                </a:solidFill>
              </a:rPr>
              <a:t>What is Unique about the Business</a:t>
            </a:r>
            <a:endParaRPr lang="en-US" sz="5400">
              <a:solidFill>
                <a:schemeClr val="accent4">
                  <a:lumMod val="75000"/>
                </a:schemeClr>
              </a:solidFill>
            </a:endParaRPr>
          </a:p>
        </p:txBody>
      </p:sp>
      <p:sp>
        <p:nvSpPr>
          <p:cNvPr id="3" name="Content Placeholder 2">
            <a:extLst>
              <a:ext uri="{FF2B5EF4-FFF2-40B4-BE49-F238E27FC236}">
                <a16:creationId xmlns:a16="http://schemas.microsoft.com/office/drawing/2014/main" id="{2B738B87-E0A1-4BEF-AFA8-39D2063AF118}"/>
              </a:ext>
            </a:extLst>
          </p:cNvPr>
          <p:cNvSpPr>
            <a:spLocks noGrp="1"/>
          </p:cNvSpPr>
          <p:nvPr>
            <p:ph idx="1"/>
          </p:nvPr>
        </p:nvSpPr>
        <p:spPr>
          <a:xfrm>
            <a:off x="188118" y="2514600"/>
            <a:ext cx="11815763" cy="4343400"/>
          </a:xfrm>
        </p:spPr>
        <p:txBody>
          <a:bodyPr vert="horz" lIns="91440" tIns="45720" rIns="91440" bIns="45720" rtlCol="0" anchor="t">
            <a:normAutofit lnSpcReduction="10000"/>
          </a:bodyPr>
          <a:lstStyle/>
          <a:p>
            <a:r>
              <a:rPr lang="en-US" sz="2000">
                <a:solidFill>
                  <a:schemeClr val="accent6">
                    <a:lumMod val="50000"/>
                  </a:schemeClr>
                </a:solidFill>
              </a:rPr>
              <a:t>We will be offering a few e-books which the customers can view online and have a short</a:t>
            </a:r>
            <a:r>
              <a:rPr lang="en-US"/>
              <a:t> </a:t>
            </a:r>
            <a:r>
              <a:rPr lang="en-US" sz="2000">
                <a:solidFill>
                  <a:schemeClr val="accent6">
                    <a:lumMod val="50000"/>
                  </a:schemeClr>
                </a:solidFill>
              </a:rPr>
              <a:t>read through before they go on to buy the whole book.</a:t>
            </a:r>
          </a:p>
          <a:p>
            <a:r>
              <a:rPr lang="en-US" sz="2000">
                <a:solidFill>
                  <a:schemeClr val="accent6">
                    <a:lumMod val="50000"/>
                  </a:schemeClr>
                </a:solidFill>
              </a:rPr>
              <a:t>Digital copies will be available for our customers to buy for people who like to read on the go or use their digital devices to access it while travelling. </a:t>
            </a:r>
          </a:p>
          <a:p>
            <a:r>
              <a:rPr lang="en-US" sz="2000">
                <a:solidFill>
                  <a:schemeClr val="accent6">
                    <a:lumMod val="50000"/>
                  </a:schemeClr>
                </a:solidFill>
              </a:rPr>
              <a:t>Books will be available on Amazon mentioning it on social media and any blogs and providing  direct link to our website to direct the buyers to the website and maximize book sales. </a:t>
            </a:r>
          </a:p>
          <a:p>
            <a:r>
              <a:rPr lang="en-US" sz="2000">
                <a:solidFill>
                  <a:schemeClr val="accent6">
                    <a:lumMod val="50000"/>
                  </a:schemeClr>
                </a:solidFill>
              </a:rPr>
              <a:t>We will be having giveaways, deals and incentives to make it a better option for our customers. </a:t>
            </a:r>
          </a:p>
          <a:p>
            <a:r>
              <a:rPr lang="en-US" sz="2000">
                <a:solidFill>
                  <a:schemeClr val="accent6">
                    <a:lumMod val="50000"/>
                  </a:schemeClr>
                </a:solidFill>
              </a:rPr>
              <a:t>We will be keeping a track of our regular buyers and their email address so that they can be the first to know about any new addition to the sites with a sneak preview. Monthly newsletters will be sent to the email addresses as well as discount vouchers to maximize our sale</a:t>
            </a:r>
            <a:r>
              <a:rPr lang="en-US"/>
              <a:t>s. </a:t>
            </a:r>
          </a:p>
          <a:p>
            <a:endParaRPr lang="en-US"/>
          </a:p>
        </p:txBody>
      </p:sp>
      <p:pic>
        <p:nvPicPr>
          <p:cNvPr id="4" name="Picture 3" descr="A close up of a sign&#10;&#10;Description automatically generated">
            <a:extLst>
              <a:ext uri="{FF2B5EF4-FFF2-40B4-BE49-F238E27FC236}">
                <a16:creationId xmlns:a16="http://schemas.microsoft.com/office/drawing/2014/main" id="{35C1D274-DA45-4632-92BF-84E97E942AF7}"/>
              </a:ext>
            </a:extLst>
          </p:cNvPr>
          <p:cNvPicPr>
            <a:picLocks noChangeAspect="1"/>
          </p:cNvPicPr>
          <p:nvPr/>
        </p:nvPicPr>
        <p:blipFill>
          <a:blip r:embed="rId2"/>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33982148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7F166-5442-4F6B-A9E3-63BCA6CDB939}"/>
              </a:ext>
            </a:extLst>
          </p:cNvPr>
          <p:cNvSpPr>
            <a:spLocks noGrp="1"/>
          </p:cNvSpPr>
          <p:nvPr>
            <p:ph type="title"/>
          </p:nvPr>
        </p:nvSpPr>
        <p:spPr>
          <a:xfrm>
            <a:off x="4161618" y="973668"/>
            <a:ext cx="3706488" cy="843035"/>
          </a:xfrm>
        </p:spPr>
        <p:txBody>
          <a:bodyPr/>
          <a:lstStyle/>
          <a:p>
            <a:r>
              <a:rPr lang="en-US" sz="5400" b="1">
                <a:solidFill>
                  <a:schemeClr val="accent4"/>
                </a:solidFill>
              </a:rPr>
              <a:t>Operating</a:t>
            </a:r>
            <a:endParaRPr lang="en-US" sz="5400" b="1">
              <a:solidFill>
                <a:schemeClr val="accent4"/>
              </a:solidFill>
              <a:highlight>
                <a:srgbClr val="FFFF00"/>
              </a:highlight>
            </a:endParaRPr>
          </a:p>
        </p:txBody>
      </p:sp>
      <p:pic>
        <p:nvPicPr>
          <p:cNvPr id="4" name="Picture 4">
            <a:extLst>
              <a:ext uri="{FF2B5EF4-FFF2-40B4-BE49-F238E27FC236}">
                <a16:creationId xmlns:a16="http://schemas.microsoft.com/office/drawing/2014/main" id="{ECF0126A-D51A-4AAA-A3D6-759A6E689C49}"/>
              </a:ext>
            </a:extLst>
          </p:cNvPr>
          <p:cNvPicPr>
            <a:picLocks noGrp="1" noChangeAspect="1"/>
          </p:cNvPicPr>
          <p:nvPr>
            <p:ph idx="1"/>
          </p:nvPr>
        </p:nvPicPr>
        <p:blipFill>
          <a:blip r:embed="rId2"/>
          <a:stretch>
            <a:fillRect/>
          </a:stretch>
        </p:blipFill>
        <p:spPr>
          <a:xfrm>
            <a:off x="2308" y="4223770"/>
            <a:ext cx="3237779" cy="2634290"/>
          </a:xfrm>
          <a:prstGeom prst="rect">
            <a:avLst/>
          </a:prstGeom>
        </p:spPr>
      </p:pic>
      <p:pic>
        <p:nvPicPr>
          <p:cNvPr id="6" name="Picture 6" descr="A picture containing clipart&#10;&#10;Description generated with high confidence">
            <a:extLst>
              <a:ext uri="{FF2B5EF4-FFF2-40B4-BE49-F238E27FC236}">
                <a16:creationId xmlns:a16="http://schemas.microsoft.com/office/drawing/2014/main" id="{F84DEEB7-BDCD-41B4-80C0-5DA2A87B1D95}"/>
              </a:ext>
            </a:extLst>
          </p:cNvPr>
          <p:cNvPicPr>
            <a:picLocks noChangeAspect="1"/>
          </p:cNvPicPr>
          <p:nvPr/>
        </p:nvPicPr>
        <p:blipFill>
          <a:blip r:embed="rId3"/>
          <a:stretch>
            <a:fillRect/>
          </a:stretch>
        </p:blipFill>
        <p:spPr>
          <a:xfrm>
            <a:off x="8791754" y="4220294"/>
            <a:ext cx="3278038" cy="2644356"/>
          </a:xfrm>
          <a:prstGeom prst="rect">
            <a:avLst/>
          </a:prstGeom>
        </p:spPr>
      </p:pic>
      <p:sp>
        <p:nvSpPr>
          <p:cNvPr id="10" name="TextBox 9">
            <a:extLst>
              <a:ext uri="{FF2B5EF4-FFF2-40B4-BE49-F238E27FC236}">
                <a16:creationId xmlns:a16="http://schemas.microsoft.com/office/drawing/2014/main" id="{D22BA69C-6BDC-4230-BC2D-7C8055974718}"/>
              </a:ext>
            </a:extLst>
          </p:cNvPr>
          <p:cNvSpPr txBox="1"/>
          <p:nvPr/>
        </p:nvSpPr>
        <p:spPr>
          <a:xfrm>
            <a:off x="3637472" y="2438400"/>
            <a:ext cx="5703960" cy="255454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solidFill>
                  <a:schemeClr val="accent6"/>
                </a:solidFill>
                <a:latin typeface="Arial"/>
                <a:cs typeface="Arial"/>
              </a:rPr>
              <a:t>All products will be packaged in the warehouse and delivered by Royal Mail and Hermes as business progresses.</a:t>
            </a:r>
            <a:endParaRPr lang="en-US" sz="3200" b="1">
              <a:solidFill>
                <a:schemeClr val="accent6"/>
              </a:solidFill>
            </a:endParaRPr>
          </a:p>
        </p:txBody>
      </p:sp>
      <p:pic>
        <p:nvPicPr>
          <p:cNvPr id="3" name="Picture 2" descr="A close up of a sign&#10;&#10;Description automatically generated">
            <a:extLst>
              <a:ext uri="{FF2B5EF4-FFF2-40B4-BE49-F238E27FC236}">
                <a16:creationId xmlns:a16="http://schemas.microsoft.com/office/drawing/2014/main" id="{72B387FF-BBDB-4AB2-BF1A-C00B29840BB3}"/>
              </a:ext>
            </a:extLst>
          </p:cNvPr>
          <p:cNvPicPr>
            <a:picLocks noChangeAspect="1"/>
          </p:cNvPicPr>
          <p:nvPr/>
        </p:nvPicPr>
        <p:blipFill>
          <a:blip r:embed="rId4"/>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4679415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D0D9D-321C-43D1-95BC-24B02C122278}"/>
              </a:ext>
            </a:extLst>
          </p:cNvPr>
          <p:cNvSpPr>
            <a:spLocks noGrp="1"/>
          </p:cNvSpPr>
          <p:nvPr>
            <p:ph type="title"/>
          </p:nvPr>
        </p:nvSpPr>
        <p:spPr>
          <a:xfrm>
            <a:off x="3413739" y="687918"/>
            <a:ext cx="6271307" cy="706964"/>
          </a:xfrm>
        </p:spPr>
        <p:txBody>
          <a:bodyPr/>
          <a:lstStyle/>
          <a:p>
            <a:r>
              <a:rPr lang="en-US" sz="4400" b="1">
                <a:solidFill>
                  <a:schemeClr val="accent3"/>
                </a:solidFill>
              </a:rPr>
              <a:t>Service Standards</a:t>
            </a:r>
          </a:p>
        </p:txBody>
      </p:sp>
      <p:sp>
        <p:nvSpPr>
          <p:cNvPr id="3" name="Content Placeholder 2">
            <a:extLst>
              <a:ext uri="{FF2B5EF4-FFF2-40B4-BE49-F238E27FC236}">
                <a16:creationId xmlns:a16="http://schemas.microsoft.com/office/drawing/2014/main" id="{53F7CEB1-E830-493E-B858-506C0998914F}"/>
              </a:ext>
            </a:extLst>
          </p:cNvPr>
          <p:cNvSpPr>
            <a:spLocks noGrp="1"/>
          </p:cNvSpPr>
          <p:nvPr>
            <p:ph idx="1"/>
          </p:nvPr>
        </p:nvSpPr>
        <p:spPr>
          <a:xfrm>
            <a:off x="597062" y="2521858"/>
            <a:ext cx="11220515" cy="4151085"/>
          </a:xfrm>
        </p:spPr>
        <p:txBody>
          <a:bodyPr vert="horz" lIns="91440" tIns="45720" rIns="91440" bIns="45720" rtlCol="0" anchor="t">
            <a:normAutofit/>
          </a:bodyPr>
          <a:lstStyle/>
          <a:p>
            <a:r>
              <a:rPr lang="en-US" sz="2400" b="1">
                <a:solidFill>
                  <a:schemeClr val="accent1"/>
                </a:solidFill>
              </a:rPr>
              <a:t>Timeliness</a:t>
            </a:r>
            <a:r>
              <a:rPr lang="en-US" sz="2400">
                <a:solidFill>
                  <a:schemeClr val="accent1"/>
                </a:solidFill>
              </a:rPr>
              <a:t>: Delivery dates need to be defined precisely.</a:t>
            </a:r>
          </a:p>
          <a:p>
            <a:r>
              <a:rPr lang="en-US" sz="2400" b="1">
                <a:solidFill>
                  <a:schemeClr val="accent1"/>
                </a:solidFill>
              </a:rPr>
              <a:t>Accuracy: </a:t>
            </a:r>
            <a:r>
              <a:rPr lang="en-US" sz="2400">
                <a:solidFill>
                  <a:schemeClr val="accent1"/>
                </a:solidFill>
              </a:rPr>
              <a:t>Customers should receive accurate information about products and delivery.</a:t>
            </a:r>
          </a:p>
          <a:p>
            <a:r>
              <a:rPr lang="en-US" sz="2400" b="1">
                <a:solidFill>
                  <a:schemeClr val="accent1"/>
                </a:solidFill>
              </a:rPr>
              <a:t>Appropriateness: </a:t>
            </a:r>
            <a:r>
              <a:rPr lang="en-US" sz="2400">
                <a:solidFill>
                  <a:schemeClr val="accent1"/>
                </a:solidFill>
              </a:rPr>
              <a:t>Ensure customers are happy with the products and services.</a:t>
            </a:r>
          </a:p>
          <a:p>
            <a:endParaRPr lang="en-US" sz="2400">
              <a:solidFill>
                <a:schemeClr val="accent1"/>
              </a:solidFill>
            </a:endParaRPr>
          </a:p>
          <a:p>
            <a:pPr marL="0" indent="0">
              <a:buNone/>
            </a:pPr>
            <a:r>
              <a:rPr lang="en-US" sz="2400" b="1" u="sng">
                <a:solidFill>
                  <a:schemeClr val="accent1"/>
                </a:solidFill>
              </a:rPr>
              <a:t>Returns Policy </a:t>
            </a:r>
            <a:endParaRPr lang="en-US" sz="2400">
              <a:solidFill>
                <a:schemeClr val="accent1"/>
              </a:solidFill>
            </a:endParaRPr>
          </a:p>
          <a:p>
            <a:pPr marL="0" indent="0">
              <a:buNone/>
            </a:pPr>
            <a:r>
              <a:rPr lang="en-US" sz="2400">
                <a:solidFill>
                  <a:schemeClr val="accent1"/>
                </a:solidFill>
              </a:rPr>
              <a:t>If the product is not satisfactory, it must be returned in original packaging within 14 days, terms and conditions will apply.</a:t>
            </a:r>
            <a:endParaRPr lang="en-US" sz="2400" b="1" u="sng">
              <a:solidFill>
                <a:schemeClr val="accent1"/>
              </a:solidFill>
            </a:endParaRPr>
          </a:p>
          <a:p>
            <a:endParaRPr lang="en-US">
              <a:solidFill>
                <a:schemeClr val="accent1"/>
              </a:solidFill>
            </a:endParaRPr>
          </a:p>
          <a:p>
            <a:endParaRPr lang="en-US">
              <a:solidFill>
                <a:schemeClr val="accent1"/>
              </a:solidFill>
            </a:endParaRPr>
          </a:p>
          <a:p>
            <a:endParaRPr lang="en-US">
              <a:solidFill>
                <a:schemeClr val="accent1"/>
              </a:solidFill>
            </a:endParaRPr>
          </a:p>
          <a:p>
            <a:endParaRPr lang="en-US">
              <a:solidFill>
                <a:schemeClr val="accent1"/>
              </a:solidFill>
            </a:endParaRPr>
          </a:p>
          <a:p>
            <a:endParaRPr lang="en-US">
              <a:solidFill>
                <a:schemeClr val="accent1"/>
              </a:solidFill>
            </a:endParaRPr>
          </a:p>
          <a:p>
            <a:endParaRPr lang="en-US">
              <a:solidFill>
                <a:schemeClr val="accent1"/>
              </a:solidFill>
            </a:endParaRPr>
          </a:p>
        </p:txBody>
      </p:sp>
      <p:pic>
        <p:nvPicPr>
          <p:cNvPr id="5" name="Picture 4" descr="A close up of a sign&#10;&#10;Description automatically generated">
            <a:extLst>
              <a:ext uri="{FF2B5EF4-FFF2-40B4-BE49-F238E27FC236}">
                <a16:creationId xmlns:a16="http://schemas.microsoft.com/office/drawing/2014/main" id="{3D19C476-0065-4BC3-AABD-ED2A502FB3D1}"/>
              </a:ext>
            </a:extLst>
          </p:cNvPr>
          <p:cNvPicPr>
            <a:picLocks noChangeAspect="1"/>
          </p:cNvPicPr>
          <p:nvPr/>
        </p:nvPicPr>
        <p:blipFill>
          <a:blip r:embed="rId2"/>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9848655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0ADB0-4172-4F5F-91E9-4C139B5834E4}"/>
              </a:ext>
            </a:extLst>
          </p:cNvPr>
          <p:cNvSpPr>
            <a:spLocks noGrp="1"/>
          </p:cNvSpPr>
          <p:nvPr>
            <p:ph type="title"/>
          </p:nvPr>
        </p:nvSpPr>
        <p:spPr>
          <a:xfrm>
            <a:off x="4192368" y="973668"/>
            <a:ext cx="3951281" cy="706964"/>
          </a:xfrm>
        </p:spPr>
        <p:txBody>
          <a:bodyPr/>
          <a:lstStyle/>
          <a:p>
            <a:r>
              <a:rPr lang="en-US" b="1">
                <a:solidFill>
                  <a:schemeClr val="accent3"/>
                </a:solidFill>
              </a:rPr>
              <a:t>Events</a:t>
            </a:r>
            <a:r>
              <a:rPr lang="en-US">
                <a:solidFill>
                  <a:schemeClr val="accent3"/>
                </a:solidFill>
              </a:rPr>
              <a:t> </a:t>
            </a:r>
            <a:r>
              <a:rPr lang="en-US" b="1">
                <a:solidFill>
                  <a:schemeClr val="accent3"/>
                </a:solidFill>
              </a:rPr>
              <a:t>Calendar</a:t>
            </a:r>
          </a:p>
        </p:txBody>
      </p:sp>
      <p:sp>
        <p:nvSpPr>
          <p:cNvPr id="3" name="Content Placeholder 2">
            <a:extLst>
              <a:ext uri="{FF2B5EF4-FFF2-40B4-BE49-F238E27FC236}">
                <a16:creationId xmlns:a16="http://schemas.microsoft.com/office/drawing/2014/main" id="{77AAEAFF-8BA4-40EC-83ED-BC3FE4B2AC35}"/>
              </a:ext>
            </a:extLst>
          </p:cNvPr>
          <p:cNvSpPr>
            <a:spLocks noGrp="1"/>
          </p:cNvSpPr>
          <p:nvPr>
            <p:ph type="body" idx="1"/>
          </p:nvPr>
        </p:nvSpPr>
        <p:spPr>
          <a:xfrm>
            <a:off x="1959287" y="2603502"/>
            <a:ext cx="2337545" cy="576262"/>
          </a:xfrm>
        </p:spPr>
        <p:txBody>
          <a:bodyPr/>
          <a:lstStyle/>
          <a:p>
            <a:r>
              <a:rPr lang="en-US">
                <a:solidFill>
                  <a:schemeClr val="accent6"/>
                </a:solidFill>
              </a:rPr>
              <a:t>Events</a:t>
            </a:r>
            <a:endParaRPr lang="en-US"/>
          </a:p>
        </p:txBody>
      </p:sp>
      <p:sp>
        <p:nvSpPr>
          <p:cNvPr id="6" name="Text Placeholder 5">
            <a:extLst>
              <a:ext uri="{FF2B5EF4-FFF2-40B4-BE49-F238E27FC236}">
                <a16:creationId xmlns:a16="http://schemas.microsoft.com/office/drawing/2014/main" id="{6092F55F-58C7-432E-9E0E-94C9606B5DD0}"/>
              </a:ext>
            </a:extLst>
          </p:cNvPr>
          <p:cNvSpPr>
            <a:spLocks noGrp="1"/>
          </p:cNvSpPr>
          <p:nvPr>
            <p:ph type="body" sz="half" idx="15"/>
          </p:nvPr>
        </p:nvSpPr>
        <p:spPr>
          <a:xfrm>
            <a:off x="1154951" y="3238736"/>
            <a:ext cx="2844830" cy="2788321"/>
          </a:xfrm>
        </p:spPr>
        <p:txBody>
          <a:bodyPr>
            <a:normAutofit fontScale="85000" lnSpcReduction="20000"/>
          </a:bodyPr>
          <a:lstStyle/>
          <a:p>
            <a:r>
              <a:rPr lang="en-US">
                <a:solidFill>
                  <a:schemeClr val="accent5"/>
                </a:solidFill>
              </a:rPr>
              <a:t>Eid Party (Welsh Islamic Events)</a:t>
            </a:r>
          </a:p>
          <a:p>
            <a:r>
              <a:rPr lang="en-US">
                <a:solidFill>
                  <a:schemeClr val="accent5"/>
                </a:solidFill>
              </a:rPr>
              <a:t>Eid in the park (Swansea mosque)</a:t>
            </a:r>
          </a:p>
          <a:p>
            <a:r>
              <a:rPr lang="en-US">
                <a:solidFill>
                  <a:schemeClr val="accent5"/>
                </a:solidFill>
              </a:rPr>
              <a:t>Islamic Awareness (I.S.O.S)</a:t>
            </a:r>
          </a:p>
          <a:p>
            <a:r>
              <a:rPr lang="en-US">
                <a:solidFill>
                  <a:schemeClr val="accent5"/>
                </a:solidFill>
              </a:rPr>
              <a:t>Community Program (W.I.E)</a:t>
            </a:r>
          </a:p>
          <a:p>
            <a:r>
              <a:rPr lang="en-US">
                <a:solidFill>
                  <a:schemeClr val="accent5"/>
                </a:solidFill>
              </a:rPr>
              <a:t>Youth in Action (W.I.E)</a:t>
            </a:r>
          </a:p>
          <a:p>
            <a:r>
              <a:rPr lang="en-US">
                <a:solidFill>
                  <a:schemeClr val="accent5"/>
                </a:solidFill>
              </a:rPr>
              <a:t>Islamic Talk (Swansea Mosque)</a:t>
            </a:r>
          </a:p>
          <a:p>
            <a:r>
              <a:rPr lang="en-US">
                <a:solidFill>
                  <a:schemeClr val="accent5"/>
                </a:solidFill>
              </a:rPr>
              <a:t>Family Quiz Night (W.I.E)</a:t>
            </a:r>
          </a:p>
          <a:p>
            <a:r>
              <a:rPr lang="en-US">
                <a:solidFill>
                  <a:schemeClr val="accent5"/>
                </a:solidFill>
              </a:rPr>
              <a:t>Lecture from Lal Speaker (S.M)</a:t>
            </a:r>
          </a:p>
          <a:p>
            <a:r>
              <a:rPr lang="en-US">
                <a:solidFill>
                  <a:schemeClr val="accent5"/>
                </a:solidFill>
              </a:rPr>
              <a:t>Children's  Gathering (S.M)</a:t>
            </a:r>
          </a:p>
          <a:p>
            <a:r>
              <a:rPr lang="en-US">
                <a:solidFill>
                  <a:schemeClr val="accent5"/>
                </a:solidFill>
              </a:rPr>
              <a:t>Lecture on "Our Duty" (S.M)</a:t>
            </a:r>
          </a:p>
          <a:p>
            <a:endParaRPr lang="en-US"/>
          </a:p>
        </p:txBody>
      </p:sp>
      <p:sp>
        <p:nvSpPr>
          <p:cNvPr id="4" name="Text Placeholder 3">
            <a:extLst>
              <a:ext uri="{FF2B5EF4-FFF2-40B4-BE49-F238E27FC236}">
                <a16:creationId xmlns:a16="http://schemas.microsoft.com/office/drawing/2014/main" id="{71B52785-8836-4CE8-AF25-C66CCF6010D3}"/>
              </a:ext>
            </a:extLst>
          </p:cNvPr>
          <p:cNvSpPr>
            <a:spLocks noGrp="1"/>
          </p:cNvSpPr>
          <p:nvPr>
            <p:ph type="body" sz="quarter" idx="3"/>
          </p:nvPr>
        </p:nvSpPr>
        <p:spPr>
          <a:xfrm>
            <a:off x="5669832" y="2589389"/>
            <a:ext cx="1989898" cy="576262"/>
          </a:xfrm>
        </p:spPr>
        <p:txBody>
          <a:bodyPr/>
          <a:lstStyle/>
          <a:p>
            <a:r>
              <a:rPr lang="en-US">
                <a:solidFill>
                  <a:schemeClr val="accent6"/>
                </a:solidFill>
              </a:rPr>
              <a:t>Date</a:t>
            </a:r>
          </a:p>
        </p:txBody>
      </p:sp>
      <p:sp>
        <p:nvSpPr>
          <p:cNvPr id="7" name="Text Placeholder 6">
            <a:extLst>
              <a:ext uri="{FF2B5EF4-FFF2-40B4-BE49-F238E27FC236}">
                <a16:creationId xmlns:a16="http://schemas.microsoft.com/office/drawing/2014/main" id="{FAC34B32-35E1-4EA1-90B5-4FB934625E05}"/>
              </a:ext>
            </a:extLst>
          </p:cNvPr>
          <p:cNvSpPr>
            <a:spLocks noGrp="1"/>
          </p:cNvSpPr>
          <p:nvPr>
            <p:ph type="body" sz="half" idx="16"/>
          </p:nvPr>
        </p:nvSpPr>
        <p:spPr>
          <a:xfrm>
            <a:off x="5664289" y="3165652"/>
            <a:ext cx="2822453" cy="2861404"/>
          </a:xfrm>
        </p:spPr>
        <p:txBody>
          <a:bodyPr>
            <a:normAutofit fontScale="92500" lnSpcReduction="20000"/>
          </a:bodyPr>
          <a:lstStyle/>
          <a:p>
            <a:r>
              <a:rPr lang="en-US">
                <a:solidFill>
                  <a:schemeClr val="accent5"/>
                </a:solidFill>
              </a:rPr>
              <a:t>22 August</a:t>
            </a:r>
          </a:p>
          <a:p>
            <a:r>
              <a:rPr lang="en-US">
                <a:solidFill>
                  <a:schemeClr val="accent5"/>
                </a:solidFill>
              </a:rPr>
              <a:t>24 August</a:t>
            </a:r>
          </a:p>
          <a:p>
            <a:r>
              <a:rPr lang="en-US">
                <a:solidFill>
                  <a:schemeClr val="accent5"/>
                </a:solidFill>
              </a:rPr>
              <a:t>16 September</a:t>
            </a:r>
          </a:p>
          <a:p>
            <a:r>
              <a:rPr lang="en-US">
                <a:solidFill>
                  <a:schemeClr val="accent5"/>
                </a:solidFill>
              </a:rPr>
              <a:t>29 September</a:t>
            </a:r>
          </a:p>
          <a:p>
            <a:r>
              <a:rPr lang="en-US">
                <a:solidFill>
                  <a:schemeClr val="accent5"/>
                </a:solidFill>
              </a:rPr>
              <a:t>21 October</a:t>
            </a:r>
          </a:p>
          <a:p>
            <a:r>
              <a:rPr lang="en-US">
                <a:solidFill>
                  <a:schemeClr val="accent5"/>
                </a:solidFill>
              </a:rPr>
              <a:t>7 November</a:t>
            </a:r>
          </a:p>
          <a:p>
            <a:r>
              <a:rPr lang="en-US">
                <a:solidFill>
                  <a:schemeClr val="accent5"/>
                </a:solidFill>
              </a:rPr>
              <a:t>19 November</a:t>
            </a:r>
          </a:p>
          <a:p>
            <a:r>
              <a:rPr lang="en-US">
                <a:solidFill>
                  <a:schemeClr val="accent5"/>
                </a:solidFill>
              </a:rPr>
              <a:t>12 December</a:t>
            </a:r>
          </a:p>
          <a:p>
            <a:r>
              <a:rPr lang="en-US">
                <a:solidFill>
                  <a:schemeClr val="accent5"/>
                </a:solidFill>
              </a:rPr>
              <a:t>23 December</a:t>
            </a:r>
          </a:p>
          <a:p>
            <a:r>
              <a:rPr lang="en-US">
                <a:solidFill>
                  <a:schemeClr val="accent5"/>
                </a:solidFill>
              </a:rPr>
              <a:t>25 December</a:t>
            </a:r>
            <a:endParaRPr lang="en-US"/>
          </a:p>
        </p:txBody>
      </p:sp>
      <p:sp>
        <p:nvSpPr>
          <p:cNvPr id="5" name="Text Placeholder 4">
            <a:extLst>
              <a:ext uri="{FF2B5EF4-FFF2-40B4-BE49-F238E27FC236}">
                <a16:creationId xmlns:a16="http://schemas.microsoft.com/office/drawing/2014/main" id="{2395EDFB-1B37-4E3C-9F4E-611B2A0CB072}"/>
              </a:ext>
            </a:extLst>
          </p:cNvPr>
          <p:cNvSpPr>
            <a:spLocks noGrp="1"/>
          </p:cNvSpPr>
          <p:nvPr>
            <p:ph type="body" sz="quarter" idx="13"/>
          </p:nvPr>
        </p:nvSpPr>
        <p:spPr>
          <a:xfrm>
            <a:off x="8847690" y="2603501"/>
            <a:ext cx="2186175" cy="576262"/>
          </a:xfrm>
        </p:spPr>
        <p:txBody>
          <a:bodyPr/>
          <a:lstStyle/>
          <a:p>
            <a:r>
              <a:rPr lang="en-US">
                <a:solidFill>
                  <a:schemeClr val="accent6"/>
                </a:solidFill>
              </a:rPr>
              <a:t>Action</a:t>
            </a:r>
          </a:p>
        </p:txBody>
      </p:sp>
      <p:sp>
        <p:nvSpPr>
          <p:cNvPr id="8" name="Text Placeholder 7">
            <a:extLst>
              <a:ext uri="{FF2B5EF4-FFF2-40B4-BE49-F238E27FC236}">
                <a16:creationId xmlns:a16="http://schemas.microsoft.com/office/drawing/2014/main" id="{FCFFE5CD-CCB9-4CC6-B97B-85842A36083C}"/>
              </a:ext>
            </a:extLst>
          </p:cNvPr>
          <p:cNvSpPr>
            <a:spLocks noGrp="1"/>
          </p:cNvSpPr>
          <p:nvPr>
            <p:ph type="body" sz="half" idx="17"/>
          </p:nvPr>
        </p:nvSpPr>
        <p:spPr>
          <a:xfrm>
            <a:off x="8899545" y="3166847"/>
            <a:ext cx="2496425" cy="2861404"/>
          </a:xfrm>
        </p:spPr>
        <p:txBody>
          <a:bodyPr>
            <a:normAutofit fontScale="92500" lnSpcReduction="20000"/>
          </a:bodyPr>
          <a:lstStyle/>
          <a:p>
            <a:r>
              <a:rPr lang="en-US">
                <a:solidFill>
                  <a:schemeClr val="accent5"/>
                </a:solidFill>
              </a:rPr>
              <a:t>Stall</a:t>
            </a:r>
          </a:p>
          <a:p>
            <a:r>
              <a:rPr lang="en-US">
                <a:solidFill>
                  <a:schemeClr val="accent5"/>
                </a:solidFill>
              </a:rPr>
              <a:t>Stall</a:t>
            </a:r>
          </a:p>
          <a:p>
            <a:r>
              <a:rPr lang="en-US">
                <a:solidFill>
                  <a:schemeClr val="accent5"/>
                </a:solidFill>
              </a:rPr>
              <a:t>Leaflets</a:t>
            </a:r>
          </a:p>
          <a:p>
            <a:r>
              <a:rPr lang="en-US">
                <a:solidFill>
                  <a:schemeClr val="accent5"/>
                </a:solidFill>
              </a:rPr>
              <a:t>Leaflets</a:t>
            </a:r>
          </a:p>
          <a:p>
            <a:r>
              <a:rPr lang="en-US">
                <a:solidFill>
                  <a:schemeClr val="accent5"/>
                </a:solidFill>
              </a:rPr>
              <a:t>Leaflets and Halal Sweets</a:t>
            </a:r>
          </a:p>
          <a:p>
            <a:r>
              <a:rPr lang="en-US">
                <a:solidFill>
                  <a:schemeClr val="accent5"/>
                </a:solidFill>
              </a:rPr>
              <a:t>Leaflets</a:t>
            </a:r>
          </a:p>
          <a:p>
            <a:r>
              <a:rPr lang="en-US">
                <a:solidFill>
                  <a:schemeClr val="accent5"/>
                </a:solidFill>
              </a:rPr>
              <a:t>Leaflets and Halal Sweets</a:t>
            </a:r>
          </a:p>
          <a:p>
            <a:r>
              <a:rPr lang="en-US">
                <a:solidFill>
                  <a:schemeClr val="accent5"/>
                </a:solidFill>
              </a:rPr>
              <a:t>Leaflets</a:t>
            </a:r>
          </a:p>
          <a:p>
            <a:r>
              <a:rPr lang="en-US">
                <a:solidFill>
                  <a:schemeClr val="accent5"/>
                </a:solidFill>
              </a:rPr>
              <a:t>Leaflets and Halal Sweets</a:t>
            </a:r>
          </a:p>
          <a:p>
            <a:r>
              <a:rPr lang="en-US">
                <a:solidFill>
                  <a:schemeClr val="accent5"/>
                </a:solidFill>
              </a:rPr>
              <a:t>Leaflets</a:t>
            </a:r>
          </a:p>
          <a:p>
            <a:endParaRPr lang="en-US"/>
          </a:p>
          <a:p>
            <a:endParaRPr lang="en-US"/>
          </a:p>
        </p:txBody>
      </p:sp>
      <p:pic>
        <p:nvPicPr>
          <p:cNvPr id="10" name="Picture 9" descr="A close up of a sign&#10;&#10;Description automatically generated">
            <a:extLst>
              <a:ext uri="{FF2B5EF4-FFF2-40B4-BE49-F238E27FC236}">
                <a16:creationId xmlns:a16="http://schemas.microsoft.com/office/drawing/2014/main" id="{1E545F1E-C18A-45F4-8E20-1A2B0EE8BEAB}"/>
              </a:ext>
            </a:extLst>
          </p:cNvPr>
          <p:cNvPicPr>
            <a:picLocks noChangeAspect="1"/>
          </p:cNvPicPr>
          <p:nvPr/>
        </p:nvPicPr>
        <p:blipFill>
          <a:blip r:embed="rId2"/>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413360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9" name="Group 8">
            <a:extLst>
              <a:ext uri="{FF2B5EF4-FFF2-40B4-BE49-F238E27FC236}">
                <a16:creationId xmlns:a16="http://schemas.microsoft.com/office/drawing/2014/main" id="{DD72FDFC-F497-4AA6-85C3-DDF24394D4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38ABDB68-E3D5-448E-97D3-06FFEF680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283DA7DD-CA37-4ED7-8710-48E56B063B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B92F2E3C-66CD-4DEB-BA14-2A5912B65A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2FE6764-AB8C-4A7B-90F5-27B8CDC70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3BF38357-85E9-42F6-8CF9-02C1FC596B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446565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a:extLst>
                <a:ext uri="{FF2B5EF4-FFF2-40B4-BE49-F238E27FC236}">
                  <a16:creationId xmlns:a16="http://schemas.microsoft.com/office/drawing/2014/main" id="{B8DD7FEB-D9F3-4F5B-982C-36B0664D02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a:extLst>
                <a:ext uri="{FF2B5EF4-FFF2-40B4-BE49-F238E27FC236}">
                  <a16:creationId xmlns:a16="http://schemas.microsoft.com/office/drawing/2014/main" id="{96BA11E4-0636-4FA9-A836-2A4FB17644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061D9CB7-F655-4364-998C-102CA657352B}"/>
              </a:ext>
            </a:extLst>
          </p:cNvPr>
          <p:cNvSpPr>
            <a:spLocks noGrp="1"/>
          </p:cNvSpPr>
          <p:nvPr>
            <p:ph type="title"/>
          </p:nvPr>
        </p:nvSpPr>
        <p:spPr>
          <a:xfrm>
            <a:off x="639098" y="629265"/>
            <a:ext cx="6072776" cy="1622322"/>
          </a:xfrm>
        </p:spPr>
        <p:txBody>
          <a:bodyPr>
            <a:normAutofit/>
          </a:bodyPr>
          <a:lstStyle/>
          <a:p>
            <a:r>
              <a:rPr lang="en-US" b="1">
                <a:solidFill>
                  <a:schemeClr val="accent4">
                    <a:lumMod val="75000"/>
                  </a:schemeClr>
                </a:solidFill>
              </a:rPr>
              <a:t>Ensuring quality of products and services.</a:t>
            </a:r>
          </a:p>
        </p:txBody>
      </p:sp>
      <p:sp>
        <p:nvSpPr>
          <p:cNvPr id="3" name="Content Placeholder 2">
            <a:extLst>
              <a:ext uri="{FF2B5EF4-FFF2-40B4-BE49-F238E27FC236}">
                <a16:creationId xmlns:a16="http://schemas.microsoft.com/office/drawing/2014/main" id="{EDE09E74-4BAF-4540-B6D3-24CF7EB21F04}"/>
              </a:ext>
            </a:extLst>
          </p:cNvPr>
          <p:cNvSpPr>
            <a:spLocks noGrp="1"/>
          </p:cNvSpPr>
          <p:nvPr>
            <p:ph idx="1"/>
          </p:nvPr>
        </p:nvSpPr>
        <p:spPr>
          <a:xfrm>
            <a:off x="639098" y="2418735"/>
            <a:ext cx="6072776" cy="3811740"/>
          </a:xfrm>
        </p:spPr>
        <p:txBody>
          <a:bodyPr vert="horz" lIns="91440" tIns="45720" rIns="91440" bIns="45720" rtlCol="0" anchor="ctr">
            <a:normAutofit/>
          </a:bodyPr>
          <a:lstStyle/>
          <a:p>
            <a:pPr marL="0" indent="0">
              <a:buNone/>
            </a:pPr>
            <a:r>
              <a:rPr lang="en-US" b="1">
                <a:solidFill>
                  <a:srgbClr val="FFFFFF"/>
                </a:solidFill>
              </a:rPr>
              <a:t>Information will be gathered from online feedback, questionnaires, surveys and reviews from customers. This will be collected quarterly and put on Charts and Graphs for monitoring. Customers will be able to track their orders with a tracking number, customer enquiries will receive response within 3 working days.</a:t>
            </a:r>
          </a:p>
          <a:p>
            <a:pPr marL="0" indent="0">
              <a:buNone/>
            </a:pPr>
            <a:r>
              <a:rPr lang="en-US" b="1">
                <a:solidFill>
                  <a:srgbClr val="FFFFFF"/>
                </a:solidFill>
              </a:rPr>
              <a:t>Chart and Graphs will be put on notice boards, and shown in meetings to encourage performance and show current quality of products, services, delivery after sales and customer care. The team will also be encouraged in making suggestions on improvement.</a:t>
            </a:r>
            <a:br>
              <a:rPr lang="en-US" b="1">
                <a:solidFill>
                  <a:srgbClr val="FFFFFF"/>
                </a:solidFill>
              </a:rPr>
            </a:br>
            <a:endParaRPr lang="en-US">
              <a:solidFill>
                <a:srgbClr val="FFFFFF"/>
              </a:solidFill>
            </a:endParaRPr>
          </a:p>
        </p:txBody>
      </p:sp>
      <p:pic>
        <p:nvPicPr>
          <p:cNvPr id="4" name="Picture 4">
            <a:extLst>
              <a:ext uri="{FF2B5EF4-FFF2-40B4-BE49-F238E27FC236}">
                <a16:creationId xmlns:a16="http://schemas.microsoft.com/office/drawing/2014/main" id="{93931918-19FD-468E-B8EF-70F086FBFF34}"/>
              </a:ext>
            </a:extLst>
          </p:cNvPr>
          <p:cNvPicPr>
            <a:picLocks noChangeAspect="1"/>
          </p:cNvPicPr>
          <p:nvPr/>
        </p:nvPicPr>
        <p:blipFill rotWithShape="1">
          <a:blip r:embed="rId3"/>
          <a:srcRect r="-349" b="9362"/>
          <a:stretch/>
        </p:blipFill>
        <p:spPr>
          <a:xfrm rot="5400000">
            <a:off x="6689753" y="1375132"/>
            <a:ext cx="5582263" cy="4125317"/>
          </a:xfrm>
          <a:prstGeom prst="rect">
            <a:avLst/>
          </a:prstGeom>
        </p:spPr>
      </p:pic>
      <p:sp>
        <p:nvSpPr>
          <p:cNvPr id="20" name="Rectangle 17">
            <a:extLst>
              <a:ext uri="{FF2B5EF4-FFF2-40B4-BE49-F238E27FC236}">
                <a16:creationId xmlns:a16="http://schemas.microsoft.com/office/drawing/2014/main" id="{EADD3260-4BDA-459B-A162-5E1B897E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 name="Picture 4" descr="A close up of a sign&#10;&#10;Description generated with high confidence">
            <a:extLst>
              <a:ext uri="{FF2B5EF4-FFF2-40B4-BE49-F238E27FC236}">
                <a16:creationId xmlns:a16="http://schemas.microsoft.com/office/drawing/2014/main" id="{BFF99375-B68F-4532-8DF9-31B303D5C8D7}"/>
              </a:ext>
            </a:extLst>
          </p:cNvPr>
          <p:cNvPicPr>
            <a:picLocks noChangeAspect="1"/>
          </p:cNvPicPr>
          <p:nvPr/>
        </p:nvPicPr>
        <p:blipFill>
          <a:blip r:embed="rId4"/>
          <a:stretch>
            <a:fillRect/>
          </a:stretch>
        </p:blipFill>
        <p:spPr>
          <a:xfrm>
            <a:off x="10325470" y="535461"/>
            <a:ext cx="1333720" cy="1301965"/>
          </a:xfrm>
          <a:prstGeom prst="rect">
            <a:avLst/>
          </a:prstGeom>
        </p:spPr>
      </p:pic>
    </p:spTree>
    <p:extLst>
      <p:ext uri="{BB962C8B-B14F-4D97-AF65-F5344CB8AC3E}">
        <p14:creationId xmlns:p14="http://schemas.microsoft.com/office/powerpoint/2010/main" val="23927450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ED37D991-12BE-4AE4-92B3-D4515E5DBBE0}"/>
              </a:ext>
            </a:extLst>
          </p:cNvPr>
          <p:cNvPicPr>
            <a:picLocks noChangeAspect="1"/>
          </p:cNvPicPr>
          <p:nvPr/>
        </p:nvPicPr>
        <p:blipFill>
          <a:blip r:embed="rId2"/>
          <a:stretch>
            <a:fillRect/>
          </a:stretch>
        </p:blipFill>
        <p:spPr>
          <a:xfrm>
            <a:off x="7605075" y="5140279"/>
            <a:ext cx="4456027" cy="1745411"/>
          </a:xfrm>
          <a:prstGeom prst="rect">
            <a:avLst/>
          </a:prstGeom>
        </p:spPr>
      </p:pic>
      <p:sp>
        <p:nvSpPr>
          <p:cNvPr id="2" name="Title 1">
            <a:extLst>
              <a:ext uri="{FF2B5EF4-FFF2-40B4-BE49-F238E27FC236}">
                <a16:creationId xmlns:a16="http://schemas.microsoft.com/office/drawing/2014/main" id="{58C21F8E-9284-4C94-B2E1-70143C19A469}"/>
              </a:ext>
            </a:extLst>
          </p:cNvPr>
          <p:cNvSpPr>
            <a:spLocks noGrp="1"/>
          </p:cNvSpPr>
          <p:nvPr>
            <p:ph type="title"/>
          </p:nvPr>
        </p:nvSpPr>
        <p:spPr>
          <a:xfrm>
            <a:off x="3977175" y="973668"/>
            <a:ext cx="5939192" cy="706964"/>
          </a:xfrm>
        </p:spPr>
        <p:txBody>
          <a:bodyPr/>
          <a:lstStyle/>
          <a:p>
            <a:r>
              <a:rPr lang="en-US" sz="4800" b="1">
                <a:solidFill>
                  <a:schemeClr val="accent4">
                    <a:lumMod val="75000"/>
                  </a:schemeClr>
                </a:solidFill>
              </a:rPr>
              <a:t>Monitoring</a:t>
            </a:r>
          </a:p>
        </p:txBody>
      </p:sp>
      <p:sp>
        <p:nvSpPr>
          <p:cNvPr id="3" name="Content Placeholder 2">
            <a:extLst>
              <a:ext uri="{FF2B5EF4-FFF2-40B4-BE49-F238E27FC236}">
                <a16:creationId xmlns:a16="http://schemas.microsoft.com/office/drawing/2014/main" id="{90F39040-0F52-4B45-9134-B7CFCCF4A8A1}"/>
              </a:ext>
            </a:extLst>
          </p:cNvPr>
          <p:cNvSpPr>
            <a:spLocks noGrp="1"/>
          </p:cNvSpPr>
          <p:nvPr>
            <p:ph idx="1"/>
          </p:nvPr>
        </p:nvSpPr>
        <p:spPr/>
        <p:txBody>
          <a:bodyPr vert="horz" lIns="91440" tIns="45720" rIns="91440" bIns="45720" rtlCol="0" anchor="t">
            <a:normAutofit/>
          </a:bodyPr>
          <a:lstStyle/>
          <a:p>
            <a:pPr marL="0" indent="0">
              <a:buNone/>
            </a:pPr>
            <a:r>
              <a:rPr lang="en-US" sz="2800" b="1">
                <a:solidFill>
                  <a:schemeClr val="accent5"/>
                </a:solidFill>
              </a:rPr>
              <a:t>The information gathered from all the feedback will be used in monitoring performance quarterly and identifying strengths and weaknesses. This will enable management to set new targets, make changes to improve performance, and will be discussed in team meetings.</a:t>
            </a:r>
          </a:p>
          <a:p>
            <a:endParaRPr lang="en-US"/>
          </a:p>
        </p:txBody>
      </p:sp>
      <p:pic>
        <p:nvPicPr>
          <p:cNvPr id="6" name="Picture 5" descr="A close up of a sign&#10;&#10;Description automatically generated">
            <a:extLst>
              <a:ext uri="{FF2B5EF4-FFF2-40B4-BE49-F238E27FC236}">
                <a16:creationId xmlns:a16="http://schemas.microsoft.com/office/drawing/2014/main" id="{41885875-47BC-4830-8562-C5CB4D447EC3}"/>
              </a:ext>
            </a:extLst>
          </p:cNvPr>
          <p:cNvPicPr>
            <a:picLocks noChangeAspect="1"/>
          </p:cNvPicPr>
          <p:nvPr/>
        </p:nvPicPr>
        <p:blipFill>
          <a:blip r:embed="rId3"/>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8651931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6FEFC-B1E2-449F-9F36-2F705914F711}"/>
              </a:ext>
            </a:extLst>
          </p:cNvPr>
          <p:cNvSpPr>
            <a:spLocks noGrp="1"/>
          </p:cNvSpPr>
          <p:nvPr>
            <p:ph type="title"/>
          </p:nvPr>
        </p:nvSpPr>
        <p:spPr>
          <a:xfrm>
            <a:off x="3498463" y="973668"/>
            <a:ext cx="6417904" cy="706964"/>
          </a:xfrm>
        </p:spPr>
        <p:txBody>
          <a:bodyPr/>
          <a:lstStyle/>
          <a:p>
            <a:r>
              <a:rPr lang="en-US" sz="4000" b="1">
                <a:solidFill>
                  <a:schemeClr val="accent3"/>
                </a:solidFill>
              </a:rPr>
              <a:t>All hand's on deck</a:t>
            </a:r>
          </a:p>
        </p:txBody>
      </p:sp>
      <p:sp>
        <p:nvSpPr>
          <p:cNvPr id="3" name="Content Placeholder 2">
            <a:extLst>
              <a:ext uri="{FF2B5EF4-FFF2-40B4-BE49-F238E27FC236}">
                <a16:creationId xmlns:a16="http://schemas.microsoft.com/office/drawing/2014/main" id="{A352E138-7A18-40DF-B571-241C30F0B2F0}"/>
              </a:ext>
            </a:extLst>
          </p:cNvPr>
          <p:cNvSpPr>
            <a:spLocks noGrp="1"/>
          </p:cNvSpPr>
          <p:nvPr>
            <p:ph idx="1"/>
          </p:nvPr>
        </p:nvSpPr>
        <p:spPr>
          <a:xfrm>
            <a:off x="1356237" y="2617877"/>
            <a:ext cx="9645168" cy="3416300"/>
          </a:xfrm>
        </p:spPr>
        <p:txBody>
          <a:bodyPr vert="horz" lIns="91440" tIns="45720" rIns="91440" bIns="45720" rtlCol="0" anchor="t">
            <a:normAutofit fontScale="25000" lnSpcReduction="20000"/>
          </a:bodyPr>
          <a:lstStyle/>
          <a:p>
            <a:pPr>
              <a:buFont typeface="Wingdings" charset="2"/>
              <a:buChar char="q"/>
            </a:pPr>
            <a:r>
              <a:rPr lang="en-US" sz="6000" b="1">
                <a:solidFill>
                  <a:srgbClr val="00B0F0"/>
                </a:solidFill>
              </a:rPr>
              <a:t>Participation by all employees is critical for the success of quality and performance improvement.</a:t>
            </a:r>
          </a:p>
          <a:p>
            <a:pPr>
              <a:buFont typeface="Wingdings" charset="2"/>
              <a:buChar char="q"/>
            </a:pPr>
            <a:r>
              <a:rPr lang="en-US" sz="6000" b="1">
                <a:solidFill>
                  <a:srgbClr val="00B0F0"/>
                </a:solidFill>
              </a:rPr>
              <a:t> Everyone must be aware of quality control.</a:t>
            </a:r>
          </a:p>
          <a:p>
            <a:pPr marL="0" indent="0">
              <a:buNone/>
            </a:pPr>
            <a:endParaRPr lang="en-US" sz="6000" b="1">
              <a:solidFill>
                <a:srgbClr val="00B0F0"/>
              </a:solidFill>
            </a:endParaRPr>
          </a:p>
          <a:p>
            <a:pPr>
              <a:buFont typeface="Wingdings" charset="2"/>
              <a:buChar char="§"/>
            </a:pPr>
            <a:r>
              <a:rPr lang="en-US" sz="6000" b="1">
                <a:solidFill>
                  <a:srgbClr val="00B0F0"/>
                </a:solidFill>
              </a:rPr>
              <a:t>        Toys must be CE marked with name and address of manufacturer. </a:t>
            </a:r>
          </a:p>
          <a:p>
            <a:pPr>
              <a:buFont typeface="Wingdings" charset="2"/>
              <a:buChar char="§"/>
            </a:pPr>
            <a:r>
              <a:rPr lang="en-US" sz="6000" b="1">
                <a:solidFill>
                  <a:srgbClr val="00B0F0"/>
                </a:solidFill>
              </a:rPr>
              <a:t>        Electrical products must be sold maintaining child safety standards and GPS regulations.</a:t>
            </a:r>
          </a:p>
          <a:p>
            <a:pPr>
              <a:buFont typeface="Wingdings" charset="2"/>
              <a:buChar char="§"/>
            </a:pPr>
            <a:endParaRPr lang="en-US" sz="6000" b="1">
              <a:solidFill>
                <a:srgbClr val="00B0F0"/>
              </a:solidFill>
            </a:endParaRPr>
          </a:p>
          <a:p>
            <a:r>
              <a:rPr lang="en-US" sz="6000" b="1">
                <a:solidFill>
                  <a:srgbClr val="00B0F0"/>
                </a:solidFill>
              </a:rPr>
              <a:t>- Flammability</a:t>
            </a:r>
          </a:p>
          <a:p>
            <a:r>
              <a:rPr lang="en-US" sz="6000" b="1">
                <a:solidFill>
                  <a:srgbClr val="00B0F0"/>
                </a:solidFill>
              </a:rPr>
              <a:t>- Choking hazards</a:t>
            </a:r>
          </a:p>
          <a:p>
            <a:r>
              <a:rPr lang="en-US" sz="6000" b="1">
                <a:solidFill>
                  <a:srgbClr val="00B0F0"/>
                </a:solidFill>
              </a:rPr>
              <a:t>- Magnetic parts</a:t>
            </a:r>
          </a:p>
          <a:p>
            <a:r>
              <a:rPr lang="en-US" sz="6000" b="1">
                <a:solidFill>
                  <a:srgbClr val="00B0F0"/>
                </a:solidFill>
              </a:rPr>
              <a:t>- Chemicals</a:t>
            </a:r>
          </a:p>
          <a:p>
            <a:endParaRPr lang="en-US" sz="6000" b="1">
              <a:solidFill>
                <a:srgbClr val="00B0F0"/>
              </a:solidFill>
            </a:endParaRPr>
          </a:p>
          <a:p>
            <a:pPr>
              <a:buFont typeface="Wingdings" charset="2"/>
              <a:buChar char="q"/>
            </a:pPr>
            <a:r>
              <a:rPr lang="en-US" sz="6000" b="1">
                <a:solidFill>
                  <a:srgbClr val="00B0F0"/>
                </a:solidFill>
              </a:rPr>
              <a:t>Preparation for long term improvement.</a:t>
            </a:r>
          </a:p>
          <a:p>
            <a:pPr marL="0" indent="0">
              <a:buNone/>
            </a:pPr>
            <a:br>
              <a:rPr lang="en-US"/>
            </a:br>
            <a:endParaRPr lang="en-US"/>
          </a:p>
        </p:txBody>
      </p:sp>
      <p:pic>
        <p:nvPicPr>
          <p:cNvPr id="5" name="Picture 4" descr="A close up of a sign&#10;&#10;Description automatically generated">
            <a:extLst>
              <a:ext uri="{FF2B5EF4-FFF2-40B4-BE49-F238E27FC236}">
                <a16:creationId xmlns:a16="http://schemas.microsoft.com/office/drawing/2014/main" id="{CB3C6FFD-23D9-4BF1-84A1-729D0350250B}"/>
              </a:ext>
            </a:extLst>
          </p:cNvPr>
          <p:cNvPicPr>
            <a:picLocks noChangeAspect="1"/>
          </p:cNvPicPr>
          <p:nvPr/>
        </p:nvPicPr>
        <p:blipFill>
          <a:blip r:embed="rId2"/>
          <a:stretch>
            <a:fillRect/>
          </a:stretch>
        </p:blipFill>
        <p:spPr>
          <a:xfrm>
            <a:off x="10292576" y="486937"/>
            <a:ext cx="1316048" cy="1284714"/>
          </a:xfrm>
          <a:prstGeom prst="rect">
            <a:avLst/>
          </a:prstGeom>
        </p:spPr>
      </p:pic>
      <p:pic>
        <p:nvPicPr>
          <p:cNvPr id="7" name="Picture 7" descr="A picture containing indoor&#10;&#10;Description generated with very high confidence">
            <a:extLst>
              <a:ext uri="{FF2B5EF4-FFF2-40B4-BE49-F238E27FC236}">
                <a16:creationId xmlns:a16="http://schemas.microsoft.com/office/drawing/2014/main" id="{DF1AF28A-0A35-4E26-B2A8-3CDA27743482}"/>
              </a:ext>
            </a:extLst>
          </p:cNvPr>
          <p:cNvPicPr>
            <a:picLocks noChangeAspect="1"/>
          </p:cNvPicPr>
          <p:nvPr/>
        </p:nvPicPr>
        <p:blipFill>
          <a:blip r:embed="rId3"/>
          <a:stretch>
            <a:fillRect/>
          </a:stretch>
        </p:blipFill>
        <p:spPr>
          <a:xfrm>
            <a:off x="10286999" y="4485009"/>
            <a:ext cx="1897813" cy="2369576"/>
          </a:xfrm>
          <a:prstGeom prst="rect">
            <a:avLst/>
          </a:prstGeom>
        </p:spPr>
      </p:pic>
      <p:pic>
        <p:nvPicPr>
          <p:cNvPr id="11" name="Picture 11" descr="A picture containing indoor&#10;&#10;Description generated with very high confidence">
            <a:extLst>
              <a:ext uri="{FF2B5EF4-FFF2-40B4-BE49-F238E27FC236}">
                <a16:creationId xmlns:a16="http://schemas.microsoft.com/office/drawing/2014/main" id="{B5E4FCAF-FBF1-41D6-9AF5-FC5E3420F46D}"/>
              </a:ext>
            </a:extLst>
          </p:cNvPr>
          <p:cNvPicPr>
            <a:picLocks noChangeAspect="1"/>
          </p:cNvPicPr>
          <p:nvPr/>
        </p:nvPicPr>
        <p:blipFill>
          <a:blip r:embed="rId4"/>
          <a:stretch>
            <a:fillRect/>
          </a:stretch>
        </p:blipFill>
        <p:spPr>
          <a:xfrm>
            <a:off x="8404035" y="4675321"/>
            <a:ext cx="1893215" cy="2286000"/>
          </a:xfrm>
          <a:prstGeom prst="rect">
            <a:avLst/>
          </a:prstGeom>
        </p:spPr>
      </p:pic>
      <p:pic>
        <p:nvPicPr>
          <p:cNvPr id="13" name="Picture 13" descr="A close up of a logo&#10;&#10;Description generated with high confidence">
            <a:extLst>
              <a:ext uri="{FF2B5EF4-FFF2-40B4-BE49-F238E27FC236}">
                <a16:creationId xmlns:a16="http://schemas.microsoft.com/office/drawing/2014/main" id="{B4CF007C-17D6-43B7-AF22-A3784D41383C}"/>
              </a:ext>
            </a:extLst>
          </p:cNvPr>
          <p:cNvPicPr>
            <a:picLocks noChangeAspect="1"/>
          </p:cNvPicPr>
          <p:nvPr/>
        </p:nvPicPr>
        <p:blipFill>
          <a:blip r:embed="rId5"/>
          <a:stretch>
            <a:fillRect/>
          </a:stretch>
        </p:blipFill>
        <p:spPr>
          <a:xfrm>
            <a:off x="6206583" y="4667739"/>
            <a:ext cx="2154266" cy="2120351"/>
          </a:xfrm>
          <a:prstGeom prst="rect">
            <a:avLst/>
          </a:prstGeom>
        </p:spPr>
      </p:pic>
    </p:spTree>
    <p:extLst>
      <p:ext uri="{BB962C8B-B14F-4D97-AF65-F5344CB8AC3E}">
        <p14:creationId xmlns:p14="http://schemas.microsoft.com/office/powerpoint/2010/main" val="17475631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sign&#10;&#10;Description automatically generated">
            <a:extLst>
              <a:ext uri="{FF2B5EF4-FFF2-40B4-BE49-F238E27FC236}">
                <a16:creationId xmlns:a16="http://schemas.microsoft.com/office/drawing/2014/main" id="{CB3C6FFD-23D9-4BF1-84A1-729D0350250B}"/>
              </a:ext>
            </a:extLst>
          </p:cNvPr>
          <p:cNvPicPr>
            <a:picLocks noChangeAspect="1"/>
          </p:cNvPicPr>
          <p:nvPr/>
        </p:nvPicPr>
        <p:blipFill>
          <a:blip r:embed="rId2"/>
          <a:stretch>
            <a:fillRect/>
          </a:stretch>
        </p:blipFill>
        <p:spPr>
          <a:xfrm>
            <a:off x="10292576" y="486937"/>
            <a:ext cx="1316048" cy="1284714"/>
          </a:xfrm>
          <a:prstGeom prst="rect">
            <a:avLst/>
          </a:prstGeom>
        </p:spPr>
      </p:pic>
      <p:sp>
        <p:nvSpPr>
          <p:cNvPr id="6" name="Title 5">
            <a:extLst>
              <a:ext uri="{FF2B5EF4-FFF2-40B4-BE49-F238E27FC236}">
                <a16:creationId xmlns:a16="http://schemas.microsoft.com/office/drawing/2014/main" id="{E8501AB2-A0C2-4729-80E8-71F80BA75233}"/>
              </a:ext>
            </a:extLst>
          </p:cNvPr>
          <p:cNvSpPr>
            <a:spLocks noGrp="1"/>
          </p:cNvSpPr>
          <p:nvPr>
            <p:ph type="title"/>
          </p:nvPr>
        </p:nvSpPr>
        <p:spPr/>
        <p:txBody>
          <a:bodyPr/>
          <a:lstStyle/>
          <a:p>
            <a:pPr algn="ctr"/>
            <a:r>
              <a:rPr lang="en-GB" sz="5400" b="1">
                <a:solidFill>
                  <a:schemeClr val="accent4"/>
                </a:solidFill>
              </a:rPr>
              <a:t>Human Resources</a:t>
            </a:r>
          </a:p>
        </p:txBody>
      </p:sp>
      <p:sp>
        <p:nvSpPr>
          <p:cNvPr id="9" name="Content Placeholder 8">
            <a:extLst>
              <a:ext uri="{FF2B5EF4-FFF2-40B4-BE49-F238E27FC236}">
                <a16:creationId xmlns:a16="http://schemas.microsoft.com/office/drawing/2014/main" id="{044CFEE8-AA55-4708-9D4C-DB4838D4955A}"/>
              </a:ext>
            </a:extLst>
          </p:cNvPr>
          <p:cNvSpPr>
            <a:spLocks noGrp="1"/>
          </p:cNvSpPr>
          <p:nvPr>
            <p:ph idx="1"/>
          </p:nvPr>
        </p:nvSpPr>
        <p:spPr>
          <a:xfrm>
            <a:off x="457200" y="2390855"/>
            <a:ext cx="9637713" cy="4019389"/>
          </a:xfrm>
        </p:spPr>
        <p:txBody>
          <a:bodyPr>
            <a:normAutofit/>
          </a:bodyPr>
          <a:lstStyle/>
          <a:p>
            <a:pPr marL="0" indent="0" algn="ctr">
              <a:buNone/>
            </a:pPr>
            <a:r>
              <a:rPr lang="en-GB" sz="3200" b="1">
                <a:solidFill>
                  <a:schemeClr val="accent4"/>
                </a:solidFill>
              </a:rPr>
              <a:t>Training and Development </a:t>
            </a:r>
          </a:p>
          <a:p>
            <a:pPr algn="ctr"/>
            <a:endParaRPr lang="en-GB" sz="2400" b="1"/>
          </a:p>
          <a:p>
            <a:pPr>
              <a:buFont typeface="Century Gothic" panose="020B0502020202020204" pitchFamily="34" charset="0"/>
              <a:buChar char="►"/>
            </a:pPr>
            <a:r>
              <a:rPr lang="en-GB" sz="2400">
                <a:solidFill>
                  <a:schemeClr val="accent6">
                    <a:lumMod val="75000"/>
                  </a:schemeClr>
                </a:solidFill>
              </a:rPr>
              <a:t>Organisation’s training needs</a:t>
            </a:r>
          </a:p>
          <a:p>
            <a:pPr>
              <a:buFont typeface="Century Gothic" panose="020B0502020202020204" pitchFamily="34" charset="0"/>
              <a:buChar char="►"/>
            </a:pPr>
            <a:r>
              <a:rPr lang="en-GB" sz="2400">
                <a:solidFill>
                  <a:schemeClr val="accent6">
                    <a:lumMod val="75000"/>
                  </a:schemeClr>
                </a:solidFill>
              </a:rPr>
              <a:t>Deliver training to employees</a:t>
            </a:r>
          </a:p>
          <a:p>
            <a:pPr>
              <a:buFont typeface="Century Gothic" panose="020B0502020202020204" pitchFamily="34" charset="0"/>
              <a:buChar char="►"/>
            </a:pPr>
            <a:r>
              <a:rPr lang="en-GB" sz="2400">
                <a:solidFill>
                  <a:schemeClr val="accent6">
                    <a:lumMod val="75000"/>
                  </a:schemeClr>
                </a:solidFill>
              </a:rPr>
              <a:t>Evaluate the results of completed training programs</a:t>
            </a:r>
          </a:p>
          <a:p>
            <a:pPr>
              <a:buFont typeface="Century Gothic" panose="020B0502020202020204" pitchFamily="34" charset="0"/>
              <a:buChar char="►"/>
            </a:pPr>
            <a:r>
              <a:rPr lang="en-GB" sz="2400">
                <a:solidFill>
                  <a:schemeClr val="accent6">
                    <a:lumMod val="75000"/>
                  </a:schemeClr>
                </a:solidFill>
              </a:rPr>
              <a:t>Make sure employees complete training </a:t>
            </a:r>
          </a:p>
          <a:p>
            <a:pPr>
              <a:buFont typeface="Century Gothic" panose="020B0502020202020204" pitchFamily="34" charset="0"/>
              <a:buChar char="►"/>
            </a:pPr>
            <a:r>
              <a:rPr lang="en-GB" sz="2400">
                <a:solidFill>
                  <a:schemeClr val="accent6">
                    <a:lumMod val="75000"/>
                  </a:schemeClr>
                </a:solidFill>
              </a:rPr>
              <a:t>Safety and Health for the organisation </a:t>
            </a:r>
          </a:p>
          <a:p>
            <a:endParaRPr lang="en-GB"/>
          </a:p>
        </p:txBody>
      </p:sp>
      <p:pic>
        <p:nvPicPr>
          <p:cNvPr id="12" name="Picture 2" descr="A close up of a sign&#10;&#10;Description generated with high confidence">
            <a:extLst>
              <a:ext uri="{FF2B5EF4-FFF2-40B4-BE49-F238E27FC236}">
                <a16:creationId xmlns:a16="http://schemas.microsoft.com/office/drawing/2014/main" id="{28679922-3338-4C95-B407-195168E5FC79}"/>
              </a:ext>
            </a:extLst>
          </p:cNvPr>
          <p:cNvPicPr>
            <a:picLocks noChangeAspect="1"/>
          </p:cNvPicPr>
          <p:nvPr/>
        </p:nvPicPr>
        <p:blipFill rotWithShape="1">
          <a:blip r:embed="rId3"/>
          <a:srcRect l="52478" t="54583"/>
          <a:stretch/>
        </p:blipFill>
        <p:spPr>
          <a:xfrm>
            <a:off x="8590704" y="4400549"/>
            <a:ext cx="3403743" cy="2222338"/>
          </a:xfrm>
          <a:prstGeom prst="rect">
            <a:avLst/>
          </a:prstGeom>
        </p:spPr>
      </p:pic>
    </p:spTree>
    <p:extLst>
      <p:ext uri="{BB962C8B-B14F-4D97-AF65-F5344CB8AC3E}">
        <p14:creationId xmlns:p14="http://schemas.microsoft.com/office/powerpoint/2010/main" val="27557898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C73D279-BFBC-4810-ACDC-DABDA1CF3250}"/>
              </a:ext>
            </a:extLst>
          </p:cNvPr>
          <p:cNvPicPr>
            <a:picLocks noChangeAspect="1"/>
          </p:cNvPicPr>
          <p:nvPr/>
        </p:nvPicPr>
        <p:blipFill>
          <a:blip r:embed="rId2"/>
          <a:stretch>
            <a:fillRect/>
          </a:stretch>
        </p:blipFill>
        <p:spPr>
          <a:xfrm>
            <a:off x="10325470" y="535461"/>
            <a:ext cx="1333720" cy="1301965"/>
          </a:xfrm>
          <a:prstGeom prst="rect">
            <a:avLst/>
          </a:prstGeom>
        </p:spPr>
      </p:pic>
      <p:sp>
        <p:nvSpPr>
          <p:cNvPr id="4" name="TextBox 3">
            <a:extLst>
              <a:ext uri="{FF2B5EF4-FFF2-40B4-BE49-F238E27FC236}">
                <a16:creationId xmlns:a16="http://schemas.microsoft.com/office/drawing/2014/main" id="{057A4B16-9B02-4642-8805-8CA5629B398A}"/>
              </a:ext>
            </a:extLst>
          </p:cNvPr>
          <p:cNvSpPr txBox="1"/>
          <p:nvPr/>
        </p:nvSpPr>
        <p:spPr>
          <a:xfrm>
            <a:off x="4724400" y="3200400"/>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
        <p:nvSpPr>
          <p:cNvPr id="5" name="Title 4">
            <a:extLst>
              <a:ext uri="{FF2B5EF4-FFF2-40B4-BE49-F238E27FC236}">
                <a16:creationId xmlns:a16="http://schemas.microsoft.com/office/drawing/2014/main" id="{82A0DE72-E21C-4F18-8D47-DCC50BF05222}"/>
              </a:ext>
            </a:extLst>
          </p:cNvPr>
          <p:cNvSpPr>
            <a:spLocks noGrp="1"/>
          </p:cNvSpPr>
          <p:nvPr>
            <p:ph type="title"/>
          </p:nvPr>
        </p:nvSpPr>
        <p:spPr>
          <a:xfrm>
            <a:off x="1502336" y="1186580"/>
            <a:ext cx="8761413" cy="706964"/>
          </a:xfrm>
        </p:spPr>
        <p:txBody>
          <a:bodyPr/>
          <a:lstStyle/>
          <a:p>
            <a:pPr algn="ctr"/>
            <a:r>
              <a:rPr lang="en-US" sz="5400" b="1">
                <a:solidFill>
                  <a:schemeClr val="accent4"/>
                </a:solidFill>
              </a:rPr>
              <a:t>Rota</a:t>
            </a:r>
            <a:endParaRPr lang="en-US" sz="5400">
              <a:solidFill>
                <a:schemeClr val="accent4"/>
              </a:solidFill>
            </a:endParaRPr>
          </a:p>
        </p:txBody>
      </p:sp>
      <p:graphicFrame>
        <p:nvGraphicFramePr>
          <p:cNvPr id="15" name="Table 15">
            <a:extLst>
              <a:ext uri="{FF2B5EF4-FFF2-40B4-BE49-F238E27FC236}">
                <a16:creationId xmlns:a16="http://schemas.microsoft.com/office/drawing/2014/main" id="{C7722A4A-84D3-4371-91E3-B0C1BD895F77}"/>
              </a:ext>
            </a:extLst>
          </p:cNvPr>
          <p:cNvGraphicFramePr>
            <a:graphicFrameLocks noGrp="1"/>
          </p:cNvGraphicFramePr>
          <p:nvPr>
            <p:ph idx="1"/>
            <p:extLst/>
          </p:nvPr>
        </p:nvGraphicFramePr>
        <p:xfrm>
          <a:off x="2622176" y="2342029"/>
          <a:ext cx="7392313" cy="3731563"/>
        </p:xfrm>
        <a:graphic>
          <a:graphicData uri="http://schemas.openxmlformats.org/drawingml/2006/table">
            <a:tbl>
              <a:tblPr firstRow="1" bandRow="1">
                <a:tableStyleId>{5C22544A-7EE6-4342-B048-85BDC9FD1C3A}</a:tableStyleId>
              </a:tblPr>
              <a:tblGrid>
                <a:gridCol w="2174446">
                  <a:extLst>
                    <a:ext uri="{9D8B030D-6E8A-4147-A177-3AD203B41FA5}">
                      <a16:colId xmlns:a16="http://schemas.microsoft.com/office/drawing/2014/main" val="3109529116"/>
                    </a:ext>
                  </a:extLst>
                </a:gridCol>
                <a:gridCol w="2662926">
                  <a:extLst>
                    <a:ext uri="{9D8B030D-6E8A-4147-A177-3AD203B41FA5}">
                      <a16:colId xmlns:a16="http://schemas.microsoft.com/office/drawing/2014/main" val="4237131053"/>
                    </a:ext>
                  </a:extLst>
                </a:gridCol>
                <a:gridCol w="2554941">
                  <a:extLst>
                    <a:ext uri="{9D8B030D-6E8A-4147-A177-3AD203B41FA5}">
                      <a16:colId xmlns:a16="http://schemas.microsoft.com/office/drawing/2014/main" val="3741247710"/>
                    </a:ext>
                  </a:extLst>
                </a:gridCol>
              </a:tblGrid>
              <a:tr h="531163">
                <a:tc>
                  <a:txBody>
                    <a:bodyPr/>
                    <a:lstStyle/>
                    <a:p>
                      <a:endParaRPr lang="en-US"/>
                    </a:p>
                  </a:txBody>
                  <a:tcPr/>
                </a:tc>
                <a:tc>
                  <a:txBody>
                    <a:bodyPr/>
                    <a:lstStyle/>
                    <a:p>
                      <a:pPr algn="ctr"/>
                      <a:r>
                        <a:rPr lang="en-US"/>
                        <a:t>9:00am – 13:00 pm</a:t>
                      </a:r>
                    </a:p>
                  </a:txBody>
                  <a:tcPr/>
                </a:tc>
                <a:tc>
                  <a:txBody>
                    <a:bodyPr/>
                    <a:lstStyle/>
                    <a:p>
                      <a:pPr algn="ctr"/>
                      <a:r>
                        <a:rPr lang="en-US"/>
                        <a:t>13:00pm – 17:00 pm</a:t>
                      </a:r>
                    </a:p>
                  </a:txBody>
                  <a:tcPr/>
                </a:tc>
                <a:extLst>
                  <a:ext uri="{0D108BD9-81ED-4DB2-BD59-A6C34878D82A}">
                    <a16:rowId xmlns:a16="http://schemas.microsoft.com/office/drawing/2014/main" val="2422296040"/>
                  </a:ext>
                </a:extLst>
              </a:tr>
              <a:tr h="619690">
                <a:tc>
                  <a:txBody>
                    <a:bodyPr/>
                    <a:lstStyle/>
                    <a:p>
                      <a:pPr algn="ctr"/>
                      <a:r>
                        <a:rPr lang="en-US"/>
                        <a:t>Monday</a:t>
                      </a:r>
                    </a:p>
                  </a:txBody>
                  <a:tcPr/>
                </a:tc>
                <a:tc>
                  <a:txBody>
                    <a:bodyPr/>
                    <a:lstStyle/>
                    <a:p>
                      <a:pPr algn="ctr"/>
                      <a:r>
                        <a:rPr lang="en-US" err="1"/>
                        <a:t>Sufia</a:t>
                      </a:r>
                      <a:r>
                        <a:rPr lang="en-US"/>
                        <a:t> khan</a:t>
                      </a:r>
                    </a:p>
                    <a:p>
                      <a:pPr lvl="0" algn="ctr">
                        <a:buNone/>
                      </a:pPr>
                      <a:r>
                        <a:rPr lang="en-US" err="1"/>
                        <a:t>Shamsur</a:t>
                      </a:r>
                      <a:r>
                        <a:rPr lang="en-US"/>
                        <a:t> Rahman</a:t>
                      </a:r>
                    </a:p>
                  </a:txBody>
                  <a:tcPr/>
                </a:tc>
                <a:tc>
                  <a:txBody>
                    <a:bodyPr/>
                    <a:lstStyle/>
                    <a:p>
                      <a:pPr algn="ctr"/>
                      <a:r>
                        <a:rPr lang="en-US"/>
                        <a:t>Farzana </a:t>
                      </a:r>
                      <a:r>
                        <a:rPr lang="en-US" err="1"/>
                        <a:t>Hussen</a:t>
                      </a:r>
                    </a:p>
                    <a:p>
                      <a:pPr lvl="0" algn="ctr">
                        <a:buNone/>
                      </a:pPr>
                      <a:r>
                        <a:rPr lang="en-US"/>
                        <a:t>Samad Uddin</a:t>
                      </a:r>
                    </a:p>
                  </a:txBody>
                  <a:tcPr/>
                </a:tc>
                <a:extLst>
                  <a:ext uri="{0D108BD9-81ED-4DB2-BD59-A6C34878D82A}">
                    <a16:rowId xmlns:a16="http://schemas.microsoft.com/office/drawing/2014/main" val="2642296615"/>
                  </a:ext>
                </a:extLst>
              </a:tr>
              <a:tr h="619690">
                <a:tc>
                  <a:txBody>
                    <a:bodyPr/>
                    <a:lstStyle/>
                    <a:p>
                      <a:pPr algn="ctr"/>
                      <a:r>
                        <a:rPr lang="en-US"/>
                        <a:t>Tuesday</a:t>
                      </a:r>
                    </a:p>
                  </a:txBody>
                  <a:tcPr/>
                </a:tc>
                <a:tc>
                  <a:txBody>
                    <a:bodyPr/>
                    <a:lstStyle/>
                    <a:p>
                      <a:pPr algn="ctr"/>
                      <a:r>
                        <a:rPr lang="en-US" err="1"/>
                        <a:t>Soyful</a:t>
                      </a:r>
                      <a:r>
                        <a:rPr lang="en-US"/>
                        <a:t> Khan</a:t>
                      </a:r>
                    </a:p>
                    <a:p>
                      <a:pPr lvl="0" algn="ctr">
                        <a:buNone/>
                      </a:pPr>
                      <a:r>
                        <a:rPr lang="en-US" err="1"/>
                        <a:t>Sufia</a:t>
                      </a:r>
                      <a:r>
                        <a:rPr lang="en-US"/>
                        <a:t> khan</a:t>
                      </a:r>
                    </a:p>
                  </a:txBody>
                  <a:tcPr/>
                </a:tc>
                <a:tc>
                  <a:txBody>
                    <a:bodyPr/>
                    <a:lstStyle/>
                    <a:p>
                      <a:pPr algn="ctr"/>
                      <a:r>
                        <a:rPr lang="en-US" err="1"/>
                        <a:t>Shamsur</a:t>
                      </a:r>
                      <a:r>
                        <a:rPr lang="en-US"/>
                        <a:t> Rahman</a:t>
                      </a:r>
                    </a:p>
                    <a:p>
                      <a:pPr lvl="0" algn="ctr">
                        <a:buNone/>
                      </a:pPr>
                      <a:r>
                        <a:rPr lang="en-US"/>
                        <a:t>Farzana </a:t>
                      </a:r>
                      <a:r>
                        <a:rPr lang="en-US" err="1"/>
                        <a:t>Hussen</a:t>
                      </a:r>
                    </a:p>
                  </a:txBody>
                  <a:tcPr/>
                </a:tc>
                <a:extLst>
                  <a:ext uri="{0D108BD9-81ED-4DB2-BD59-A6C34878D82A}">
                    <a16:rowId xmlns:a16="http://schemas.microsoft.com/office/drawing/2014/main" val="946349884"/>
                  </a:ext>
                </a:extLst>
              </a:tr>
              <a:tr h="619690">
                <a:tc>
                  <a:txBody>
                    <a:bodyPr/>
                    <a:lstStyle/>
                    <a:p>
                      <a:pPr algn="ctr"/>
                      <a:r>
                        <a:rPr lang="en-US"/>
                        <a:t>Wednesday</a:t>
                      </a:r>
                    </a:p>
                  </a:txBody>
                  <a:tcPr/>
                </a:tc>
                <a:tc>
                  <a:txBody>
                    <a:bodyPr/>
                    <a:lstStyle/>
                    <a:p>
                      <a:pPr algn="ctr"/>
                      <a:r>
                        <a:rPr lang="en-US"/>
                        <a:t>Samad Uddin</a:t>
                      </a:r>
                    </a:p>
                    <a:p>
                      <a:pPr lvl="0" algn="ctr">
                        <a:buNone/>
                      </a:pPr>
                      <a:r>
                        <a:rPr lang="en-US" err="1"/>
                        <a:t>Shamsur</a:t>
                      </a:r>
                      <a:r>
                        <a:rPr lang="en-US"/>
                        <a:t> Rahman</a:t>
                      </a:r>
                    </a:p>
                  </a:txBody>
                  <a:tcPr/>
                </a:tc>
                <a:tc>
                  <a:txBody>
                    <a:bodyPr/>
                    <a:lstStyle/>
                    <a:p>
                      <a:pPr algn="ctr"/>
                      <a:r>
                        <a:rPr lang="en-US" err="1"/>
                        <a:t>Sufia</a:t>
                      </a:r>
                      <a:r>
                        <a:rPr lang="en-US"/>
                        <a:t> Khan</a:t>
                      </a:r>
                    </a:p>
                    <a:p>
                      <a:pPr lvl="0" algn="ctr">
                        <a:buNone/>
                      </a:pPr>
                      <a:r>
                        <a:rPr lang="en-US" err="1"/>
                        <a:t>Soyful</a:t>
                      </a:r>
                      <a:r>
                        <a:rPr lang="en-US"/>
                        <a:t> Khan</a:t>
                      </a:r>
                    </a:p>
                  </a:txBody>
                  <a:tcPr/>
                </a:tc>
                <a:extLst>
                  <a:ext uri="{0D108BD9-81ED-4DB2-BD59-A6C34878D82A}">
                    <a16:rowId xmlns:a16="http://schemas.microsoft.com/office/drawing/2014/main" val="976184568"/>
                  </a:ext>
                </a:extLst>
              </a:tr>
              <a:tr h="619690">
                <a:tc>
                  <a:txBody>
                    <a:bodyPr/>
                    <a:lstStyle/>
                    <a:p>
                      <a:pPr algn="ctr"/>
                      <a:r>
                        <a:rPr lang="en-US"/>
                        <a:t>Thursday</a:t>
                      </a:r>
                    </a:p>
                  </a:txBody>
                  <a:tcPr/>
                </a:tc>
                <a:tc>
                  <a:txBody>
                    <a:bodyPr/>
                    <a:lstStyle/>
                    <a:p>
                      <a:pPr algn="ctr"/>
                      <a:r>
                        <a:rPr lang="en-US"/>
                        <a:t>Farzana </a:t>
                      </a:r>
                      <a:r>
                        <a:rPr lang="en-US" err="1"/>
                        <a:t>Hussen</a:t>
                      </a:r>
                    </a:p>
                    <a:p>
                      <a:pPr lvl="0" algn="ctr">
                        <a:buNone/>
                      </a:pPr>
                      <a:r>
                        <a:rPr lang="en-US" err="1"/>
                        <a:t>Soyful</a:t>
                      </a:r>
                      <a:r>
                        <a:rPr lang="en-US"/>
                        <a:t> Khan</a:t>
                      </a:r>
                    </a:p>
                  </a:txBody>
                  <a:tcPr/>
                </a:tc>
                <a:tc>
                  <a:txBody>
                    <a:bodyPr/>
                    <a:lstStyle/>
                    <a:p>
                      <a:pPr algn="ctr"/>
                      <a:r>
                        <a:rPr lang="en-US"/>
                        <a:t>Samad uddin</a:t>
                      </a:r>
                    </a:p>
                    <a:p>
                      <a:pPr lvl="0" algn="ctr">
                        <a:buNone/>
                      </a:pPr>
                      <a:r>
                        <a:rPr lang="en-US" err="1"/>
                        <a:t>Sufia</a:t>
                      </a:r>
                      <a:r>
                        <a:rPr lang="en-US"/>
                        <a:t> Khan</a:t>
                      </a:r>
                    </a:p>
                  </a:txBody>
                  <a:tcPr/>
                </a:tc>
                <a:extLst>
                  <a:ext uri="{0D108BD9-81ED-4DB2-BD59-A6C34878D82A}">
                    <a16:rowId xmlns:a16="http://schemas.microsoft.com/office/drawing/2014/main" val="1786425503"/>
                  </a:ext>
                </a:extLst>
              </a:tr>
              <a:tr h="619690">
                <a:tc>
                  <a:txBody>
                    <a:bodyPr/>
                    <a:lstStyle/>
                    <a:p>
                      <a:pPr algn="ctr"/>
                      <a:r>
                        <a:rPr lang="en-US"/>
                        <a:t>Friday</a:t>
                      </a:r>
                    </a:p>
                  </a:txBody>
                  <a:tcPr/>
                </a:tc>
                <a:tc>
                  <a:txBody>
                    <a:bodyPr/>
                    <a:lstStyle/>
                    <a:p>
                      <a:pPr algn="ctr"/>
                      <a:r>
                        <a:rPr lang="en-US" err="1"/>
                        <a:t>Shamsur</a:t>
                      </a:r>
                      <a:r>
                        <a:rPr lang="en-US"/>
                        <a:t> Rahman</a:t>
                      </a:r>
                    </a:p>
                    <a:p>
                      <a:pPr lvl="0" algn="ctr">
                        <a:buNone/>
                      </a:pPr>
                      <a:r>
                        <a:rPr lang="en-US"/>
                        <a:t>Samad Uddin</a:t>
                      </a:r>
                    </a:p>
                  </a:txBody>
                  <a:tcPr/>
                </a:tc>
                <a:tc>
                  <a:txBody>
                    <a:bodyPr/>
                    <a:lstStyle/>
                    <a:p>
                      <a:pPr algn="ctr"/>
                      <a:r>
                        <a:rPr lang="en-US" err="1"/>
                        <a:t>Soyful</a:t>
                      </a:r>
                      <a:r>
                        <a:rPr lang="en-US"/>
                        <a:t> Khan</a:t>
                      </a:r>
                    </a:p>
                    <a:p>
                      <a:pPr lvl="0" algn="ctr">
                        <a:buNone/>
                      </a:pPr>
                      <a:r>
                        <a:rPr lang="en-US"/>
                        <a:t>Farzana </a:t>
                      </a:r>
                      <a:r>
                        <a:rPr lang="en-US" err="1"/>
                        <a:t>Hussen</a:t>
                      </a:r>
                      <a:endParaRPr lang="en-US"/>
                    </a:p>
                  </a:txBody>
                  <a:tcPr/>
                </a:tc>
                <a:extLst>
                  <a:ext uri="{0D108BD9-81ED-4DB2-BD59-A6C34878D82A}">
                    <a16:rowId xmlns:a16="http://schemas.microsoft.com/office/drawing/2014/main" val="1082707389"/>
                  </a:ext>
                </a:extLst>
              </a:tr>
            </a:tbl>
          </a:graphicData>
        </a:graphic>
      </p:graphicFrame>
      <p:pic>
        <p:nvPicPr>
          <p:cNvPr id="21" name="Picture 21" descr="A picture containing LEGO, toy&#10;&#10;Description generated with very high confidence">
            <a:extLst>
              <a:ext uri="{FF2B5EF4-FFF2-40B4-BE49-F238E27FC236}">
                <a16:creationId xmlns:a16="http://schemas.microsoft.com/office/drawing/2014/main" id="{7F4C3336-A5EF-4976-A83F-C3658EE77583}"/>
              </a:ext>
            </a:extLst>
          </p:cNvPr>
          <p:cNvPicPr>
            <a:picLocks noChangeAspect="1"/>
          </p:cNvPicPr>
          <p:nvPr/>
        </p:nvPicPr>
        <p:blipFill>
          <a:blip r:embed="rId3"/>
          <a:stretch>
            <a:fillRect/>
          </a:stretch>
        </p:blipFill>
        <p:spPr>
          <a:xfrm>
            <a:off x="-4482" y="5206253"/>
            <a:ext cx="2631142" cy="1532965"/>
          </a:xfrm>
          <a:prstGeom prst="rect">
            <a:avLst/>
          </a:prstGeom>
        </p:spPr>
      </p:pic>
      <p:pic>
        <p:nvPicPr>
          <p:cNvPr id="23" name="Picture 23">
            <a:extLst>
              <a:ext uri="{FF2B5EF4-FFF2-40B4-BE49-F238E27FC236}">
                <a16:creationId xmlns:a16="http://schemas.microsoft.com/office/drawing/2014/main" id="{CD89D43E-14EB-482C-8964-CE78B0CD7A3B}"/>
              </a:ext>
            </a:extLst>
          </p:cNvPr>
          <p:cNvPicPr>
            <a:picLocks noChangeAspect="1"/>
          </p:cNvPicPr>
          <p:nvPr/>
        </p:nvPicPr>
        <p:blipFill rotWithShape="1">
          <a:blip r:embed="rId4"/>
          <a:srcRect l="5902" t="-503" r="5464" b="10251"/>
          <a:stretch/>
        </p:blipFill>
        <p:spPr>
          <a:xfrm>
            <a:off x="10242176" y="4762500"/>
            <a:ext cx="1823547" cy="2002981"/>
          </a:xfrm>
          <a:prstGeom prst="rect">
            <a:avLst/>
          </a:prstGeom>
        </p:spPr>
      </p:pic>
    </p:spTree>
    <p:extLst>
      <p:ext uri="{BB962C8B-B14F-4D97-AF65-F5344CB8AC3E}">
        <p14:creationId xmlns:p14="http://schemas.microsoft.com/office/powerpoint/2010/main" val="22130664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5F279D6-ED25-4D3F-9479-8ABB21867D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38D0B1B4-C487-47EF-B7D0-421066454C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275" y="643466"/>
            <a:ext cx="1970939" cy="5571067"/>
          </a:xfrm>
          <a:custGeom>
            <a:avLst/>
            <a:gdLst>
              <a:gd name="connsiteX0" fmla="*/ 0 w 1970939"/>
              <a:gd name="connsiteY0" fmla="*/ 0 h 5571067"/>
              <a:gd name="connsiteX1" fmla="*/ 1774861 w 1970939"/>
              <a:gd name="connsiteY1" fmla="*/ 0 h 5571067"/>
              <a:gd name="connsiteX2" fmla="*/ 1780256 w 1970939"/>
              <a:gd name="connsiteY2" fmla="*/ 32931 h 5571067"/>
              <a:gd name="connsiteX3" fmla="*/ 1802197 w 1970939"/>
              <a:gd name="connsiteY3" fmla="*/ 170349 h 5571067"/>
              <a:gd name="connsiteX4" fmla="*/ 1820981 w 1970939"/>
              <a:gd name="connsiteY4" fmla="*/ 308372 h 5571067"/>
              <a:gd name="connsiteX5" fmla="*/ 1839923 w 1970939"/>
              <a:gd name="connsiteY5" fmla="*/ 445791 h 5571067"/>
              <a:gd name="connsiteX6" fmla="*/ 1857602 w 1970939"/>
              <a:gd name="connsiteY6" fmla="*/ 583814 h 5571067"/>
              <a:gd name="connsiteX7" fmla="*/ 1872756 w 1970939"/>
              <a:gd name="connsiteY7" fmla="*/ 720022 h 5571067"/>
              <a:gd name="connsiteX8" fmla="*/ 1887120 w 1970939"/>
              <a:gd name="connsiteY8" fmla="*/ 858046 h 5571067"/>
              <a:gd name="connsiteX9" fmla="*/ 1900223 w 1970939"/>
              <a:gd name="connsiteY9" fmla="*/ 995464 h 5571067"/>
              <a:gd name="connsiteX10" fmla="*/ 1911588 w 1970939"/>
              <a:gd name="connsiteY10" fmla="*/ 1130461 h 5571067"/>
              <a:gd name="connsiteX11" fmla="*/ 1922953 w 1970939"/>
              <a:gd name="connsiteY11" fmla="*/ 1267274 h 5571067"/>
              <a:gd name="connsiteX12" fmla="*/ 1932424 w 1970939"/>
              <a:gd name="connsiteY12" fmla="*/ 1402271 h 5571067"/>
              <a:gd name="connsiteX13" fmla="*/ 1939842 w 1970939"/>
              <a:gd name="connsiteY13" fmla="*/ 1537267 h 5571067"/>
              <a:gd name="connsiteX14" fmla="*/ 1947577 w 1970939"/>
              <a:gd name="connsiteY14" fmla="*/ 1671659 h 5571067"/>
              <a:gd name="connsiteX15" fmla="*/ 1954049 w 1970939"/>
              <a:gd name="connsiteY15" fmla="*/ 1804840 h 5571067"/>
              <a:gd name="connsiteX16" fmla="*/ 1958627 w 1970939"/>
              <a:gd name="connsiteY16" fmla="*/ 1936810 h 5571067"/>
              <a:gd name="connsiteX17" fmla="*/ 1962573 w 1970939"/>
              <a:gd name="connsiteY17" fmla="*/ 2068780 h 5571067"/>
              <a:gd name="connsiteX18" fmla="*/ 1966361 w 1970939"/>
              <a:gd name="connsiteY18" fmla="*/ 2199539 h 5571067"/>
              <a:gd name="connsiteX19" fmla="*/ 1968098 w 1970939"/>
              <a:gd name="connsiteY19" fmla="*/ 2328482 h 5571067"/>
              <a:gd name="connsiteX20" fmla="*/ 1969992 w 1970939"/>
              <a:gd name="connsiteY20" fmla="*/ 2457425 h 5571067"/>
              <a:gd name="connsiteX21" fmla="*/ 1970939 w 1970939"/>
              <a:gd name="connsiteY21" fmla="*/ 2584552 h 5571067"/>
              <a:gd name="connsiteX22" fmla="*/ 1969992 w 1970939"/>
              <a:gd name="connsiteY22" fmla="*/ 2710469 h 5571067"/>
              <a:gd name="connsiteX23" fmla="*/ 1969992 w 1970939"/>
              <a:gd name="connsiteY23" fmla="*/ 2835174 h 5571067"/>
              <a:gd name="connsiteX24" fmla="*/ 1968098 w 1970939"/>
              <a:gd name="connsiteY24" fmla="*/ 2958669 h 5571067"/>
              <a:gd name="connsiteX25" fmla="*/ 1965256 w 1970939"/>
              <a:gd name="connsiteY25" fmla="*/ 3079742 h 5571067"/>
              <a:gd name="connsiteX26" fmla="*/ 1962573 w 1970939"/>
              <a:gd name="connsiteY26" fmla="*/ 3199605 h 5571067"/>
              <a:gd name="connsiteX27" fmla="*/ 1959574 w 1970939"/>
              <a:gd name="connsiteY27" fmla="*/ 3317046 h 5571067"/>
              <a:gd name="connsiteX28" fmla="*/ 1954996 w 1970939"/>
              <a:gd name="connsiteY28" fmla="*/ 3433882 h 5571067"/>
              <a:gd name="connsiteX29" fmla="*/ 1950103 w 1970939"/>
              <a:gd name="connsiteY29" fmla="*/ 3548902 h 5571067"/>
              <a:gd name="connsiteX30" fmla="*/ 1945683 w 1970939"/>
              <a:gd name="connsiteY30" fmla="*/ 3661500 h 5571067"/>
              <a:gd name="connsiteX31" fmla="*/ 1933213 w 1970939"/>
              <a:gd name="connsiteY31" fmla="*/ 3881248 h 5571067"/>
              <a:gd name="connsiteX32" fmla="*/ 1919953 w 1970939"/>
              <a:gd name="connsiteY32" fmla="*/ 4091916 h 5571067"/>
              <a:gd name="connsiteX33" fmla="*/ 1906063 w 1970939"/>
              <a:gd name="connsiteY33" fmla="*/ 4294109 h 5571067"/>
              <a:gd name="connsiteX34" fmla="*/ 1890751 w 1970939"/>
              <a:gd name="connsiteY34" fmla="*/ 4485405 h 5571067"/>
              <a:gd name="connsiteX35" fmla="*/ 1874809 w 1970939"/>
              <a:gd name="connsiteY35" fmla="*/ 4668226 h 5571067"/>
              <a:gd name="connsiteX36" fmla="*/ 1857602 w 1970939"/>
              <a:gd name="connsiteY36" fmla="*/ 4837728 h 5571067"/>
              <a:gd name="connsiteX37" fmla="*/ 1840713 w 1970939"/>
              <a:gd name="connsiteY37" fmla="*/ 4996940 h 5571067"/>
              <a:gd name="connsiteX38" fmla="*/ 1823823 w 1970939"/>
              <a:gd name="connsiteY38" fmla="*/ 5143439 h 5571067"/>
              <a:gd name="connsiteX39" fmla="*/ 1807880 w 1970939"/>
              <a:gd name="connsiteY39" fmla="*/ 5277830 h 5571067"/>
              <a:gd name="connsiteX40" fmla="*/ 1792726 w 1970939"/>
              <a:gd name="connsiteY40" fmla="*/ 5397087 h 5571067"/>
              <a:gd name="connsiteX41" fmla="*/ 1778362 w 1970939"/>
              <a:gd name="connsiteY41" fmla="*/ 5504843 h 5571067"/>
              <a:gd name="connsiteX42" fmla="*/ 1769613 w 1970939"/>
              <a:gd name="connsiteY42" fmla="*/ 5571067 h 5571067"/>
              <a:gd name="connsiteX43" fmla="*/ 0 w 1970939"/>
              <a:gd name="connsiteY43" fmla="*/ 5571067 h 557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970939" h="5571067">
                <a:moveTo>
                  <a:pt x="0" y="0"/>
                </a:moveTo>
                <a:lnTo>
                  <a:pt x="1774861" y="0"/>
                </a:lnTo>
                <a:lnTo>
                  <a:pt x="1780256" y="32931"/>
                </a:lnTo>
                <a:lnTo>
                  <a:pt x="1802197" y="170349"/>
                </a:lnTo>
                <a:lnTo>
                  <a:pt x="1820981" y="308372"/>
                </a:lnTo>
                <a:lnTo>
                  <a:pt x="1839923" y="445791"/>
                </a:lnTo>
                <a:lnTo>
                  <a:pt x="1857602" y="583814"/>
                </a:lnTo>
                <a:lnTo>
                  <a:pt x="1872756" y="720022"/>
                </a:lnTo>
                <a:lnTo>
                  <a:pt x="1887120" y="858046"/>
                </a:lnTo>
                <a:lnTo>
                  <a:pt x="1900223" y="995464"/>
                </a:lnTo>
                <a:lnTo>
                  <a:pt x="1911588" y="1130461"/>
                </a:lnTo>
                <a:lnTo>
                  <a:pt x="1922953" y="1267274"/>
                </a:lnTo>
                <a:lnTo>
                  <a:pt x="1932424" y="1402271"/>
                </a:lnTo>
                <a:lnTo>
                  <a:pt x="1939842" y="1537267"/>
                </a:lnTo>
                <a:lnTo>
                  <a:pt x="1947577" y="1671659"/>
                </a:lnTo>
                <a:lnTo>
                  <a:pt x="1954049" y="1804840"/>
                </a:lnTo>
                <a:lnTo>
                  <a:pt x="1958627" y="1936810"/>
                </a:lnTo>
                <a:lnTo>
                  <a:pt x="1962573" y="2068780"/>
                </a:lnTo>
                <a:lnTo>
                  <a:pt x="1966361" y="2199539"/>
                </a:lnTo>
                <a:lnTo>
                  <a:pt x="1968098" y="2328482"/>
                </a:lnTo>
                <a:lnTo>
                  <a:pt x="1969992" y="2457425"/>
                </a:lnTo>
                <a:lnTo>
                  <a:pt x="1970939" y="2584552"/>
                </a:lnTo>
                <a:lnTo>
                  <a:pt x="1969992" y="2710469"/>
                </a:lnTo>
                <a:lnTo>
                  <a:pt x="1969992" y="2835174"/>
                </a:lnTo>
                <a:lnTo>
                  <a:pt x="1968098" y="2958669"/>
                </a:lnTo>
                <a:lnTo>
                  <a:pt x="1965256" y="3079742"/>
                </a:lnTo>
                <a:lnTo>
                  <a:pt x="1962573" y="3199605"/>
                </a:lnTo>
                <a:lnTo>
                  <a:pt x="1959574" y="3317046"/>
                </a:lnTo>
                <a:lnTo>
                  <a:pt x="1954996" y="3433882"/>
                </a:lnTo>
                <a:lnTo>
                  <a:pt x="1950103" y="3548902"/>
                </a:lnTo>
                <a:lnTo>
                  <a:pt x="1945683" y="3661500"/>
                </a:lnTo>
                <a:lnTo>
                  <a:pt x="1933213" y="3881248"/>
                </a:lnTo>
                <a:lnTo>
                  <a:pt x="1919953" y="4091916"/>
                </a:lnTo>
                <a:lnTo>
                  <a:pt x="1906063" y="4294109"/>
                </a:lnTo>
                <a:lnTo>
                  <a:pt x="1890751" y="4485405"/>
                </a:lnTo>
                <a:lnTo>
                  <a:pt x="1874809" y="4668226"/>
                </a:lnTo>
                <a:lnTo>
                  <a:pt x="1857602" y="4837728"/>
                </a:lnTo>
                <a:lnTo>
                  <a:pt x="1840713" y="4996940"/>
                </a:lnTo>
                <a:lnTo>
                  <a:pt x="1823823" y="5143439"/>
                </a:lnTo>
                <a:lnTo>
                  <a:pt x="1807880" y="5277830"/>
                </a:lnTo>
                <a:lnTo>
                  <a:pt x="1792726" y="5397087"/>
                </a:lnTo>
                <a:lnTo>
                  <a:pt x="1778362" y="5504843"/>
                </a:lnTo>
                <a:lnTo>
                  <a:pt x="1769613" y="5571067"/>
                </a:lnTo>
                <a:lnTo>
                  <a:pt x="0" y="5571067"/>
                </a:lnTo>
                <a:close/>
              </a:path>
            </a:pathLst>
          </a:custGeom>
          <a:blipFill>
            <a:blip r:embed="rId2">
              <a:duotone>
                <a:schemeClr val="dk2">
                  <a:shade val="69000"/>
                  <a:hueMod val="91000"/>
                  <a:satMod val="164000"/>
                  <a:lumMod val="74000"/>
                </a:schemeClr>
                <a:schemeClr val="dk2">
                  <a:hueMod val="124000"/>
                  <a:satMod val="140000"/>
                  <a:lumMod val="142000"/>
                </a:schemeClr>
              </a:duotone>
            </a:blip>
            <a:stretch>
              <a:fillRect l="-12279" t="-11550" r="-120392" b="-1155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a:noAutofit/>
          </a:bodyPr>
          <a:lstStyle/>
          <a:p>
            <a:endParaRPr lang="en-US"/>
          </a:p>
        </p:txBody>
      </p:sp>
      <p:sp>
        <p:nvSpPr>
          <p:cNvPr id="11" name="Freeform: Shape 10">
            <a:extLst>
              <a:ext uri="{FF2B5EF4-FFF2-40B4-BE49-F238E27FC236}">
                <a16:creationId xmlns:a16="http://schemas.microsoft.com/office/drawing/2014/main" id="{0214736A-03B2-4B91-B0AF-B21213F3B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969335" y="1702087"/>
            <a:ext cx="3209207" cy="612850"/>
          </a:xfrm>
          <a:custGeom>
            <a:avLst/>
            <a:gdLst>
              <a:gd name="connsiteX0" fmla="*/ 3195151 w 3209207"/>
              <a:gd name="connsiteY0" fmla="*/ 612847 h 612850"/>
              <a:gd name="connsiteX1" fmla="*/ 3029871 w 3209207"/>
              <a:gd name="connsiteY1" fmla="*/ 611146 h 612850"/>
              <a:gd name="connsiteX2" fmla="*/ 2949639 w 3209207"/>
              <a:gd name="connsiteY2" fmla="*/ 608906 h 612850"/>
              <a:gd name="connsiteX3" fmla="*/ 2978018 w 3209207"/>
              <a:gd name="connsiteY3" fmla="*/ 258115 h 612850"/>
              <a:gd name="connsiteX4" fmla="*/ 2944764 w 3209207"/>
              <a:gd name="connsiteY4" fmla="*/ 260801 h 612850"/>
              <a:gd name="connsiteX5" fmla="*/ 2806036 w 3209207"/>
              <a:gd name="connsiteY5" fmla="*/ 271446 h 612850"/>
              <a:gd name="connsiteX6" fmla="*/ 2666958 w 3209207"/>
              <a:gd name="connsiteY6" fmla="*/ 278917 h 612850"/>
              <a:gd name="connsiteX7" fmla="*/ 2528469 w 3209207"/>
              <a:gd name="connsiteY7" fmla="*/ 286593 h 612850"/>
              <a:gd name="connsiteX8" fmla="*/ 2389479 w 3209207"/>
              <a:gd name="connsiteY8" fmla="*/ 292970 h 612850"/>
              <a:gd name="connsiteX9" fmla="*/ 2252501 w 3209207"/>
              <a:gd name="connsiteY9" fmla="*/ 296993 h 612850"/>
              <a:gd name="connsiteX10" fmla="*/ 2113775 w 3209207"/>
              <a:gd name="connsiteY10" fmla="*/ 300086 h 612850"/>
              <a:gd name="connsiteX11" fmla="*/ 1975755 w 3209207"/>
              <a:gd name="connsiteY11" fmla="*/ 301980 h 612850"/>
              <a:gd name="connsiteX12" fmla="*/ 1840287 w 3209207"/>
              <a:gd name="connsiteY12" fmla="*/ 302348 h 612850"/>
              <a:gd name="connsiteX13" fmla="*/ 1703009 w 3209207"/>
              <a:gd name="connsiteY13" fmla="*/ 302570 h 612850"/>
              <a:gd name="connsiteX14" fmla="*/ 1567693 w 3209207"/>
              <a:gd name="connsiteY14" fmla="*/ 301063 h 612850"/>
              <a:gd name="connsiteX15" fmla="*/ 1432543 w 3209207"/>
              <a:gd name="connsiteY15" fmla="*/ 297523 h 612850"/>
              <a:gd name="connsiteX16" fmla="*/ 1297969 w 3209207"/>
              <a:gd name="connsiteY16" fmla="*/ 294345 h 612850"/>
              <a:gd name="connsiteX17" fmla="*/ 1164703 w 3209207"/>
              <a:gd name="connsiteY17" fmla="*/ 290015 h 612850"/>
              <a:gd name="connsiteX18" fmla="*/ 1032796 w 3209207"/>
              <a:gd name="connsiteY18" fmla="*/ 283907 h 612850"/>
              <a:gd name="connsiteX19" fmla="*/ 900940 w 3209207"/>
              <a:gd name="connsiteY19" fmla="*/ 277172 h 612850"/>
              <a:gd name="connsiteX20" fmla="*/ 770303 w 3209207"/>
              <a:gd name="connsiteY20" fmla="*/ 270380 h 612850"/>
              <a:gd name="connsiteX21" fmla="*/ 641641 w 3209207"/>
              <a:gd name="connsiteY21" fmla="*/ 261702 h 612850"/>
              <a:gd name="connsiteX22" fmla="*/ 512966 w 3209207"/>
              <a:gd name="connsiteY22" fmla="*/ 253180 h 612850"/>
              <a:gd name="connsiteX23" fmla="*/ 386177 w 3209207"/>
              <a:gd name="connsiteY23" fmla="*/ 243867 h 612850"/>
              <a:gd name="connsiteX24" fmla="*/ 260746 w 3209207"/>
              <a:gd name="connsiteY24" fmla="*/ 232775 h 612850"/>
              <a:gd name="connsiteX25" fmla="*/ 136447 w 3209207"/>
              <a:gd name="connsiteY25" fmla="*/ 222719 h 612850"/>
              <a:gd name="connsiteX26" fmla="*/ 13506 w 3209207"/>
              <a:gd name="connsiteY26" fmla="*/ 210885 h 612850"/>
              <a:gd name="connsiteX27" fmla="*/ 0 w 3209207"/>
              <a:gd name="connsiteY27" fmla="*/ 209475 h 612850"/>
              <a:gd name="connsiteX28" fmla="*/ 40844 w 3209207"/>
              <a:gd name="connsiteY28" fmla="*/ 212313 h 612850"/>
              <a:gd name="connsiteX29" fmla="*/ 132211 w 3209207"/>
              <a:gd name="connsiteY29" fmla="*/ 216946 h 612850"/>
              <a:gd name="connsiteX30" fmla="*/ 225585 w 3209207"/>
              <a:gd name="connsiteY30" fmla="*/ 221811 h 612850"/>
              <a:gd name="connsiteX31" fmla="*/ 320298 w 3209207"/>
              <a:gd name="connsiteY31" fmla="*/ 226444 h 612850"/>
              <a:gd name="connsiteX32" fmla="*/ 415680 w 3209207"/>
              <a:gd name="connsiteY32" fmla="*/ 229340 h 612850"/>
              <a:gd name="connsiteX33" fmla="*/ 512735 w 3209207"/>
              <a:gd name="connsiteY33" fmla="*/ 232120 h 612850"/>
              <a:gd name="connsiteX34" fmla="*/ 611464 w 3209207"/>
              <a:gd name="connsiteY34" fmla="*/ 235015 h 612850"/>
              <a:gd name="connsiteX35" fmla="*/ 711532 w 3209207"/>
              <a:gd name="connsiteY35" fmla="*/ 236985 h 612850"/>
              <a:gd name="connsiteX36" fmla="*/ 812604 w 3209207"/>
              <a:gd name="connsiteY36" fmla="*/ 236985 h 612850"/>
              <a:gd name="connsiteX37" fmla="*/ 915014 w 3209207"/>
              <a:gd name="connsiteY37" fmla="*/ 237795 h 612850"/>
              <a:gd name="connsiteX38" fmla="*/ 1018428 w 3209207"/>
              <a:gd name="connsiteY38" fmla="*/ 236985 h 612850"/>
              <a:gd name="connsiteX39" fmla="*/ 1122847 w 3209207"/>
              <a:gd name="connsiteY39" fmla="*/ 235015 h 612850"/>
              <a:gd name="connsiteX40" fmla="*/ 1227600 w 3209207"/>
              <a:gd name="connsiteY40" fmla="*/ 233162 h 612850"/>
              <a:gd name="connsiteX41" fmla="*/ 1333692 w 3209207"/>
              <a:gd name="connsiteY41" fmla="*/ 229340 h 612850"/>
              <a:gd name="connsiteX42" fmla="*/ 1441122 w 3209207"/>
              <a:gd name="connsiteY42" fmla="*/ 225634 h 612850"/>
              <a:gd name="connsiteX43" fmla="*/ 1547883 w 3209207"/>
              <a:gd name="connsiteY43" fmla="*/ 220769 h 612850"/>
              <a:gd name="connsiteX44" fmla="*/ 1655983 w 3209207"/>
              <a:gd name="connsiteY44" fmla="*/ 214282 h 612850"/>
              <a:gd name="connsiteX45" fmla="*/ 1765421 w 3209207"/>
              <a:gd name="connsiteY45" fmla="*/ 206638 h 612850"/>
              <a:gd name="connsiteX46" fmla="*/ 1874860 w 3209207"/>
              <a:gd name="connsiteY46" fmla="*/ 199108 h 612850"/>
              <a:gd name="connsiteX47" fmla="*/ 1984299 w 3209207"/>
              <a:gd name="connsiteY47" fmla="*/ 189495 h 612850"/>
              <a:gd name="connsiteX48" fmla="*/ 2095745 w 3209207"/>
              <a:gd name="connsiteY48" fmla="*/ 178144 h 612850"/>
              <a:gd name="connsiteX49" fmla="*/ 2205184 w 3209207"/>
              <a:gd name="connsiteY49" fmla="*/ 166793 h 612850"/>
              <a:gd name="connsiteX50" fmla="*/ 2316631 w 3209207"/>
              <a:gd name="connsiteY50" fmla="*/ 153472 h 612850"/>
              <a:gd name="connsiteX51" fmla="*/ 2429081 w 3209207"/>
              <a:gd name="connsiteY51" fmla="*/ 139226 h 612850"/>
              <a:gd name="connsiteX52" fmla="*/ 2539523 w 3209207"/>
              <a:gd name="connsiteY52" fmla="*/ 124052 h 612850"/>
              <a:gd name="connsiteX53" fmla="*/ 2651305 w 3209207"/>
              <a:gd name="connsiteY53" fmla="*/ 106215 h 612850"/>
              <a:gd name="connsiteX54" fmla="*/ 2763086 w 3209207"/>
              <a:gd name="connsiteY54" fmla="*/ 87219 h 612850"/>
              <a:gd name="connsiteX55" fmla="*/ 2874867 w 3209207"/>
              <a:gd name="connsiteY55" fmla="*/ 68339 h 612850"/>
              <a:gd name="connsiteX56" fmla="*/ 2986314 w 3209207"/>
              <a:gd name="connsiteY56" fmla="*/ 46331 h 612850"/>
              <a:gd name="connsiteX57" fmla="*/ 3097760 w 3209207"/>
              <a:gd name="connsiteY57" fmla="*/ 23629 h 612850"/>
              <a:gd name="connsiteX58" fmla="*/ 3209207 w 3209207"/>
              <a:gd name="connsiteY58" fmla="*/ 0 h 612850"/>
              <a:gd name="connsiteX59" fmla="*/ 3195151 w 3209207"/>
              <a:gd name="connsiteY59" fmla="*/ 612847 h 612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3209207" h="612850">
                <a:moveTo>
                  <a:pt x="3195151" y="612847"/>
                </a:moveTo>
                <a:cubicBezTo>
                  <a:pt x="3144238" y="612898"/>
                  <a:pt x="3088941" y="612318"/>
                  <a:pt x="3029871" y="611146"/>
                </a:cubicBezTo>
                <a:lnTo>
                  <a:pt x="2949639" y="608906"/>
                </a:lnTo>
                <a:lnTo>
                  <a:pt x="2978018" y="258115"/>
                </a:lnTo>
                <a:lnTo>
                  <a:pt x="2944764" y="260801"/>
                </a:lnTo>
                <a:lnTo>
                  <a:pt x="2806036" y="271446"/>
                </a:lnTo>
                <a:lnTo>
                  <a:pt x="2666958" y="278917"/>
                </a:lnTo>
                <a:lnTo>
                  <a:pt x="2528469" y="286593"/>
                </a:lnTo>
                <a:lnTo>
                  <a:pt x="2389479" y="292970"/>
                </a:lnTo>
                <a:lnTo>
                  <a:pt x="2252501" y="296993"/>
                </a:lnTo>
                <a:lnTo>
                  <a:pt x="2113775" y="300086"/>
                </a:lnTo>
                <a:lnTo>
                  <a:pt x="1975755" y="301980"/>
                </a:lnTo>
                <a:lnTo>
                  <a:pt x="1840287" y="302348"/>
                </a:lnTo>
                <a:lnTo>
                  <a:pt x="1703009" y="302570"/>
                </a:lnTo>
                <a:lnTo>
                  <a:pt x="1567693" y="301063"/>
                </a:lnTo>
                <a:lnTo>
                  <a:pt x="1432543" y="297523"/>
                </a:lnTo>
                <a:lnTo>
                  <a:pt x="1297969" y="294345"/>
                </a:lnTo>
                <a:lnTo>
                  <a:pt x="1164703" y="290015"/>
                </a:lnTo>
                <a:lnTo>
                  <a:pt x="1032796" y="283907"/>
                </a:lnTo>
                <a:lnTo>
                  <a:pt x="900940" y="277172"/>
                </a:lnTo>
                <a:lnTo>
                  <a:pt x="770303" y="270380"/>
                </a:lnTo>
                <a:lnTo>
                  <a:pt x="641641" y="261702"/>
                </a:lnTo>
                <a:lnTo>
                  <a:pt x="512966" y="253180"/>
                </a:lnTo>
                <a:lnTo>
                  <a:pt x="386177" y="243867"/>
                </a:lnTo>
                <a:lnTo>
                  <a:pt x="260746" y="232775"/>
                </a:lnTo>
                <a:lnTo>
                  <a:pt x="136447" y="222719"/>
                </a:lnTo>
                <a:lnTo>
                  <a:pt x="13506" y="210885"/>
                </a:lnTo>
                <a:lnTo>
                  <a:pt x="0" y="209475"/>
                </a:lnTo>
                <a:lnTo>
                  <a:pt x="40844" y="212313"/>
                </a:lnTo>
                <a:lnTo>
                  <a:pt x="132211" y="216946"/>
                </a:lnTo>
                <a:lnTo>
                  <a:pt x="225585" y="221811"/>
                </a:lnTo>
                <a:lnTo>
                  <a:pt x="320298" y="226444"/>
                </a:lnTo>
                <a:lnTo>
                  <a:pt x="415680" y="229340"/>
                </a:lnTo>
                <a:lnTo>
                  <a:pt x="512735" y="232120"/>
                </a:lnTo>
                <a:lnTo>
                  <a:pt x="611464" y="235015"/>
                </a:lnTo>
                <a:lnTo>
                  <a:pt x="711532" y="236985"/>
                </a:lnTo>
                <a:lnTo>
                  <a:pt x="812604" y="236985"/>
                </a:lnTo>
                <a:lnTo>
                  <a:pt x="915014" y="237795"/>
                </a:lnTo>
                <a:lnTo>
                  <a:pt x="1018428" y="236985"/>
                </a:lnTo>
                <a:lnTo>
                  <a:pt x="1122847" y="235015"/>
                </a:lnTo>
                <a:lnTo>
                  <a:pt x="1227600" y="233162"/>
                </a:lnTo>
                <a:lnTo>
                  <a:pt x="1333692" y="229340"/>
                </a:lnTo>
                <a:lnTo>
                  <a:pt x="1441122" y="225634"/>
                </a:lnTo>
                <a:lnTo>
                  <a:pt x="1547883" y="220769"/>
                </a:lnTo>
                <a:lnTo>
                  <a:pt x="1655983" y="214282"/>
                </a:lnTo>
                <a:lnTo>
                  <a:pt x="1765421" y="206638"/>
                </a:lnTo>
                <a:lnTo>
                  <a:pt x="1874860" y="199108"/>
                </a:lnTo>
                <a:lnTo>
                  <a:pt x="1984299" y="189495"/>
                </a:lnTo>
                <a:lnTo>
                  <a:pt x="2095745" y="178144"/>
                </a:lnTo>
                <a:lnTo>
                  <a:pt x="2205184" y="166793"/>
                </a:lnTo>
                <a:lnTo>
                  <a:pt x="2316631" y="153472"/>
                </a:lnTo>
                <a:lnTo>
                  <a:pt x="2429081" y="139226"/>
                </a:lnTo>
                <a:lnTo>
                  <a:pt x="2539523" y="124052"/>
                </a:lnTo>
                <a:lnTo>
                  <a:pt x="2651305" y="106215"/>
                </a:lnTo>
                <a:lnTo>
                  <a:pt x="2763086" y="87219"/>
                </a:lnTo>
                <a:lnTo>
                  <a:pt x="2874867" y="68339"/>
                </a:lnTo>
                <a:lnTo>
                  <a:pt x="2986314" y="46331"/>
                </a:lnTo>
                <a:lnTo>
                  <a:pt x="3097760" y="23629"/>
                </a:lnTo>
                <a:lnTo>
                  <a:pt x="3209207" y="0"/>
                </a:lnTo>
                <a:cubicBezTo>
                  <a:pt x="3198832" y="386055"/>
                  <a:pt x="3205525" y="226792"/>
                  <a:pt x="3195151" y="612847"/>
                </a:cubicBezTo>
                <a:close/>
              </a:path>
            </a:pathLst>
          </a:custGeom>
          <a:solidFill>
            <a:schemeClr val="bg1">
              <a:alpha val="20000"/>
            </a:schemeClr>
          </a:solidFill>
          <a:ln>
            <a:noFill/>
          </a:ln>
        </p:spPr>
        <p:txBody>
          <a:bodyPr wrap="square">
            <a:noAutofit/>
          </a:bodyPr>
          <a:lstStyle/>
          <a:p>
            <a:endParaRPr lang="en-US"/>
          </a:p>
        </p:txBody>
      </p:sp>
      <p:pic>
        <p:nvPicPr>
          <p:cNvPr id="3" name="Picture 2">
            <a:extLst>
              <a:ext uri="{FF2B5EF4-FFF2-40B4-BE49-F238E27FC236}">
                <a16:creationId xmlns:a16="http://schemas.microsoft.com/office/drawing/2014/main" id="{F02541D2-6130-497F-B40C-91935F174CB0}"/>
              </a:ext>
            </a:extLst>
          </p:cNvPr>
          <p:cNvPicPr>
            <a:picLocks noChangeAspect="1"/>
          </p:cNvPicPr>
          <p:nvPr/>
        </p:nvPicPr>
        <p:blipFill>
          <a:blip r:embed="rId3"/>
          <a:stretch>
            <a:fillRect/>
          </a:stretch>
        </p:blipFill>
        <p:spPr>
          <a:xfrm>
            <a:off x="10617200" y="105971"/>
            <a:ext cx="1485336" cy="1252929"/>
          </a:xfrm>
          <a:prstGeom prst="rect">
            <a:avLst/>
          </a:prstGeom>
        </p:spPr>
      </p:pic>
      <p:sp>
        <p:nvSpPr>
          <p:cNvPr id="4" name="TextBox 3">
            <a:extLst>
              <a:ext uri="{FF2B5EF4-FFF2-40B4-BE49-F238E27FC236}">
                <a16:creationId xmlns:a16="http://schemas.microsoft.com/office/drawing/2014/main" id="{02F21A30-5EEB-47C7-A460-F49CFE6312A3}"/>
              </a:ext>
            </a:extLst>
          </p:cNvPr>
          <p:cNvSpPr txBox="1"/>
          <p:nvPr/>
        </p:nvSpPr>
        <p:spPr>
          <a:xfrm>
            <a:off x="2612214" y="779737"/>
            <a:ext cx="9029700" cy="5386090"/>
          </a:xfrm>
          <a:prstGeom prst="rect">
            <a:avLst/>
          </a:prstGeom>
          <a:noFill/>
        </p:spPr>
        <p:txBody>
          <a:bodyPr wrap="square" rtlCol="0">
            <a:spAutoFit/>
          </a:bodyPr>
          <a:lstStyle/>
          <a:p>
            <a:pPr algn="ctr"/>
            <a:r>
              <a:rPr lang="en-GB" sz="4400" b="1">
                <a:solidFill>
                  <a:schemeClr val="accent4"/>
                </a:solidFill>
              </a:rPr>
              <a:t>Employing Staff</a:t>
            </a:r>
          </a:p>
          <a:p>
            <a:endParaRPr lang="en-GB" sz="2000"/>
          </a:p>
          <a:p>
            <a:pPr marL="285750" indent="-285750">
              <a:buFont typeface="Century Gothic" panose="020B0502020202020204" pitchFamily="34" charset="0"/>
              <a:buChar char="►"/>
            </a:pPr>
            <a:r>
              <a:rPr lang="en-GB" sz="2000">
                <a:solidFill>
                  <a:schemeClr val="accent6">
                    <a:lumMod val="75000"/>
                  </a:schemeClr>
                </a:solidFill>
              </a:rPr>
              <a:t>Decide how much to pay a candidate, must pay national minimum wages.</a:t>
            </a:r>
          </a:p>
          <a:p>
            <a:pPr marL="285750" indent="-285750">
              <a:buFont typeface="Century Gothic" panose="020B0502020202020204" pitchFamily="34" charset="0"/>
              <a:buChar char="►"/>
            </a:pPr>
            <a:r>
              <a:rPr lang="en-GB" sz="2000">
                <a:solidFill>
                  <a:schemeClr val="accent6">
                    <a:lumMod val="75000"/>
                  </a:schemeClr>
                </a:solidFill>
              </a:rPr>
              <a:t>Check if someone has legal rights to working the U.K.</a:t>
            </a:r>
          </a:p>
          <a:p>
            <a:pPr marL="285750" indent="-285750">
              <a:buFont typeface="Century Gothic" panose="020B0502020202020204" pitchFamily="34" charset="0"/>
              <a:buChar char="►"/>
            </a:pPr>
            <a:r>
              <a:rPr lang="en-GB" sz="2000">
                <a:solidFill>
                  <a:schemeClr val="accent6">
                    <a:lumMod val="75000"/>
                  </a:schemeClr>
                </a:solidFill>
              </a:rPr>
              <a:t>Apply for DBS check (formerly known as a CRB check)</a:t>
            </a:r>
          </a:p>
          <a:p>
            <a:pPr marL="285750" indent="-285750">
              <a:buFont typeface="Century Gothic" panose="020B0502020202020204" pitchFamily="34" charset="0"/>
              <a:buChar char="►"/>
            </a:pPr>
            <a:r>
              <a:rPr lang="en-GB" sz="2000">
                <a:solidFill>
                  <a:schemeClr val="accent6">
                    <a:lumMod val="75000"/>
                  </a:schemeClr>
                </a:solidFill>
              </a:rPr>
              <a:t>If you work in a field that requires one, e.g. with vulnerable people of security.</a:t>
            </a:r>
          </a:p>
          <a:p>
            <a:pPr marL="285750" indent="-285750">
              <a:buFont typeface="Century Gothic" panose="020B0502020202020204" pitchFamily="34" charset="0"/>
              <a:buChar char="►"/>
            </a:pPr>
            <a:r>
              <a:rPr lang="en-GB" sz="2000">
                <a:solidFill>
                  <a:schemeClr val="accent6">
                    <a:lumMod val="75000"/>
                  </a:schemeClr>
                </a:solidFill>
              </a:rPr>
              <a:t>Get employment insurance – you need employers liability insurance as soon as they join. </a:t>
            </a:r>
          </a:p>
          <a:p>
            <a:pPr marL="285750" indent="-285750">
              <a:buFont typeface="Century Gothic" panose="020B0502020202020204" pitchFamily="34" charset="0"/>
              <a:buChar char="►"/>
            </a:pPr>
            <a:r>
              <a:rPr lang="en-GB" sz="2000">
                <a:solidFill>
                  <a:schemeClr val="accent6">
                    <a:lumMod val="75000"/>
                  </a:schemeClr>
                </a:solidFill>
              </a:rPr>
              <a:t>Send details of the job to your employee also give written statement of employment, if you employ more than a month.</a:t>
            </a:r>
          </a:p>
          <a:p>
            <a:pPr marL="285750" indent="-285750">
              <a:buFont typeface="Century Gothic" panose="020B0502020202020204" pitchFamily="34" charset="0"/>
              <a:buChar char="►"/>
            </a:pPr>
            <a:r>
              <a:rPr lang="en-GB" sz="2000">
                <a:solidFill>
                  <a:schemeClr val="accent6">
                    <a:lumMod val="75000"/>
                  </a:schemeClr>
                </a:solidFill>
              </a:rPr>
              <a:t>Tell HM Revenue and customs (HMRC) by registering as an employer, you can do this up to 4 weeks before you pay your new staff.</a:t>
            </a:r>
          </a:p>
          <a:p>
            <a:pPr marL="285750" indent="-285750">
              <a:buFont typeface="Century Gothic" panose="020B0502020202020204" pitchFamily="34" charset="0"/>
              <a:buChar char="►"/>
            </a:pPr>
            <a:r>
              <a:rPr lang="en-GB" sz="2000">
                <a:solidFill>
                  <a:schemeClr val="accent6">
                    <a:lumMod val="75000"/>
                  </a:schemeClr>
                </a:solidFill>
              </a:rPr>
              <a:t>Check if you need to automatically enrol your staff into a workplace pension. </a:t>
            </a:r>
          </a:p>
        </p:txBody>
      </p:sp>
    </p:spTree>
    <p:extLst>
      <p:ext uri="{BB962C8B-B14F-4D97-AF65-F5344CB8AC3E}">
        <p14:creationId xmlns:p14="http://schemas.microsoft.com/office/powerpoint/2010/main" val="33013158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5F279D6-ED25-4D3F-9479-8ABB21867D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38D0B1B4-C487-47EF-B7D0-421066454C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275" y="643466"/>
            <a:ext cx="1970939" cy="5571067"/>
          </a:xfrm>
          <a:custGeom>
            <a:avLst/>
            <a:gdLst>
              <a:gd name="connsiteX0" fmla="*/ 0 w 1970939"/>
              <a:gd name="connsiteY0" fmla="*/ 0 h 5571067"/>
              <a:gd name="connsiteX1" fmla="*/ 1774861 w 1970939"/>
              <a:gd name="connsiteY1" fmla="*/ 0 h 5571067"/>
              <a:gd name="connsiteX2" fmla="*/ 1780256 w 1970939"/>
              <a:gd name="connsiteY2" fmla="*/ 32931 h 5571067"/>
              <a:gd name="connsiteX3" fmla="*/ 1802197 w 1970939"/>
              <a:gd name="connsiteY3" fmla="*/ 170349 h 5571067"/>
              <a:gd name="connsiteX4" fmla="*/ 1820981 w 1970939"/>
              <a:gd name="connsiteY4" fmla="*/ 308372 h 5571067"/>
              <a:gd name="connsiteX5" fmla="*/ 1839923 w 1970939"/>
              <a:gd name="connsiteY5" fmla="*/ 445791 h 5571067"/>
              <a:gd name="connsiteX6" fmla="*/ 1857602 w 1970939"/>
              <a:gd name="connsiteY6" fmla="*/ 583814 h 5571067"/>
              <a:gd name="connsiteX7" fmla="*/ 1872756 w 1970939"/>
              <a:gd name="connsiteY7" fmla="*/ 720022 h 5571067"/>
              <a:gd name="connsiteX8" fmla="*/ 1887120 w 1970939"/>
              <a:gd name="connsiteY8" fmla="*/ 858046 h 5571067"/>
              <a:gd name="connsiteX9" fmla="*/ 1900223 w 1970939"/>
              <a:gd name="connsiteY9" fmla="*/ 995464 h 5571067"/>
              <a:gd name="connsiteX10" fmla="*/ 1911588 w 1970939"/>
              <a:gd name="connsiteY10" fmla="*/ 1130461 h 5571067"/>
              <a:gd name="connsiteX11" fmla="*/ 1922953 w 1970939"/>
              <a:gd name="connsiteY11" fmla="*/ 1267274 h 5571067"/>
              <a:gd name="connsiteX12" fmla="*/ 1932424 w 1970939"/>
              <a:gd name="connsiteY12" fmla="*/ 1402271 h 5571067"/>
              <a:gd name="connsiteX13" fmla="*/ 1939842 w 1970939"/>
              <a:gd name="connsiteY13" fmla="*/ 1537267 h 5571067"/>
              <a:gd name="connsiteX14" fmla="*/ 1947577 w 1970939"/>
              <a:gd name="connsiteY14" fmla="*/ 1671659 h 5571067"/>
              <a:gd name="connsiteX15" fmla="*/ 1954049 w 1970939"/>
              <a:gd name="connsiteY15" fmla="*/ 1804840 h 5571067"/>
              <a:gd name="connsiteX16" fmla="*/ 1958627 w 1970939"/>
              <a:gd name="connsiteY16" fmla="*/ 1936810 h 5571067"/>
              <a:gd name="connsiteX17" fmla="*/ 1962573 w 1970939"/>
              <a:gd name="connsiteY17" fmla="*/ 2068780 h 5571067"/>
              <a:gd name="connsiteX18" fmla="*/ 1966361 w 1970939"/>
              <a:gd name="connsiteY18" fmla="*/ 2199539 h 5571067"/>
              <a:gd name="connsiteX19" fmla="*/ 1968098 w 1970939"/>
              <a:gd name="connsiteY19" fmla="*/ 2328482 h 5571067"/>
              <a:gd name="connsiteX20" fmla="*/ 1969992 w 1970939"/>
              <a:gd name="connsiteY20" fmla="*/ 2457425 h 5571067"/>
              <a:gd name="connsiteX21" fmla="*/ 1970939 w 1970939"/>
              <a:gd name="connsiteY21" fmla="*/ 2584552 h 5571067"/>
              <a:gd name="connsiteX22" fmla="*/ 1969992 w 1970939"/>
              <a:gd name="connsiteY22" fmla="*/ 2710469 h 5571067"/>
              <a:gd name="connsiteX23" fmla="*/ 1969992 w 1970939"/>
              <a:gd name="connsiteY23" fmla="*/ 2835174 h 5571067"/>
              <a:gd name="connsiteX24" fmla="*/ 1968098 w 1970939"/>
              <a:gd name="connsiteY24" fmla="*/ 2958669 h 5571067"/>
              <a:gd name="connsiteX25" fmla="*/ 1965256 w 1970939"/>
              <a:gd name="connsiteY25" fmla="*/ 3079742 h 5571067"/>
              <a:gd name="connsiteX26" fmla="*/ 1962573 w 1970939"/>
              <a:gd name="connsiteY26" fmla="*/ 3199605 h 5571067"/>
              <a:gd name="connsiteX27" fmla="*/ 1959574 w 1970939"/>
              <a:gd name="connsiteY27" fmla="*/ 3317046 h 5571067"/>
              <a:gd name="connsiteX28" fmla="*/ 1954996 w 1970939"/>
              <a:gd name="connsiteY28" fmla="*/ 3433882 h 5571067"/>
              <a:gd name="connsiteX29" fmla="*/ 1950103 w 1970939"/>
              <a:gd name="connsiteY29" fmla="*/ 3548902 h 5571067"/>
              <a:gd name="connsiteX30" fmla="*/ 1945683 w 1970939"/>
              <a:gd name="connsiteY30" fmla="*/ 3661500 h 5571067"/>
              <a:gd name="connsiteX31" fmla="*/ 1933213 w 1970939"/>
              <a:gd name="connsiteY31" fmla="*/ 3881248 h 5571067"/>
              <a:gd name="connsiteX32" fmla="*/ 1919953 w 1970939"/>
              <a:gd name="connsiteY32" fmla="*/ 4091916 h 5571067"/>
              <a:gd name="connsiteX33" fmla="*/ 1906063 w 1970939"/>
              <a:gd name="connsiteY33" fmla="*/ 4294109 h 5571067"/>
              <a:gd name="connsiteX34" fmla="*/ 1890751 w 1970939"/>
              <a:gd name="connsiteY34" fmla="*/ 4485405 h 5571067"/>
              <a:gd name="connsiteX35" fmla="*/ 1874809 w 1970939"/>
              <a:gd name="connsiteY35" fmla="*/ 4668226 h 5571067"/>
              <a:gd name="connsiteX36" fmla="*/ 1857602 w 1970939"/>
              <a:gd name="connsiteY36" fmla="*/ 4837728 h 5571067"/>
              <a:gd name="connsiteX37" fmla="*/ 1840713 w 1970939"/>
              <a:gd name="connsiteY37" fmla="*/ 4996940 h 5571067"/>
              <a:gd name="connsiteX38" fmla="*/ 1823823 w 1970939"/>
              <a:gd name="connsiteY38" fmla="*/ 5143439 h 5571067"/>
              <a:gd name="connsiteX39" fmla="*/ 1807880 w 1970939"/>
              <a:gd name="connsiteY39" fmla="*/ 5277830 h 5571067"/>
              <a:gd name="connsiteX40" fmla="*/ 1792726 w 1970939"/>
              <a:gd name="connsiteY40" fmla="*/ 5397087 h 5571067"/>
              <a:gd name="connsiteX41" fmla="*/ 1778362 w 1970939"/>
              <a:gd name="connsiteY41" fmla="*/ 5504843 h 5571067"/>
              <a:gd name="connsiteX42" fmla="*/ 1769613 w 1970939"/>
              <a:gd name="connsiteY42" fmla="*/ 5571067 h 5571067"/>
              <a:gd name="connsiteX43" fmla="*/ 0 w 1970939"/>
              <a:gd name="connsiteY43" fmla="*/ 5571067 h 557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970939" h="5571067">
                <a:moveTo>
                  <a:pt x="0" y="0"/>
                </a:moveTo>
                <a:lnTo>
                  <a:pt x="1774861" y="0"/>
                </a:lnTo>
                <a:lnTo>
                  <a:pt x="1780256" y="32931"/>
                </a:lnTo>
                <a:lnTo>
                  <a:pt x="1802197" y="170349"/>
                </a:lnTo>
                <a:lnTo>
                  <a:pt x="1820981" y="308372"/>
                </a:lnTo>
                <a:lnTo>
                  <a:pt x="1839923" y="445791"/>
                </a:lnTo>
                <a:lnTo>
                  <a:pt x="1857602" y="583814"/>
                </a:lnTo>
                <a:lnTo>
                  <a:pt x="1872756" y="720022"/>
                </a:lnTo>
                <a:lnTo>
                  <a:pt x="1887120" y="858046"/>
                </a:lnTo>
                <a:lnTo>
                  <a:pt x="1900223" y="995464"/>
                </a:lnTo>
                <a:lnTo>
                  <a:pt x="1911588" y="1130461"/>
                </a:lnTo>
                <a:lnTo>
                  <a:pt x="1922953" y="1267274"/>
                </a:lnTo>
                <a:lnTo>
                  <a:pt x="1932424" y="1402271"/>
                </a:lnTo>
                <a:lnTo>
                  <a:pt x="1939842" y="1537267"/>
                </a:lnTo>
                <a:lnTo>
                  <a:pt x="1947577" y="1671659"/>
                </a:lnTo>
                <a:lnTo>
                  <a:pt x="1954049" y="1804840"/>
                </a:lnTo>
                <a:lnTo>
                  <a:pt x="1958627" y="1936810"/>
                </a:lnTo>
                <a:lnTo>
                  <a:pt x="1962573" y="2068780"/>
                </a:lnTo>
                <a:lnTo>
                  <a:pt x="1966361" y="2199539"/>
                </a:lnTo>
                <a:lnTo>
                  <a:pt x="1968098" y="2328482"/>
                </a:lnTo>
                <a:lnTo>
                  <a:pt x="1969992" y="2457425"/>
                </a:lnTo>
                <a:lnTo>
                  <a:pt x="1970939" y="2584552"/>
                </a:lnTo>
                <a:lnTo>
                  <a:pt x="1969992" y="2710469"/>
                </a:lnTo>
                <a:lnTo>
                  <a:pt x="1969992" y="2835174"/>
                </a:lnTo>
                <a:lnTo>
                  <a:pt x="1968098" y="2958669"/>
                </a:lnTo>
                <a:lnTo>
                  <a:pt x="1965256" y="3079742"/>
                </a:lnTo>
                <a:lnTo>
                  <a:pt x="1962573" y="3199605"/>
                </a:lnTo>
                <a:lnTo>
                  <a:pt x="1959574" y="3317046"/>
                </a:lnTo>
                <a:lnTo>
                  <a:pt x="1954996" y="3433882"/>
                </a:lnTo>
                <a:lnTo>
                  <a:pt x="1950103" y="3548902"/>
                </a:lnTo>
                <a:lnTo>
                  <a:pt x="1945683" y="3661500"/>
                </a:lnTo>
                <a:lnTo>
                  <a:pt x="1933213" y="3881248"/>
                </a:lnTo>
                <a:lnTo>
                  <a:pt x="1919953" y="4091916"/>
                </a:lnTo>
                <a:lnTo>
                  <a:pt x="1906063" y="4294109"/>
                </a:lnTo>
                <a:lnTo>
                  <a:pt x="1890751" y="4485405"/>
                </a:lnTo>
                <a:lnTo>
                  <a:pt x="1874809" y="4668226"/>
                </a:lnTo>
                <a:lnTo>
                  <a:pt x="1857602" y="4837728"/>
                </a:lnTo>
                <a:lnTo>
                  <a:pt x="1840713" y="4996940"/>
                </a:lnTo>
                <a:lnTo>
                  <a:pt x="1823823" y="5143439"/>
                </a:lnTo>
                <a:lnTo>
                  <a:pt x="1807880" y="5277830"/>
                </a:lnTo>
                <a:lnTo>
                  <a:pt x="1792726" y="5397087"/>
                </a:lnTo>
                <a:lnTo>
                  <a:pt x="1778362" y="5504843"/>
                </a:lnTo>
                <a:lnTo>
                  <a:pt x="1769613" y="5571067"/>
                </a:lnTo>
                <a:lnTo>
                  <a:pt x="0" y="5571067"/>
                </a:lnTo>
                <a:close/>
              </a:path>
            </a:pathLst>
          </a:custGeom>
          <a:blipFill>
            <a:blip r:embed="rId2">
              <a:duotone>
                <a:schemeClr val="dk2">
                  <a:shade val="69000"/>
                  <a:hueMod val="91000"/>
                  <a:satMod val="164000"/>
                  <a:lumMod val="74000"/>
                </a:schemeClr>
                <a:schemeClr val="dk2">
                  <a:hueMod val="124000"/>
                  <a:satMod val="140000"/>
                  <a:lumMod val="142000"/>
                </a:schemeClr>
              </a:duotone>
            </a:blip>
            <a:stretch>
              <a:fillRect l="-12279" t="-11550" r="-120392" b="-1155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a:noAutofit/>
          </a:bodyPr>
          <a:lstStyle/>
          <a:p>
            <a:endParaRPr lang="en-US"/>
          </a:p>
        </p:txBody>
      </p:sp>
      <p:sp>
        <p:nvSpPr>
          <p:cNvPr id="22" name="Freeform: Shape 21">
            <a:extLst>
              <a:ext uri="{FF2B5EF4-FFF2-40B4-BE49-F238E27FC236}">
                <a16:creationId xmlns:a16="http://schemas.microsoft.com/office/drawing/2014/main" id="{0214736A-03B2-4B91-B0AF-B21213F3B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969335" y="1702087"/>
            <a:ext cx="3209207" cy="612850"/>
          </a:xfrm>
          <a:custGeom>
            <a:avLst/>
            <a:gdLst>
              <a:gd name="connsiteX0" fmla="*/ 3195151 w 3209207"/>
              <a:gd name="connsiteY0" fmla="*/ 612847 h 612850"/>
              <a:gd name="connsiteX1" fmla="*/ 3029871 w 3209207"/>
              <a:gd name="connsiteY1" fmla="*/ 611146 h 612850"/>
              <a:gd name="connsiteX2" fmla="*/ 2949639 w 3209207"/>
              <a:gd name="connsiteY2" fmla="*/ 608906 h 612850"/>
              <a:gd name="connsiteX3" fmla="*/ 2978018 w 3209207"/>
              <a:gd name="connsiteY3" fmla="*/ 258115 h 612850"/>
              <a:gd name="connsiteX4" fmla="*/ 2944764 w 3209207"/>
              <a:gd name="connsiteY4" fmla="*/ 260801 h 612850"/>
              <a:gd name="connsiteX5" fmla="*/ 2806036 w 3209207"/>
              <a:gd name="connsiteY5" fmla="*/ 271446 h 612850"/>
              <a:gd name="connsiteX6" fmla="*/ 2666958 w 3209207"/>
              <a:gd name="connsiteY6" fmla="*/ 278917 h 612850"/>
              <a:gd name="connsiteX7" fmla="*/ 2528469 w 3209207"/>
              <a:gd name="connsiteY7" fmla="*/ 286593 h 612850"/>
              <a:gd name="connsiteX8" fmla="*/ 2389479 w 3209207"/>
              <a:gd name="connsiteY8" fmla="*/ 292970 h 612850"/>
              <a:gd name="connsiteX9" fmla="*/ 2252501 w 3209207"/>
              <a:gd name="connsiteY9" fmla="*/ 296993 h 612850"/>
              <a:gd name="connsiteX10" fmla="*/ 2113775 w 3209207"/>
              <a:gd name="connsiteY10" fmla="*/ 300086 h 612850"/>
              <a:gd name="connsiteX11" fmla="*/ 1975755 w 3209207"/>
              <a:gd name="connsiteY11" fmla="*/ 301980 h 612850"/>
              <a:gd name="connsiteX12" fmla="*/ 1840287 w 3209207"/>
              <a:gd name="connsiteY12" fmla="*/ 302348 h 612850"/>
              <a:gd name="connsiteX13" fmla="*/ 1703009 w 3209207"/>
              <a:gd name="connsiteY13" fmla="*/ 302570 h 612850"/>
              <a:gd name="connsiteX14" fmla="*/ 1567693 w 3209207"/>
              <a:gd name="connsiteY14" fmla="*/ 301063 h 612850"/>
              <a:gd name="connsiteX15" fmla="*/ 1432543 w 3209207"/>
              <a:gd name="connsiteY15" fmla="*/ 297523 h 612850"/>
              <a:gd name="connsiteX16" fmla="*/ 1297969 w 3209207"/>
              <a:gd name="connsiteY16" fmla="*/ 294345 h 612850"/>
              <a:gd name="connsiteX17" fmla="*/ 1164703 w 3209207"/>
              <a:gd name="connsiteY17" fmla="*/ 290015 h 612850"/>
              <a:gd name="connsiteX18" fmla="*/ 1032796 w 3209207"/>
              <a:gd name="connsiteY18" fmla="*/ 283907 h 612850"/>
              <a:gd name="connsiteX19" fmla="*/ 900940 w 3209207"/>
              <a:gd name="connsiteY19" fmla="*/ 277172 h 612850"/>
              <a:gd name="connsiteX20" fmla="*/ 770303 w 3209207"/>
              <a:gd name="connsiteY20" fmla="*/ 270380 h 612850"/>
              <a:gd name="connsiteX21" fmla="*/ 641641 w 3209207"/>
              <a:gd name="connsiteY21" fmla="*/ 261702 h 612850"/>
              <a:gd name="connsiteX22" fmla="*/ 512966 w 3209207"/>
              <a:gd name="connsiteY22" fmla="*/ 253180 h 612850"/>
              <a:gd name="connsiteX23" fmla="*/ 386177 w 3209207"/>
              <a:gd name="connsiteY23" fmla="*/ 243867 h 612850"/>
              <a:gd name="connsiteX24" fmla="*/ 260746 w 3209207"/>
              <a:gd name="connsiteY24" fmla="*/ 232775 h 612850"/>
              <a:gd name="connsiteX25" fmla="*/ 136447 w 3209207"/>
              <a:gd name="connsiteY25" fmla="*/ 222719 h 612850"/>
              <a:gd name="connsiteX26" fmla="*/ 13506 w 3209207"/>
              <a:gd name="connsiteY26" fmla="*/ 210885 h 612850"/>
              <a:gd name="connsiteX27" fmla="*/ 0 w 3209207"/>
              <a:gd name="connsiteY27" fmla="*/ 209475 h 612850"/>
              <a:gd name="connsiteX28" fmla="*/ 40844 w 3209207"/>
              <a:gd name="connsiteY28" fmla="*/ 212313 h 612850"/>
              <a:gd name="connsiteX29" fmla="*/ 132211 w 3209207"/>
              <a:gd name="connsiteY29" fmla="*/ 216946 h 612850"/>
              <a:gd name="connsiteX30" fmla="*/ 225585 w 3209207"/>
              <a:gd name="connsiteY30" fmla="*/ 221811 h 612850"/>
              <a:gd name="connsiteX31" fmla="*/ 320298 w 3209207"/>
              <a:gd name="connsiteY31" fmla="*/ 226444 h 612850"/>
              <a:gd name="connsiteX32" fmla="*/ 415680 w 3209207"/>
              <a:gd name="connsiteY32" fmla="*/ 229340 h 612850"/>
              <a:gd name="connsiteX33" fmla="*/ 512735 w 3209207"/>
              <a:gd name="connsiteY33" fmla="*/ 232120 h 612850"/>
              <a:gd name="connsiteX34" fmla="*/ 611464 w 3209207"/>
              <a:gd name="connsiteY34" fmla="*/ 235015 h 612850"/>
              <a:gd name="connsiteX35" fmla="*/ 711532 w 3209207"/>
              <a:gd name="connsiteY35" fmla="*/ 236985 h 612850"/>
              <a:gd name="connsiteX36" fmla="*/ 812604 w 3209207"/>
              <a:gd name="connsiteY36" fmla="*/ 236985 h 612850"/>
              <a:gd name="connsiteX37" fmla="*/ 915014 w 3209207"/>
              <a:gd name="connsiteY37" fmla="*/ 237795 h 612850"/>
              <a:gd name="connsiteX38" fmla="*/ 1018428 w 3209207"/>
              <a:gd name="connsiteY38" fmla="*/ 236985 h 612850"/>
              <a:gd name="connsiteX39" fmla="*/ 1122847 w 3209207"/>
              <a:gd name="connsiteY39" fmla="*/ 235015 h 612850"/>
              <a:gd name="connsiteX40" fmla="*/ 1227600 w 3209207"/>
              <a:gd name="connsiteY40" fmla="*/ 233162 h 612850"/>
              <a:gd name="connsiteX41" fmla="*/ 1333692 w 3209207"/>
              <a:gd name="connsiteY41" fmla="*/ 229340 h 612850"/>
              <a:gd name="connsiteX42" fmla="*/ 1441122 w 3209207"/>
              <a:gd name="connsiteY42" fmla="*/ 225634 h 612850"/>
              <a:gd name="connsiteX43" fmla="*/ 1547883 w 3209207"/>
              <a:gd name="connsiteY43" fmla="*/ 220769 h 612850"/>
              <a:gd name="connsiteX44" fmla="*/ 1655983 w 3209207"/>
              <a:gd name="connsiteY44" fmla="*/ 214282 h 612850"/>
              <a:gd name="connsiteX45" fmla="*/ 1765421 w 3209207"/>
              <a:gd name="connsiteY45" fmla="*/ 206638 h 612850"/>
              <a:gd name="connsiteX46" fmla="*/ 1874860 w 3209207"/>
              <a:gd name="connsiteY46" fmla="*/ 199108 h 612850"/>
              <a:gd name="connsiteX47" fmla="*/ 1984299 w 3209207"/>
              <a:gd name="connsiteY47" fmla="*/ 189495 h 612850"/>
              <a:gd name="connsiteX48" fmla="*/ 2095745 w 3209207"/>
              <a:gd name="connsiteY48" fmla="*/ 178144 h 612850"/>
              <a:gd name="connsiteX49" fmla="*/ 2205184 w 3209207"/>
              <a:gd name="connsiteY49" fmla="*/ 166793 h 612850"/>
              <a:gd name="connsiteX50" fmla="*/ 2316631 w 3209207"/>
              <a:gd name="connsiteY50" fmla="*/ 153472 h 612850"/>
              <a:gd name="connsiteX51" fmla="*/ 2429081 w 3209207"/>
              <a:gd name="connsiteY51" fmla="*/ 139226 h 612850"/>
              <a:gd name="connsiteX52" fmla="*/ 2539523 w 3209207"/>
              <a:gd name="connsiteY52" fmla="*/ 124052 h 612850"/>
              <a:gd name="connsiteX53" fmla="*/ 2651305 w 3209207"/>
              <a:gd name="connsiteY53" fmla="*/ 106215 h 612850"/>
              <a:gd name="connsiteX54" fmla="*/ 2763086 w 3209207"/>
              <a:gd name="connsiteY54" fmla="*/ 87219 h 612850"/>
              <a:gd name="connsiteX55" fmla="*/ 2874867 w 3209207"/>
              <a:gd name="connsiteY55" fmla="*/ 68339 h 612850"/>
              <a:gd name="connsiteX56" fmla="*/ 2986314 w 3209207"/>
              <a:gd name="connsiteY56" fmla="*/ 46331 h 612850"/>
              <a:gd name="connsiteX57" fmla="*/ 3097760 w 3209207"/>
              <a:gd name="connsiteY57" fmla="*/ 23629 h 612850"/>
              <a:gd name="connsiteX58" fmla="*/ 3209207 w 3209207"/>
              <a:gd name="connsiteY58" fmla="*/ 0 h 612850"/>
              <a:gd name="connsiteX59" fmla="*/ 3195151 w 3209207"/>
              <a:gd name="connsiteY59" fmla="*/ 612847 h 612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3209207" h="612850">
                <a:moveTo>
                  <a:pt x="3195151" y="612847"/>
                </a:moveTo>
                <a:cubicBezTo>
                  <a:pt x="3144238" y="612898"/>
                  <a:pt x="3088941" y="612318"/>
                  <a:pt x="3029871" y="611146"/>
                </a:cubicBezTo>
                <a:lnTo>
                  <a:pt x="2949639" y="608906"/>
                </a:lnTo>
                <a:lnTo>
                  <a:pt x="2978018" y="258115"/>
                </a:lnTo>
                <a:lnTo>
                  <a:pt x="2944764" y="260801"/>
                </a:lnTo>
                <a:lnTo>
                  <a:pt x="2806036" y="271446"/>
                </a:lnTo>
                <a:lnTo>
                  <a:pt x="2666958" y="278917"/>
                </a:lnTo>
                <a:lnTo>
                  <a:pt x="2528469" y="286593"/>
                </a:lnTo>
                <a:lnTo>
                  <a:pt x="2389479" y="292970"/>
                </a:lnTo>
                <a:lnTo>
                  <a:pt x="2252501" y="296993"/>
                </a:lnTo>
                <a:lnTo>
                  <a:pt x="2113775" y="300086"/>
                </a:lnTo>
                <a:lnTo>
                  <a:pt x="1975755" y="301980"/>
                </a:lnTo>
                <a:lnTo>
                  <a:pt x="1840287" y="302348"/>
                </a:lnTo>
                <a:lnTo>
                  <a:pt x="1703009" y="302570"/>
                </a:lnTo>
                <a:lnTo>
                  <a:pt x="1567693" y="301063"/>
                </a:lnTo>
                <a:lnTo>
                  <a:pt x="1432543" y="297523"/>
                </a:lnTo>
                <a:lnTo>
                  <a:pt x="1297969" y="294345"/>
                </a:lnTo>
                <a:lnTo>
                  <a:pt x="1164703" y="290015"/>
                </a:lnTo>
                <a:lnTo>
                  <a:pt x="1032796" y="283907"/>
                </a:lnTo>
                <a:lnTo>
                  <a:pt x="900940" y="277172"/>
                </a:lnTo>
                <a:lnTo>
                  <a:pt x="770303" y="270380"/>
                </a:lnTo>
                <a:lnTo>
                  <a:pt x="641641" y="261702"/>
                </a:lnTo>
                <a:lnTo>
                  <a:pt x="512966" y="253180"/>
                </a:lnTo>
                <a:lnTo>
                  <a:pt x="386177" y="243867"/>
                </a:lnTo>
                <a:lnTo>
                  <a:pt x="260746" y="232775"/>
                </a:lnTo>
                <a:lnTo>
                  <a:pt x="136447" y="222719"/>
                </a:lnTo>
                <a:lnTo>
                  <a:pt x="13506" y="210885"/>
                </a:lnTo>
                <a:lnTo>
                  <a:pt x="0" y="209475"/>
                </a:lnTo>
                <a:lnTo>
                  <a:pt x="40844" y="212313"/>
                </a:lnTo>
                <a:lnTo>
                  <a:pt x="132211" y="216946"/>
                </a:lnTo>
                <a:lnTo>
                  <a:pt x="225585" y="221811"/>
                </a:lnTo>
                <a:lnTo>
                  <a:pt x="320298" y="226444"/>
                </a:lnTo>
                <a:lnTo>
                  <a:pt x="415680" y="229340"/>
                </a:lnTo>
                <a:lnTo>
                  <a:pt x="512735" y="232120"/>
                </a:lnTo>
                <a:lnTo>
                  <a:pt x="611464" y="235015"/>
                </a:lnTo>
                <a:lnTo>
                  <a:pt x="711532" y="236985"/>
                </a:lnTo>
                <a:lnTo>
                  <a:pt x="812604" y="236985"/>
                </a:lnTo>
                <a:lnTo>
                  <a:pt x="915014" y="237795"/>
                </a:lnTo>
                <a:lnTo>
                  <a:pt x="1018428" y="236985"/>
                </a:lnTo>
                <a:lnTo>
                  <a:pt x="1122847" y="235015"/>
                </a:lnTo>
                <a:lnTo>
                  <a:pt x="1227600" y="233162"/>
                </a:lnTo>
                <a:lnTo>
                  <a:pt x="1333692" y="229340"/>
                </a:lnTo>
                <a:lnTo>
                  <a:pt x="1441122" y="225634"/>
                </a:lnTo>
                <a:lnTo>
                  <a:pt x="1547883" y="220769"/>
                </a:lnTo>
                <a:lnTo>
                  <a:pt x="1655983" y="214282"/>
                </a:lnTo>
                <a:lnTo>
                  <a:pt x="1765421" y="206638"/>
                </a:lnTo>
                <a:lnTo>
                  <a:pt x="1874860" y="199108"/>
                </a:lnTo>
                <a:lnTo>
                  <a:pt x="1984299" y="189495"/>
                </a:lnTo>
                <a:lnTo>
                  <a:pt x="2095745" y="178144"/>
                </a:lnTo>
                <a:lnTo>
                  <a:pt x="2205184" y="166793"/>
                </a:lnTo>
                <a:lnTo>
                  <a:pt x="2316631" y="153472"/>
                </a:lnTo>
                <a:lnTo>
                  <a:pt x="2429081" y="139226"/>
                </a:lnTo>
                <a:lnTo>
                  <a:pt x="2539523" y="124052"/>
                </a:lnTo>
                <a:lnTo>
                  <a:pt x="2651305" y="106215"/>
                </a:lnTo>
                <a:lnTo>
                  <a:pt x="2763086" y="87219"/>
                </a:lnTo>
                <a:lnTo>
                  <a:pt x="2874867" y="68339"/>
                </a:lnTo>
                <a:lnTo>
                  <a:pt x="2986314" y="46331"/>
                </a:lnTo>
                <a:lnTo>
                  <a:pt x="3097760" y="23629"/>
                </a:lnTo>
                <a:lnTo>
                  <a:pt x="3209207" y="0"/>
                </a:lnTo>
                <a:cubicBezTo>
                  <a:pt x="3198832" y="386055"/>
                  <a:pt x="3205525" y="226792"/>
                  <a:pt x="3195151" y="612847"/>
                </a:cubicBezTo>
                <a:close/>
              </a:path>
            </a:pathLst>
          </a:custGeom>
          <a:solidFill>
            <a:schemeClr val="bg1">
              <a:alpha val="20000"/>
            </a:schemeClr>
          </a:solidFill>
          <a:ln>
            <a:noFill/>
          </a:ln>
        </p:spPr>
        <p:txBody>
          <a:bodyPr wrap="square">
            <a:noAutofit/>
          </a:bodyPr>
          <a:lstStyle/>
          <a:p>
            <a:endParaRPr lang="en-US"/>
          </a:p>
        </p:txBody>
      </p:sp>
      <p:pic>
        <p:nvPicPr>
          <p:cNvPr id="6" name="Picture 6">
            <a:extLst>
              <a:ext uri="{FF2B5EF4-FFF2-40B4-BE49-F238E27FC236}">
                <a16:creationId xmlns:a16="http://schemas.microsoft.com/office/drawing/2014/main" id="{FEF555DD-76A7-4D51-93BB-F4089503C097}"/>
              </a:ext>
            </a:extLst>
          </p:cNvPr>
          <p:cNvPicPr>
            <a:picLocks noChangeAspect="1"/>
          </p:cNvPicPr>
          <p:nvPr/>
        </p:nvPicPr>
        <p:blipFill rotWithShape="1">
          <a:blip r:embed="rId3"/>
          <a:srcRect l="78260" t="65683"/>
          <a:stretch/>
        </p:blipFill>
        <p:spPr>
          <a:xfrm>
            <a:off x="9606977" y="3385245"/>
            <a:ext cx="2422083" cy="3248175"/>
          </a:xfrm>
          <a:prstGeom prst="rect">
            <a:avLst/>
          </a:prstGeom>
        </p:spPr>
      </p:pic>
      <p:pic>
        <p:nvPicPr>
          <p:cNvPr id="2" name="Picture 1">
            <a:extLst>
              <a:ext uri="{FF2B5EF4-FFF2-40B4-BE49-F238E27FC236}">
                <a16:creationId xmlns:a16="http://schemas.microsoft.com/office/drawing/2014/main" id="{A51871B3-DF2C-47E1-AC64-ED2063C7B4F7}"/>
              </a:ext>
            </a:extLst>
          </p:cNvPr>
          <p:cNvPicPr>
            <a:picLocks noChangeAspect="1"/>
          </p:cNvPicPr>
          <p:nvPr/>
        </p:nvPicPr>
        <p:blipFill>
          <a:blip r:embed="rId4"/>
          <a:stretch>
            <a:fillRect/>
          </a:stretch>
        </p:blipFill>
        <p:spPr>
          <a:xfrm>
            <a:off x="10406126" y="156846"/>
            <a:ext cx="1617766" cy="1210520"/>
          </a:xfrm>
          <a:prstGeom prst="rect">
            <a:avLst/>
          </a:prstGeom>
        </p:spPr>
      </p:pic>
      <p:sp>
        <p:nvSpPr>
          <p:cNvPr id="3" name="TextBox 2">
            <a:extLst>
              <a:ext uri="{FF2B5EF4-FFF2-40B4-BE49-F238E27FC236}">
                <a16:creationId xmlns:a16="http://schemas.microsoft.com/office/drawing/2014/main" id="{AFA9A046-E9F5-4377-82C3-67ECF1B1EF34}"/>
              </a:ext>
            </a:extLst>
          </p:cNvPr>
          <p:cNvSpPr txBox="1"/>
          <p:nvPr/>
        </p:nvSpPr>
        <p:spPr>
          <a:xfrm>
            <a:off x="2756437" y="539350"/>
            <a:ext cx="6850540" cy="6001643"/>
          </a:xfrm>
          <a:prstGeom prst="rect">
            <a:avLst/>
          </a:prstGeom>
          <a:noFill/>
        </p:spPr>
        <p:txBody>
          <a:bodyPr wrap="square" rtlCol="0">
            <a:spAutoFit/>
          </a:bodyPr>
          <a:lstStyle/>
          <a:p>
            <a:pPr marL="342900" indent="-342900">
              <a:buFont typeface="Century Gothic" panose="020B0502020202020204" pitchFamily="34" charset="0"/>
              <a:buChar char="►"/>
            </a:pPr>
            <a:r>
              <a:rPr lang="en-GB" sz="2400">
                <a:solidFill>
                  <a:schemeClr val="accent6">
                    <a:lumMod val="75000"/>
                  </a:schemeClr>
                </a:solidFill>
              </a:rPr>
              <a:t>Recruiting an employee (ACAS,2018)</a:t>
            </a:r>
          </a:p>
          <a:p>
            <a:pPr marL="342900" indent="-342900">
              <a:buFont typeface="Century Gothic" panose="020B0502020202020204" pitchFamily="34" charset="0"/>
              <a:buChar char="►"/>
            </a:pPr>
            <a:r>
              <a:rPr lang="en-GB" sz="2400">
                <a:solidFill>
                  <a:schemeClr val="accent6">
                    <a:lumMod val="75000"/>
                  </a:schemeClr>
                </a:solidFill>
              </a:rPr>
              <a:t>Planning your staffing needs.</a:t>
            </a:r>
          </a:p>
          <a:p>
            <a:pPr marL="342900" indent="-342900">
              <a:buFont typeface="Century Gothic" panose="020B0502020202020204" pitchFamily="34" charset="0"/>
              <a:buChar char="►"/>
            </a:pPr>
            <a:r>
              <a:rPr lang="en-GB" sz="2400">
                <a:solidFill>
                  <a:schemeClr val="accent6">
                    <a:lumMod val="75000"/>
                  </a:schemeClr>
                </a:solidFill>
              </a:rPr>
              <a:t>Pinpoint the key task of a job, make sure when you advertise the vacancy the candidates should have personal qualities such as skills, knowledge for the post. </a:t>
            </a:r>
          </a:p>
          <a:p>
            <a:pPr marL="342900" indent="-342900">
              <a:buFont typeface="Century Gothic" panose="020B0502020202020204" pitchFamily="34" charset="0"/>
              <a:buChar char="►"/>
            </a:pPr>
            <a:r>
              <a:rPr lang="en-GB" sz="2400">
                <a:solidFill>
                  <a:schemeClr val="accent6">
                    <a:lumMod val="75000"/>
                  </a:schemeClr>
                </a:solidFill>
              </a:rPr>
              <a:t>Advertise through many different channels like websites, social media, job centre and local newspaper. By using channels you will get better candidates for the job. </a:t>
            </a:r>
          </a:p>
          <a:p>
            <a:pPr marL="342900" indent="-342900">
              <a:buFont typeface="Century Gothic" panose="020B0502020202020204" pitchFamily="34" charset="0"/>
              <a:buChar char="►"/>
            </a:pPr>
            <a:r>
              <a:rPr lang="en-GB" sz="2400">
                <a:solidFill>
                  <a:schemeClr val="accent6">
                    <a:lumMod val="75000"/>
                  </a:schemeClr>
                </a:solidFill>
              </a:rPr>
              <a:t>Choosing candidates for interview.</a:t>
            </a:r>
          </a:p>
          <a:p>
            <a:pPr marL="342900" indent="-342900">
              <a:buFont typeface="Century Gothic" panose="020B0502020202020204" pitchFamily="34" charset="0"/>
              <a:buChar char="►"/>
            </a:pPr>
            <a:r>
              <a:rPr lang="en-GB" sz="2400">
                <a:solidFill>
                  <a:schemeClr val="accent6">
                    <a:lumMod val="75000"/>
                  </a:schemeClr>
                </a:solidFill>
              </a:rPr>
              <a:t>The interview should be done by more than one person if possible to avoid unintended bias. </a:t>
            </a:r>
          </a:p>
          <a:p>
            <a:pPr marL="342900" indent="-342900">
              <a:buFont typeface="Century Gothic" panose="020B0502020202020204" pitchFamily="34" charset="0"/>
              <a:buChar char="►"/>
            </a:pPr>
            <a:r>
              <a:rPr lang="en-GB" sz="2400">
                <a:solidFill>
                  <a:schemeClr val="accent6">
                    <a:lumMod val="75000"/>
                  </a:schemeClr>
                </a:solidFill>
              </a:rPr>
              <a:t>Offer the ongoing rate for the job in your business sector. </a:t>
            </a:r>
          </a:p>
        </p:txBody>
      </p:sp>
    </p:spTree>
    <p:extLst>
      <p:ext uri="{BB962C8B-B14F-4D97-AF65-F5344CB8AC3E}">
        <p14:creationId xmlns:p14="http://schemas.microsoft.com/office/powerpoint/2010/main" val="35495238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9E07A5DF-FA84-4713-8362-5AD75093B1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4928325"/>
            <a:ext cx="10905067" cy="1286209"/>
          </a:xfrm>
          <a:custGeom>
            <a:avLst/>
            <a:gdLst>
              <a:gd name="connsiteX0" fmla="*/ 5080191 w 10905067"/>
              <a:gd name="connsiteY0" fmla="*/ 0 h 1286209"/>
              <a:gd name="connsiteX1" fmla="*/ 5315140 w 10905067"/>
              <a:gd name="connsiteY1" fmla="*/ 1588 h 1286209"/>
              <a:gd name="connsiteX2" fmla="*/ 5546915 w 10905067"/>
              <a:gd name="connsiteY2" fmla="*/ 1588 h 1286209"/>
              <a:gd name="connsiteX3" fmla="*/ 5777103 w 10905067"/>
              <a:gd name="connsiteY3" fmla="*/ 4763 h 1286209"/>
              <a:gd name="connsiteX4" fmla="*/ 6002528 w 10905067"/>
              <a:gd name="connsiteY4" fmla="*/ 9525 h 1286209"/>
              <a:gd name="connsiteX5" fmla="*/ 6226365 w 10905067"/>
              <a:gd name="connsiteY5" fmla="*/ 14288 h 1286209"/>
              <a:gd name="connsiteX6" fmla="*/ 6445440 w 10905067"/>
              <a:gd name="connsiteY6" fmla="*/ 19050 h 1286209"/>
              <a:gd name="connsiteX7" fmla="*/ 6662928 w 10905067"/>
              <a:gd name="connsiteY7" fmla="*/ 26988 h 1286209"/>
              <a:gd name="connsiteX8" fmla="*/ 6877240 w 10905067"/>
              <a:gd name="connsiteY8" fmla="*/ 34925 h 1286209"/>
              <a:gd name="connsiteX9" fmla="*/ 7086790 w 10905067"/>
              <a:gd name="connsiteY9" fmla="*/ 42863 h 1286209"/>
              <a:gd name="connsiteX10" fmla="*/ 7496365 w 10905067"/>
              <a:gd name="connsiteY10" fmla="*/ 63500 h 1286209"/>
              <a:gd name="connsiteX11" fmla="*/ 7888478 w 10905067"/>
              <a:gd name="connsiteY11" fmla="*/ 85725 h 1286209"/>
              <a:gd name="connsiteX12" fmla="*/ 8264715 w 10905067"/>
              <a:gd name="connsiteY12" fmla="*/ 109538 h 1286209"/>
              <a:gd name="connsiteX13" fmla="*/ 8621902 w 10905067"/>
              <a:gd name="connsiteY13" fmla="*/ 134938 h 1286209"/>
              <a:gd name="connsiteX14" fmla="*/ 8961628 w 10905067"/>
              <a:gd name="connsiteY14" fmla="*/ 161925 h 1286209"/>
              <a:gd name="connsiteX15" fmla="*/ 9277540 w 10905067"/>
              <a:gd name="connsiteY15" fmla="*/ 190500 h 1286209"/>
              <a:gd name="connsiteX16" fmla="*/ 9574402 w 10905067"/>
              <a:gd name="connsiteY16" fmla="*/ 219075 h 1286209"/>
              <a:gd name="connsiteX17" fmla="*/ 9847452 w 10905067"/>
              <a:gd name="connsiteY17" fmla="*/ 247650 h 1286209"/>
              <a:gd name="connsiteX18" fmla="*/ 10098278 w 10905067"/>
              <a:gd name="connsiteY18" fmla="*/ 274638 h 1286209"/>
              <a:gd name="connsiteX19" fmla="*/ 10320528 w 10905067"/>
              <a:gd name="connsiteY19" fmla="*/ 300038 h 1286209"/>
              <a:gd name="connsiteX20" fmla="*/ 10520552 w 10905067"/>
              <a:gd name="connsiteY20" fmla="*/ 323850 h 1286209"/>
              <a:gd name="connsiteX21" fmla="*/ 10690415 w 10905067"/>
              <a:gd name="connsiteY21" fmla="*/ 344488 h 1286209"/>
              <a:gd name="connsiteX22" fmla="*/ 10831702 w 10905067"/>
              <a:gd name="connsiteY22" fmla="*/ 363538 h 1286209"/>
              <a:gd name="connsiteX23" fmla="*/ 10905067 w 10905067"/>
              <a:gd name="connsiteY23" fmla="*/ 373678 h 1286209"/>
              <a:gd name="connsiteX24" fmla="*/ 10905067 w 10905067"/>
              <a:gd name="connsiteY24" fmla="*/ 1286209 h 1286209"/>
              <a:gd name="connsiteX25" fmla="*/ 0 w 10905067"/>
              <a:gd name="connsiteY25" fmla="*/ 1286209 h 1286209"/>
              <a:gd name="connsiteX26" fmla="*/ 0 w 10905067"/>
              <a:gd name="connsiteY26" fmla="*/ 369898 h 1286209"/>
              <a:gd name="connsiteX27" fmla="*/ 71628 w 10905067"/>
              <a:gd name="connsiteY27" fmla="*/ 358775 h 1286209"/>
              <a:gd name="connsiteX28" fmla="*/ 327215 w 10905067"/>
              <a:gd name="connsiteY28" fmla="*/ 320675 h 1286209"/>
              <a:gd name="connsiteX29" fmla="*/ 582802 w 10905067"/>
              <a:gd name="connsiteY29" fmla="*/ 284163 h 1286209"/>
              <a:gd name="connsiteX30" fmla="*/ 839978 w 10905067"/>
              <a:gd name="connsiteY30" fmla="*/ 252413 h 1286209"/>
              <a:gd name="connsiteX31" fmla="*/ 1095565 w 10905067"/>
              <a:gd name="connsiteY31" fmla="*/ 220663 h 1286209"/>
              <a:gd name="connsiteX32" fmla="*/ 1352740 w 10905067"/>
              <a:gd name="connsiteY32" fmla="*/ 190500 h 1286209"/>
              <a:gd name="connsiteX33" fmla="*/ 1606740 w 10905067"/>
              <a:gd name="connsiteY33" fmla="*/ 165100 h 1286209"/>
              <a:gd name="connsiteX34" fmla="*/ 1863915 w 10905067"/>
              <a:gd name="connsiteY34" fmla="*/ 141288 h 1286209"/>
              <a:gd name="connsiteX35" fmla="*/ 2119502 w 10905067"/>
              <a:gd name="connsiteY35" fmla="*/ 119063 h 1286209"/>
              <a:gd name="connsiteX36" fmla="*/ 2371915 w 10905067"/>
              <a:gd name="connsiteY36" fmla="*/ 100013 h 1286209"/>
              <a:gd name="connsiteX37" fmla="*/ 2625915 w 10905067"/>
              <a:gd name="connsiteY37" fmla="*/ 80963 h 1286209"/>
              <a:gd name="connsiteX38" fmla="*/ 2878328 w 10905067"/>
              <a:gd name="connsiteY38" fmla="*/ 65088 h 1286209"/>
              <a:gd name="connsiteX39" fmla="*/ 3129153 w 10905067"/>
              <a:gd name="connsiteY39" fmla="*/ 52388 h 1286209"/>
              <a:gd name="connsiteX40" fmla="*/ 3379978 w 10905067"/>
              <a:gd name="connsiteY40" fmla="*/ 39688 h 1286209"/>
              <a:gd name="connsiteX41" fmla="*/ 3627628 w 10905067"/>
              <a:gd name="connsiteY41" fmla="*/ 28575 h 1286209"/>
              <a:gd name="connsiteX42" fmla="*/ 3873690 w 10905067"/>
              <a:gd name="connsiteY42" fmla="*/ 20638 h 1286209"/>
              <a:gd name="connsiteX43" fmla="*/ 4119754 w 10905067"/>
              <a:gd name="connsiteY43" fmla="*/ 14288 h 1286209"/>
              <a:gd name="connsiteX44" fmla="*/ 4362640 w 10905067"/>
              <a:gd name="connsiteY44" fmla="*/ 7938 h 1286209"/>
              <a:gd name="connsiteX45" fmla="*/ 4603941 w 10905067"/>
              <a:gd name="connsiteY45" fmla="*/ 4763 h 1286209"/>
              <a:gd name="connsiteX46" fmla="*/ 4843653 w 10905067"/>
              <a:gd name="connsiteY46" fmla="*/ 1588 h 1286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0905067" h="1286209">
                <a:moveTo>
                  <a:pt x="5080191" y="0"/>
                </a:moveTo>
                <a:lnTo>
                  <a:pt x="5315140" y="1588"/>
                </a:lnTo>
                <a:lnTo>
                  <a:pt x="5546915" y="1588"/>
                </a:lnTo>
                <a:lnTo>
                  <a:pt x="5777103" y="4763"/>
                </a:lnTo>
                <a:lnTo>
                  <a:pt x="6002528" y="9525"/>
                </a:lnTo>
                <a:lnTo>
                  <a:pt x="6226365" y="14288"/>
                </a:lnTo>
                <a:lnTo>
                  <a:pt x="6445440" y="19050"/>
                </a:lnTo>
                <a:lnTo>
                  <a:pt x="6662928" y="26988"/>
                </a:lnTo>
                <a:lnTo>
                  <a:pt x="6877240" y="34925"/>
                </a:lnTo>
                <a:lnTo>
                  <a:pt x="7086790" y="42863"/>
                </a:lnTo>
                <a:lnTo>
                  <a:pt x="7496365" y="63500"/>
                </a:lnTo>
                <a:lnTo>
                  <a:pt x="7888478" y="85725"/>
                </a:lnTo>
                <a:lnTo>
                  <a:pt x="8264715" y="109538"/>
                </a:lnTo>
                <a:lnTo>
                  <a:pt x="8621902" y="134938"/>
                </a:lnTo>
                <a:lnTo>
                  <a:pt x="8961628" y="161925"/>
                </a:lnTo>
                <a:lnTo>
                  <a:pt x="9277540" y="190500"/>
                </a:lnTo>
                <a:lnTo>
                  <a:pt x="9574402" y="219075"/>
                </a:lnTo>
                <a:lnTo>
                  <a:pt x="9847452" y="247650"/>
                </a:lnTo>
                <a:lnTo>
                  <a:pt x="10098278" y="274638"/>
                </a:lnTo>
                <a:lnTo>
                  <a:pt x="10320528" y="300038"/>
                </a:lnTo>
                <a:lnTo>
                  <a:pt x="10520552" y="323850"/>
                </a:lnTo>
                <a:lnTo>
                  <a:pt x="10690415" y="344488"/>
                </a:lnTo>
                <a:lnTo>
                  <a:pt x="10831702" y="363538"/>
                </a:lnTo>
                <a:lnTo>
                  <a:pt x="10905067" y="373678"/>
                </a:lnTo>
                <a:lnTo>
                  <a:pt x="10905067" y="1286209"/>
                </a:lnTo>
                <a:lnTo>
                  <a:pt x="0" y="1286209"/>
                </a:lnTo>
                <a:lnTo>
                  <a:pt x="0" y="369898"/>
                </a:lnTo>
                <a:lnTo>
                  <a:pt x="71628" y="358775"/>
                </a:lnTo>
                <a:lnTo>
                  <a:pt x="327215" y="320675"/>
                </a:lnTo>
                <a:lnTo>
                  <a:pt x="582802" y="284163"/>
                </a:lnTo>
                <a:lnTo>
                  <a:pt x="839978" y="252413"/>
                </a:lnTo>
                <a:lnTo>
                  <a:pt x="1095565" y="220663"/>
                </a:lnTo>
                <a:lnTo>
                  <a:pt x="1352740" y="190500"/>
                </a:lnTo>
                <a:lnTo>
                  <a:pt x="1606740" y="165100"/>
                </a:lnTo>
                <a:lnTo>
                  <a:pt x="1863915" y="141288"/>
                </a:lnTo>
                <a:lnTo>
                  <a:pt x="2119502" y="119063"/>
                </a:lnTo>
                <a:lnTo>
                  <a:pt x="2371915" y="100013"/>
                </a:lnTo>
                <a:lnTo>
                  <a:pt x="2625915" y="80963"/>
                </a:lnTo>
                <a:lnTo>
                  <a:pt x="2878328" y="65088"/>
                </a:lnTo>
                <a:lnTo>
                  <a:pt x="3129153" y="52388"/>
                </a:lnTo>
                <a:lnTo>
                  <a:pt x="3379978" y="39688"/>
                </a:lnTo>
                <a:lnTo>
                  <a:pt x="3627628" y="28575"/>
                </a:lnTo>
                <a:lnTo>
                  <a:pt x="3873690" y="20638"/>
                </a:lnTo>
                <a:lnTo>
                  <a:pt x="4119754" y="14288"/>
                </a:lnTo>
                <a:lnTo>
                  <a:pt x="4362640" y="7938"/>
                </a:lnTo>
                <a:lnTo>
                  <a:pt x="4603941" y="4763"/>
                </a:lnTo>
                <a:lnTo>
                  <a:pt x="4843653" y="1588"/>
                </a:lnTo>
                <a:close/>
              </a:path>
            </a:pathLst>
          </a:custGeom>
          <a:blipFill dpi="0" rotWithShape="1">
            <a:blip r:embed="rId2">
              <a:duotone>
                <a:schemeClr val="dk2">
                  <a:shade val="69000"/>
                  <a:hueMod val="91000"/>
                  <a:satMod val="164000"/>
                  <a:lumMod val="74000"/>
                </a:schemeClr>
                <a:schemeClr val="dk2">
                  <a:hueMod val="124000"/>
                  <a:satMod val="140000"/>
                  <a:lumMod val="142000"/>
                </a:schemeClr>
              </a:duotone>
            </a:blip>
            <a:srcRect/>
            <a:stretch>
              <a:fillRect l="-5901" t="-11550" r="-5901" b="-1155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a:noAutofit/>
          </a:bodyPr>
          <a:lstStyle/>
          <a:p>
            <a:endParaRPr lang="en-US"/>
          </a:p>
        </p:txBody>
      </p:sp>
      <p:sp>
        <p:nvSpPr>
          <p:cNvPr id="9" name="Freeform 5">
            <a:extLst>
              <a:ext uri="{FF2B5EF4-FFF2-40B4-BE49-F238E27FC236}">
                <a16:creationId xmlns:a16="http://schemas.microsoft.com/office/drawing/2014/main" id="{55C041D8-A61A-4C01-9DE2-C3D9F4350B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0371525">
            <a:off x="263767" y="491159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a:p>
        </p:txBody>
      </p:sp>
      <p:sp>
        <p:nvSpPr>
          <p:cNvPr id="11" name="Rectangle 10">
            <a:extLst>
              <a:ext uri="{FF2B5EF4-FFF2-40B4-BE49-F238E27FC236}">
                <a16:creationId xmlns:a16="http://schemas.microsoft.com/office/drawing/2014/main" id="{D8128B2E-5871-4FE1-A4EC-AA3F53CAE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Picture 4" descr="A close up of a logo&#10;&#10;Description generated with high confidence">
            <a:extLst>
              <a:ext uri="{FF2B5EF4-FFF2-40B4-BE49-F238E27FC236}">
                <a16:creationId xmlns:a16="http://schemas.microsoft.com/office/drawing/2014/main" id="{E9D9FFAD-3A3C-4632-8A2C-40048E0FDDE5}"/>
              </a:ext>
            </a:extLst>
          </p:cNvPr>
          <p:cNvPicPr>
            <a:picLocks noChangeAspect="1"/>
          </p:cNvPicPr>
          <p:nvPr/>
        </p:nvPicPr>
        <p:blipFill rotWithShape="1">
          <a:blip r:embed="rId3"/>
          <a:srcRect l="79712" t="67626"/>
          <a:stretch/>
        </p:blipFill>
        <p:spPr>
          <a:xfrm>
            <a:off x="9260496" y="2619485"/>
            <a:ext cx="2747433" cy="2308840"/>
          </a:xfrm>
          <a:prstGeom prst="rect">
            <a:avLst/>
          </a:prstGeom>
        </p:spPr>
      </p:pic>
      <p:pic>
        <p:nvPicPr>
          <p:cNvPr id="2" name="Picture 1">
            <a:extLst>
              <a:ext uri="{FF2B5EF4-FFF2-40B4-BE49-F238E27FC236}">
                <a16:creationId xmlns:a16="http://schemas.microsoft.com/office/drawing/2014/main" id="{20FBFAC6-C0A8-44F5-91DB-F6E051FA0359}"/>
              </a:ext>
            </a:extLst>
          </p:cNvPr>
          <p:cNvPicPr>
            <a:picLocks noChangeAspect="1"/>
          </p:cNvPicPr>
          <p:nvPr/>
        </p:nvPicPr>
        <p:blipFill>
          <a:blip r:embed="rId4"/>
          <a:stretch>
            <a:fillRect/>
          </a:stretch>
        </p:blipFill>
        <p:spPr>
          <a:xfrm>
            <a:off x="10437812" y="235793"/>
            <a:ext cx="1545695" cy="1249377"/>
          </a:xfrm>
          <a:prstGeom prst="rect">
            <a:avLst/>
          </a:prstGeom>
        </p:spPr>
      </p:pic>
      <p:sp>
        <p:nvSpPr>
          <p:cNvPr id="3" name="TextBox 2">
            <a:extLst>
              <a:ext uri="{FF2B5EF4-FFF2-40B4-BE49-F238E27FC236}">
                <a16:creationId xmlns:a16="http://schemas.microsoft.com/office/drawing/2014/main" id="{2EBCA4E1-0DE0-4A9F-AAA7-84335E7A7D90}"/>
              </a:ext>
            </a:extLst>
          </p:cNvPr>
          <p:cNvSpPr txBox="1"/>
          <p:nvPr/>
        </p:nvSpPr>
        <p:spPr>
          <a:xfrm>
            <a:off x="400578" y="350855"/>
            <a:ext cx="9186334" cy="4247317"/>
          </a:xfrm>
          <a:prstGeom prst="rect">
            <a:avLst/>
          </a:prstGeom>
          <a:noFill/>
        </p:spPr>
        <p:txBody>
          <a:bodyPr wrap="square" rtlCol="0">
            <a:spAutoFit/>
          </a:bodyPr>
          <a:lstStyle/>
          <a:p>
            <a:pPr algn="ctr"/>
            <a:r>
              <a:rPr lang="en-GB" sz="3600" b="1">
                <a:solidFill>
                  <a:schemeClr val="accent4"/>
                </a:solidFill>
              </a:rPr>
              <a:t>Human Resources Management</a:t>
            </a:r>
          </a:p>
          <a:p>
            <a:pPr algn="ctr"/>
            <a:endParaRPr lang="en-GB">
              <a:solidFill>
                <a:schemeClr val="accent4"/>
              </a:solidFill>
            </a:endParaRPr>
          </a:p>
          <a:p>
            <a:pPr marL="285750" indent="-285750">
              <a:buFont typeface="Century Gothic" panose="020B0502020202020204" pitchFamily="34" charset="0"/>
              <a:buChar char="►"/>
            </a:pPr>
            <a:r>
              <a:rPr lang="en-GB" sz="2400">
                <a:solidFill>
                  <a:schemeClr val="accent6">
                    <a:lumMod val="75000"/>
                  </a:schemeClr>
                </a:solidFill>
              </a:rPr>
              <a:t>Matching candidate to the right job.</a:t>
            </a:r>
          </a:p>
          <a:p>
            <a:pPr marL="285750" indent="-285750">
              <a:buFont typeface="Century Gothic" panose="020B0502020202020204" pitchFamily="34" charset="0"/>
              <a:buChar char="►"/>
            </a:pPr>
            <a:r>
              <a:rPr lang="en-GB" sz="2400">
                <a:solidFill>
                  <a:schemeClr val="accent6">
                    <a:lumMod val="75000"/>
                  </a:schemeClr>
                </a:solidFill>
              </a:rPr>
              <a:t>Expert on the work skill.</a:t>
            </a:r>
          </a:p>
          <a:p>
            <a:pPr marL="285750" indent="-285750">
              <a:buFont typeface="Century Gothic" panose="020B0502020202020204" pitchFamily="34" charset="0"/>
              <a:buChar char="►"/>
            </a:pPr>
            <a:r>
              <a:rPr lang="en-GB" sz="2400">
                <a:solidFill>
                  <a:schemeClr val="accent6">
                    <a:lumMod val="75000"/>
                  </a:schemeClr>
                </a:solidFill>
              </a:rPr>
              <a:t>Recruit and retain valuable employees by offering fair wages.</a:t>
            </a:r>
          </a:p>
          <a:p>
            <a:pPr marL="285750" indent="-285750">
              <a:buFont typeface="Century Gothic" panose="020B0502020202020204" pitchFamily="34" charset="0"/>
              <a:buChar char="►"/>
            </a:pPr>
            <a:r>
              <a:rPr lang="en-GB" sz="2400">
                <a:solidFill>
                  <a:schemeClr val="accent6">
                    <a:lumMod val="75000"/>
                  </a:schemeClr>
                </a:solidFill>
              </a:rPr>
              <a:t>Professional development opportunities.</a:t>
            </a:r>
          </a:p>
          <a:p>
            <a:pPr marL="285750" indent="-285750">
              <a:buFont typeface="Century Gothic" panose="020B0502020202020204" pitchFamily="34" charset="0"/>
              <a:buChar char="►"/>
            </a:pPr>
            <a:r>
              <a:rPr lang="en-GB" sz="2400">
                <a:solidFill>
                  <a:schemeClr val="accent6">
                    <a:lumMod val="75000"/>
                  </a:schemeClr>
                </a:solidFill>
              </a:rPr>
              <a:t>Work to maintain positive relation.</a:t>
            </a:r>
          </a:p>
          <a:p>
            <a:pPr marL="285750" indent="-285750">
              <a:buFont typeface="Century Gothic" panose="020B0502020202020204" pitchFamily="34" charset="0"/>
              <a:buChar char="►"/>
            </a:pPr>
            <a:r>
              <a:rPr lang="en-GB" sz="2400">
                <a:solidFill>
                  <a:schemeClr val="accent6">
                    <a:lumMod val="75000"/>
                  </a:schemeClr>
                </a:solidFill>
              </a:rPr>
              <a:t>Participate in company strategy sessions.</a:t>
            </a:r>
          </a:p>
          <a:p>
            <a:pPr marL="285750" indent="-285750">
              <a:buFont typeface="Century Gothic" panose="020B0502020202020204" pitchFamily="34" charset="0"/>
              <a:buChar char="►"/>
            </a:pPr>
            <a:r>
              <a:rPr lang="en-GB" sz="2400">
                <a:solidFill>
                  <a:schemeClr val="accent6">
                    <a:lumMod val="75000"/>
                  </a:schemeClr>
                </a:solidFill>
              </a:rPr>
              <a:t>A human resources director has knowledge of all aspects of human resource management. </a:t>
            </a:r>
            <a:r>
              <a:rPr lang="en-GB" sz="2400">
                <a:solidFill>
                  <a:schemeClr val="accent4"/>
                </a:solidFill>
              </a:rPr>
              <a:t> </a:t>
            </a:r>
          </a:p>
        </p:txBody>
      </p:sp>
    </p:spTree>
    <p:extLst>
      <p:ext uri="{BB962C8B-B14F-4D97-AF65-F5344CB8AC3E}">
        <p14:creationId xmlns:p14="http://schemas.microsoft.com/office/powerpoint/2010/main" val="11892054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close up of a logo&#10;&#10;Description generated with high confidence">
            <a:extLst>
              <a:ext uri="{FF2B5EF4-FFF2-40B4-BE49-F238E27FC236}">
                <a16:creationId xmlns:a16="http://schemas.microsoft.com/office/drawing/2014/main" id="{8DA1BBEE-1C0A-468E-8E79-5FA6F57A33C4}"/>
              </a:ext>
            </a:extLst>
          </p:cNvPr>
          <p:cNvPicPr>
            <a:picLocks noChangeAspect="1"/>
          </p:cNvPicPr>
          <p:nvPr/>
        </p:nvPicPr>
        <p:blipFill>
          <a:blip r:embed="rId2"/>
          <a:stretch>
            <a:fillRect/>
          </a:stretch>
        </p:blipFill>
        <p:spPr>
          <a:xfrm>
            <a:off x="4724400" y="2302781"/>
            <a:ext cx="5387788" cy="4482408"/>
          </a:xfrm>
          <a:prstGeom prst="rect">
            <a:avLst/>
          </a:prstGeom>
        </p:spPr>
      </p:pic>
      <p:sp>
        <p:nvSpPr>
          <p:cNvPr id="3" name="Content Placeholder 2">
            <a:extLst>
              <a:ext uri="{FF2B5EF4-FFF2-40B4-BE49-F238E27FC236}">
                <a16:creationId xmlns:a16="http://schemas.microsoft.com/office/drawing/2014/main" id="{AAF054F1-CB4B-4D40-A823-CB2793FEA15E}"/>
              </a:ext>
            </a:extLst>
          </p:cNvPr>
          <p:cNvSpPr>
            <a:spLocks noGrp="1"/>
          </p:cNvSpPr>
          <p:nvPr>
            <p:ph idx="1"/>
          </p:nvPr>
        </p:nvSpPr>
        <p:spPr>
          <a:xfrm>
            <a:off x="549836" y="2906059"/>
            <a:ext cx="8825659" cy="3416300"/>
          </a:xfrm>
          <a:ln>
            <a:noFill/>
          </a:ln>
        </p:spPr>
        <p:txBody>
          <a:bodyPr vert="horz" lIns="91440" tIns="45720" rIns="91440" bIns="45720" rtlCol="0" anchor="t">
            <a:normAutofit/>
          </a:bodyPr>
          <a:lstStyle/>
          <a:p>
            <a:r>
              <a:rPr lang="en-GB" sz="4000" b="1">
                <a:solidFill>
                  <a:schemeClr val="accent6">
                    <a:lumMod val="75000"/>
                  </a:schemeClr>
                </a:solidFill>
              </a:rPr>
              <a:t>Target Market</a:t>
            </a:r>
          </a:p>
          <a:p>
            <a:r>
              <a:rPr lang="en-GB" sz="4000" b="1">
                <a:solidFill>
                  <a:schemeClr val="accent3">
                    <a:lumMod val="75000"/>
                  </a:schemeClr>
                </a:solidFill>
              </a:rPr>
              <a:t>Segmentation</a:t>
            </a:r>
            <a:r>
              <a:rPr lang="en-GB" sz="4000" b="1">
                <a:solidFill>
                  <a:schemeClr val="accent6">
                    <a:lumMod val="75000"/>
                  </a:schemeClr>
                </a:solidFill>
              </a:rPr>
              <a:t> </a:t>
            </a:r>
          </a:p>
          <a:p>
            <a:r>
              <a:rPr lang="en-GB" sz="4000" b="1">
                <a:solidFill>
                  <a:schemeClr val="accent1">
                    <a:lumMod val="60000"/>
                    <a:lumOff val="40000"/>
                  </a:schemeClr>
                </a:solidFill>
              </a:rPr>
              <a:t>Pricing</a:t>
            </a:r>
          </a:p>
          <a:p>
            <a:r>
              <a:rPr lang="en-GB" sz="4000" b="1">
                <a:solidFill>
                  <a:schemeClr val="accent5"/>
                </a:solidFill>
              </a:rPr>
              <a:t>Promotion</a:t>
            </a:r>
          </a:p>
          <a:p>
            <a:pPr marL="0" indent="0">
              <a:buNone/>
            </a:pPr>
            <a:endParaRPr lang="en-GB">
              <a:solidFill>
                <a:srgbClr val="404040"/>
              </a:solidFill>
            </a:endParaRPr>
          </a:p>
        </p:txBody>
      </p:sp>
      <p:sp>
        <p:nvSpPr>
          <p:cNvPr id="6" name="Rectangle 5">
            <a:extLst>
              <a:ext uri="{FF2B5EF4-FFF2-40B4-BE49-F238E27FC236}">
                <a16:creationId xmlns:a16="http://schemas.microsoft.com/office/drawing/2014/main" id="{2CEB63EE-8F6B-714C-B813-FDB67AD06572}"/>
              </a:ext>
            </a:extLst>
          </p:cNvPr>
          <p:cNvSpPr/>
          <p:nvPr/>
        </p:nvSpPr>
        <p:spPr>
          <a:xfrm>
            <a:off x="1395920" y="916385"/>
            <a:ext cx="9445744" cy="923330"/>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a:ln/>
                <a:solidFill>
                  <a:schemeClr val="accent4"/>
                </a:solidFill>
              </a:rPr>
              <a:t>Marketing &amp; Promotion</a:t>
            </a:r>
            <a:endParaRPr lang="en-US" sz="5400" b="1" cap="none" spc="0">
              <a:ln/>
              <a:solidFill>
                <a:schemeClr val="accent4"/>
              </a:solidFill>
              <a:effectLst/>
            </a:endParaRPr>
          </a:p>
        </p:txBody>
      </p:sp>
      <p:pic>
        <p:nvPicPr>
          <p:cNvPr id="8" name="Picture 7" descr="A close up of a sign&#10;&#10;Description automatically generated">
            <a:extLst>
              <a:ext uri="{FF2B5EF4-FFF2-40B4-BE49-F238E27FC236}">
                <a16:creationId xmlns:a16="http://schemas.microsoft.com/office/drawing/2014/main" id="{1212CD75-6A4C-8C4E-9E07-ECAFC50AC010}"/>
              </a:ext>
            </a:extLst>
          </p:cNvPr>
          <p:cNvPicPr>
            <a:picLocks noChangeAspect="1"/>
          </p:cNvPicPr>
          <p:nvPr/>
        </p:nvPicPr>
        <p:blipFill>
          <a:blip r:embed="rId3"/>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1651079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53" presetClass="entr" presetSubtype="16"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p:cTn id="31" dur="500" fill="hold"/>
                                        <p:tgtEl>
                                          <p:spTgt spid="4"/>
                                        </p:tgtEl>
                                        <p:attrNameLst>
                                          <p:attrName>ppt_w</p:attrName>
                                        </p:attrNameLst>
                                      </p:cBhvr>
                                      <p:tavLst>
                                        <p:tav tm="0">
                                          <p:val>
                                            <p:fltVal val="0"/>
                                          </p:val>
                                        </p:tav>
                                        <p:tav tm="100000">
                                          <p:val>
                                            <p:strVal val="#ppt_w"/>
                                          </p:val>
                                        </p:tav>
                                      </p:tavLst>
                                    </p:anim>
                                    <p:anim calcmode="lin" valueType="num">
                                      <p:cBhvr>
                                        <p:cTn id="32" dur="500" fill="hold"/>
                                        <p:tgtEl>
                                          <p:spTgt spid="4"/>
                                        </p:tgtEl>
                                        <p:attrNameLst>
                                          <p:attrName>ppt_h</p:attrName>
                                        </p:attrNameLst>
                                      </p:cBhvr>
                                      <p:tavLst>
                                        <p:tav tm="0">
                                          <p:val>
                                            <p:fltVal val="0"/>
                                          </p:val>
                                        </p:tav>
                                        <p:tav tm="100000">
                                          <p:val>
                                            <p:strVal val="#ppt_h"/>
                                          </p:val>
                                        </p:tav>
                                      </p:tavLst>
                                    </p:anim>
                                    <p:animEffect transition="in" filter="fade">
                                      <p:cBhvr>
                                        <p:cTn id="3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98821F-9BBF-8947-A44F-E37DFA06D12C}"/>
              </a:ext>
            </a:extLst>
          </p:cNvPr>
          <p:cNvSpPr>
            <a:spLocks noGrp="1"/>
          </p:cNvSpPr>
          <p:nvPr>
            <p:ph idx="1"/>
          </p:nvPr>
        </p:nvSpPr>
        <p:spPr>
          <a:xfrm>
            <a:off x="1154954" y="2603500"/>
            <a:ext cx="9269206" cy="4078654"/>
          </a:xfrm>
        </p:spPr>
        <p:txBody>
          <a:bodyPr vert="horz" lIns="91440" tIns="45720" rIns="91440" bIns="45720" rtlCol="0" anchor="t">
            <a:normAutofit/>
          </a:bodyPr>
          <a:lstStyle/>
          <a:p>
            <a:r>
              <a:rPr lang="en-US" sz="2800">
                <a:solidFill>
                  <a:schemeClr val="accent2"/>
                </a:solidFill>
              </a:rPr>
              <a:t>Activities – Questionnaire designed on Google Forms</a:t>
            </a:r>
          </a:p>
          <a:p>
            <a:pPr marL="0" indent="0">
              <a:buNone/>
            </a:pPr>
            <a:endParaRPr lang="en-US" sz="2800">
              <a:solidFill>
                <a:schemeClr val="accent6">
                  <a:lumMod val="75000"/>
                </a:schemeClr>
              </a:solidFill>
            </a:endParaRPr>
          </a:p>
          <a:p>
            <a:endParaRPr lang="en-US" sz="2800">
              <a:solidFill>
                <a:schemeClr val="accent6">
                  <a:lumMod val="75000"/>
                </a:schemeClr>
              </a:solidFill>
            </a:endParaRPr>
          </a:p>
          <a:p>
            <a:endParaRPr lang="en-US" sz="2800">
              <a:solidFill>
                <a:schemeClr val="accent6">
                  <a:lumMod val="75000"/>
                </a:schemeClr>
              </a:solidFill>
            </a:endParaRPr>
          </a:p>
          <a:p>
            <a:r>
              <a:rPr lang="en-US" sz="2800">
                <a:solidFill>
                  <a:schemeClr val="accent6">
                    <a:lumMod val="75000"/>
                  </a:schemeClr>
                </a:solidFill>
              </a:rPr>
              <a:t> have also conducted secondary research </a:t>
            </a:r>
          </a:p>
          <a:p>
            <a:pPr marL="0" indent="0">
              <a:buNone/>
            </a:pPr>
            <a:endParaRPr lang="en-US" sz="3500">
              <a:solidFill>
                <a:schemeClr val="accent6">
                  <a:lumMod val="75000"/>
                </a:schemeClr>
              </a:solidFill>
            </a:endParaRPr>
          </a:p>
          <a:p>
            <a:pPr marL="0" indent="0">
              <a:buNone/>
            </a:pPr>
            <a:endParaRPr lang="en-US" sz="4000">
              <a:solidFill>
                <a:schemeClr val="accent6">
                  <a:lumMod val="75000"/>
                </a:schemeClr>
              </a:solidFill>
            </a:endParaRPr>
          </a:p>
          <a:p>
            <a:endParaRPr lang="en-US"/>
          </a:p>
        </p:txBody>
      </p:sp>
      <p:sp>
        <p:nvSpPr>
          <p:cNvPr id="5" name="Rectangle 4">
            <a:extLst>
              <a:ext uri="{FF2B5EF4-FFF2-40B4-BE49-F238E27FC236}">
                <a16:creationId xmlns:a16="http://schemas.microsoft.com/office/drawing/2014/main" id="{3A8A16E0-FCC5-DE4C-8BCB-09FBD38FC8AC}"/>
              </a:ext>
            </a:extLst>
          </p:cNvPr>
          <p:cNvSpPr/>
          <p:nvPr/>
        </p:nvSpPr>
        <p:spPr>
          <a:xfrm>
            <a:off x="1866530" y="759394"/>
            <a:ext cx="7957693" cy="923330"/>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endParaRPr lang="en-US" sz="5400" cap="none" spc="0">
              <a:ln/>
              <a:solidFill>
                <a:schemeClr val="accent3"/>
              </a:solidFill>
              <a:effectLst/>
            </a:endParaRPr>
          </a:p>
        </p:txBody>
      </p:sp>
      <p:pic>
        <p:nvPicPr>
          <p:cNvPr id="9" name="Picture 8">
            <a:extLst>
              <a:ext uri="{FF2B5EF4-FFF2-40B4-BE49-F238E27FC236}">
                <a16:creationId xmlns:a16="http://schemas.microsoft.com/office/drawing/2014/main" id="{1BBD00AF-AC27-3D41-BF38-3CBA9A08690E}"/>
              </a:ext>
            </a:extLst>
          </p:cNvPr>
          <p:cNvPicPr>
            <a:picLocks noChangeAspect="1"/>
          </p:cNvPicPr>
          <p:nvPr/>
        </p:nvPicPr>
        <p:blipFill>
          <a:blip r:embed="rId2"/>
          <a:stretch>
            <a:fillRect/>
          </a:stretch>
        </p:blipFill>
        <p:spPr>
          <a:xfrm>
            <a:off x="10325470" y="535461"/>
            <a:ext cx="1333720" cy="1301965"/>
          </a:xfrm>
          <a:prstGeom prst="rect">
            <a:avLst/>
          </a:prstGeom>
        </p:spPr>
      </p:pic>
      <p:sp>
        <p:nvSpPr>
          <p:cNvPr id="4" name="Rectangle 3">
            <a:extLst>
              <a:ext uri="{FF2B5EF4-FFF2-40B4-BE49-F238E27FC236}">
                <a16:creationId xmlns:a16="http://schemas.microsoft.com/office/drawing/2014/main" id="{9939C71B-DE33-6A4B-ABAD-35D8E0AEE69B}"/>
              </a:ext>
            </a:extLst>
          </p:cNvPr>
          <p:cNvSpPr/>
          <p:nvPr/>
        </p:nvSpPr>
        <p:spPr>
          <a:xfrm>
            <a:off x="3317196" y="914096"/>
            <a:ext cx="4854214"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a:ln/>
                <a:solidFill>
                  <a:schemeClr val="accent4"/>
                </a:solidFill>
              </a:rPr>
              <a:t>Target Market</a:t>
            </a:r>
            <a:endParaRPr lang="en-US" sz="5400" b="1" cap="none" spc="0">
              <a:ln/>
              <a:solidFill>
                <a:schemeClr val="accent4"/>
              </a:solidFill>
              <a:effectLst/>
            </a:endParaRPr>
          </a:p>
        </p:txBody>
      </p:sp>
      <p:pic>
        <p:nvPicPr>
          <p:cNvPr id="2" name="Picture 5" descr="A close up of a logo&#10;&#10;Description generated with very high confidence">
            <a:extLst>
              <a:ext uri="{FF2B5EF4-FFF2-40B4-BE49-F238E27FC236}">
                <a16:creationId xmlns:a16="http://schemas.microsoft.com/office/drawing/2014/main" id="{12104BF5-AD5A-4EE3-B977-E5D7EE953175}"/>
              </a:ext>
            </a:extLst>
          </p:cNvPr>
          <p:cNvPicPr>
            <a:picLocks noChangeAspect="1"/>
          </p:cNvPicPr>
          <p:nvPr/>
        </p:nvPicPr>
        <p:blipFill>
          <a:blip r:embed="rId3"/>
          <a:stretch>
            <a:fillRect/>
          </a:stretch>
        </p:blipFill>
        <p:spPr>
          <a:xfrm>
            <a:off x="6533611" y="3107053"/>
            <a:ext cx="2930338" cy="1734670"/>
          </a:xfrm>
          <a:prstGeom prst="rect">
            <a:avLst/>
          </a:prstGeom>
        </p:spPr>
      </p:pic>
      <p:pic>
        <p:nvPicPr>
          <p:cNvPr id="6" name="Picture 6">
            <a:extLst>
              <a:ext uri="{FF2B5EF4-FFF2-40B4-BE49-F238E27FC236}">
                <a16:creationId xmlns:a16="http://schemas.microsoft.com/office/drawing/2014/main" id="{7BA17404-6435-4780-B02A-36BBD6B8940F}"/>
              </a:ext>
            </a:extLst>
          </p:cNvPr>
          <p:cNvPicPr>
            <a:picLocks noChangeAspect="1"/>
          </p:cNvPicPr>
          <p:nvPr/>
        </p:nvPicPr>
        <p:blipFill>
          <a:blip r:embed="rId4"/>
          <a:stretch>
            <a:fillRect/>
          </a:stretch>
        </p:blipFill>
        <p:spPr>
          <a:xfrm>
            <a:off x="9409532" y="4643438"/>
            <a:ext cx="2143125" cy="2143125"/>
          </a:xfrm>
          <a:prstGeom prst="rect">
            <a:avLst/>
          </a:prstGeom>
        </p:spPr>
      </p:pic>
    </p:spTree>
    <p:extLst>
      <p:ext uri="{BB962C8B-B14F-4D97-AF65-F5344CB8AC3E}">
        <p14:creationId xmlns:p14="http://schemas.microsoft.com/office/powerpoint/2010/main" val="1133131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9"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0-#ppt_w/2"/>
                                          </p:val>
                                        </p:tav>
                                        <p:tav tm="100000">
                                          <p:val>
                                            <p:strVal val="#ppt_x"/>
                                          </p:val>
                                        </p:tav>
                                      </p:tavLst>
                                    </p:anim>
                                    <p:anim calcmode="lin" valueType="num">
                                      <p:cBhvr additive="base">
                                        <p:cTn id="14" dur="500" fill="hold"/>
                                        <p:tgtEl>
                                          <p:spTgt spid="6"/>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7">
            <a:extLst>
              <a:ext uri="{FF2B5EF4-FFF2-40B4-BE49-F238E27FC236}">
                <a16:creationId xmlns:a16="http://schemas.microsoft.com/office/drawing/2014/main" id="{6ACF8D45-0FA7-42A9-817C-3F5A9180A8C1}"/>
              </a:ext>
            </a:extLst>
          </p:cNvPr>
          <p:cNvPicPr>
            <a:picLocks noChangeAspect="1"/>
          </p:cNvPicPr>
          <p:nvPr/>
        </p:nvPicPr>
        <p:blipFill>
          <a:blip r:embed="rId2"/>
          <a:stretch>
            <a:fillRect/>
          </a:stretch>
        </p:blipFill>
        <p:spPr>
          <a:xfrm>
            <a:off x="5508811" y="2704193"/>
            <a:ext cx="4188757" cy="4026967"/>
          </a:xfrm>
          <a:prstGeom prst="rect">
            <a:avLst/>
          </a:prstGeom>
        </p:spPr>
      </p:pic>
      <p:sp>
        <p:nvSpPr>
          <p:cNvPr id="3" name="Content Placeholder 2">
            <a:extLst>
              <a:ext uri="{FF2B5EF4-FFF2-40B4-BE49-F238E27FC236}">
                <a16:creationId xmlns:a16="http://schemas.microsoft.com/office/drawing/2014/main" id="{F2DE79A8-2D98-A34B-97DC-CC069AAEE9E0}"/>
              </a:ext>
            </a:extLst>
          </p:cNvPr>
          <p:cNvSpPr>
            <a:spLocks noGrp="1"/>
          </p:cNvSpPr>
          <p:nvPr>
            <p:ph idx="1"/>
          </p:nvPr>
        </p:nvSpPr>
        <p:spPr>
          <a:xfrm>
            <a:off x="336503" y="2262884"/>
            <a:ext cx="10978668" cy="4312347"/>
          </a:xfrm>
        </p:spPr>
        <p:txBody>
          <a:bodyPr vert="horz" lIns="91440" tIns="45720" rIns="91440" bIns="45720" rtlCol="0" anchor="t">
            <a:normAutofit fontScale="85000" lnSpcReduction="20000"/>
          </a:bodyPr>
          <a:lstStyle/>
          <a:p>
            <a:pPr marL="514350" indent="-514350">
              <a:buAutoNum type="arabicPeriod"/>
            </a:pPr>
            <a:endParaRPr lang="en-US" sz="2800">
              <a:solidFill>
                <a:schemeClr val="accent6">
                  <a:lumMod val="75000"/>
                </a:schemeClr>
              </a:solidFill>
            </a:endParaRPr>
          </a:p>
          <a:p>
            <a:pPr marL="457200" indent="-457200">
              <a:buAutoNum type="arabicPeriod"/>
            </a:pPr>
            <a:r>
              <a:rPr lang="en-US" sz="2400" b="1">
                <a:solidFill>
                  <a:schemeClr val="accent6">
                    <a:lumMod val="75000"/>
                  </a:schemeClr>
                </a:solidFill>
              </a:rPr>
              <a:t>Gender</a:t>
            </a:r>
          </a:p>
          <a:p>
            <a:pPr marL="457200" indent="-457200">
              <a:buAutoNum type="arabicPeriod"/>
            </a:pPr>
            <a:r>
              <a:rPr lang="en-US" sz="2400" b="1">
                <a:solidFill>
                  <a:srgbClr val="00B050"/>
                </a:solidFill>
              </a:rPr>
              <a:t>Age group</a:t>
            </a:r>
          </a:p>
          <a:p>
            <a:pPr marL="457200" indent="-457200">
              <a:buAutoNum type="arabicPeriod"/>
            </a:pPr>
            <a:r>
              <a:rPr lang="en-US" sz="2400" b="1">
                <a:solidFill>
                  <a:schemeClr val="accent6">
                    <a:lumMod val="75000"/>
                  </a:schemeClr>
                </a:solidFill>
              </a:rPr>
              <a:t>Preferred books</a:t>
            </a:r>
          </a:p>
          <a:p>
            <a:pPr marL="457200" indent="-457200">
              <a:buAutoNum type="arabicPeriod"/>
            </a:pPr>
            <a:r>
              <a:rPr lang="en-US" sz="2400" b="1">
                <a:solidFill>
                  <a:srgbClr val="00B050"/>
                </a:solidFill>
              </a:rPr>
              <a:t>How often do you read?</a:t>
            </a:r>
          </a:p>
          <a:p>
            <a:pPr marL="457200" indent="-457200">
              <a:buAutoNum type="arabicPeriod"/>
            </a:pPr>
            <a:r>
              <a:rPr lang="en-US" sz="2400" b="1">
                <a:solidFill>
                  <a:schemeClr val="accent6">
                    <a:lumMod val="75000"/>
                  </a:schemeClr>
                </a:solidFill>
              </a:rPr>
              <a:t>How long do you read for ?</a:t>
            </a:r>
          </a:p>
          <a:p>
            <a:pPr marL="457200" indent="-457200">
              <a:buAutoNum type="arabicPeriod"/>
            </a:pPr>
            <a:r>
              <a:rPr lang="en-US" sz="2400" b="1">
                <a:solidFill>
                  <a:srgbClr val="00B050"/>
                </a:solidFill>
              </a:rPr>
              <a:t>Where do you buy your books from?</a:t>
            </a:r>
          </a:p>
          <a:p>
            <a:pPr marL="457200" indent="-457200">
              <a:buAutoNum type="arabicPeriod"/>
            </a:pPr>
            <a:r>
              <a:rPr lang="en-US" sz="2400" b="1">
                <a:solidFill>
                  <a:schemeClr val="accent6">
                    <a:lumMod val="75000"/>
                  </a:schemeClr>
                </a:solidFill>
              </a:rPr>
              <a:t>Delivery timescale?</a:t>
            </a:r>
          </a:p>
          <a:p>
            <a:pPr marL="457200" indent="-457200">
              <a:buAutoNum type="arabicPeriod"/>
            </a:pPr>
            <a:r>
              <a:rPr lang="en-US" sz="2400" b="1">
                <a:solidFill>
                  <a:srgbClr val="00B050"/>
                </a:solidFill>
              </a:rPr>
              <a:t>Who do you buy for ?</a:t>
            </a:r>
          </a:p>
          <a:p>
            <a:pPr marL="457200" indent="-457200">
              <a:buAutoNum type="arabicPeriod"/>
            </a:pPr>
            <a:r>
              <a:rPr lang="en-US" sz="2400" b="1">
                <a:solidFill>
                  <a:schemeClr val="accent6">
                    <a:lumMod val="75000"/>
                  </a:schemeClr>
                </a:solidFill>
              </a:rPr>
              <a:t>Payment method used at checkout?</a:t>
            </a:r>
          </a:p>
          <a:p>
            <a:pPr marL="457200" indent="-457200">
              <a:buAutoNum type="arabicPeriod"/>
            </a:pPr>
            <a:r>
              <a:rPr lang="en-US" sz="2400" b="1">
                <a:solidFill>
                  <a:srgbClr val="00B050"/>
                </a:solidFill>
              </a:rPr>
              <a:t>Delivery charges?</a:t>
            </a:r>
          </a:p>
          <a:p>
            <a:pPr marL="514350" indent="-514350">
              <a:buAutoNum type="arabicPeriod"/>
            </a:pPr>
            <a:endParaRPr lang="en-US" sz="2800">
              <a:solidFill>
                <a:srgbClr val="A925A5"/>
              </a:solidFill>
            </a:endParaRPr>
          </a:p>
          <a:p>
            <a:pPr>
              <a:buAutoNum type="arabicPeriod"/>
            </a:pPr>
            <a:endParaRPr lang="en-US">
              <a:solidFill>
                <a:srgbClr val="404040"/>
              </a:solidFill>
            </a:endParaRPr>
          </a:p>
        </p:txBody>
      </p:sp>
      <p:sp>
        <p:nvSpPr>
          <p:cNvPr id="4" name="Rectangle 3">
            <a:extLst>
              <a:ext uri="{FF2B5EF4-FFF2-40B4-BE49-F238E27FC236}">
                <a16:creationId xmlns:a16="http://schemas.microsoft.com/office/drawing/2014/main" id="{B0DE44AC-C8FF-F24C-AF6A-8755AD63B625}"/>
              </a:ext>
            </a:extLst>
          </p:cNvPr>
          <p:cNvSpPr/>
          <p:nvPr/>
        </p:nvSpPr>
        <p:spPr>
          <a:xfrm>
            <a:off x="2206059" y="838200"/>
            <a:ext cx="6017993" cy="923330"/>
          </a:xfrm>
          <a:prstGeom prst="rect">
            <a:avLst/>
          </a:prstGeom>
          <a:noFill/>
        </p:spPr>
        <p:txBody>
          <a:bodyPr wrap="none" lIns="91440" tIns="45720" rIns="91440" bIns="45720" anchor="t">
            <a:spAutoFit/>
            <a:scene3d>
              <a:camera prst="orthographicFront"/>
              <a:lightRig rig="soft" dir="t">
                <a:rot lat="0" lon="0" rev="15600000"/>
              </a:lightRig>
            </a:scene3d>
            <a:sp3d extrusionH="57150" prstMaterial="softEdge">
              <a:bevelT w="25400" h="38100"/>
            </a:sp3d>
          </a:bodyPr>
          <a:lstStyle/>
          <a:p>
            <a:pPr algn="ctr"/>
            <a:r>
              <a:rPr lang="en-US" sz="5400" b="1">
                <a:ln/>
                <a:solidFill>
                  <a:schemeClr val="accent4"/>
                </a:solidFill>
              </a:rPr>
              <a:t>Primary Research</a:t>
            </a:r>
            <a:endParaRPr lang="en-US" sz="5400" b="1" cap="none" spc="0">
              <a:ln/>
              <a:solidFill>
                <a:schemeClr val="accent4"/>
              </a:solidFill>
              <a:effectLst/>
            </a:endParaRPr>
          </a:p>
        </p:txBody>
      </p:sp>
      <p:pic>
        <p:nvPicPr>
          <p:cNvPr id="12" name="Picture 12" descr="A close up of a logo&#10;&#10;Description generated with very high confidence">
            <a:extLst>
              <a:ext uri="{FF2B5EF4-FFF2-40B4-BE49-F238E27FC236}">
                <a16:creationId xmlns:a16="http://schemas.microsoft.com/office/drawing/2014/main" id="{7AF47C91-AB52-4EAB-9E75-7E2C16C8E813}"/>
              </a:ext>
            </a:extLst>
          </p:cNvPr>
          <p:cNvPicPr>
            <a:picLocks noChangeAspect="1"/>
          </p:cNvPicPr>
          <p:nvPr/>
        </p:nvPicPr>
        <p:blipFill>
          <a:blip r:embed="rId3"/>
          <a:stretch>
            <a:fillRect/>
          </a:stretch>
        </p:blipFill>
        <p:spPr>
          <a:xfrm>
            <a:off x="6043612" y="3419475"/>
            <a:ext cx="104775" cy="19050"/>
          </a:xfrm>
          <a:prstGeom prst="rect">
            <a:avLst/>
          </a:prstGeom>
        </p:spPr>
      </p:pic>
      <p:pic>
        <p:nvPicPr>
          <p:cNvPr id="6" name="Picture 5" descr="A close up of a sign&#10;&#10;Description generated with high confidence">
            <a:extLst>
              <a:ext uri="{FF2B5EF4-FFF2-40B4-BE49-F238E27FC236}">
                <a16:creationId xmlns:a16="http://schemas.microsoft.com/office/drawing/2014/main" id="{BB8ED8D6-D907-4925-A1E1-50DCFAFA607E}"/>
              </a:ext>
            </a:extLst>
          </p:cNvPr>
          <p:cNvPicPr>
            <a:picLocks noChangeAspect="1"/>
          </p:cNvPicPr>
          <p:nvPr/>
        </p:nvPicPr>
        <p:blipFill>
          <a:blip r:embed="rId4"/>
          <a:stretch>
            <a:fillRect/>
          </a:stretch>
        </p:blipFill>
        <p:spPr>
          <a:xfrm>
            <a:off x="10325470" y="535461"/>
            <a:ext cx="1333720" cy="1301965"/>
          </a:xfrm>
          <a:prstGeom prst="rect">
            <a:avLst/>
          </a:prstGeom>
        </p:spPr>
      </p:pic>
    </p:spTree>
    <p:extLst>
      <p:ext uri="{BB962C8B-B14F-4D97-AF65-F5344CB8AC3E}">
        <p14:creationId xmlns:p14="http://schemas.microsoft.com/office/powerpoint/2010/main" val="157429871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6"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fill="hold"/>
                                        <p:tgtEl>
                                          <p:spTgt spid="17"/>
                                        </p:tgtEl>
                                        <p:attrNameLst>
                                          <p:attrName>ppt_x</p:attrName>
                                        </p:attrNameLst>
                                      </p:cBhvr>
                                      <p:tavLst>
                                        <p:tav tm="0">
                                          <p:val>
                                            <p:strVal val="1+#ppt_w/2"/>
                                          </p:val>
                                        </p:tav>
                                        <p:tav tm="100000">
                                          <p:val>
                                            <p:strVal val="#ppt_x"/>
                                          </p:val>
                                        </p:tav>
                                      </p:tavLst>
                                    </p:anim>
                                    <p:anim calcmode="lin" valueType="num">
                                      <p:cBhvr additive="base">
                                        <p:cTn id="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2" descr="A close up of a logo&#10;&#10;Description generated with very high confidence">
            <a:extLst>
              <a:ext uri="{FF2B5EF4-FFF2-40B4-BE49-F238E27FC236}">
                <a16:creationId xmlns:a16="http://schemas.microsoft.com/office/drawing/2014/main" id="{7AF47C91-AB52-4EAB-9E75-7E2C16C8E813}"/>
              </a:ext>
            </a:extLst>
          </p:cNvPr>
          <p:cNvPicPr>
            <a:picLocks noChangeAspect="1"/>
          </p:cNvPicPr>
          <p:nvPr/>
        </p:nvPicPr>
        <p:blipFill>
          <a:blip r:embed="rId2"/>
          <a:stretch>
            <a:fillRect/>
          </a:stretch>
        </p:blipFill>
        <p:spPr>
          <a:xfrm>
            <a:off x="6043612" y="3419475"/>
            <a:ext cx="104775" cy="19050"/>
          </a:xfrm>
          <a:prstGeom prst="rect">
            <a:avLst/>
          </a:prstGeom>
        </p:spPr>
      </p:pic>
      <p:pic>
        <p:nvPicPr>
          <p:cNvPr id="10" name="Picture 10">
            <a:extLst>
              <a:ext uri="{FF2B5EF4-FFF2-40B4-BE49-F238E27FC236}">
                <a16:creationId xmlns:a16="http://schemas.microsoft.com/office/drawing/2014/main" id="{264BC23A-FFD6-4D5E-9299-A6AA4A7644E7}"/>
              </a:ext>
            </a:extLst>
          </p:cNvPr>
          <p:cNvPicPr>
            <a:picLocks noChangeAspect="1"/>
          </p:cNvPicPr>
          <p:nvPr/>
        </p:nvPicPr>
        <p:blipFill rotWithShape="1">
          <a:blip r:embed="rId3"/>
          <a:srcRect r="17429" b="-352"/>
          <a:stretch/>
        </p:blipFill>
        <p:spPr>
          <a:xfrm>
            <a:off x="197223" y="81983"/>
            <a:ext cx="4738242" cy="3567608"/>
          </a:xfrm>
          <a:prstGeom prst="rect">
            <a:avLst/>
          </a:prstGeom>
        </p:spPr>
      </p:pic>
      <p:pic>
        <p:nvPicPr>
          <p:cNvPr id="6" name="Picture 6">
            <a:extLst>
              <a:ext uri="{FF2B5EF4-FFF2-40B4-BE49-F238E27FC236}">
                <a16:creationId xmlns:a16="http://schemas.microsoft.com/office/drawing/2014/main" id="{17B30A93-ACC5-442D-A14F-2F7D1C6019E7}"/>
              </a:ext>
            </a:extLst>
          </p:cNvPr>
          <p:cNvPicPr>
            <a:picLocks noChangeAspect="1"/>
          </p:cNvPicPr>
          <p:nvPr/>
        </p:nvPicPr>
        <p:blipFill>
          <a:blip r:embed="rId4"/>
          <a:stretch>
            <a:fillRect/>
          </a:stretch>
        </p:blipFill>
        <p:spPr>
          <a:xfrm>
            <a:off x="5800165" y="1434750"/>
            <a:ext cx="5376582" cy="3338560"/>
          </a:xfrm>
          <a:prstGeom prst="rect">
            <a:avLst/>
          </a:prstGeom>
        </p:spPr>
      </p:pic>
      <p:pic>
        <p:nvPicPr>
          <p:cNvPr id="9" name="Picture 10">
            <a:extLst>
              <a:ext uri="{FF2B5EF4-FFF2-40B4-BE49-F238E27FC236}">
                <a16:creationId xmlns:a16="http://schemas.microsoft.com/office/drawing/2014/main" id="{277C7E43-4931-463A-BB99-3AAE528D3FB2}"/>
              </a:ext>
            </a:extLst>
          </p:cNvPr>
          <p:cNvPicPr>
            <a:picLocks noChangeAspect="1"/>
          </p:cNvPicPr>
          <p:nvPr/>
        </p:nvPicPr>
        <p:blipFill>
          <a:blip r:embed="rId5"/>
          <a:stretch>
            <a:fillRect/>
          </a:stretch>
        </p:blipFill>
        <p:spPr>
          <a:xfrm>
            <a:off x="2135842" y="3502476"/>
            <a:ext cx="5006788" cy="3125166"/>
          </a:xfrm>
          <a:prstGeom prst="rect">
            <a:avLst/>
          </a:prstGeom>
        </p:spPr>
      </p:pic>
      <p:pic>
        <p:nvPicPr>
          <p:cNvPr id="2" name="Picture 1" descr="A close up of a sign&#10;&#10;Description generated with high confidence">
            <a:extLst>
              <a:ext uri="{FF2B5EF4-FFF2-40B4-BE49-F238E27FC236}">
                <a16:creationId xmlns:a16="http://schemas.microsoft.com/office/drawing/2014/main" id="{E8D38990-9751-4527-8D17-1A826469CAF8}"/>
              </a:ext>
            </a:extLst>
          </p:cNvPr>
          <p:cNvPicPr>
            <a:picLocks noChangeAspect="1"/>
          </p:cNvPicPr>
          <p:nvPr/>
        </p:nvPicPr>
        <p:blipFill>
          <a:blip r:embed="rId6"/>
          <a:stretch>
            <a:fillRect/>
          </a:stretch>
        </p:blipFill>
        <p:spPr>
          <a:xfrm>
            <a:off x="10325470" y="535461"/>
            <a:ext cx="1333720" cy="1301965"/>
          </a:xfrm>
          <a:prstGeom prst="rect">
            <a:avLst/>
          </a:prstGeom>
        </p:spPr>
      </p:pic>
    </p:spTree>
    <p:extLst>
      <p:ext uri="{BB962C8B-B14F-4D97-AF65-F5344CB8AC3E}">
        <p14:creationId xmlns:p14="http://schemas.microsoft.com/office/powerpoint/2010/main" val="415388891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0-#ppt_w/2"/>
                                          </p:val>
                                        </p:tav>
                                        <p:tav tm="100000">
                                          <p:val>
                                            <p:strVal val="#ppt_x"/>
                                          </p:val>
                                        </p:tav>
                                      </p:tavLst>
                                    </p:anim>
                                    <p:anim calcmode="lin" valueType="num">
                                      <p:cBhvr additive="base">
                                        <p:cTn id="14"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2"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0-#ppt_w/2"/>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4">
            <a:extLst>
              <a:ext uri="{FF2B5EF4-FFF2-40B4-BE49-F238E27FC236}">
                <a16:creationId xmlns:a16="http://schemas.microsoft.com/office/drawing/2014/main" id="{AEF4591B-F67E-4384-9FCB-2982E1BD262C}"/>
              </a:ext>
            </a:extLst>
          </p:cNvPr>
          <p:cNvPicPr>
            <a:picLocks noChangeAspect="1"/>
          </p:cNvPicPr>
          <p:nvPr/>
        </p:nvPicPr>
        <p:blipFill>
          <a:blip r:embed="rId2"/>
          <a:stretch>
            <a:fillRect/>
          </a:stretch>
        </p:blipFill>
        <p:spPr>
          <a:xfrm>
            <a:off x="135733" y="176774"/>
            <a:ext cx="5020555" cy="3100716"/>
          </a:xfrm>
          <a:prstGeom prst="rect">
            <a:avLst/>
          </a:prstGeom>
        </p:spPr>
      </p:pic>
      <p:pic>
        <p:nvPicPr>
          <p:cNvPr id="5" name="Picture 5" descr="A screenshot of a cell phone&#10;&#10;Description generated with high confidence">
            <a:extLst>
              <a:ext uri="{FF2B5EF4-FFF2-40B4-BE49-F238E27FC236}">
                <a16:creationId xmlns:a16="http://schemas.microsoft.com/office/drawing/2014/main" id="{AF0E2F9C-C9A7-49F0-95EB-6069D29C9B2A}"/>
              </a:ext>
            </a:extLst>
          </p:cNvPr>
          <p:cNvPicPr>
            <a:picLocks noChangeAspect="1"/>
          </p:cNvPicPr>
          <p:nvPr/>
        </p:nvPicPr>
        <p:blipFill>
          <a:blip r:embed="rId3"/>
          <a:stretch>
            <a:fillRect/>
          </a:stretch>
        </p:blipFill>
        <p:spPr>
          <a:xfrm>
            <a:off x="5340724" y="1323889"/>
            <a:ext cx="5309347" cy="3302548"/>
          </a:xfrm>
          <a:prstGeom prst="rect">
            <a:avLst/>
          </a:prstGeom>
        </p:spPr>
      </p:pic>
      <p:pic>
        <p:nvPicPr>
          <p:cNvPr id="8" name="Picture 8" descr="A close up of a logo&#10;&#10;Description generated with very high confidence">
            <a:extLst>
              <a:ext uri="{FF2B5EF4-FFF2-40B4-BE49-F238E27FC236}">
                <a16:creationId xmlns:a16="http://schemas.microsoft.com/office/drawing/2014/main" id="{51E67F8D-916E-42D5-80AB-0468C5D08B1A}"/>
              </a:ext>
            </a:extLst>
          </p:cNvPr>
          <p:cNvPicPr>
            <a:picLocks noChangeAspect="1"/>
          </p:cNvPicPr>
          <p:nvPr/>
        </p:nvPicPr>
        <p:blipFill>
          <a:blip r:embed="rId4"/>
          <a:stretch>
            <a:fillRect/>
          </a:stretch>
        </p:blipFill>
        <p:spPr>
          <a:xfrm>
            <a:off x="1485901" y="3348037"/>
            <a:ext cx="5847228" cy="3669368"/>
          </a:xfrm>
          <a:prstGeom prst="rect">
            <a:avLst/>
          </a:prstGeom>
        </p:spPr>
      </p:pic>
      <p:pic>
        <p:nvPicPr>
          <p:cNvPr id="2" name="Picture 1" descr="A close up of a sign&#10;&#10;Description generated with high confidence">
            <a:extLst>
              <a:ext uri="{FF2B5EF4-FFF2-40B4-BE49-F238E27FC236}">
                <a16:creationId xmlns:a16="http://schemas.microsoft.com/office/drawing/2014/main" id="{7CA6B251-CF7A-4321-8FFF-1E980D46E0B1}"/>
              </a:ext>
            </a:extLst>
          </p:cNvPr>
          <p:cNvPicPr>
            <a:picLocks noChangeAspect="1"/>
          </p:cNvPicPr>
          <p:nvPr/>
        </p:nvPicPr>
        <p:blipFill>
          <a:blip r:embed="rId5"/>
          <a:stretch>
            <a:fillRect/>
          </a:stretch>
        </p:blipFill>
        <p:spPr>
          <a:xfrm>
            <a:off x="10325470" y="535461"/>
            <a:ext cx="1333720" cy="1301965"/>
          </a:xfrm>
          <a:prstGeom prst="rect">
            <a:avLst/>
          </a:prstGeom>
        </p:spPr>
      </p:pic>
    </p:spTree>
    <p:extLst>
      <p:ext uri="{BB962C8B-B14F-4D97-AF65-F5344CB8AC3E}">
        <p14:creationId xmlns:p14="http://schemas.microsoft.com/office/powerpoint/2010/main" val="164737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strips(downLeft)">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3"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1+#ppt_w/2"/>
                                          </p:val>
                                        </p:tav>
                                        <p:tav tm="100000">
                                          <p:val>
                                            <p:strVal val="#ppt_x"/>
                                          </p:val>
                                        </p:tav>
                                      </p:tavLst>
                                    </p:anim>
                                    <p:anim calcmode="lin" valueType="num">
                                      <p:cBhvr additive="base">
                                        <p:cTn id="19" dur="500" fill="hold"/>
                                        <p:tgtEl>
                                          <p:spTgt spid="8"/>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4" descr="A close up of a logo&#10;&#10;Description generated with high confidence">
            <a:extLst>
              <a:ext uri="{FF2B5EF4-FFF2-40B4-BE49-F238E27FC236}">
                <a16:creationId xmlns:a16="http://schemas.microsoft.com/office/drawing/2014/main" id="{C3095B70-C7F5-461A-B0F0-AEF782908B82}"/>
              </a:ext>
            </a:extLst>
          </p:cNvPr>
          <p:cNvPicPr>
            <a:picLocks noChangeAspect="1"/>
          </p:cNvPicPr>
          <p:nvPr/>
        </p:nvPicPr>
        <p:blipFill rotWithShape="1">
          <a:blip r:embed="rId2"/>
          <a:srcRect l="-185" r="13725"/>
          <a:stretch/>
        </p:blipFill>
        <p:spPr>
          <a:xfrm>
            <a:off x="6715856" y="2504054"/>
            <a:ext cx="4887576" cy="3489583"/>
          </a:xfrm>
          <a:prstGeom prst="rect">
            <a:avLst/>
          </a:prstGeom>
        </p:spPr>
      </p:pic>
      <p:pic>
        <p:nvPicPr>
          <p:cNvPr id="2" name="Picture 3" descr="A screenshot of a cell phone&#10;&#10;Description generated with high confidence">
            <a:extLst>
              <a:ext uri="{FF2B5EF4-FFF2-40B4-BE49-F238E27FC236}">
                <a16:creationId xmlns:a16="http://schemas.microsoft.com/office/drawing/2014/main" id="{5BDDAA8A-C3D4-4C1F-8AA8-1CD8A9ACAB9D}"/>
              </a:ext>
            </a:extLst>
          </p:cNvPr>
          <p:cNvPicPr>
            <a:picLocks noChangeAspect="1"/>
          </p:cNvPicPr>
          <p:nvPr/>
        </p:nvPicPr>
        <p:blipFill>
          <a:blip r:embed="rId3"/>
          <a:stretch>
            <a:fillRect/>
          </a:stretch>
        </p:blipFill>
        <p:spPr>
          <a:xfrm>
            <a:off x="1463488" y="3465948"/>
            <a:ext cx="4984376" cy="3097370"/>
          </a:xfrm>
          <a:prstGeom prst="rect">
            <a:avLst/>
          </a:prstGeom>
        </p:spPr>
      </p:pic>
      <p:pic>
        <p:nvPicPr>
          <p:cNvPr id="3" name="Picture 2" descr="A close up of a sign&#10;&#10;Description generated with high confidence">
            <a:extLst>
              <a:ext uri="{FF2B5EF4-FFF2-40B4-BE49-F238E27FC236}">
                <a16:creationId xmlns:a16="http://schemas.microsoft.com/office/drawing/2014/main" id="{1268B541-6231-4C73-92E3-3725507147EC}"/>
              </a:ext>
            </a:extLst>
          </p:cNvPr>
          <p:cNvPicPr>
            <a:picLocks noChangeAspect="1"/>
          </p:cNvPicPr>
          <p:nvPr/>
        </p:nvPicPr>
        <p:blipFill>
          <a:blip r:embed="rId4"/>
          <a:stretch>
            <a:fillRect/>
          </a:stretch>
        </p:blipFill>
        <p:spPr>
          <a:xfrm>
            <a:off x="10325470" y="535461"/>
            <a:ext cx="1333720" cy="1301965"/>
          </a:xfrm>
          <a:prstGeom prst="rect">
            <a:avLst/>
          </a:prstGeom>
        </p:spPr>
      </p:pic>
      <p:pic>
        <p:nvPicPr>
          <p:cNvPr id="4" name="Picture 5" descr="A close up of a logo&#10;&#10;Description generated with high confidence">
            <a:extLst>
              <a:ext uri="{FF2B5EF4-FFF2-40B4-BE49-F238E27FC236}">
                <a16:creationId xmlns:a16="http://schemas.microsoft.com/office/drawing/2014/main" id="{B6CC7768-6A6B-4B9A-844C-781868DBE500}"/>
              </a:ext>
            </a:extLst>
          </p:cNvPr>
          <p:cNvPicPr>
            <a:picLocks noChangeAspect="1"/>
          </p:cNvPicPr>
          <p:nvPr/>
        </p:nvPicPr>
        <p:blipFill rotWithShape="1">
          <a:blip r:embed="rId5"/>
          <a:srcRect r="20096" b="-386"/>
          <a:stretch/>
        </p:blipFill>
        <p:spPr>
          <a:xfrm>
            <a:off x="1228163" y="3541"/>
            <a:ext cx="4245243" cy="3309877"/>
          </a:xfrm>
          <a:prstGeom prst="rect">
            <a:avLst/>
          </a:prstGeom>
        </p:spPr>
      </p:pic>
    </p:spTree>
    <p:extLst>
      <p:ext uri="{BB962C8B-B14F-4D97-AF65-F5344CB8AC3E}">
        <p14:creationId xmlns:p14="http://schemas.microsoft.com/office/powerpoint/2010/main" val="2984894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6"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1+#ppt_w/2"/>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6"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1+#ppt_w/2"/>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7DD1BFB-B485-8F47-A2A7-1F75D45D83EC}"/>
              </a:ext>
            </a:extLst>
          </p:cNvPr>
          <p:cNvSpPr>
            <a:spLocks noGrp="1"/>
          </p:cNvSpPr>
          <p:nvPr>
            <p:ph idx="1"/>
          </p:nvPr>
        </p:nvSpPr>
        <p:spPr>
          <a:xfrm>
            <a:off x="191248" y="2413000"/>
            <a:ext cx="11537480" cy="3875743"/>
          </a:xfrm>
        </p:spPr>
        <p:txBody>
          <a:bodyPr vert="horz" lIns="91440" tIns="45720" rIns="91440" bIns="45720" rtlCol="0" anchor="t">
            <a:normAutofit/>
          </a:bodyPr>
          <a:lstStyle/>
          <a:p>
            <a:r>
              <a:rPr lang="en-US" sz="2800" b="1">
                <a:solidFill>
                  <a:srgbClr val="00B050"/>
                </a:solidFill>
              </a:rPr>
              <a:t>Over 3 million Muslim families in the UK mainland – office for national  statistics (2018)</a:t>
            </a:r>
          </a:p>
          <a:p>
            <a:r>
              <a:rPr lang="en-US" sz="2800" b="1">
                <a:solidFill>
                  <a:srgbClr val="0070C0"/>
                </a:solidFill>
              </a:rPr>
              <a:t>According to Quora.com there are 1,500 million people worldwide speak English language, 80% of our products are English language</a:t>
            </a:r>
            <a:endParaRPr lang="en-US" sz="2800" b="1">
              <a:solidFill>
                <a:srgbClr val="00B050"/>
              </a:solidFill>
            </a:endParaRPr>
          </a:p>
          <a:p>
            <a:r>
              <a:rPr lang="en-US" sz="2800" b="1">
                <a:solidFill>
                  <a:srgbClr val="FF0000"/>
                </a:solidFill>
                <a:hlinkClick r:id="rId2"/>
              </a:rPr>
              <a:t>https://youtu.be/PVw30auUy3s</a:t>
            </a:r>
            <a:r>
              <a:rPr lang="en-US" sz="2800" b="1">
                <a:solidFill>
                  <a:srgbClr val="FF0000"/>
                </a:solidFill>
              </a:rPr>
              <a:t>  Noorkids.com </a:t>
            </a:r>
          </a:p>
          <a:p>
            <a:pPr marL="0" indent="0">
              <a:buNone/>
            </a:pPr>
            <a:endParaRPr lang="en-US" sz="2800" b="1">
              <a:solidFill>
                <a:srgbClr val="FF0000"/>
              </a:solidFill>
            </a:endParaRPr>
          </a:p>
          <a:p>
            <a:pPr marL="0" indent="0">
              <a:buNone/>
            </a:pPr>
            <a:endParaRPr lang="en-US"/>
          </a:p>
          <a:p>
            <a:pPr marL="0" indent="0">
              <a:buNone/>
            </a:pPr>
            <a:endParaRPr lang="en-US"/>
          </a:p>
        </p:txBody>
      </p:sp>
      <p:sp>
        <p:nvSpPr>
          <p:cNvPr id="4" name="Rectangle 3">
            <a:extLst>
              <a:ext uri="{FF2B5EF4-FFF2-40B4-BE49-F238E27FC236}">
                <a16:creationId xmlns:a16="http://schemas.microsoft.com/office/drawing/2014/main" id="{BD3D6C6F-A263-C64B-8CCD-35440EE68E0B}"/>
              </a:ext>
            </a:extLst>
          </p:cNvPr>
          <p:cNvSpPr/>
          <p:nvPr/>
        </p:nvSpPr>
        <p:spPr>
          <a:xfrm>
            <a:off x="2092312" y="838200"/>
            <a:ext cx="6950942"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a:ln/>
                <a:solidFill>
                  <a:schemeClr val="accent4"/>
                </a:solidFill>
                <a:effectLst/>
              </a:rPr>
              <a:t>Secondary research</a:t>
            </a:r>
          </a:p>
        </p:txBody>
      </p:sp>
      <p:pic>
        <p:nvPicPr>
          <p:cNvPr id="2" name="Picture 5" descr="A close up of a logo&#10;&#10;Description generated with high confidence">
            <a:extLst>
              <a:ext uri="{FF2B5EF4-FFF2-40B4-BE49-F238E27FC236}">
                <a16:creationId xmlns:a16="http://schemas.microsoft.com/office/drawing/2014/main" id="{8B57FD12-004B-4EE4-8D58-23C004209177}"/>
              </a:ext>
            </a:extLst>
          </p:cNvPr>
          <p:cNvPicPr>
            <a:picLocks noChangeAspect="1"/>
          </p:cNvPicPr>
          <p:nvPr/>
        </p:nvPicPr>
        <p:blipFill>
          <a:blip r:embed="rId3"/>
          <a:stretch>
            <a:fillRect/>
          </a:stretch>
        </p:blipFill>
        <p:spPr>
          <a:xfrm>
            <a:off x="4713194" y="5407510"/>
            <a:ext cx="2205318" cy="1320950"/>
          </a:xfrm>
          <a:prstGeom prst="rect">
            <a:avLst/>
          </a:prstGeom>
        </p:spPr>
      </p:pic>
      <p:pic>
        <p:nvPicPr>
          <p:cNvPr id="5" name="Picture 4">
            <a:extLst>
              <a:ext uri="{FF2B5EF4-FFF2-40B4-BE49-F238E27FC236}">
                <a16:creationId xmlns:a16="http://schemas.microsoft.com/office/drawing/2014/main" id="{1770FBD7-E1E4-724B-AD06-B5C672CDD31F}"/>
              </a:ext>
            </a:extLst>
          </p:cNvPr>
          <p:cNvPicPr>
            <a:picLocks noChangeAspect="1"/>
          </p:cNvPicPr>
          <p:nvPr/>
        </p:nvPicPr>
        <p:blipFill>
          <a:blip r:embed="rId4"/>
          <a:stretch>
            <a:fillRect/>
          </a:stretch>
        </p:blipFill>
        <p:spPr>
          <a:xfrm>
            <a:off x="10325470" y="535461"/>
            <a:ext cx="1333720" cy="1301965"/>
          </a:xfrm>
          <a:prstGeom prst="rect">
            <a:avLst/>
          </a:prstGeom>
        </p:spPr>
      </p:pic>
      <p:pic>
        <p:nvPicPr>
          <p:cNvPr id="7" name="Picture 7">
            <a:extLst>
              <a:ext uri="{FF2B5EF4-FFF2-40B4-BE49-F238E27FC236}">
                <a16:creationId xmlns:a16="http://schemas.microsoft.com/office/drawing/2014/main" id="{BED446B9-1F2B-44BE-9ABA-92468588733F}"/>
              </a:ext>
            </a:extLst>
          </p:cNvPr>
          <p:cNvPicPr>
            <a:picLocks noChangeAspect="1"/>
          </p:cNvPicPr>
          <p:nvPr/>
        </p:nvPicPr>
        <p:blipFill>
          <a:blip r:embed="rId5"/>
          <a:stretch>
            <a:fillRect/>
          </a:stretch>
        </p:blipFill>
        <p:spPr>
          <a:xfrm>
            <a:off x="9302284" y="4966728"/>
            <a:ext cx="2619375" cy="1743075"/>
          </a:xfrm>
          <a:prstGeom prst="rect">
            <a:avLst/>
          </a:prstGeom>
        </p:spPr>
      </p:pic>
    </p:spTree>
    <p:extLst>
      <p:ext uri="{BB962C8B-B14F-4D97-AF65-F5344CB8AC3E}">
        <p14:creationId xmlns:p14="http://schemas.microsoft.com/office/powerpoint/2010/main" val="386946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1+#ppt_w/2"/>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2"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0-#ppt_w/2"/>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5" descr="A picture containing LEGO, toy&#10;&#10;Description generated with high confidence">
            <a:extLst>
              <a:ext uri="{FF2B5EF4-FFF2-40B4-BE49-F238E27FC236}">
                <a16:creationId xmlns:a16="http://schemas.microsoft.com/office/drawing/2014/main" id="{6458A198-E675-400D-B795-7DF561D139AE}"/>
              </a:ext>
            </a:extLst>
          </p:cNvPr>
          <p:cNvPicPr>
            <a:picLocks noChangeAspect="1"/>
          </p:cNvPicPr>
          <p:nvPr/>
        </p:nvPicPr>
        <p:blipFill>
          <a:blip r:embed="rId2"/>
          <a:stretch>
            <a:fillRect/>
          </a:stretch>
        </p:blipFill>
        <p:spPr>
          <a:xfrm>
            <a:off x="6075424" y="3615970"/>
            <a:ext cx="5845396" cy="2391263"/>
          </a:xfrm>
          <a:prstGeom prst="rect">
            <a:avLst/>
          </a:prstGeom>
        </p:spPr>
      </p:pic>
      <p:sp>
        <p:nvSpPr>
          <p:cNvPr id="3" name="Content Placeholder 2">
            <a:extLst>
              <a:ext uri="{FF2B5EF4-FFF2-40B4-BE49-F238E27FC236}">
                <a16:creationId xmlns:a16="http://schemas.microsoft.com/office/drawing/2014/main" id="{2F234DCA-E7CC-F144-A466-ADBD69C90463}"/>
              </a:ext>
            </a:extLst>
          </p:cNvPr>
          <p:cNvSpPr>
            <a:spLocks noGrp="1"/>
          </p:cNvSpPr>
          <p:nvPr>
            <p:ph idx="1"/>
          </p:nvPr>
        </p:nvSpPr>
        <p:spPr>
          <a:xfrm>
            <a:off x="483825" y="2501220"/>
            <a:ext cx="7583640" cy="3136153"/>
          </a:xfrm>
        </p:spPr>
        <p:txBody>
          <a:bodyPr vert="horz" lIns="91440" tIns="45720" rIns="91440" bIns="45720" rtlCol="0" anchor="t">
            <a:normAutofit/>
          </a:bodyPr>
          <a:lstStyle/>
          <a:p>
            <a:r>
              <a:rPr lang="en-US" sz="4000">
                <a:solidFill>
                  <a:schemeClr val="accent5">
                    <a:lumMod val="75000"/>
                  </a:schemeClr>
                </a:solidFill>
              </a:rPr>
              <a:t>External - to fulfil customer needs</a:t>
            </a:r>
            <a:endParaRPr lang="en-US">
              <a:solidFill>
                <a:schemeClr val="accent5">
                  <a:lumMod val="75000"/>
                </a:schemeClr>
              </a:solidFill>
            </a:endParaRPr>
          </a:p>
          <a:p>
            <a:r>
              <a:rPr lang="en-US" sz="4000">
                <a:solidFill>
                  <a:srgbClr val="00B050"/>
                </a:solidFill>
              </a:rPr>
              <a:t>Demographic</a:t>
            </a:r>
            <a:endParaRPr lang="en-US">
              <a:solidFill>
                <a:srgbClr val="00B050"/>
              </a:solidFill>
            </a:endParaRPr>
          </a:p>
          <a:p>
            <a:pPr marL="0" indent="0">
              <a:buNone/>
            </a:pPr>
            <a:endParaRPr lang="en-US"/>
          </a:p>
        </p:txBody>
      </p:sp>
      <p:pic>
        <p:nvPicPr>
          <p:cNvPr id="4" name="Picture 3">
            <a:extLst>
              <a:ext uri="{FF2B5EF4-FFF2-40B4-BE49-F238E27FC236}">
                <a16:creationId xmlns:a16="http://schemas.microsoft.com/office/drawing/2014/main" id="{88F6707C-86BE-CC40-9252-4A945383A79B}"/>
              </a:ext>
            </a:extLst>
          </p:cNvPr>
          <p:cNvPicPr>
            <a:picLocks noChangeAspect="1"/>
          </p:cNvPicPr>
          <p:nvPr/>
        </p:nvPicPr>
        <p:blipFill>
          <a:blip r:embed="rId3"/>
          <a:stretch>
            <a:fillRect/>
          </a:stretch>
        </p:blipFill>
        <p:spPr>
          <a:xfrm>
            <a:off x="10325470" y="535461"/>
            <a:ext cx="1333720" cy="1301965"/>
          </a:xfrm>
          <a:prstGeom prst="rect">
            <a:avLst/>
          </a:prstGeom>
        </p:spPr>
      </p:pic>
      <p:sp>
        <p:nvSpPr>
          <p:cNvPr id="5" name="Rectangle 4">
            <a:extLst>
              <a:ext uri="{FF2B5EF4-FFF2-40B4-BE49-F238E27FC236}">
                <a16:creationId xmlns:a16="http://schemas.microsoft.com/office/drawing/2014/main" id="{4636CE92-499B-B24B-A48B-F3F0B5DA439A}"/>
              </a:ext>
            </a:extLst>
          </p:cNvPr>
          <p:cNvSpPr/>
          <p:nvPr/>
        </p:nvSpPr>
        <p:spPr>
          <a:xfrm>
            <a:off x="3283536" y="914096"/>
            <a:ext cx="4921540"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a:ln/>
                <a:solidFill>
                  <a:schemeClr val="accent4"/>
                </a:solidFill>
                <a:effectLst/>
              </a:rPr>
              <a:t>Segmentation</a:t>
            </a:r>
          </a:p>
        </p:txBody>
      </p:sp>
    </p:spTree>
    <p:extLst>
      <p:ext uri="{BB962C8B-B14F-4D97-AF65-F5344CB8AC3E}">
        <p14:creationId xmlns:p14="http://schemas.microsoft.com/office/powerpoint/2010/main" val="987420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toy, LEGO, table, indoor&#10;&#10;Description generated with very high confidence">
            <a:extLst>
              <a:ext uri="{FF2B5EF4-FFF2-40B4-BE49-F238E27FC236}">
                <a16:creationId xmlns:a16="http://schemas.microsoft.com/office/drawing/2014/main" id="{F75B89C6-1512-464A-BE5B-CCD4F77C4842}"/>
              </a:ext>
            </a:extLst>
          </p:cNvPr>
          <p:cNvPicPr>
            <a:picLocks noChangeAspect="1"/>
          </p:cNvPicPr>
          <p:nvPr/>
        </p:nvPicPr>
        <p:blipFill rotWithShape="1">
          <a:blip r:embed="rId2"/>
          <a:srcRect l="190" t="5687" r="11837" b="474"/>
          <a:stretch/>
        </p:blipFill>
        <p:spPr>
          <a:xfrm>
            <a:off x="9234395" y="4255277"/>
            <a:ext cx="2413271" cy="2213804"/>
          </a:xfrm>
          <a:prstGeom prst="rect">
            <a:avLst/>
          </a:prstGeom>
        </p:spPr>
      </p:pic>
      <p:sp>
        <p:nvSpPr>
          <p:cNvPr id="3" name="Content Placeholder 2">
            <a:extLst>
              <a:ext uri="{FF2B5EF4-FFF2-40B4-BE49-F238E27FC236}">
                <a16:creationId xmlns:a16="http://schemas.microsoft.com/office/drawing/2014/main" id="{EB82BC5C-1A83-0840-A289-5C5BB09E43FA}"/>
              </a:ext>
            </a:extLst>
          </p:cNvPr>
          <p:cNvSpPr>
            <a:spLocks noGrp="1"/>
          </p:cNvSpPr>
          <p:nvPr>
            <p:ph idx="1"/>
          </p:nvPr>
        </p:nvSpPr>
        <p:spPr>
          <a:xfrm>
            <a:off x="650689" y="2592294"/>
            <a:ext cx="8074865" cy="3550770"/>
          </a:xfrm>
        </p:spPr>
        <p:txBody>
          <a:bodyPr vert="horz" lIns="91440" tIns="45720" rIns="91440" bIns="45720" rtlCol="0" anchor="t">
            <a:normAutofit fontScale="62500" lnSpcReduction="20000"/>
          </a:bodyPr>
          <a:lstStyle/>
          <a:p>
            <a:pPr marL="0" indent="0">
              <a:buNone/>
            </a:pPr>
            <a:r>
              <a:rPr lang="en-US" sz="3200">
                <a:solidFill>
                  <a:schemeClr val="accent6">
                    <a:lumMod val="75000"/>
                  </a:schemeClr>
                </a:solidFill>
              </a:rPr>
              <a:t>Categories:</a:t>
            </a:r>
          </a:p>
          <a:p>
            <a:r>
              <a:rPr lang="en-US" sz="3200">
                <a:solidFill>
                  <a:schemeClr val="accent6">
                    <a:lumMod val="75000"/>
                  </a:schemeClr>
                </a:solidFill>
              </a:rPr>
              <a:t>Age – infant, 6-11, 12-19, 20-34, 35-49, 49-65</a:t>
            </a:r>
            <a:endParaRPr lang="en-US">
              <a:solidFill>
                <a:schemeClr val="accent6">
                  <a:lumMod val="75000"/>
                </a:schemeClr>
              </a:solidFill>
            </a:endParaRPr>
          </a:p>
          <a:p>
            <a:r>
              <a:rPr lang="en-US" sz="3200">
                <a:solidFill>
                  <a:schemeClr val="accent6">
                    <a:lumMod val="75000"/>
                  </a:schemeClr>
                </a:solidFill>
              </a:rPr>
              <a:t>Gender – Male / Female</a:t>
            </a:r>
          </a:p>
          <a:p>
            <a:r>
              <a:rPr lang="en-US" sz="3200">
                <a:solidFill>
                  <a:schemeClr val="accent6">
                    <a:lumMod val="75000"/>
                  </a:schemeClr>
                </a:solidFill>
              </a:rPr>
              <a:t>Income – N/A</a:t>
            </a:r>
          </a:p>
          <a:p>
            <a:r>
              <a:rPr lang="en-US" sz="3200">
                <a:solidFill>
                  <a:schemeClr val="accent6">
                    <a:lumMod val="75000"/>
                  </a:schemeClr>
                </a:solidFill>
              </a:rPr>
              <a:t>Family size – young, single, married, divorced, no children, married with children, single parents, engaged couple, elder citizens, teenagers</a:t>
            </a:r>
          </a:p>
          <a:p>
            <a:r>
              <a:rPr lang="en-US" sz="3200">
                <a:solidFill>
                  <a:schemeClr val="accent6">
                    <a:lumMod val="75000"/>
                  </a:schemeClr>
                </a:solidFill>
              </a:rPr>
              <a:t>Religion – any</a:t>
            </a:r>
          </a:p>
          <a:p>
            <a:pPr marL="0" indent="0">
              <a:buNone/>
            </a:pPr>
            <a:r>
              <a:rPr lang="en-US" sz="3200" b="1">
                <a:solidFill>
                  <a:schemeClr val="accent6">
                    <a:lumMod val="75000"/>
                  </a:schemeClr>
                </a:solidFill>
              </a:rPr>
              <a:t>The target market for Aisha’s Wisdom is primarily Muslims families between the age of 0-65 with no discretionary income.</a:t>
            </a:r>
          </a:p>
          <a:p>
            <a:pPr marL="0" indent="0">
              <a:buNone/>
            </a:pPr>
            <a:endParaRPr lang="en-US"/>
          </a:p>
          <a:p>
            <a:pPr marL="0" indent="0">
              <a:buNone/>
            </a:pPr>
            <a:endParaRPr lang="en-US"/>
          </a:p>
        </p:txBody>
      </p:sp>
      <p:sp>
        <p:nvSpPr>
          <p:cNvPr id="8" name="Rectangle 7">
            <a:extLst>
              <a:ext uri="{FF2B5EF4-FFF2-40B4-BE49-F238E27FC236}">
                <a16:creationId xmlns:a16="http://schemas.microsoft.com/office/drawing/2014/main" id="{249750AD-B3AD-2244-8A29-94F19A5ED94A}"/>
              </a:ext>
            </a:extLst>
          </p:cNvPr>
          <p:cNvSpPr/>
          <p:nvPr/>
        </p:nvSpPr>
        <p:spPr>
          <a:xfrm>
            <a:off x="1031820" y="838200"/>
            <a:ext cx="7314823" cy="707886"/>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4000" b="1">
                <a:ln/>
                <a:solidFill>
                  <a:schemeClr val="accent4"/>
                </a:solidFill>
              </a:rPr>
              <a:t>Demographic Segmentation</a:t>
            </a:r>
            <a:endParaRPr lang="en-US" sz="4000" b="1" cap="none" spc="0">
              <a:ln/>
              <a:solidFill>
                <a:schemeClr val="accent4"/>
              </a:solidFill>
              <a:effectLst/>
            </a:endParaRPr>
          </a:p>
        </p:txBody>
      </p:sp>
      <p:pic>
        <p:nvPicPr>
          <p:cNvPr id="10" name="Picture 9">
            <a:extLst>
              <a:ext uri="{FF2B5EF4-FFF2-40B4-BE49-F238E27FC236}">
                <a16:creationId xmlns:a16="http://schemas.microsoft.com/office/drawing/2014/main" id="{7EE3B760-6802-5D41-9501-C3B1DEFCDC50}"/>
              </a:ext>
            </a:extLst>
          </p:cNvPr>
          <p:cNvPicPr>
            <a:picLocks noChangeAspect="1"/>
          </p:cNvPicPr>
          <p:nvPr/>
        </p:nvPicPr>
        <p:blipFill>
          <a:blip r:embed="rId3"/>
          <a:stretch>
            <a:fillRect/>
          </a:stretch>
        </p:blipFill>
        <p:spPr>
          <a:xfrm>
            <a:off x="10353605" y="541160"/>
            <a:ext cx="1333720" cy="1301965"/>
          </a:xfrm>
          <a:prstGeom prst="rect">
            <a:avLst/>
          </a:prstGeom>
        </p:spPr>
      </p:pic>
    </p:spTree>
    <p:extLst>
      <p:ext uri="{BB962C8B-B14F-4D97-AF65-F5344CB8AC3E}">
        <p14:creationId xmlns:p14="http://schemas.microsoft.com/office/powerpoint/2010/main" val="881420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4" name="Picture 114" descr="A drawing of a cartoon character&#10;&#10;Description generated with high confidence">
            <a:extLst>
              <a:ext uri="{FF2B5EF4-FFF2-40B4-BE49-F238E27FC236}">
                <a16:creationId xmlns:a16="http://schemas.microsoft.com/office/drawing/2014/main" id="{B2F885CB-E83C-4DC3-9DF5-4BEB2E111727}"/>
              </a:ext>
            </a:extLst>
          </p:cNvPr>
          <p:cNvPicPr>
            <a:picLocks noChangeAspect="1"/>
          </p:cNvPicPr>
          <p:nvPr/>
        </p:nvPicPr>
        <p:blipFill>
          <a:blip r:embed="rId2"/>
          <a:stretch>
            <a:fillRect/>
          </a:stretch>
        </p:blipFill>
        <p:spPr>
          <a:xfrm>
            <a:off x="8137992" y="3836895"/>
            <a:ext cx="3726516" cy="2725270"/>
          </a:xfrm>
          <a:prstGeom prst="rect">
            <a:avLst/>
          </a:prstGeom>
        </p:spPr>
      </p:pic>
      <p:sp>
        <p:nvSpPr>
          <p:cNvPr id="7" name="TextBox 6">
            <a:extLst>
              <a:ext uri="{FF2B5EF4-FFF2-40B4-BE49-F238E27FC236}">
                <a16:creationId xmlns:a16="http://schemas.microsoft.com/office/drawing/2014/main" id="{E5E436C8-797E-874D-910A-6C7819F4C9A4}"/>
              </a:ext>
            </a:extLst>
          </p:cNvPr>
          <p:cNvSpPr txBox="1"/>
          <p:nvPr/>
        </p:nvSpPr>
        <p:spPr>
          <a:xfrm>
            <a:off x="55511" y="696504"/>
            <a:ext cx="8202097" cy="4832092"/>
          </a:xfrm>
          <a:prstGeom prst="rect">
            <a:avLst/>
          </a:prstGeom>
          <a:noFill/>
        </p:spPr>
        <p:txBody>
          <a:bodyPr wrap="square" rtlCol="0" anchor="t">
            <a:spAutoFit/>
          </a:bodyPr>
          <a:lstStyle/>
          <a:p>
            <a:pPr marL="571500" indent="-571500">
              <a:buFont typeface="Arial"/>
              <a:buChar char="•"/>
            </a:pPr>
            <a:r>
              <a:rPr lang="en-US" sz="2800" b="1">
                <a:solidFill>
                  <a:schemeClr val="accent5">
                    <a:lumMod val="75000"/>
                  </a:schemeClr>
                </a:solidFill>
              </a:rPr>
              <a:t>The advantage for market segmentation is that we can tailor the marketing mix, we have opportunities to gain valued customers</a:t>
            </a:r>
            <a:r>
              <a:rPr lang="en-US" sz="2800" b="1">
                <a:solidFill>
                  <a:schemeClr val="accent4">
                    <a:lumMod val="75000"/>
                  </a:schemeClr>
                </a:solidFill>
              </a:rPr>
              <a:t> </a:t>
            </a:r>
          </a:p>
          <a:p>
            <a:pPr marL="571500" indent="-571500">
              <a:buFont typeface="Arial"/>
              <a:buChar char="•"/>
            </a:pPr>
            <a:r>
              <a:rPr lang="en-US" sz="2800" b="1">
                <a:solidFill>
                  <a:srgbClr val="00B050"/>
                </a:solidFill>
              </a:rPr>
              <a:t>Overcome threats by being ready and prepared for forthcoming changes to the market demand</a:t>
            </a:r>
          </a:p>
          <a:p>
            <a:pPr marL="571500" indent="-571500">
              <a:buFont typeface="Arial"/>
              <a:buChar char="•"/>
            </a:pPr>
            <a:r>
              <a:rPr lang="en-US" sz="2800" b="1">
                <a:solidFill>
                  <a:schemeClr val="accent4">
                    <a:lumMod val="75000"/>
                  </a:schemeClr>
                </a:solidFill>
              </a:rPr>
              <a:t>have pricing strategy to deliver a product that consumers are willing to pay premium</a:t>
            </a:r>
          </a:p>
          <a:p>
            <a:pPr marL="571500" indent="-571500">
              <a:buFont typeface="Arial"/>
              <a:buChar char="•"/>
            </a:pPr>
            <a:r>
              <a:rPr lang="en-US" sz="2800" b="1">
                <a:solidFill>
                  <a:srgbClr val="FF0000"/>
                </a:solidFill>
              </a:rPr>
              <a:t>Opportunity to expand, geographic segment - International</a:t>
            </a:r>
          </a:p>
        </p:txBody>
      </p:sp>
      <p:pic>
        <p:nvPicPr>
          <p:cNvPr id="117" name="Picture 116" descr="A close up of a sign&#10;&#10;Description generated with high confidence">
            <a:extLst>
              <a:ext uri="{FF2B5EF4-FFF2-40B4-BE49-F238E27FC236}">
                <a16:creationId xmlns:a16="http://schemas.microsoft.com/office/drawing/2014/main" id="{37C8CB04-ABDF-49E3-8ED8-1ED8A6C4612D}"/>
              </a:ext>
            </a:extLst>
          </p:cNvPr>
          <p:cNvPicPr>
            <a:picLocks noChangeAspect="1"/>
          </p:cNvPicPr>
          <p:nvPr/>
        </p:nvPicPr>
        <p:blipFill>
          <a:blip r:embed="rId3"/>
          <a:stretch>
            <a:fillRect/>
          </a:stretch>
        </p:blipFill>
        <p:spPr>
          <a:xfrm>
            <a:off x="10532899" y="283425"/>
            <a:ext cx="1333720" cy="1301965"/>
          </a:xfrm>
          <a:prstGeom prst="rect">
            <a:avLst/>
          </a:prstGeom>
        </p:spPr>
      </p:pic>
    </p:spTree>
    <p:extLst>
      <p:ext uri="{BB962C8B-B14F-4D97-AF65-F5344CB8AC3E}">
        <p14:creationId xmlns:p14="http://schemas.microsoft.com/office/powerpoint/2010/main" val="1784786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 calcmode="lin" valueType="num">
                                      <p:cBhvr additive="base">
                                        <p:cTn id="13"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xEl>
                                              <p:pRg st="3" end="3"/>
                                            </p:txEl>
                                          </p:spTgt>
                                        </p:tgtEl>
                                        <p:attrNameLst>
                                          <p:attrName>style.visibility</p:attrName>
                                        </p:attrNameLst>
                                      </p:cBhvr>
                                      <p:to>
                                        <p:strVal val="visible"/>
                                      </p:to>
                                    </p:set>
                                    <p:anim calcmode="lin" valueType="num">
                                      <p:cBhvr additive="base">
                                        <p:cTn id="25"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579EC2E-5A20-D745-8CBA-0DBBFF1178B4}"/>
              </a:ext>
            </a:extLst>
          </p:cNvPr>
          <p:cNvSpPr/>
          <p:nvPr/>
        </p:nvSpPr>
        <p:spPr>
          <a:xfrm>
            <a:off x="2553177" y="810065"/>
            <a:ext cx="5915574" cy="830997"/>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4800" b="1">
                <a:ln/>
                <a:solidFill>
                  <a:schemeClr val="accent4"/>
                </a:solidFill>
              </a:rPr>
              <a:t>Pricing Strategies</a:t>
            </a:r>
            <a:endParaRPr lang="en-US" sz="4800" b="1" cap="none" spc="0">
              <a:ln/>
              <a:solidFill>
                <a:schemeClr val="accent4"/>
              </a:solidFill>
              <a:effectLst/>
            </a:endParaRPr>
          </a:p>
        </p:txBody>
      </p:sp>
      <p:pic>
        <p:nvPicPr>
          <p:cNvPr id="8" name="Picture 7">
            <a:extLst>
              <a:ext uri="{FF2B5EF4-FFF2-40B4-BE49-F238E27FC236}">
                <a16:creationId xmlns:a16="http://schemas.microsoft.com/office/drawing/2014/main" id="{DF7A0764-19A1-BC46-AD4E-93B839BAFF5E}"/>
              </a:ext>
            </a:extLst>
          </p:cNvPr>
          <p:cNvPicPr>
            <a:picLocks noChangeAspect="1"/>
          </p:cNvPicPr>
          <p:nvPr/>
        </p:nvPicPr>
        <p:blipFill>
          <a:blip r:embed="rId2"/>
          <a:stretch>
            <a:fillRect/>
          </a:stretch>
        </p:blipFill>
        <p:spPr>
          <a:xfrm>
            <a:off x="10325470" y="535461"/>
            <a:ext cx="1333720" cy="1301965"/>
          </a:xfrm>
          <a:prstGeom prst="rect">
            <a:avLst/>
          </a:prstGeom>
        </p:spPr>
      </p:pic>
      <p:pic>
        <p:nvPicPr>
          <p:cNvPr id="15" name="Picture 15" descr="A screenshot of a cell phone&#10;&#10;Description generated with very high confidence">
            <a:extLst>
              <a:ext uri="{FF2B5EF4-FFF2-40B4-BE49-F238E27FC236}">
                <a16:creationId xmlns:a16="http://schemas.microsoft.com/office/drawing/2014/main" id="{C1ECFD89-480E-4A02-9BCE-C59143B6E123}"/>
              </a:ext>
            </a:extLst>
          </p:cNvPr>
          <p:cNvPicPr>
            <a:picLocks noChangeAspect="1"/>
          </p:cNvPicPr>
          <p:nvPr/>
        </p:nvPicPr>
        <p:blipFill>
          <a:blip r:embed="rId3"/>
          <a:stretch>
            <a:fillRect/>
          </a:stretch>
        </p:blipFill>
        <p:spPr>
          <a:xfrm>
            <a:off x="2472018" y="2333376"/>
            <a:ext cx="3538818" cy="2796366"/>
          </a:xfrm>
          <a:prstGeom prst="rect">
            <a:avLst/>
          </a:prstGeom>
        </p:spPr>
      </p:pic>
      <p:pic>
        <p:nvPicPr>
          <p:cNvPr id="490" name="Picture 490" descr="A close up of a sign&#10;&#10;Description generated with very high confidence">
            <a:extLst>
              <a:ext uri="{FF2B5EF4-FFF2-40B4-BE49-F238E27FC236}">
                <a16:creationId xmlns:a16="http://schemas.microsoft.com/office/drawing/2014/main" id="{C1CE4988-B816-4ECA-834F-CDBDAA277CB7}"/>
              </a:ext>
            </a:extLst>
          </p:cNvPr>
          <p:cNvPicPr>
            <a:picLocks noChangeAspect="1"/>
          </p:cNvPicPr>
          <p:nvPr/>
        </p:nvPicPr>
        <p:blipFill>
          <a:blip r:embed="rId4"/>
          <a:stretch>
            <a:fillRect/>
          </a:stretch>
        </p:blipFill>
        <p:spPr>
          <a:xfrm>
            <a:off x="6147547" y="2293238"/>
            <a:ext cx="3650876" cy="2854230"/>
          </a:xfrm>
          <a:prstGeom prst="rect">
            <a:avLst/>
          </a:prstGeom>
        </p:spPr>
      </p:pic>
      <p:sp>
        <p:nvSpPr>
          <p:cNvPr id="2" name="TextBox 1">
            <a:extLst>
              <a:ext uri="{FF2B5EF4-FFF2-40B4-BE49-F238E27FC236}">
                <a16:creationId xmlns:a16="http://schemas.microsoft.com/office/drawing/2014/main" id="{83BB7512-E983-40D4-9306-062FC0766275}"/>
              </a:ext>
            </a:extLst>
          </p:cNvPr>
          <p:cNvSpPr txBox="1"/>
          <p:nvPr/>
        </p:nvSpPr>
        <p:spPr>
          <a:xfrm>
            <a:off x="107577" y="5228665"/>
            <a:ext cx="11808758" cy="156966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b="1">
                <a:solidFill>
                  <a:schemeClr val="accent6">
                    <a:lumMod val="50000"/>
                  </a:schemeClr>
                </a:solidFill>
              </a:rPr>
              <a:t>We have analysed our competitors products and pricelist. As we are launching we want to be recommended by customers to friends &amp; family. With the support of technologies SEO. We are aiming to be UK no1 Islamic online bookstore</a:t>
            </a:r>
          </a:p>
        </p:txBody>
      </p:sp>
    </p:spTree>
    <p:extLst>
      <p:ext uri="{BB962C8B-B14F-4D97-AF65-F5344CB8AC3E}">
        <p14:creationId xmlns:p14="http://schemas.microsoft.com/office/powerpoint/2010/main" val="1075131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6"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1+#ppt_w/2"/>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6" fill="hold" nodeType="clickEffect">
                                  <p:stCondLst>
                                    <p:cond delay="0"/>
                                  </p:stCondLst>
                                  <p:childTnLst>
                                    <p:set>
                                      <p:cBhvr>
                                        <p:cTn id="12" dur="1" fill="hold">
                                          <p:stCondLst>
                                            <p:cond delay="0"/>
                                          </p:stCondLst>
                                        </p:cTn>
                                        <p:tgtEl>
                                          <p:spTgt spid="490"/>
                                        </p:tgtEl>
                                        <p:attrNameLst>
                                          <p:attrName>style.visibility</p:attrName>
                                        </p:attrNameLst>
                                      </p:cBhvr>
                                      <p:to>
                                        <p:strVal val="visible"/>
                                      </p:to>
                                    </p:set>
                                    <p:anim calcmode="lin" valueType="num">
                                      <p:cBhvr additive="base">
                                        <p:cTn id="13" dur="500" fill="hold"/>
                                        <p:tgtEl>
                                          <p:spTgt spid="490"/>
                                        </p:tgtEl>
                                        <p:attrNameLst>
                                          <p:attrName>ppt_x</p:attrName>
                                        </p:attrNameLst>
                                      </p:cBhvr>
                                      <p:tavLst>
                                        <p:tav tm="0">
                                          <p:val>
                                            <p:strVal val="1+#ppt_w/2"/>
                                          </p:val>
                                        </p:tav>
                                        <p:tav tm="100000">
                                          <p:val>
                                            <p:strVal val="#ppt_x"/>
                                          </p:val>
                                        </p:tav>
                                      </p:tavLst>
                                    </p:anim>
                                    <p:anim calcmode="lin" valueType="num">
                                      <p:cBhvr additive="base">
                                        <p:cTn id="14" dur="500" fill="hold"/>
                                        <p:tgtEl>
                                          <p:spTgt spid="49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p:cTn id="19" dur="500" fill="hold"/>
                                        <p:tgtEl>
                                          <p:spTgt spid="2"/>
                                        </p:tgtEl>
                                        <p:attrNameLst>
                                          <p:attrName>ppt_w</p:attrName>
                                        </p:attrNameLst>
                                      </p:cBhvr>
                                      <p:tavLst>
                                        <p:tav tm="0">
                                          <p:val>
                                            <p:fltVal val="0"/>
                                          </p:val>
                                        </p:tav>
                                        <p:tav tm="100000">
                                          <p:val>
                                            <p:strVal val="#ppt_w"/>
                                          </p:val>
                                        </p:tav>
                                      </p:tavLst>
                                    </p:anim>
                                    <p:anim calcmode="lin" valueType="num">
                                      <p:cBhvr>
                                        <p:cTn id="20" dur="500" fill="hold"/>
                                        <p:tgtEl>
                                          <p:spTgt spid="2"/>
                                        </p:tgtEl>
                                        <p:attrNameLst>
                                          <p:attrName>ppt_h</p:attrName>
                                        </p:attrNameLst>
                                      </p:cBhvr>
                                      <p:tavLst>
                                        <p:tav tm="0">
                                          <p:val>
                                            <p:fltVal val="0"/>
                                          </p:val>
                                        </p:tav>
                                        <p:tav tm="100000">
                                          <p:val>
                                            <p:strVal val="#ppt_h"/>
                                          </p:val>
                                        </p:tav>
                                      </p:tavLst>
                                    </p:anim>
                                    <p:animEffect transition="in" filter="fade">
                                      <p:cBhvr>
                                        <p:cTn id="2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EF6944D-DF6C-F045-8A63-BC30DEC30E3D}"/>
              </a:ext>
            </a:extLst>
          </p:cNvPr>
          <p:cNvPicPr>
            <a:picLocks noChangeAspect="1"/>
          </p:cNvPicPr>
          <p:nvPr/>
        </p:nvPicPr>
        <p:blipFill>
          <a:blip r:embed="rId2"/>
          <a:stretch>
            <a:fillRect/>
          </a:stretch>
        </p:blipFill>
        <p:spPr>
          <a:xfrm>
            <a:off x="10325470" y="535461"/>
            <a:ext cx="1333720" cy="1301965"/>
          </a:xfrm>
          <a:prstGeom prst="rect">
            <a:avLst/>
          </a:prstGeom>
        </p:spPr>
      </p:pic>
      <p:sp>
        <p:nvSpPr>
          <p:cNvPr id="187" name="TextBox 186">
            <a:extLst>
              <a:ext uri="{FF2B5EF4-FFF2-40B4-BE49-F238E27FC236}">
                <a16:creationId xmlns:a16="http://schemas.microsoft.com/office/drawing/2014/main" id="{E27D1CC8-E39D-4C1F-BF64-0A2CEAB6A6F0}"/>
              </a:ext>
            </a:extLst>
          </p:cNvPr>
          <p:cNvSpPr txBox="1"/>
          <p:nvPr/>
        </p:nvSpPr>
        <p:spPr>
          <a:xfrm>
            <a:off x="2037" y="1084730"/>
            <a:ext cx="10170051" cy="347787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1">
              <a:buChar char="•"/>
            </a:pPr>
            <a:endParaRPr lang="en-GB" sz="2000" b="1">
              <a:solidFill>
                <a:schemeClr val="bg1">
                  <a:lumMod val="95000"/>
                </a:schemeClr>
              </a:solidFill>
              <a:latin typeface="Century Gothic"/>
              <a:ea typeface="Arial"/>
              <a:cs typeface="Arial"/>
            </a:endParaRPr>
          </a:p>
          <a:p>
            <a:pPr lvl="1">
              <a:buChar char="•"/>
            </a:pPr>
            <a:endParaRPr lang="en-GB" sz="2000" b="1">
              <a:solidFill>
                <a:schemeClr val="bg1">
                  <a:lumMod val="95000"/>
                </a:schemeClr>
              </a:solidFill>
              <a:latin typeface="Century Gothic"/>
              <a:ea typeface="Arial"/>
              <a:cs typeface="Arial"/>
            </a:endParaRPr>
          </a:p>
          <a:p>
            <a:pPr lvl="1">
              <a:buChar char="•"/>
            </a:pPr>
            <a:r>
              <a:rPr lang="en-GB" sz="2000" b="1">
                <a:solidFill>
                  <a:schemeClr val="bg1">
                    <a:lumMod val="95000"/>
                  </a:schemeClr>
                </a:solidFill>
                <a:latin typeface="Century Gothic"/>
                <a:ea typeface="Arial"/>
                <a:cs typeface="Arial"/>
              </a:rPr>
              <a:t>We want to build trust and rapport with our stakeholders. Aiming to thrive and sustain a strong relationship through enticing customers with our unique products with a significance.</a:t>
            </a:r>
          </a:p>
          <a:p>
            <a:pPr lvl="1">
              <a:buChar char="•"/>
            </a:pPr>
            <a:endParaRPr lang="en-GB" sz="2000" b="1">
              <a:solidFill>
                <a:schemeClr val="bg1">
                  <a:lumMod val="95000"/>
                </a:schemeClr>
              </a:solidFill>
              <a:latin typeface="Century Gothic"/>
              <a:ea typeface="Arial"/>
              <a:cs typeface="Arial"/>
            </a:endParaRPr>
          </a:p>
          <a:p>
            <a:pPr lvl="1">
              <a:buChar char="•"/>
            </a:pPr>
            <a:r>
              <a:rPr lang="en-GB" sz="2000" b="1">
                <a:solidFill>
                  <a:schemeClr val="bg1">
                    <a:lumMod val="95000"/>
                  </a:schemeClr>
                </a:solidFill>
                <a:latin typeface="Century Gothic"/>
                <a:ea typeface="Arial"/>
                <a:cs typeface="Arial"/>
              </a:rPr>
              <a:t>Unique selling point – donate 2% from every order to registered charity to help educational needs in under developed countries.</a:t>
            </a:r>
            <a:r>
              <a:rPr lang="en-US" sz="2000" b="1">
                <a:solidFill>
                  <a:schemeClr val="accent1">
                    <a:lumMod val="60000"/>
                    <a:lumOff val="40000"/>
                  </a:schemeClr>
                </a:solidFill>
                <a:latin typeface="Century Gothic"/>
                <a:ea typeface="Arial"/>
                <a:cs typeface="Arial"/>
              </a:rPr>
              <a:t> </a:t>
            </a:r>
            <a:endParaRPr lang="en-US" sz="2000">
              <a:solidFill>
                <a:schemeClr val="accent1">
                  <a:lumMod val="60000"/>
                  <a:lumOff val="40000"/>
                </a:schemeClr>
              </a:solidFill>
              <a:latin typeface="Century Gothic"/>
              <a:ea typeface="Arial"/>
              <a:cs typeface="Arial"/>
            </a:endParaRPr>
          </a:p>
          <a:p>
            <a:pPr lvl="1"/>
            <a:r>
              <a:rPr lang="en-US" sz="2000">
                <a:solidFill>
                  <a:schemeClr val="accent1">
                    <a:lumMod val="60000"/>
                    <a:lumOff val="40000"/>
                  </a:schemeClr>
                </a:solidFill>
                <a:latin typeface="Century Gothic"/>
                <a:ea typeface="Arial"/>
                <a:cs typeface="Arial"/>
              </a:rPr>
              <a:t>​</a:t>
            </a:r>
            <a:endParaRPr lang="en-US" sz="2000">
              <a:solidFill>
                <a:schemeClr val="accent1">
                  <a:lumMod val="60000"/>
                  <a:lumOff val="40000"/>
                </a:schemeClr>
              </a:solidFill>
              <a:latin typeface="Arial"/>
              <a:ea typeface="Arial"/>
              <a:cs typeface="Arial"/>
            </a:endParaRPr>
          </a:p>
          <a:p>
            <a:pPr lvl="1" rtl="0">
              <a:buChar char="•"/>
            </a:pPr>
            <a:r>
              <a:rPr lang="en-GB" sz="2000" b="1">
                <a:solidFill>
                  <a:schemeClr val="bg1">
                    <a:lumMod val="95000"/>
                  </a:schemeClr>
                </a:solidFill>
                <a:latin typeface="Century Gothic"/>
                <a:ea typeface="Arial"/>
                <a:cs typeface="Arial"/>
              </a:rPr>
              <a:t>Market based pricing – we have an estimate of what a customer is willing to pay for a product based on competitors pricing list.</a:t>
            </a:r>
            <a:r>
              <a:rPr lang="en-US" sz="2000" b="1">
                <a:solidFill>
                  <a:schemeClr val="accent6">
                    <a:lumMod val="40000"/>
                    <a:lumOff val="60000"/>
                  </a:schemeClr>
                </a:solidFill>
                <a:latin typeface="Century Gothic"/>
                <a:ea typeface="Arial"/>
                <a:cs typeface="Arial"/>
              </a:rPr>
              <a:t> </a:t>
            </a:r>
            <a:endParaRPr lang="en-US" sz="2000">
              <a:solidFill>
                <a:schemeClr val="accent6">
                  <a:lumMod val="40000"/>
                  <a:lumOff val="60000"/>
                </a:schemeClr>
              </a:solidFill>
              <a:latin typeface="Arial"/>
              <a:cs typeface="Arial"/>
            </a:endParaRPr>
          </a:p>
        </p:txBody>
      </p:sp>
      <p:pic>
        <p:nvPicPr>
          <p:cNvPr id="2" name="Picture 2" descr="A close up of a logo&#10;&#10;Description generated with high confidence">
            <a:extLst>
              <a:ext uri="{FF2B5EF4-FFF2-40B4-BE49-F238E27FC236}">
                <a16:creationId xmlns:a16="http://schemas.microsoft.com/office/drawing/2014/main" id="{8E216C3F-9DF1-4733-B062-052CEB683DD3}"/>
              </a:ext>
            </a:extLst>
          </p:cNvPr>
          <p:cNvPicPr>
            <a:picLocks noChangeAspect="1"/>
          </p:cNvPicPr>
          <p:nvPr/>
        </p:nvPicPr>
        <p:blipFill rotWithShape="1">
          <a:blip r:embed="rId3"/>
          <a:srcRect l="19190" r="19616" b="8029"/>
          <a:stretch/>
        </p:blipFill>
        <p:spPr>
          <a:xfrm>
            <a:off x="9251168" y="4156508"/>
            <a:ext cx="2226150" cy="195267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6060891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862B09D5-E8F7-7640-81F7-A7CC402FDFCF}"/>
              </a:ext>
            </a:extLst>
          </p:cNvPr>
          <p:cNvPicPr>
            <a:picLocks noChangeAspect="1"/>
          </p:cNvPicPr>
          <p:nvPr/>
        </p:nvPicPr>
        <p:blipFill rotWithShape="1">
          <a:blip r:embed="rId2"/>
          <a:srcRect t="13568" r="5156"/>
          <a:stretch/>
        </p:blipFill>
        <p:spPr>
          <a:xfrm>
            <a:off x="11269212" y="3086914"/>
            <a:ext cx="741801" cy="644029"/>
          </a:xfrm>
          <a:prstGeom prst="rect">
            <a:avLst/>
          </a:prstGeom>
        </p:spPr>
      </p:pic>
      <p:sp>
        <p:nvSpPr>
          <p:cNvPr id="3" name="Content Placeholder 2">
            <a:extLst>
              <a:ext uri="{FF2B5EF4-FFF2-40B4-BE49-F238E27FC236}">
                <a16:creationId xmlns:a16="http://schemas.microsoft.com/office/drawing/2014/main" id="{ACC08641-69AF-1242-AD5A-B9C94554F3CD}"/>
              </a:ext>
            </a:extLst>
          </p:cNvPr>
          <p:cNvSpPr>
            <a:spLocks noGrp="1"/>
          </p:cNvSpPr>
          <p:nvPr>
            <p:ph idx="1"/>
          </p:nvPr>
        </p:nvSpPr>
        <p:spPr>
          <a:xfrm>
            <a:off x="169145" y="2494486"/>
            <a:ext cx="11304950" cy="4242994"/>
          </a:xfrm>
        </p:spPr>
        <p:txBody>
          <a:bodyPr vert="horz" lIns="91440" tIns="45720" rIns="91440" bIns="45720" rtlCol="0" anchor="t">
            <a:normAutofit lnSpcReduction="10000"/>
          </a:bodyPr>
          <a:lstStyle/>
          <a:p>
            <a:pPr algn="just"/>
            <a:r>
              <a:rPr lang="en-US" sz="2900">
                <a:solidFill>
                  <a:schemeClr val="accent1">
                    <a:lumMod val="75000"/>
                  </a:schemeClr>
                </a:solidFill>
              </a:rPr>
              <a:t>Social media; </a:t>
            </a:r>
            <a:endParaRPr lang="en-US">
              <a:solidFill>
                <a:schemeClr val="accent1">
                  <a:lumMod val="75000"/>
                </a:schemeClr>
              </a:solidFill>
            </a:endParaRPr>
          </a:p>
          <a:p>
            <a:r>
              <a:rPr lang="en-US" sz="2900">
                <a:solidFill>
                  <a:schemeClr val="accent1">
                    <a:lumMod val="75000"/>
                  </a:schemeClr>
                </a:solidFill>
              </a:rPr>
              <a:t>Advertise section of products</a:t>
            </a:r>
          </a:p>
          <a:p>
            <a:r>
              <a:rPr lang="en-US" sz="2900">
                <a:solidFill>
                  <a:schemeClr val="accent1">
                    <a:lumMod val="75000"/>
                  </a:schemeClr>
                </a:solidFill>
              </a:rPr>
              <a:t>networking</a:t>
            </a:r>
          </a:p>
          <a:p>
            <a:r>
              <a:rPr lang="en-US" sz="2900">
                <a:solidFill>
                  <a:schemeClr val="accent1">
                    <a:lumMod val="75000"/>
                  </a:schemeClr>
                </a:solidFill>
              </a:rPr>
              <a:t>PR Package is tailored made and dispatched to social media influencers and bloggers</a:t>
            </a:r>
          </a:p>
          <a:p>
            <a:pPr marL="457200" indent="-457200"/>
            <a:r>
              <a:rPr lang="en-US" sz="2900">
                <a:solidFill>
                  <a:schemeClr val="accent1">
                    <a:lumMod val="75000"/>
                  </a:schemeClr>
                </a:solidFill>
              </a:rPr>
              <a:t>Promotion activities will cost £500. </a:t>
            </a:r>
          </a:p>
          <a:p>
            <a:pPr marL="457200" indent="-457200"/>
            <a:r>
              <a:rPr lang="en-US" sz="2900">
                <a:solidFill>
                  <a:schemeClr val="accent1">
                    <a:lumMod val="75000"/>
                  </a:schemeClr>
                </a:solidFill>
              </a:rPr>
              <a:t>We will dispatch flyers to madrasah, schools, with incentive of 10% off first purchase </a:t>
            </a:r>
            <a:endParaRPr lang="en-US">
              <a:solidFill>
                <a:schemeClr val="accent1">
                  <a:lumMod val="75000"/>
                </a:schemeClr>
              </a:solidFill>
            </a:endParaRPr>
          </a:p>
        </p:txBody>
      </p:sp>
      <p:sp>
        <p:nvSpPr>
          <p:cNvPr id="6" name="Rectangle 5">
            <a:extLst>
              <a:ext uri="{FF2B5EF4-FFF2-40B4-BE49-F238E27FC236}">
                <a16:creationId xmlns:a16="http://schemas.microsoft.com/office/drawing/2014/main" id="{457A116E-8704-BF4D-8E17-986B7F3E5F5E}"/>
              </a:ext>
            </a:extLst>
          </p:cNvPr>
          <p:cNvSpPr/>
          <p:nvPr/>
        </p:nvSpPr>
        <p:spPr>
          <a:xfrm>
            <a:off x="3973435" y="996031"/>
            <a:ext cx="3188693" cy="830997"/>
          </a:xfrm>
          <a:prstGeom prst="rect">
            <a:avLst/>
          </a:prstGeom>
          <a:noFill/>
        </p:spPr>
        <p:txBody>
          <a:bodyPr wrap="none" lIns="91440" tIns="45720" rIns="91440" bIns="45720" anchor="t">
            <a:spAutoFit/>
            <a:scene3d>
              <a:camera prst="orthographicFront"/>
              <a:lightRig rig="soft" dir="t">
                <a:rot lat="0" lon="0" rev="15600000"/>
              </a:lightRig>
            </a:scene3d>
            <a:sp3d extrusionH="57150" prstMaterial="softEdge">
              <a:bevelT w="25400" h="38100"/>
            </a:sp3d>
          </a:bodyPr>
          <a:lstStyle/>
          <a:p>
            <a:pPr algn="ctr"/>
            <a:r>
              <a:rPr lang="en-US" sz="4800" b="1" cap="none" spc="0">
                <a:ln/>
                <a:solidFill>
                  <a:schemeClr val="accent4"/>
                </a:solidFill>
                <a:effectLst/>
              </a:rPr>
              <a:t>Promotion</a:t>
            </a:r>
          </a:p>
        </p:txBody>
      </p:sp>
      <p:pic>
        <p:nvPicPr>
          <p:cNvPr id="7" name="Picture 6">
            <a:extLst>
              <a:ext uri="{FF2B5EF4-FFF2-40B4-BE49-F238E27FC236}">
                <a16:creationId xmlns:a16="http://schemas.microsoft.com/office/drawing/2014/main" id="{30BD4326-AD23-2542-A0BF-AF7B2071D791}"/>
              </a:ext>
            </a:extLst>
          </p:cNvPr>
          <p:cNvPicPr>
            <a:picLocks noChangeAspect="1"/>
          </p:cNvPicPr>
          <p:nvPr/>
        </p:nvPicPr>
        <p:blipFill>
          <a:blip r:embed="rId3"/>
          <a:stretch>
            <a:fillRect/>
          </a:stretch>
        </p:blipFill>
        <p:spPr>
          <a:xfrm>
            <a:off x="10325470" y="535461"/>
            <a:ext cx="1333720" cy="1301965"/>
          </a:xfrm>
          <a:prstGeom prst="rect">
            <a:avLst/>
          </a:prstGeom>
        </p:spPr>
      </p:pic>
      <p:pic>
        <p:nvPicPr>
          <p:cNvPr id="13" name="Picture 12" descr="A close up of a sign&#10;&#10;Description automatically generated">
            <a:extLst>
              <a:ext uri="{FF2B5EF4-FFF2-40B4-BE49-F238E27FC236}">
                <a16:creationId xmlns:a16="http://schemas.microsoft.com/office/drawing/2014/main" id="{2EEC49E9-6A2E-A645-A5A4-683ACBE210C5}"/>
              </a:ext>
            </a:extLst>
          </p:cNvPr>
          <p:cNvPicPr>
            <a:picLocks noChangeAspect="1"/>
          </p:cNvPicPr>
          <p:nvPr/>
        </p:nvPicPr>
        <p:blipFill>
          <a:blip r:embed="rId4"/>
          <a:stretch>
            <a:fillRect/>
          </a:stretch>
        </p:blipFill>
        <p:spPr>
          <a:xfrm>
            <a:off x="11378753" y="2374994"/>
            <a:ext cx="592862" cy="570450"/>
          </a:xfrm>
          <a:prstGeom prst="rect">
            <a:avLst/>
          </a:prstGeom>
        </p:spPr>
      </p:pic>
      <p:pic>
        <p:nvPicPr>
          <p:cNvPr id="22" name="Picture 21">
            <a:extLst>
              <a:ext uri="{FF2B5EF4-FFF2-40B4-BE49-F238E27FC236}">
                <a16:creationId xmlns:a16="http://schemas.microsoft.com/office/drawing/2014/main" id="{7689F56D-FBCA-2E40-9546-36C60539F0E0}"/>
              </a:ext>
            </a:extLst>
          </p:cNvPr>
          <p:cNvPicPr>
            <a:picLocks noChangeAspect="1"/>
          </p:cNvPicPr>
          <p:nvPr/>
        </p:nvPicPr>
        <p:blipFill>
          <a:blip r:embed="rId5"/>
          <a:stretch>
            <a:fillRect/>
          </a:stretch>
        </p:blipFill>
        <p:spPr>
          <a:xfrm>
            <a:off x="11374070" y="3777618"/>
            <a:ext cx="640846" cy="539390"/>
          </a:xfrm>
          <a:prstGeom prst="rect">
            <a:avLst/>
          </a:prstGeom>
        </p:spPr>
      </p:pic>
      <p:pic>
        <p:nvPicPr>
          <p:cNvPr id="23" name="Picture 22" descr="A close up of a sign&#10;&#10;Description automatically generated">
            <a:extLst>
              <a:ext uri="{FF2B5EF4-FFF2-40B4-BE49-F238E27FC236}">
                <a16:creationId xmlns:a16="http://schemas.microsoft.com/office/drawing/2014/main" id="{0BC51A43-96E2-5242-9046-5DF9B4A19AFD}"/>
              </a:ext>
            </a:extLst>
          </p:cNvPr>
          <p:cNvPicPr>
            <a:picLocks noChangeAspect="1"/>
          </p:cNvPicPr>
          <p:nvPr/>
        </p:nvPicPr>
        <p:blipFill rotWithShape="1">
          <a:blip r:embed="rId6"/>
          <a:srcRect l="12202" t="19680" r="14435" b="16319"/>
          <a:stretch/>
        </p:blipFill>
        <p:spPr>
          <a:xfrm>
            <a:off x="11346896" y="4448943"/>
            <a:ext cx="684933" cy="611624"/>
          </a:xfrm>
          <a:prstGeom prst="rect">
            <a:avLst/>
          </a:prstGeom>
        </p:spPr>
      </p:pic>
      <p:pic>
        <p:nvPicPr>
          <p:cNvPr id="24" name="Picture 23">
            <a:extLst>
              <a:ext uri="{FF2B5EF4-FFF2-40B4-BE49-F238E27FC236}">
                <a16:creationId xmlns:a16="http://schemas.microsoft.com/office/drawing/2014/main" id="{74D0CEAE-0975-B04C-82A0-E33BD834D6EF}"/>
              </a:ext>
            </a:extLst>
          </p:cNvPr>
          <p:cNvPicPr>
            <a:picLocks noChangeAspect="1"/>
          </p:cNvPicPr>
          <p:nvPr/>
        </p:nvPicPr>
        <p:blipFill>
          <a:blip r:embed="rId7"/>
          <a:stretch>
            <a:fillRect/>
          </a:stretch>
        </p:blipFill>
        <p:spPr>
          <a:xfrm>
            <a:off x="11379142" y="5127475"/>
            <a:ext cx="720585" cy="709380"/>
          </a:xfrm>
          <a:prstGeom prst="rect">
            <a:avLst/>
          </a:prstGeom>
        </p:spPr>
      </p:pic>
      <p:pic>
        <p:nvPicPr>
          <p:cNvPr id="25" name="Picture 24" descr="A picture containing clipart, first-aid kit&#10;&#10;Description automatically generated">
            <a:extLst>
              <a:ext uri="{FF2B5EF4-FFF2-40B4-BE49-F238E27FC236}">
                <a16:creationId xmlns:a16="http://schemas.microsoft.com/office/drawing/2014/main" id="{8BA39DE3-CB7E-8548-A78F-16F69ECC8E15}"/>
              </a:ext>
            </a:extLst>
          </p:cNvPr>
          <p:cNvPicPr>
            <a:picLocks noChangeAspect="1"/>
          </p:cNvPicPr>
          <p:nvPr/>
        </p:nvPicPr>
        <p:blipFill>
          <a:blip r:embed="rId8"/>
          <a:stretch>
            <a:fillRect/>
          </a:stretch>
        </p:blipFill>
        <p:spPr>
          <a:xfrm>
            <a:off x="11474498" y="6124574"/>
            <a:ext cx="522045" cy="499633"/>
          </a:xfrm>
          <a:prstGeom prst="rect">
            <a:avLst/>
          </a:prstGeom>
        </p:spPr>
      </p:pic>
    </p:spTree>
    <p:extLst>
      <p:ext uri="{BB962C8B-B14F-4D97-AF65-F5344CB8AC3E}">
        <p14:creationId xmlns:p14="http://schemas.microsoft.com/office/powerpoint/2010/main" val="6373309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0FB9BEB-8EC7-BA4A-9292-5636638AEF4B}"/>
              </a:ext>
            </a:extLst>
          </p:cNvPr>
          <p:cNvSpPr>
            <a:spLocks noGrp="1"/>
          </p:cNvSpPr>
          <p:nvPr>
            <p:ph idx="1"/>
          </p:nvPr>
        </p:nvSpPr>
        <p:spPr>
          <a:xfrm>
            <a:off x="1154954" y="2298700"/>
            <a:ext cx="8825659" cy="3416300"/>
          </a:xfrm>
        </p:spPr>
        <p:txBody>
          <a:bodyPr vert="horz" lIns="91440" tIns="45720" rIns="91440" bIns="45720" rtlCol="0" anchor="t">
            <a:normAutofit/>
          </a:bodyPr>
          <a:lstStyle/>
          <a:p>
            <a:pPr marL="0" indent="0">
              <a:buNone/>
            </a:pPr>
            <a:endParaRPr lang="en-US">
              <a:solidFill>
                <a:schemeClr val="accent1">
                  <a:lumMod val="75000"/>
                </a:schemeClr>
              </a:solidFill>
            </a:endParaRPr>
          </a:p>
          <a:p>
            <a:pPr marL="0" indent="0">
              <a:buNone/>
            </a:pPr>
            <a:endParaRPr lang="en-US"/>
          </a:p>
        </p:txBody>
      </p:sp>
      <p:pic>
        <p:nvPicPr>
          <p:cNvPr id="4" name="Picture 3">
            <a:extLst>
              <a:ext uri="{FF2B5EF4-FFF2-40B4-BE49-F238E27FC236}">
                <a16:creationId xmlns:a16="http://schemas.microsoft.com/office/drawing/2014/main" id="{B5FC6450-1B06-8A44-B73F-BDF15F04A46E}"/>
              </a:ext>
            </a:extLst>
          </p:cNvPr>
          <p:cNvPicPr>
            <a:picLocks noChangeAspect="1"/>
          </p:cNvPicPr>
          <p:nvPr/>
        </p:nvPicPr>
        <p:blipFill>
          <a:blip r:embed="rId2"/>
          <a:stretch>
            <a:fillRect/>
          </a:stretch>
        </p:blipFill>
        <p:spPr>
          <a:xfrm>
            <a:off x="10325470" y="535461"/>
            <a:ext cx="1333720" cy="1301965"/>
          </a:xfrm>
          <a:prstGeom prst="rect">
            <a:avLst/>
          </a:prstGeom>
        </p:spPr>
      </p:pic>
      <p:sp>
        <p:nvSpPr>
          <p:cNvPr id="5" name="Rectangle 4">
            <a:extLst>
              <a:ext uri="{FF2B5EF4-FFF2-40B4-BE49-F238E27FC236}">
                <a16:creationId xmlns:a16="http://schemas.microsoft.com/office/drawing/2014/main" id="{FF70BBE2-9B36-C640-A557-166EF82C141F}"/>
              </a:ext>
            </a:extLst>
          </p:cNvPr>
          <p:cNvSpPr/>
          <p:nvPr/>
        </p:nvSpPr>
        <p:spPr>
          <a:xfrm>
            <a:off x="2857658" y="846667"/>
            <a:ext cx="6171882" cy="923330"/>
          </a:xfrm>
          <a:prstGeom prst="rect">
            <a:avLst/>
          </a:prstGeom>
          <a:noFill/>
        </p:spPr>
        <p:txBody>
          <a:bodyPr wrap="none" lIns="91440" tIns="45720" rIns="91440" bIns="45720" anchor="t">
            <a:spAutoFit/>
            <a:scene3d>
              <a:camera prst="orthographicFront"/>
              <a:lightRig rig="soft" dir="t">
                <a:rot lat="0" lon="0" rev="15600000"/>
              </a:lightRig>
            </a:scene3d>
            <a:sp3d extrusionH="57150" prstMaterial="softEdge">
              <a:bevelT w="25400" h="38100"/>
            </a:sp3d>
          </a:bodyPr>
          <a:lstStyle/>
          <a:p>
            <a:pPr algn="ctr"/>
            <a:r>
              <a:rPr lang="en-US" sz="5400" b="1">
                <a:ln/>
                <a:solidFill>
                  <a:schemeClr val="accent4"/>
                </a:solidFill>
              </a:rPr>
              <a:t> Upcoming Events</a:t>
            </a:r>
            <a:endParaRPr lang="en-US" sz="5400" b="1" cap="none" spc="0">
              <a:ln/>
              <a:solidFill>
                <a:schemeClr val="accent4"/>
              </a:solidFill>
              <a:effectLst/>
            </a:endParaRPr>
          </a:p>
        </p:txBody>
      </p:sp>
      <p:pic>
        <p:nvPicPr>
          <p:cNvPr id="7" name="Picture 6" descr="A screenshot of a cell phone&#10;&#10;Description automatically generated">
            <a:extLst>
              <a:ext uri="{FF2B5EF4-FFF2-40B4-BE49-F238E27FC236}">
                <a16:creationId xmlns:a16="http://schemas.microsoft.com/office/drawing/2014/main" id="{54DD67E5-6E9C-D04F-996A-6306D365FB76}"/>
              </a:ext>
            </a:extLst>
          </p:cNvPr>
          <p:cNvPicPr>
            <a:picLocks noChangeAspect="1"/>
          </p:cNvPicPr>
          <p:nvPr/>
        </p:nvPicPr>
        <p:blipFill rotWithShape="1">
          <a:blip r:embed="rId3"/>
          <a:srcRect t="6173" r="-213"/>
          <a:stretch/>
        </p:blipFill>
        <p:spPr>
          <a:xfrm>
            <a:off x="6023096" y="2878583"/>
            <a:ext cx="5268320" cy="340371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9" name="Picture 8" descr="A screenshot of a cell phone&#10;&#10;Description automatically generated">
            <a:extLst>
              <a:ext uri="{FF2B5EF4-FFF2-40B4-BE49-F238E27FC236}">
                <a16:creationId xmlns:a16="http://schemas.microsoft.com/office/drawing/2014/main" id="{81D0C768-7339-A442-9AED-35550DE12B17}"/>
              </a:ext>
            </a:extLst>
          </p:cNvPr>
          <p:cNvPicPr>
            <a:picLocks noChangeAspect="1"/>
          </p:cNvPicPr>
          <p:nvPr/>
        </p:nvPicPr>
        <p:blipFill rotWithShape="1">
          <a:blip r:embed="rId4"/>
          <a:srcRect t="6667" r="-441"/>
          <a:stretch/>
        </p:blipFill>
        <p:spPr>
          <a:xfrm>
            <a:off x="605866" y="2431678"/>
            <a:ext cx="5116522" cy="328643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400944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4">
            <a:extLst>
              <a:ext uri="{FF2B5EF4-FFF2-40B4-BE49-F238E27FC236}">
                <a16:creationId xmlns:a16="http://schemas.microsoft.com/office/drawing/2014/main" id="{9B2BE1A3-114B-4421-BE61-B769447B61C7}"/>
              </a:ext>
            </a:extLst>
          </p:cNvPr>
          <p:cNvPicPr>
            <a:picLocks noChangeAspect="1"/>
          </p:cNvPicPr>
          <p:nvPr/>
        </p:nvPicPr>
        <p:blipFill>
          <a:blip r:embed="rId2"/>
          <a:stretch>
            <a:fillRect/>
          </a:stretch>
        </p:blipFill>
        <p:spPr>
          <a:xfrm>
            <a:off x="5976097" y="2465575"/>
            <a:ext cx="2749923" cy="3293968"/>
          </a:xfrm>
          <a:prstGeom prst="rect">
            <a:avLst/>
          </a:prstGeom>
        </p:spPr>
      </p:pic>
      <p:sp>
        <p:nvSpPr>
          <p:cNvPr id="4" name="Rectangle 3">
            <a:extLst>
              <a:ext uri="{FF2B5EF4-FFF2-40B4-BE49-F238E27FC236}">
                <a16:creationId xmlns:a16="http://schemas.microsoft.com/office/drawing/2014/main" id="{C32673D2-CE95-9641-899F-CFC6FE543C8E}"/>
              </a:ext>
            </a:extLst>
          </p:cNvPr>
          <p:cNvSpPr/>
          <p:nvPr/>
        </p:nvSpPr>
        <p:spPr>
          <a:xfrm>
            <a:off x="2634882" y="804582"/>
            <a:ext cx="6350736" cy="923330"/>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a:ln/>
                <a:solidFill>
                  <a:schemeClr val="accent4"/>
                </a:solidFill>
              </a:rPr>
              <a:t>Special offers</a:t>
            </a:r>
          </a:p>
        </p:txBody>
      </p:sp>
      <p:pic>
        <p:nvPicPr>
          <p:cNvPr id="32" name="Picture 31">
            <a:extLst>
              <a:ext uri="{FF2B5EF4-FFF2-40B4-BE49-F238E27FC236}">
                <a16:creationId xmlns:a16="http://schemas.microsoft.com/office/drawing/2014/main" id="{F2901BEA-6026-EA49-B125-67C48EB43382}"/>
              </a:ext>
            </a:extLst>
          </p:cNvPr>
          <p:cNvPicPr>
            <a:picLocks noChangeAspect="1"/>
          </p:cNvPicPr>
          <p:nvPr/>
        </p:nvPicPr>
        <p:blipFill>
          <a:blip r:embed="rId3"/>
          <a:stretch>
            <a:fillRect/>
          </a:stretch>
        </p:blipFill>
        <p:spPr>
          <a:xfrm>
            <a:off x="10325470" y="535461"/>
            <a:ext cx="1333720" cy="1301965"/>
          </a:xfrm>
          <a:prstGeom prst="rect">
            <a:avLst/>
          </a:prstGeom>
        </p:spPr>
      </p:pic>
      <p:pic>
        <p:nvPicPr>
          <p:cNvPr id="16" name="Picture 16">
            <a:extLst>
              <a:ext uri="{FF2B5EF4-FFF2-40B4-BE49-F238E27FC236}">
                <a16:creationId xmlns:a16="http://schemas.microsoft.com/office/drawing/2014/main" id="{E6696DCD-7E4A-4020-8C48-CF04A811944C}"/>
              </a:ext>
            </a:extLst>
          </p:cNvPr>
          <p:cNvPicPr>
            <a:picLocks noChangeAspect="1"/>
          </p:cNvPicPr>
          <p:nvPr/>
        </p:nvPicPr>
        <p:blipFill>
          <a:blip r:embed="rId4"/>
          <a:stretch>
            <a:fillRect/>
          </a:stretch>
        </p:blipFill>
        <p:spPr>
          <a:xfrm>
            <a:off x="8668871" y="2232680"/>
            <a:ext cx="3426758" cy="1776317"/>
          </a:xfrm>
          <a:prstGeom prst="rect">
            <a:avLst/>
          </a:prstGeom>
        </p:spPr>
      </p:pic>
      <p:pic>
        <p:nvPicPr>
          <p:cNvPr id="18" name="Picture 18">
            <a:extLst>
              <a:ext uri="{FF2B5EF4-FFF2-40B4-BE49-F238E27FC236}">
                <a16:creationId xmlns:a16="http://schemas.microsoft.com/office/drawing/2014/main" id="{61F48EED-8B4B-4FA7-99CD-14A4B0AC7002}"/>
              </a:ext>
            </a:extLst>
          </p:cNvPr>
          <p:cNvPicPr>
            <a:picLocks noChangeAspect="1"/>
          </p:cNvPicPr>
          <p:nvPr/>
        </p:nvPicPr>
        <p:blipFill>
          <a:blip r:embed="rId5"/>
          <a:stretch>
            <a:fillRect/>
          </a:stretch>
        </p:blipFill>
        <p:spPr>
          <a:xfrm>
            <a:off x="8797739" y="4259076"/>
            <a:ext cx="2608729" cy="2530848"/>
          </a:xfrm>
          <a:prstGeom prst="rect">
            <a:avLst/>
          </a:prstGeom>
        </p:spPr>
      </p:pic>
      <p:sp>
        <p:nvSpPr>
          <p:cNvPr id="3" name="Content Placeholder 2">
            <a:extLst>
              <a:ext uri="{FF2B5EF4-FFF2-40B4-BE49-F238E27FC236}">
                <a16:creationId xmlns:a16="http://schemas.microsoft.com/office/drawing/2014/main" id="{CB36C06F-D912-45AE-9D97-8D46461DAB93}"/>
              </a:ext>
            </a:extLst>
          </p:cNvPr>
          <p:cNvSpPr>
            <a:spLocks noGrp="1"/>
          </p:cNvSpPr>
          <p:nvPr>
            <p:ph idx="1"/>
          </p:nvPr>
        </p:nvSpPr>
        <p:spPr>
          <a:xfrm>
            <a:off x="325719" y="2312147"/>
            <a:ext cx="5979365" cy="3898152"/>
          </a:xfrm>
        </p:spPr>
        <p:txBody>
          <a:bodyPr vert="horz" lIns="91440" tIns="45720" rIns="91440" bIns="45720" rtlCol="0" anchor="t">
            <a:noAutofit/>
          </a:bodyPr>
          <a:lstStyle/>
          <a:p>
            <a:r>
              <a:rPr lang="en-US" sz="2000" b="1">
                <a:solidFill>
                  <a:schemeClr val="accent1">
                    <a:lumMod val="75000"/>
                  </a:schemeClr>
                </a:solidFill>
              </a:rPr>
              <a:t>Bundles 3 for 2</a:t>
            </a:r>
          </a:p>
          <a:p>
            <a:r>
              <a:rPr lang="en-US" sz="2000" b="1">
                <a:solidFill>
                  <a:schemeClr val="accent1">
                    <a:lumMod val="75000"/>
                  </a:schemeClr>
                </a:solidFill>
              </a:rPr>
              <a:t>Package offers</a:t>
            </a:r>
          </a:p>
          <a:p>
            <a:r>
              <a:rPr lang="en-US" sz="2000" b="1">
                <a:solidFill>
                  <a:schemeClr val="accent1">
                    <a:lumMod val="75000"/>
                  </a:schemeClr>
                </a:solidFill>
              </a:rPr>
              <a:t>Free deliveries over £100</a:t>
            </a:r>
          </a:p>
          <a:p>
            <a:r>
              <a:rPr lang="en-US" sz="2000" b="1">
                <a:solidFill>
                  <a:schemeClr val="accent1">
                    <a:lumMod val="75000"/>
                  </a:schemeClr>
                </a:solidFill>
              </a:rPr>
              <a:t>Seasonal</a:t>
            </a:r>
          </a:p>
          <a:p>
            <a:r>
              <a:rPr lang="en-US" sz="2000" b="1">
                <a:solidFill>
                  <a:schemeClr val="accent1">
                    <a:lumMod val="75000"/>
                  </a:schemeClr>
                </a:solidFill>
              </a:rPr>
              <a:t>Religious dates:</a:t>
            </a:r>
          </a:p>
          <a:p>
            <a:r>
              <a:rPr lang="en-US" sz="2000" b="1">
                <a:solidFill>
                  <a:schemeClr val="accent1">
                    <a:lumMod val="75000"/>
                  </a:schemeClr>
                </a:solidFill>
              </a:rPr>
              <a:t>Ramadan, Eid al </a:t>
            </a:r>
            <a:r>
              <a:rPr lang="en-US" sz="2000" b="1" err="1">
                <a:solidFill>
                  <a:schemeClr val="accent1">
                    <a:lumMod val="75000"/>
                  </a:schemeClr>
                </a:solidFill>
              </a:rPr>
              <a:t>fitr</a:t>
            </a:r>
            <a:r>
              <a:rPr lang="en-US" sz="2000" b="1">
                <a:solidFill>
                  <a:schemeClr val="accent1">
                    <a:lumMod val="75000"/>
                  </a:schemeClr>
                </a:solidFill>
              </a:rPr>
              <a:t>, Eid al </a:t>
            </a:r>
            <a:r>
              <a:rPr lang="en-US" sz="2000" b="1" err="1">
                <a:solidFill>
                  <a:schemeClr val="accent1">
                    <a:lumMod val="75000"/>
                  </a:schemeClr>
                </a:solidFill>
              </a:rPr>
              <a:t>adha</a:t>
            </a:r>
            <a:endParaRPr lang="en-US" sz="2000" b="1">
              <a:solidFill>
                <a:schemeClr val="accent1">
                  <a:lumMod val="75000"/>
                </a:schemeClr>
              </a:solidFill>
            </a:endParaRPr>
          </a:p>
          <a:p>
            <a:r>
              <a:rPr lang="en-US" sz="2000" b="1">
                <a:solidFill>
                  <a:schemeClr val="accent1">
                    <a:lumMod val="75000"/>
                  </a:schemeClr>
                </a:solidFill>
              </a:rPr>
              <a:t>Easter, Christmas</a:t>
            </a:r>
          </a:p>
          <a:p>
            <a:r>
              <a:rPr lang="en-US" sz="2000" b="1">
                <a:solidFill>
                  <a:schemeClr val="accent1">
                    <a:lumMod val="75000"/>
                  </a:schemeClr>
                </a:solidFill>
              </a:rPr>
              <a:t>New year, Bank holidays </a:t>
            </a:r>
          </a:p>
          <a:p>
            <a:r>
              <a:rPr lang="en-US" sz="2000" b="1">
                <a:solidFill>
                  <a:schemeClr val="accent1">
                    <a:lumMod val="75000"/>
                  </a:schemeClr>
                </a:solidFill>
              </a:rPr>
              <a:t>Graduation</a:t>
            </a:r>
          </a:p>
          <a:p>
            <a:r>
              <a:rPr lang="en-US" sz="2000" b="1">
                <a:solidFill>
                  <a:schemeClr val="accent1">
                    <a:lumMod val="75000"/>
                  </a:schemeClr>
                </a:solidFill>
              </a:rPr>
              <a:t>Birthday discounts through newsletter </a:t>
            </a:r>
          </a:p>
          <a:p>
            <a:pPr marL="0" indent="0">
              <a:buNone/>
            </a:pPr>
            <a:endParaRPr lang="en-US" sz="2000" b="1">
              <a:solidFill>
                <a:schemeClr val="accent1">
                  <a:lumMod val="75000"/>
                </a:schemeClr>
              </a:solidFill>
            </a:endParaRPr>
          </a:p>
        </p:txBody>
      </p:sp>
    </p:spTree>
    <p:extLst>
      <p:ext uri="{BB962C8B-B14F-4D97-AF65-F5344CB8AC3E}">
        <p14:creationId xmlns:p14="http://schemas.microsoft.com/office/powerpoint/2010/main" val="3623490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3" fill="hold" nodeType="clickEffect">
                                  <p:stCondLst>
                                    <p:cond delay="0"/>
                                  </p:stCondLst>
                                  <p:childTnLst>
                                    <p:set>
                                      <p:cBhvr>
                                        <p:cTn id="12" dur="1" fill="hold">
                                          <p:stCondLst>
                                            <p:cond delay="0"/>
                                          </p:stCondLst>
                                        </p:cTn>
                                        <p:tgtEl>
                                          <p:spTgt spid="16"/>
                                        </p:tgtEl>
                                        <p:attrNameLst>
                                          <p:attrName>style.visibility</p:attrName>
                                        </p:attrNameLst>
                                      </p:cBhvr>
                                      <p:to>
                                        <p:strVal val="visible"/>
                                      </p:to>
                                    </p:set>
                                    <p:anim calcmode="lin" valueType="num">
                                      <p:cBhvr additive="base">
                                        <p:cTn id="13" dur="500" fill="hold"/>
                                        <p:tgtEl>
                                          <p:spTgt spid="16"/>
                                        </p:tgtEl>
                                        <p:attrNameLst>
                                          <p:attrName>ppt_x</p:attrName>
                                        </p:attrNameLst>
                                      </p:cBhvr>
                                      <p:tavLst>
                                        <p:tav tm="0">
                                          <p:val>
                                            <p:strVal val="1+#ppt_w/2"/>
                                          </p:val>
                                        </p:tav>
                                        <p:tav tm="100000">
                                          <p:val>
                                            <p:strVal val="#ppt_x"/>
                                          </p:val>
                                        </p:tav>
                                      </p:tavLst>
                                    </p:anim>
                                    <p:anim calcmode="lin" valueType="num">
                                      <p:cBhvr additive="base">
                                        <p:cTn id="14" dur="500" fill="hold"/>
                                        <p:tgtEl>
                                          <p:spTgt spid="16"/>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3" presetClass="entr" presetSubtype="16" fill="hold" nodeType="clickEffect">
                                  <p:stCondLst>
                                    <p:cond delay="0"/>
                                  </p:stCondLst>
                                  <p:childTnLst>
                                    <p:set>
                                      <p:cBhvr>
                                        <p:cTn id="18" dur="1" fill="hold">
                                          <p:stCondLst>
                                            <p:cond delay="0"/>
                                          </p:stCondLst>
                                        </p:cTn>
                                        <p:tgtEl>
                                          <p:spTgt spid="18"/>
                                        </p:tgtEl>
                                        <p:attrNameLst>
                                          <p:attrName>style.visibility</p:attrName>
                                        </p:attrNameLst>
                                      </p:cBhvr>
                                      <p:to>
                                        <p:strVal val="visible"/>
                                      </p:to>
                                    </p:set>
                                    <p:anim calcmode="lin" valueType="num">
                                      <p:cBhvr>
                                        <p:cTn id="19" dur="500" fill="hold"/>
                                        <p:tgtEl>
                                          <p:spTgt spid="18"/>
                                        </p:tgtEl>
                                        <p:attrNameLst>
                                          <p:attrName>ppt_w</p:attrName>
                                        </p:attrNameLst>
                                      </p:cBhvr>
                                      <p:tavLst>
                                        <p:tav tm="0">
                                          <p:val>
                                            <p:fltVal val="0"/>
                                          </p:val>
                                        </p:tav>
                                        <p:tav tm="100000">
                                          <p:val>
                                            <p:strVal val="#ppt_w"/>
                                          </p:val>
                                        </p:tav>
                                      </p:tavLst>
                                    </p:anim>
                                    <p:anim calcmode="lin" valueType="num">
                                      <p:cBhvr>
                                        <p:cTn id="20" dur="500" fill="hold"/>
                                        <p:tgtEl>
                                          <p:spTgt spid="18"/>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6" name="Picture 7" descr="A person posing for the camera&#10;&#10;Description generated with very high confidence">
            <a:extLst>
              <a:ext uri="{FF2B5EF4-FFF2-40B4-BE49-F238E27FC236}">
                <a16:creationId xmlns:a16="http://schemas.microsoft.com/office/drawing/2014/main" id="{78DBD5DD-AB85-45B1-B84D-020840BF4318}"/>
              </a:ext>
            </a:extLst>
          </p:cNvPr>
          <p:cNvPicPr>
            <a:picLocks noChangeAspect="1"/>
          </p:cNvPicPr>
          <p:nvPr/>
        </p:nvPicPr>
        <p:blipFill>
          <a:blip r:embed="rId2"/>
          <a:stretch>
            <a:fillRect/>
          </a:stretch>
        </p:blipFill>
        <p:spPr>
          <a:xfrm>
            <a:off x="5118567" y="4093509"/>
            <a:ext cx="1685925" cy="2705100"/>
          </a:xfrm>
          <a:prstGeom prst="rect">
            <a:avLst/>
          </a:prstGeom>
        </p:spPr>
      </p:pic>
      <p:pic>
        <p:nvPicPr>
          <p:cNvPr id="2" name="Picture 5" descr="A picture containing table, sky&#10;&#10;Description generated with high confidence">
            <a:extLst>
              <a:ext uri="{FF2B5EF4-FFF2-40B4-BE49-F238E27FC236}">
                <a16:creationId xmlns:a16="http://schemas.microsoft.com/office/drawing/2014/main" id="{D0E6C9B9-171C-4A97-A1E5-32B98850F0A6}"/>
              </a:ext>
            </a:extLst>
          </p:cNvPr>
          <p:cNvPicPr>
            <a:picLocks noChangeAspect="1"/>
          </p:cNvPicPr>
          <p:nvPr/>
        </p:nvPicPr>
        <p:blipFill rotWithShape="1">
          <a:blip r:embed="rId3"/>
          <a:srcRect l="16326" r="8979" b="408"/>
          <a:stretch/>
        </p:blipFill>
        <p:spPr>
          <a:xfrm>
            <a:off x="9968753" y="2214283"/>
            <a:ext cx="2049007" cy="2732005"/>
          </a:xfrm>
          <a:prstGeom prst="rect">
            <a:avLst/>
          </a:prstGeom>
        </p:spPr>
      </p:pic>
      <p:sp>
        <p:nvSpPr>
          <p:cNvPr id="3" name="Content Placeholder 2">
            <a:extLst>
              <a:ext uri="{FF2B5EF4-FFF2-40B4-BE49-F238E27FC236}">
                <a16:creationId xmlns:a16="http://schemas.microsoft.com/office/drawing/2014/main" id="{B6A89D15-784C-324D-A69E-42667CF84E8E}"/>
              </a:ext>
            </a:extLst>
          </p:cNvPr>
          <p:cNvSpPr>
            <a:spLocks noGrp="1"/>
          </p:cNvSpPr>
          <p:nvPr>
            <p:ph sz="half" idx="1"/>
          </p:nvPr>
        </p:nvSpPr>
        <p:spPr>
          <a:xfrm>
            <a:off x="1154953" y="2603500"/>
            <a:ext cx="7193179" cy="4013200"/>
          </a:xfrm>
        </p:spPr>
        <p:txBody>
          <a:bodyPr anchor="t">
            <a:normAutofit fontScale="70000" lnSpcReduction="20000"/>
          </a:bodyPr>
          <a:lstStyle/>
          <a:p>
            <a:r>
              <a:rPr lang="en-US" sz="3600">
                <a:solidFill>
                  <a:schemeClr val="accent1">
                    <a:lumMod val="75000"/>
                  </a:schemeClr>
                </a:solidFill>
              </a:rPr>
              <a:t>Islamic education</a:t>
            </a:r>
          </a:p>
          <a:p>
            <a:r>
              <a:rPr lang="en-US" sz="3600">
                <a:solidFill>
                  <a:schemeClr val="accent1">
                    <a:lumMod val="75000"/>
                  </a:schemeClr>
                </a:solidFill>
              </a:rPr>
              <a:t>Children books</a:t>
            </a:r>
          </a:p>
          <a:p>
            <a:r>
              <a:rPr lang="en-US" sz="3600">
                <a:solidFill>
                  <a:schemeClr val="accent1">
                    <a:lumMod val="75000"/>
                  </a:schemeClr>
                </a:solidFill>
              </a:rPr>
              <a:t>Adults books</a:t>
            </a:r>
          </a:p>
          <a:p>
            <a:r>
              <a:rPr lang="en-US" sz="3600">
                <a:solidFill>
                  <a:schemeClr val="accent1">
                    <a:lumMod val="75000"/>
                  </a:schemeClr>
                </a:solidFill>
              </a:rPr>
              <a:t>Baby and nursery </a:t>
            </a:r>
          </a:p>
          <a:p>
            <a:r>
              <a:rPr lang="en-US" sz="3600">
                <a:solidFill>
                  <a:schemeClr val="accent1">
                    <a:lumMod val="75000"/>
                  </a:schemeClr>
                </a:solidFill>
              </a:rPr>
              <a:t>Dolls</a:t>
            </a:r>
          </a:p>
          <a:p>
            <a:r>
              <a:rPr lang="en-US" sz="3600">
                <a:solidFill>
                  <a:schemeClr val="accent1">
                    <a:lumMod val="75000"/>
                  </a:schemeClr>
                </a:solidFill>
              </a:rPr>
              <a:t>Stationary</a:t>
            </a:r>
          </a:p>
          <a:p>
            <a:r>
              <a:rPr lang="en-US" sz="3600">
                <a:solidFill>
                  <a:schemeClr val="accent1">
                    <a:lumMod val="75000"/>
                  </a:schemeClr>
                </a:solidFill>
              </a:rPr>
              <a:t>modest fashion clothing </a:t>
            </a:r>
          </a:p>
          <a:p>
            <a:r>
              <a:rPr lang="en-US" sz="3600">
                <a:solidFill>
                  <a:schemeClr val="accent1">
                    <a:lumMod val="75000"/>
                  </a:schemeClr>
                </a:solidFill>
              </a:rPr>
              <a:t>Prayer mats </a:t>
            </a:r>
          </a:p>
          <a:p>
            <a:r>
              <a:rPr lang="en-US" sz="3600">
                <a:solidFill>
                  <a:schemeClr val="accent1">
                    <a:lumMod val="75000"/>
                  </a:schemeClr>
                </a:solidFill>
              </a:rPr>
              <a:t>Electronic toys</a:t>
            </a:r>
          </a:p>
          <a:p>
            <a:pPr marL="0" indent="0">
              <a:buNone/>
            </a:pPr>
            <a:endParaRPr lang="en-US" sz="1800"/>
          </a:p>
        </p:txBody>
      </p:sp>
      <p:sp>
        <p:nvSpPr>
          <p:cNvPr id="4" name="Rectangle 3">
            <a:extLst>
              <a:ext uri="{FF2B5EF4-FFF2-40B4-BE49-F238E27FC236}">
                <a16:creationId xmlns:a16="http://schemas.microsoft.com/office/drawing/2014/main" id="{4B515A4E-39F6-FF49-AB04-76468C314E15}"/>
              </a:ext>
            </a:extLst>
          </p:cNvPr>
          <p:cNvSpPr/>
          <p:nvPr/>
        </p:nvSpPr>
        <p:spPr>
          <a:xfrm>
            <a:off x="4228951" y="971347"/>
            <a:ext cx="3593542" cy="923330"/>
          </a:xfrm>
          <a:prstGeom prst="rect">
            <a:avLst/>
          </a:prstGeom>
          <a:noFill/>
        </p:spPr>
        <p:txBody>
          <a:bodyPr wrap="square" lIns="91440" tIns="45720" rIns="91440" bIns="45720" anchor="t">
            <a:spAutoFit/>
            <a:scene3d>
              <a:camera prst="orthographicFront"/>
              <a:lightRig rig="soft" dir="t">
                <a:rot lat="0" lon="0" rev="15600000"/>
              </a:lightRig>
            </a:scene3d>
            <a:sp3d extrusionH="57150" prstMaterial="softEdge">
              <a:bevelT w="25400" h="38100"/>
            </a:sp3d>
          </a:bodyPr>
          <a:lstStyle/>
          <a:p>
            <a:pPr algn="ctr"/>
            <a:r>
              <a:rPr lang="en-US" sz="5400" b="1">
                <a:ln/>
                <a:solidFill>
                  <a:schemeClr val="accent4"/>
                </a:solidFill>
              </a:rPr>
              <a:t>Products</a:t>
            </a:r>
            <a:endParaRPr lang="en-US" sz="5400" b="1" cap="none" spc="0">
              <a:ln/>
              <a:solidFill>
                <a:schemeClr val="accent4"/>
              </a:solidFill>
              <a:effectLst/>
            </a:endParaRPr>
          </a:p>
        </p:txBody>
      </p:sp>
      <p:pic>
        <p:nvPicPr>
          <p:cNvPr id="16" name="Picture 15">
            <a:extLst>
              <a:ext uri="{FF2B5EF4-FFF2-40B4-BE49-F238E27FC236}">
                <a16:creationId xmlns:a16="http://schemas.microsoft.com/office/drawing/2014/main" id="{55B10767-3F2E-FD44-B4A5-493C3D09E70C}"/>
              </a:ext>
            </a:extLst>
          </p:cNvPr>
          <p:cNvPicPr>
            <a:picLocks noChangeAspect="1"/>
          </p:cNvPicPr>
          <p:nvPr/>
        </p:nvPicPr>
        <p:blipFill>
          <a:blip r:embed="rId4"/>
          <a:stretch>
            <a:fillRect/>
          </a:stretch>
        </p:blipFill>
        <p:spPr>
          <a:xfrm>
            <a:off x="10325470" y="535461"/>
            <a:ext cx="1333720" cy="1301965"/>
          </a:xfrm>
          <a:prstGeom prst="rect">
            <a:avLst/>
          </a:prstGeom>
        </p:spPr>
      </p:pic>
      <p:pic>
        <p:nvPicPr>
          <p:cNvPr id="5" name="Picture 5" descr="A close up of a piece of paper&#10;&#10;Description generated with high confidence">
            <a:extLst>
              <a:ext uri="{FF2B5EF4-FFF2-40B4-BE49-F238E27FC236}">
                <a16:creationId xmlns:a16="http://schemas.microsoft.com/office/drawing/2014/main" id="{DAE05C7E-2260-43C3-8DB7-F89C41DDF685}"/>
              </a:ext>
            </a:extLst>
          </p:cNvPr>
          <p:cNvPicPr>
            <a:picLocks noChangeAspect="1"/>
          </p:cNvPicPr>
          <p:nvPr/>
        </p:nvPicPr>
        <p:blipFill>
          <a:blip r:embed="rId5"/>
          <a:stretch>
            <a:fillRect/>
          </a:stretch>
        </p:blipFill>
        <p:spPr>
          <a:xfrm>
            <a:off x="9374841" y="4976239"/>
            <a:ext cx="1902760" cy="1768875"/>
          </a:xfrm>
          <a:prstGeom prst="rect">
            <a:avLst/>
          </a:prstGeom>
        </p:spPr>
      </p:pic>
      <p:pic>
        <p:nvPicPr>
          <p:cNvPr id="7" name="Picture 7" descr="A picture containing indoor, food&#10;&#10;Description generated with high confidence">
            <a:extLst>
              <a:ext uri="{FF2B5EF4-FFF2-40B4-BE49-F238E27FC236}">
                <a16:creationId xmlns:a16="http://schemas.microsoft.com/office/drawing/2014/main" id="{F00C20DE-8D26-4F87-BE2B-816AFC283068}"/>
              </a:ext>
            </a:extLst>
          </p:cNvPr>
          <p:cNvPicPr>
            <a:picLocks noChangeAspect="1"/>
          </p:cNvPicPr>
          <p:nvPr/>
        </p:nvPicPr>
        <p:blipFill>
          <a:blip r:embed="rId6"/>
          <a:stretch>
            <a:fillRect/>
          </a:stretch>
        </p:blipFill>
        <p:spPr>
          <a:xfrm>
            <a:off x="6427694" y="2448350"/>
            <a:ext cx="3269876" cy="2151799"/>
          </a:xfrm>
          <a:prstGeom prst="rect">
            <a:avLst/>
          </a:prstGeom>
        </p:spPr>
      </p:pic>
      <p:pic>
        <p:nvPicPr>
          <p:cNvPr id="9" name="Picture 9" descr="A picture containing stationary&#10;&#10;Description generated with very high confidence">
            <a:extLst>
              <a:ext uri="{FF2B5EF4-FFF2-40B4-BE49-F238E27FC236}">
                <a16:creationId xmlns:a16="http://schemas.microsoft.com/office/drawing/2014/main" id="{DFE3628B-B19E-4BF1-B382-F5DAE40A38B2}"/>
              </a:ext>
            </a:extLst>
          </p:cNvPr>
          <p:cNvPicPr>
            <a:picLocks noChangeAspect="1"/>
          </p:cNvPicPr>
          <p:nvPr/>
        </p:nvPicPr>
        <p:blipFill>
          <a:blip r:embed="rId7"/>
          <a:stretch>
            <a:fillRect/>
          </a:stretch>
        </p:blipFill>
        <p:spPr>
          <a:xfrm>
            <a:off x="6943165" y="4735604"/>
            <a:ext cx="1891554" cy="1891554"/>
          </a:xfrm>
          <a:prstGeom prst="rect">
            <a:avLst/>
          </a:prstGeom>
        </p:spPr>
      </p:pic>
    </p:spTree>
    <p:extLst>
      <p:ext uri="{BB962C8B-B14F-4D97-AF65-F5344CB8AC3E}">
        <p14:creationId xmlns:p14="http://schemas.microsoft.com/office/powerpoint/2010/main" val="36651062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 name="Picture 2" descr="A picture containing clipart&#10;&#10;Description automatically generated">
            <a:extLst>
              <a:ext uri="{FF2B5EF4-FFF2-40B4-BE49-F238E27FC236}">
                <a16:creationId xmlns:a16="http://schemas.microsoft.com/office/drawing/2014/main" id="{1B33F4A4-82A1-B845-A553-08CDDA76D43B}"/>
              </a:ext>
            </a:extLst>
          </p:cNvPr>
          <p:cNvPicPr>
            <a:picLocks noChangeAspect="1"/>
          </p:cNvPicPr>
          <p:nvPr/>
        </p:nvPicPr>
        <p:blipFill>
          <a:blip r:embed="rId2"/>
          <a:stretch>
            <a:fillRect/>
          </a:stretch>
        </p:blipFill>
        <p:spPr>
          <a:xfrm>
            <a:off x="2607748" y="3513309"/>
            <a:ext cx="3683000" cy="2209800"/>
          </a:xfrm>
          <a:prstGeom prst="rect">
            <a:avLst/>
          </a:prstGeom>
        </p:spPr>
      </p:pic>
      <p:sp>
        <p:nvSpPr>
          <p:cNvPr id="11" name="Content Placeholder 10">
            <a:extLst>
              <a:ext uri="{FF2B5EF4-FFF2-40B4-BE49-F238E27FC236}">
                <a16:creationId xmlns:a16="http://schemas.microsoft.com/office/drawing/2014/main" id="{3DC22415-5CA3-4443-B214-CB186B59464E}"/>
              </a:ext>
            </a:extLst>
          </p:cNvPr>
          <p:cNvSpPr>
            <a:spLocks noGrp="1"/>
          </p:cNvSpPr>
          <p:nvPr>
            <p:ph sz="half" idx="2"/>
          </p:nvPr>
        </p:nvSpPr>
        <p:spPr>
          <a:xfrm>
            <a:off x="582706" y="2520203"/>
            <a:ext cx="6875276" cy="3684588"/>
          </a:xfrm>
        </p:spPr>
        <p:txBody>
          <a:bodyPr vert="horz" lIns="91440" tIns="45720" rIns="91440" bIns="45720" rtlCol="0" anchor="t">
            <a:normAutofit/>
          </a:bodyPr>
          <a:lstStyle/>
          <a:p>
            <a:pPr marL="0" indent="0">
              <a:buNone/>
            </a:pPr>
            <a:r>
              <a:rPr lang="en-US" sz="3200">
                <a:solidFill>
                  <a:srgbClr val="00B050"/>
                </a:solidFill>
              </a:rPr>
              <a:t>Benefits of online shopping</a:t>
            </a:r>
          </a:p>
          <a:p>
            <a:r>
              <a:rPr lang="en-US" sz="3200">
                <a:solidFill>
                  <a:srgbClr val="FF0000"/>
                </a:solidFill>
              </a:rPr>
              <a:t>Convenience</a:t>
            </a:r>
          </a:p>
          <a:p>
            <a:r>
              <a:rPr lang="en-US" sz="3200">
                <a:solidFill>
                  <a:srgbClr val="0070C0"/>
                </a:solidFill>
              </a:rPr>
              <a:t>Comparison</a:t>
            </a:r>
          </a:p>
          <a:p>
            <a:r>
              <a:rPr lang="en-US" sz="3200">
                <a:solidFill>
                  <a:srgbClr val="FF2F92"/>
                </a:solidFill>
              </a:rPr>
              <a:t>Variety</a:t>
            </a:r>
          </a:p>
          <a:p>
            <a:r>
              <a:rPr lang="en-US" sz="3200">
                <a:solidFill>
                  <a:srgbClr val="0432FF"/>
                </a:solidFill>
              </a:rPr>
              <a:t>No crowd</a:t>
            </a:r>
          </a:p>
          <a:p>
            <a:r>
              <a:rPr lang="en-US" sz="3200">
                <a:solidFill>
                  <a:schemeClr val="accent5"/>
                </a:solidFill>
              </a:rPr>
              <a:t>24 hours 7 days a week</a:t>
            </a:r>
          </a:p>
          <a:p>
            <a:endParaRPr lang="en-US"/>
          </a:p>
        </p:txBody>
      </p:sp>
      <p:sp>
        <p:nvSpPr>
          <p:cNvPr id="4" name="Rectangle 3">
            <a:extLst>
              <a:ext uri="{FF2B5EF4-FFF2-40B4-BE49-F238E27FC236}">
                <a16:creationId xmlns:a16="http://schemas.microsoft.com/office/drawing/2014/main" id="{169F593B-ACAE-CD4A-B4D3-54AD80C363A5}"/>
              </a:ext>
            </a:extLst>
          </p:cNvPr>
          <p:cNvSpPr/>
          <p:nvPr/>
        </p:nvSpPr>
        <p:spPr>
          <a:xfrm>
            <a:off x="2931595" y="1041774"/>
            <a:ext cx="6009746" cy="923330"/>
          </a:xfrm>
          <a:prstGeom prst="rect">
            <a:avLst/>
          </a:prstGeom>
          <a:noFill/>
        </p:spPr>
        <p:txBody>
          <a:bodyPr wrap="square" lIns="91440" tIns="45720" rIns="91440" bIns="45720" anchor="t">
            <a:spAutoFit/>
            <a:scene3d>
              <a:camera prst="orthographicFront"/>
              <a:lightRig rig="soft" dir="t">
                <a:rot lat="0" lon="0" rev="15600000"/>
              </a:lightRig>
            </a:scene3d>
            <a:sp3d extrusionH="57150" prstMaterial="softEdge">
              <a:bevelT w="25400" h="38100"/>
            </a:sp3d>
          </a:bodyPr>
          <a:lstStyle/>
          <a:p>
            <a:pPr algn="ctr"/>
            <a:r>
              <a:rPr lang="en-US" sz="5400" b="1">
                <a:ln/>
                <a:solidFill>
                  <a:schemeClr val="accent4"/>
                </a:solidFill>
              </a:rPr>
              <a:t> Place</a:t>
            </a:r>
            <a:r>
              <a:rPr lang="en-US" sz="5400" b="1">
                <a:solidFill>
                  <a:schemeClr val="accent4"/>
                </a:solidFill>
              </a:rPr>
              <a:t> &amp; People</a:t>
            </a:r>
            <a:endParaRPr lang="en-US" sz="5400" b="1" cap="none" spc="0">
              <a:ln/>
              <a:solidFill>
                <a:schemeClr val="accent4"/>
              </a:solidFill>
              <a:effectLst/>
            </a:endParaRPr>
          </a:p>
        </p:txBody>
      </p:sp>
      <p:pic>
        <p:nvPicPr>
          <p:cNvPr id="12" name="Picture 11">
            <a:extLst>
              <a:ext uri="{FF2B5EF4-FFF2-40B4-BE49-F238E27FC236}">
                <a16:creationId xmlns:a16="http://schemas.microsoft.com/office/drawing/2014/main" id="{ADCE0276-75F9-B545-BF8B-3CEC20B5B936}"/>
              </a:ext>
            </a:extLst>
          </p:cNvPr>
          <p:cNvPicPr>
            <a:picLocks noChangeAspect="1"/>
          </p:cNvPicPr>
          <p:nvPr/>
        </p:nvPicPr>
        <p:blipFill>
          <a:blip r:embed="rId3"/>
          <a:stretch>
            <a:fillRect/>
          </a:stretch>
        </p:blipFill>
        <p:spPr>
          <a:xfrm>
            <a:off x="10325470" y="535461"/>
            <a:ext cx="1333720" cy="1301965"/>
          </a:xfrm>
          <a:prstGeom prst="rect">
            <a:avLst/>
          </a:prstGeom>
        </p:spPr>
      </p:pic>
      <p:sp>
        <p:nvSpPr>
          <p:cNvPr id="10" name="Content Placeholder 5">
            <a:extLst>
              <a:ext uri="{FF2B5EF4-FFF2-40B4-BE49-F238E27FC236}">
                <a16:creationId xmlns:a16="http://schemas.microsoft.com/office/drawing/2014/main" id="{F4436772-7C4C-4364-822C-4AB45F90B772}"/>
              </a:ext>
            </a:extLst>
          </p:cNvPr>
          <p:cNvSpPr>
            <a:spLocks noGrp="1"/>
          </p:cNvSpPr>
          <p:nvPr/>
        </p:nvSpPr>
        <p:spPr>
          <a:xfrm>
            <a:off x="6750518" y="2561574"/>
            <a:ext cx="5307011" cy="4005450"/>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a:buFont typeface="Arial" panose="020B0604020202020204" pitchFamily="34" charset="0"/>
              <a:buChar char="•"/>
            </a:pPr>
            <a:r>
              <a:rPr lang="en-US" sz="3200">
                <a:solidFill>
                  <a:schemeClr val="accent1">
                    <a:lumMod val="60000"/>
                    <a:lumOff val="40000"/>
                  </a:schemeClr>
                </a:solidFill>
              </a:rPr>
              <a:t>Business Partners</a:t>
            </a:r>
          </a:p>
          <a:p>
            <a:pPr marL="0" indent="0">
              <a:buNone/>
            </a:pPr>
            <a:endParaRPr lang="en-US" sz="2800">
              <a:solidFill>
                <a:schemeClr val="accent1">
                  <a:lumMod val="75000"/>
                </a:schemeClr>
              </a:solidFill>
            </a:endParaRPr>
          </a:p>
        </p:txBody>
      </p:sp>
      <p:pic>
        <p:nvPicPr>
          <p:cNvPr id="7" name="Picture 8" descr="A picture containing doll, toy&#10;&#10;Description generated with very high confidence">
            <a:extLst>
              <a:ext uri="{FF2B5EF4-FFF2-40B4-BE49-F238E27FC236}">
                <a16:creationId xmlns:a16="http://schemas.microsoft.com/office/drawing/2014/main" id="{50A7FE67-D91B-4824-AD53-BE61E8E74511}"/>
              </a:ext>
            </a:extLst>
          </p:cNvPr>
          <p:cNvPicPr>
            <a:picLocks noChangeAspect="1"/>
          </p:cNvPicPr>
          <p:nvPr/>
        </p:nvPicPr>
        <p:blipFill>
          <a:blip r:embed="rId4"/>
          <a:stretch>
            <a:fillRect/>
          </a:stretch>
        </p:blipFill>
        <p:spPr>
          <a:xfrm>
            <a:off x="5934636" y="3191349"/>
            <a:ext cx="5991006" cy="2360931"/>
          </a:xfrm>
          <a:prstGeom prst="rect">
            <a:avLst/>
          </a:prstGeom>
        </p:spPr>
      </p:pic>
    </p:spTree>
    <p:extLst>
      <p:ext uri="{BB962C8B-B14F-4D97-AF65-F5344CB8AC3E}">
        <p14:creationId xmlns:p14="http://schemas.microsoft.com/office/powerpoint/2010/main" val="1821829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p:tgtEl>
                                          <p:spTgt spid="11"/>
                                        </p:tgtEl>
                                        <p:attrNameLst>
                                          <p:attrName>ppt_y</p:attrName>
                                        </p:attrNameLst>
                                      </p:cBhvr>
                                      <p:tavLst>
                                        <p:tav tm="0">
                                          <p:val>
                                            <p:strVal val="#ppt_y+#ppt_h*1.125000"/>
                                          </p:val>
                                        </p:tav>
                                        <p:tav tm="100000">
                                          <p:val>
                                            <p:strVal val="#ppt_y"/>
                                          </p:val>
                                        </p:tav>
                                      </p:tavLst>
                                    </p:anim>
                                    <p:animEffect transition="in" filter="wipe(up)">
                                      <p:cBhvr>
                                        <p:cTn id="14" dur="500"/>
                                        <p:tgtEl>
                                          <p:spTgt spid="11"/>
                                        </p:tgtEl>
                                      </p:cBhvr>
                                    </p:animEffect>
                                  </p:childTnLst>
                                </p:cTn>
                              </p:par>
                            </p:childTnLst>
                          </p:cTn>
                        </p:par>
                      </p:childTnLst>
                    </p:cTn>
                  </p:par>
                  <p:par>
                    <p:cTn id="15" fill="hold">
                      <p:stCondLst>
                        <p:cond delay="indefinite"/>
                      </p:stCondLst>
                      <p:childTnLst>
                        <p:par>
                          <p:cTn id="16" fill="hold">
                            <p:stCondLst>
                              <p:cond delay="0"/>
                            </p:stCondLst>
                            <p:childTnLst>
                              <p:par>
                                <p:cTn id="17" presetID="37"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900" decel="100000" fill="hold"/>
                                        <p:tgtEl>
                                          <p:spTgt spid="10"/>
                                        </p:tgtEl>
                                        <p:attrNameLst>
                                          <p:attrName>ppt_y</p:attrName>
                                        </p:attrNameLst>
                                      </p:cBhvr>
                                      <p:tavLst>
                                        <p:tav tm="0">
                                          <p:val>
                                            <p:strVal val="#ppt_y+1"/>
                                          </p:val>
                                        </p:tav>
                                        <p:tav tm="100000">
                                          <p:val>
                                            <p:strVal val="#ppt_y-.03"/>
                                          </p:val>
                                        </p:tav>
                                      </p:tavLst>
                                    </p:anim>
                                    <p:anim calcmode="lin" valueType="num">
                                      <p:cBhvr>
                                        <p:cTn id="22" dur="100" accel="100000" fill="hold">
                                          <p:stCondLst>
                                            <p:cond delay="900"/>
                                          </p:stCondLst>
                                        </p:cTn>
                                        <p:tgtEl>
                                          <p:spTgt spid="10"/>
                                        </p:tgtEl>
                                        <p:attrNameLst>
                                          <p:attrName>ppt_y</p:attrName>
                                        </p:attrNameLst>
                                      </p:cBhvr>
                                      <p:tavLst>
                                        <p:tav tm="0">
                                          <p:val>
                                            <p:strVal val="#ppt_y-.03"/>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 calcmode="lin" valueType="num">
                                      <p:cBhvr additive="base">
                                        <p:cTn id="27" dur="500" fill="hold"/>
                                        <p:tgtEl>
                                          <p:spTgt spid="7"/>
                                        </p:tgtEl>
                                        <p:attrNameLst>
                                          <p:attrName>ppt_x</p:attrName>
                                        </p:attrNameLst>
                                      </p:cBhvr>
                                      <p:tavLst>
                                        <p:tav tm="0">
                                          <p:val>
                                            <p:strVal val="#ppt_x"/>
                                          </p:val>
                                        </p:tav>
                                        <p:tav tm="100000">
                                          <p:val>
                                            <p:strVal val="#ppt_x"/>
                                          </p:val>
                                        </p:tav>
                                      </p:tavLst>
                                    </p:anim>
                                    <p:anim calcmode="lin" valueType="num">
                                      <p:cBhvr additive="base">
                                        <p:cTn id="2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0" grpId="0"/>
    </p:bldLst>
  </p:timing>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8" name="Picture 7" descr="A close up of a box&#10;&#10;Description automatically generated">
            <a:extLst>
              <a:ext uri="{FF2B5EF4-FFF2-40B4-BE49-F238E27FC236}">
                <a16:creationId xmlns:a16="http://schemas.microsoft.com/office/drawing/2014/main" id="{28F114B4-58B3-1544-BE14-8357539DF894}"/>
              </a:ext>
            </a:extLst>
          </p:cNvPr>
          <p:cNvPicPr>
            <a:picLocks noChangeAspect="1"/>
          </p:cNvPicPr>
          <p:nvPr/>
        </p:nvPicPr>
        <p:blipFill>
          <a:blip r:embed="rId2"/>
          <a:stretch>
            <a:fillRect/>
          </a:stretch>
        </p:blipFill>
        <p:spPr>
          <a:xfrm>
            <a:off x="8051760" y="3260894"/>
            <a:ext cx="4137852" cy="3487039"/>
          </a:xfrm>
          <a:prstGeom prst="rect">
            <a:avLst/>
          </a:prstGeom>
        </p:spPr>
      </p:pic>
      <p:sp>
        <p:nvSpPr>
          <p:cNvPr id="3" name="Content Placeholder 2">
            <a:extLst>
              <a:ext uri="{FF2B5EF4-FFF2-40B4-BE49-F238E27FC236}">
                <a16:creationId xmlns:a16="http://schemas.microsoft.com/office/drawing/2014/main" id="{A4117A73-754C-CC4D-9E27-65D6C79F214D}"/>
              </a:ext>
            </a:extLst>
          </p:cNvPr>
          <p:cNvSpPr>
            <a:spLocks noGrp="1"/>
          </p:cNvSpPr>
          <p:nvPr>
            <p:ph idx="1"/>
          </p:nvPr>
        </p:nvSpPr>
        <p:spPr>
          <a:xfrm>
            <a:off x="370543" y="2603500"/>
            <a:ext cx="9610070" cy="3595594"/>
          </a:xfrm>
        </p:spPr>
        <p:txBody>
          <a:bodyPr vert="horz" lIns="91440" tIns="45720" rIns="91440" bIns="45720" rtlCol="0" anchor="t">
            <a:normAutofit/>
          </a:bodyPr>
          <a:lstStyle/>
          <a:p>
            <a:pPr marL="0" indent="0">
              <a:buNone/>
            </a:pPr>
            <a:r>
              <a:rPr lang="en-US" sz="2800" b="1">
                <a:solidFill>
                  <a:srgbClr val="929000"/>
                </a:solidFill>
                <a:latin typeface="Century Gothic"/>
              </a:rPr>
              <a:t>Physical</a:t>
            </a:r>
            <a:r>
              <a:rPr lang="en-US" sz="2800" b="1">
                <a:solidFill>
                  <a:srgbClr val="929000"/>
                </a:solidFill>
              </a:rPr>
              <a:t> marketing is about how your brand is </a:t>
            </a:r>
            <a:r>
              <a:rPr lang="en-GB" sz="2800" b="1">
                <a:solidFill>
                  <a:srgbClr val="929000"/>
                </a:solidFill>
              </a:rPr>
              <a:t>recognised</a:t>
            </a:r>
            <a:r>
              <a:rPr lang="en-US" sz="2800" b="1">
                <a:solidFill>
                  <a:srgbClr val="929000"/>
                </a:solidFill>
              </a:rPr>
              <a:t>...</a:t>
            </a:r>
          </a:p>
          <a:p>
            <a:r>
              <a:rPr lang="en-US" sz="2800" b="1">
                <a:solidFill>
                  <a:srgbClr val="C00000"/>
                </a:solidFill>
              </a:rPr>
              <a:t>Is the business enticing the target market?</a:t>
            </a:r>
          </a:p>
          <a:p>
            <a:r>
              <a:rPr lang="en-US" sz="2800" b="1">
                <a:solidFill>
                  <a:srgbClr val="005493"/>
                </a:solidFill>
              </a:rPr>
              <a:t>Webpage/website</a:t>
            </a:r>
          </a:p>
          <a:p>
            <a:r>
              <a:rPr lang="en-US" sz="2800" b="1">
                <a:solidFill>
                  <a:srgbClr val="00B050"/>
                </a:solidFill>
              </a:rPr>
              <a:t>Packaging / branding</a:t>
            </a:r>
          </a:p>
          <a:p>
            <a:r>
              <a:rPr lang="en-US" sz="2800" b="1">
                <a:solidFill>
                  <a:srgbClr val="FF0000"/>
                </a:solidFill>
              </a:rPr>
              <a:t>stock availability</a:t>
            </a:r>
          </a:p>
        </p:txBody>
      </p:sp>
      <p:sp>
        <p:nvSpPr>
          <p:cNvPr id="6" name="Rectangle 5">
            <a:extLst>
              <a:ext uri="{FF2B5EF4-FFF2-40B4-BE49-F238E27FC236}">
                <a16:creationId xmlns:a16="http://schemas.microsoft.com/office/drawing/2014/main" id="{61296856-4ABB-544C-AA94-AE4E738F0DC3}"/>
              </a:ext>
            </a:extLst>
          </p:cNvPr>
          <p:cNvSpPr/>
          <p:nvPr/>
        </p:nvSpPr>
        <p:spPr>
          <a:xfrm>
            <a:off x="2297463" y="1053869"/>
            <a:ext cx="6242415"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a:ln/>
                <a:solidFill>
                  <a:schemeClr val="accent4"/>
                </a:solidFill>
                <a:effectLst/>
              </a:rPr>
              <a:t>Physical Evidence</a:t>
            </a:r>
          </a:p>
        </p:txBody>
      </p:sp>
      <p:pic>
        <p:nvPicPr>
          <p:cNvPr id="10" name="Picture 9" descr="A close up of a sign&#10;&#10;Description automatically generated">
            <a:extLst>
              <a:ext uri="{FF2B5EF4-FFF2-40B4-BE49-F238E27FC236}">
                <a16:creationId xmlns:a16="http://schemas.microsoft.com/office/drawing/2014/main" id="{29D97387-56A1-9440-9858-20F97E02ED12}"/>
              </a:ext>
            </a:extLst>
          </p:cNvPr>
          <p:cNvPicPr>
            <a:picLocks noChangeAspect="1"/>
          </p:cNvPicPr>
          <p:nvPr/>
        </p:nvPicPr>
        <p:blipFill>
          <a:blip r:embed="rId3"/>
          <a:stretch>
            <a:fillRect/>
          </a:stretch>
        </p:blipFill>
        <p:spPr>
          <a:xfrm>
            <a:off x="10997741" y="5931895"/>
            <a:ext cx="616952" cy="601133"/>
          </a:xfrm>
          <a:prstGeom prst="rect">
            <a:avLst/>
          </a:prstGeom>
        </p:spPr>
      </p:pic>
      <p:pic>
        <p:nvPicPr>
          <p:cNvPr id="11" name="Picture 10" descr="A close up of a sign&#10;&#10;Description automatically generated">
            <a:extLst>
              <a:ext uri="{FF2B5EF4-FFF2-40B4-BE49-F238E27FC236}">
                <a16:creationId xmlns:a16="http://schemas.microsoft.com/office/drawing/2014/main" id="{7558DF54-D00B-BA43-9129-E7495948A33C}"/>
              </a:ext>
            </a:extLst>
          </p:cNvPr>
          <p:cNvPicPr>
            <a:picLocks noChangeAspect="1"/>
          </p:cNvPicPr>
          <p:nvPr/>
        </p:nvPicPr>
        <p:blipFill>
          <a:blip r:embed="rId3"/>
          <a:stretch>
            <a:fillRect/>
          </a:stretch>
        </p:blipFill>
        <p:spPr>
          <a:xfrm>
            <a:off x="9806607" y="4858871"/>
            <a:ext cx="616952" cy="601133"/>
          </a:xfrm>
          <a:prstGeom prst="rect">
            <a:avLst/>
          </a:prstGeom>
        </p:spPr>
      </p:pic>
      <p:pic>
        <p:nvPicPr>
          <p:cNvPr id="12" name="Picture 11">
            <a:extLst>
              <a:ext uri="{FF2B5EF4-FFF2-40B4-BE49-F238E27FC236}">
                <a16:creationId xmlns:a16="http://schemas.microsoft.com/office/drawing/2014/main" id="{33DEB1A2-3901-3349-A26F-3D7ADB6CE481}"/>
              </a:ext>
            </a:extLst>
          </p:cNvPr>
          <p:cNvPicPr>
            <a:picLocks noChangeAspect="1"/>
          </p:cNvPicPr>
          <p:nvPr/>
        </p:nvPicPr>
        <p:blipFill>
          <a:blip r:embed="rId4"/>
          <a:stretch>
            <a:fillRect/>
          </a:stretch>
        </p:blipFill>
        <p:spPr>
          <a:xfrm>
            <a:off x="10325470" y="535461"/>
            <a:ext cx="1333720" cy="1301965"/>
          </a:xfrm>
          <a:prstGeom prst="rect">
            <a:avLst/>
          </a:prstGeom>
        </p:spPr>
      </p:pic>
    </p:spTree>
    <p:extLst>
      <p:ext uri="{BB962C8B-B14F-4D97-AF65-F5344CB8AC3E}">
        <p14:creationId xmlns:p14="http://schemas.microsoft.com/office/powerpoint/2010/main" val="163162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BEDC530C-8527-A045-8039-E6FB4D0F96D1}"/>
              </a:ext>
            </a:extLst>
          </p:cNvPr>
          <p:cNvSpPr>
            <a:spLocks noGrp="1"/>
          </p:cNvSpPr>
          <p:nvPr>
            <p:ph idx="1"/>
          </p:nvPr>
        </p:nvSpPr>
        <p:spPr>
          <a:xfrm>
            <a:off x="103991" y="2211743"/>
            <a:ext cx="11121166" cy="3691050"/>
          </a:xfrm>
        </p:spPr>
        <p:txBody>
          <a:bodyPr vert="horz" lIns="91440" tIns="45720" rIns="91440" bIns="45720" rtlCol="0" anchor="t">
            <a:normAutofit/>
          </a:bodyPr>
          <a:lstStyle/>
          <a:p>
            <a:pPr marL="0" indent="0" algn="just">
              <a:buNone/>
            </a:pPr>
            <a:r>
              <a:rPr lang="en-US" sz="2800" b="1">
                <a:solidFill>
                  <a:srgbClr val="521B93"/>
                </a:solidFill>
              </a:rPr>
              <a:t>Process is about customer experience in offers and incentives for purchasing merchandise from the business,</a:t>
            </a:r>
          </a:p>
          <a:p>
            <a:pPr algn="just"/>
            <a:r>
              <a:rPr lang="en-US" sz="2800" b="1">
                <a:solidFill>
                  <a:schemeClr val="accent6"/>
                </a:solidFill>
              </a:rPr>
              <a:t>Complimentary travel size </a:t>
            </a:r>
            <a:r>
              <a:rPr lang="en-US" sz="2800" b="1" err="1">
                <a:solidFill>
                  <a:schemeClr val="accent6"/>
                </a:solidFill>
              </a:rPr>
              <a:t>Dua</a:t>
            </a:r>
            <a:r>
              <a:rPr lang="en-US" sz="2800" b="1">
                <a:solidFill>
                  <a:schemeClr val="accent6"/>
                </a:solidFill>
              </a:rPr>
              <a:t> (supplications) handbook</a:t>
            </a:r>
          </a:p>
          <a:p>
            <a:pPr algn="just"/>
            <a:r>
              <a:rPr lang="en-US" sz="2800" b="1">
                <a:solidFill>
                  <a:schemeClr val="accent6">
                    <a:lumMod val="75000"/>
                  </a:schemeClr>
                </a:solidFill>
              </a:rPr>
              <a:t>Discount code for next order</a:t>
            </a:r>
          </a:p>
          <a:p>
            <a:pPr algn="just"/>
            <a:r>
              <a:rPr lang="en-US" sz="2800" b="1">
                <a:solidFill>
                  <a:srgbClr val="FF2F92"/>
                </a:solidFill>
              </a:rPr>
              <a:t>Newsletter offers</a:t>
            </a:r>
          </a:p>
          <a:p>
            <a:r>
              <a:rPr lang="en-US" sz="2800" b="1">
                <a:solidFill>
                  <a:srgbClr val="011893"/>
                </a:solidFill>
              </a:rPr>
              <a:t>Discount for Schools/Madrasah</a:t>
            </a:r>
            <a:r>
              <a:rPr lang="en-US" sz="2800">
                <a:solidFill>
                  <a:srgbClr val="011893"/>
                </a:solidFill>
              </a:rPr>
              <a:t> </a:t>
            </a:r>
          </a:p>
        </p:txBody>
      </p:sp>
      <p:sp>
        <p:nvSpPr>
          <p:cNvPr id="6" name="Rectangle 5">
            <a:extLst>
              <a:ext uri="{FF2B5EF4-FFF2-40B4-BE49-F238E27FC236}">
                <a16:creationId xmlns:a16="http://schemas.microsoft.com/office/drawing/2014/main" id="{65D4D323-C2FF-8349-BF3C-6A2A0CE02ABC}"/>
              </a:ext>
            </a:extLst>
          </p:cNvPr>
          <p:cNvSpPr/>
          <p:nvPr/>
        </p:nvSpPr>
        <p:spPr>
          <a:xfrm>
            <a:off x="4508346" y="952268"/>
            <a:ext cx="2735044"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a:ln/>
                <a:solidFill>
                  <a:schemeClr val="accent4"/>
                </a:solidFill>
                <a:effectLst/>
              </a:rPr>
              <a:t>Process</a:t>
            </a:r>
          </a:p>
        </p:txBody>
      </p:sp>
      <p:pic>
        <p:nvPicPr>
          <p:cNvPr id="12" name="Picture 11">
            <a:extLst>
              <a:ext uri="{FF2B5EF4-FFF2-40B4-BE49-F238E27FC236}">
                <a16:creationId xmlns:a16="http://schemas.microsoft.com/office/drawing/2014/main" id="{E92CBADB-627D-214E-92D1-E2AE5EE6F182}"/>
              </a:ext>
            </a:extLst>
          </p:cNvPr>
          <p:cNvPicPr>
            <a:picLocks noChangeAspect="1"/>
          </p:cNvPicPr>
          <p:nvPr/>
        </p:nvPicPr>
        <p:blipFill>
          <a:blip r:embed="rId2"/>
          <a:stretch>
            <a:fillRect/>
          </a:stretch>
        </p:blipFill>
        <p:spPr>
          <a:xfrm>
            <a:off x="10325470" y="535461"/>
            <a:ext cx="1333720" cy="1301965"/>
          </a:xfrm>
          <a:prstGeom prst="rect">
            <a:avLst/>
          </a:prstGeom>
        </p:spPr>
      </p:pic>
      <p:pic>
        <p:nvPicPr>
          <p:cNvPr id="2" name="Picture 2" descr="A picture containing ottoman, container, seat&#10;&#10;Description generated with high confidence">
            <a:extLst>
              <a:ext uri="{FF2B5EF4-FFF2-40B4-BE49-F238E27FC236}">
                <a16:creationId xmlns:a16="http://schemas.microsoft.com/office/drawing/2014/main" id="{F9130FDB-3509-4FF5-A1F5-5A5B3DBBF986}"/>
              </a:ext>
            </a:extLst>
          </p:cNvPr>
          <p:cNvPicPr>
            <a:picLocks noChangeAspect="1"/>
          </p:cNvPicPr>
          <p:nvPr/>
        </p:nvPicPr>
        <p:blipFill>
          <a:blip r:embed="rId3"/>
          <a:stretch>
            <a:fillRect/>
          </a:stretch>
        </p:blipFill>
        <p:spPr>
          <a:xfrm>
            <a:off x="8576702" y="3959880"/>
            <a:ext cx="2781860" cy="2793066"/>
          </a:xfrm>
          <a:prstGeom prst="rect">
            <a:avLst/>
          </a:prstGeom>
        </p:spPr>
      </p:pic>
    </p:spTree>
    <p:extLst>
      <p:ext uri="{BB962C8B-B14F-4D97-AF65-F5344CB8AC3E}">
        <p14:creationId xmlns:p14="http://schemas.microsoft.com/office/powerpoint/2010/main" val="410931446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B8A61-1C6F-45F0-BFC1-827633EA145E}"/>
              </a:ext>
            </a:extLst>
          </p:cNvPr>
          <p:cNvSpPr>
            <a:spLocks noGrp="1"/>
          </p:cNvSpPr>
          <p:nvPr>
            <p:ph type="title"/>
          </p:nvPr>
        </p:nvSpPr>
        <p:spPr>
          <a:xfrm>
            <a:off x="762000" y="2146299"/>
            <a:ext cx="3898901" cy="2815169"/>
          </a:xfrm>
        </p:spPr>
        <p:txBody>
          <a:bodyPr vert="horz" lIns="91440" tIns="45720" rIns="91440" bIns="45720" rtlCol="0" anchor="ctr">
            <a:normAutofit/>
          </a:bodyPr>
          <a:lstStyle/>
          <a:p>
            <a:r>
              <a:rPr lang="en-US" sz="5400" b="1">
                <a:solidFill>
                  <a:schemeClr val="accent4">
                    <a:lumMod val="75000"/>
                  </a:schemeClr>
                </a:solidFill>
              </a:rPr>
              <a:t>Financial resources</a:t>
            </a:r>
            <a:br>
              <a:rPr lang="en-US" sz="3600">
                <a:solidFill>
                  <a:schemeClr val="accent4">
                    <a:lumMod val="75000"/>
                  </a:schemeClr>
                </a:solidFill>
              </a:rPr>
            </a:br>
            <a:endParaRPr lang="en-US" sz="3600">
              <a:solidFill>
                <a:srgbClr val="EBEBEB"/>
              </a:solidFill>
            </a:endParaRPr>
          </a:p>
        </p:txBody>
      </p:sp>
      <p:sp>
        <p:nvSpPr>
          <p:cNvPr id="141" name="Text Placeholder 140">
            <a:extLst>
              <a:ext uri="{FF2B5EF4-FFF2-40B4-BE49-F238E27FC236}">
                <a16:creationId xmlns:a16="http://schemas.microsoft.com/office/drawing/2014/main" id="{C5D80FCC-DE6D-49B3-B4A4-049A0D7EC6CA}"/>
              </a:ext>
            </a:extLst>
          </p:cNvPr>
          <p:cNvSpPr>
            <a:spLocks noGrp="1"/>
          </p:cNvSpPr>
          <p:nvPr>
            <p:ph type="body" idx="1"/>
          </p:nvPr>
        </p:nvSpPr>
        <p:spPr/>
        <p:txBody>
          <a:bodyPr/>
          <a:lstStyle/>
          <a:p>
            <a:endParaRPr lang="en-US"/>
          </a:p>
        </p:txBody>
      </p:sp>
      <p:graphicFrame>
        <p:nvGraphicFramePr>
          <p:cNvPr id="6" name="Subtitle 3">
            <a:extLst>
              <a:ext uri="{FF2B5EF4-FFF2-40B4-BE49-F238E27FC236}">
                <a16:creationId xmlns:a16="http://schemas.microsoft.com/office/drawing/2014/main" id="{723F11B4-CD83-4AF9-9E56-C12297B2C690}"/>
              </a:ext>
            </a:extLst>
          </p:cNvPr>
          <p:cNvGraphicFramePr/>
          <p:nvPr>
            <p:extLst>
              <p:ext uri="{D42A27DB-BD31-4B8C-83A1-F6EECF244321}">
                <p14:modId xmlns:p14="http://schemas.microsoft.com/office/powerpoint/2010/main" val="1564916717"/>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182013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0D1B5-86F5-4EC4-9B3D-BE1FDC1040B8}"/>
              </a:ext>
            </a:extLst>
          </p:cNvPr>
          <p:cNvSpPr>
            <a:spLocks noGrp="1"/>
          </p:cNvSpPr>
          <p:nvPr>
            <p:ph type="title"/>
          </p:nvPr>
        </p:nvSpPr>
        <p:spPr>
          <a:xfrm>
            <a:off x="1154954" y="973668"/>
            <a:ext cx="8761413" cy="706964"/>
          </a:xfrm>
        </p:spPr>
        <p:txBody>
          <a:bodyPr/>
          <a:lstStyle/>
          <a:p>
            <a:pPr algn="ctr"/>
            <a:r>
              <a:rPr lang="en-US" sz="5400" b="1">
                <a:solidFill>
                  <a:schemeClr val="accent4">
                    <a:lumMod val="75000"/>
                  </a:schemeClr>
                </a:solidFill>
              </a:rPr>
              <a:t>Continue Finance-</a:t>
            </a:r>
          </a:p>
        </p:txBody>
      </p:sp>
      <p:sp>
        <p:nvSpPr>
          <p:cNvPr id="3" name="Content Placeholder 2">
            <a:extLst>
              <a:ext uri="{FF2B5EF4-FFF2-40B4-BE49-F238E27FC236}">
                <a16:creationId xmlns:a16="http://schemas.microsoft.com/office/drawing/2014/main" id="{C2DC58A9-4768-42AE-A8A6-8F166ABFB3F1}"/>
              </a:ext>
            </a:extLst>
          </p:cNvPr>
          <p:cNvSpPr>
            <a:spLocks noGrp="1"/>
          </p:cNvSpPr>
          <p:nvPr>
            <p:ph idx="1"/>
          </p:nvPr>
        </p:nvSpPr>
        <p:spPr>
          <a:xfrm>
            <a:off x="723900" y="2468032"/>
            <a:ext cx="10502900" cy="3416300"/>
          </a:xfrm>
        </p:spPr>
        <p:txBody>
          <a:bodyPr vert="horz" lIns="91440" tIns="45720" rIns="91440" bIns="45720" rtlCol="0" anchor="t">
            <a:noAutofit/>
          </a:bodyPr>
          <a:lstStyle/>
          <a:p>
            <a:r>
              <a:rPr lang="en-US" sz="2800">
                <a:solidFill>
                  <a:schemeClr val="accent6">
                    <a:lumMod val="50000"/>
                  </a:schemeClr>
                </a:solidFill>
              </a:rPr>
              <a:t> we are 5 friends who have the same goals and ideas. </a:t>
            </a:r>
          </a:p>
          <a:p>
            <a:r>
              <a:rPr lang="en-US" sz="2800">
                <a:solidFill>
                  <a:schemeClr val="accent6">
                    <a:lumMod val="50000"/>
                  </a:schemeClr>
                </a:solidFill>
              </a:rPr>
              <a:t>We want to develop our own knowledge and help others</a:t>
            </a:r>
          </a:p>
          <a:p>
            <a:r>
              <a:rPr lang="en-US" sz="2800">
                <a:solidFill>
                  <a:schemeClr val="accent6">
                    <a:lumMod val="50000"/>
                  </a:schemeClr>
                </a:solidFill>
              </a:rPr>
              <a:t>We are investing total amount of £15000, to help enhance Islamic knowledge for families to learn the manners of Islam and the beautiful stories of the Prophets</a:t>
            </a:r>
          </a:p>
        </p:txBody>
      </p:sp>
      <p:pic>
        <p:nvPicPr>
          <p:cNvPr id="4" name="Picture 3" descr="A close up of a sign&#10;&#10;Description automatically generated">
            <a:extLst>
              <a:ext uri="{FF2B5EF4-FFF2-40B4-BE49-F238E27FC236}">
                <a16:creationId xmlns:a16="http://schemas.microsoft.com/office/drawing/2014/main" id="{EDD32022-C430-4B90-9D80-D15D67FAA69D}"/>
              </a:ext>
            </a:extLst>
          </p:cNvPr>
          <p:cNvPicPr>
            <a:picLocks noChangeAspect="1"/>
          </p:cNvPicPr>
          <p:nvPr/>
        </p:nvPicPr>
        <p:blipFill>
          <a:blip r:embed="rId2"/>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244602255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53D72-C7DD-4E3B-AC11-BB9CE51CC08E}"/>
              </a:ext>
            </a:extLst>
          </p:cNvPr>
          <p:cNvSpPr>
            <a:spLocks noGrp="1"/>
          </p:cNvSpPr>
          <p:nvPr>
            <p:ph type="title"/>
          </p:nvPr>
        </p:nvSpPr>
        <p:spPr/>
        <p:txBody>
          <a:bodyPr/>
          <a:lstStyle/>
          <a:p>
            <a:pPr algn="ctr"/>
            <a:r>
              <a:rPr lang="en-US" sz="5400" b="1">
                <a:solidFill>
                  <a:schemeClr val="accent4">
                    <a:lumMod val="75000"/>
                  </a:schemeClr>
                </a:solidFill>
              </a:rPr>
              <a:t>Financial pricing strategy</a:t>
            </a:r>
            <a:endParaRPr lang="en-US" sz="5400" b="1">
              <a:solidFill>
                <a:schemeClr val="accent4">
                  <a:lumMod val="75000"/>
                </a:schemeClr>
              </a:solidFill>
              <a:ea typeface="+mj-lt"/>
              <a:cs typeface="+mj-lt"/>
            </a:endParaRPr>
          </a:p>
        </p:txBody>
      </p:sp>
      <p:sp>
        <p:nvSpPr>
          <p:cNvPr id="3" name="Content Placeholder 2">
            <a:extLst>
              <a:ext uri="{FF2B5EF4-FFF2-40B4-BE49-F238E27FC236}">
                <a16:creationId xmlns:a16="http://schemas.microsoft.com/office/drawing/2014/main" id="{3CAFA1DB-33D1-45EB-8DC8-CB7DF9714DD7}"/>
              </a:ext>
            </a:extLst>
          </p:cNvPr>
          <p:cNvSpPr>
            <a:spLocks noGrp="1"/>
          </p:cNvSpPr>
          <p:nvPr>
            <p:ph idx="1"/>
          </p:nvPr>
        </p:nvSpPr>
        <p:spPr/>
        <p:txBody>
          <a:bodyPr vert="horz" lIns="91440" tIns="45720" rIns="91440" bIns="45720" rtlCol="0" anchor="t">
            <a:normAutofit/>
          </a:bodyPr>
          <a:lstStyle/>
          <a:p>
            <a:r>
              <a:rPr lang="en-US" sz="2800">
                <a:solidFill>
                  <a:schemeClr val="accent6">
                    <a:lumMod val="50000"/>
                  </a:schemeClr>
                </a:solidFill>
              </a:rPr>
              <a:t>Negotiating stock/ merchandise prices with suppliers and wholesalers</a:t>
            </a:r>
          </a:p>
          <a:p>
            <a:r>
              <a:rPr lang="en-US" sz="2800">
                <a:solidFill>
                  <a:schemeClr val="accent6">
                    <a:lumMod val="50000"/>
                  </a:schemeClr>
                </a:solidFill>
              </a:rPr>
              <a:t>Different profit margin for individual products</a:t>
            </a:r>
          </a:p>
          <a:p>
            <a:r>
              <a:rPr lang="en-US" sz="2800">
                <a:solidFill>
                  <a:schemeClr val="accent6">
                    <a:lumMod val="50000"/>
                  </a:schemeClr>
                </a:solidFill>
              </a:rPr>
              <a:t>optional postage service , promotional offer</a:t>
            </a:r>
          </a:p>
          <a:p>
            <a:r>
              <a:rPr lang="en-US" sz="2800">
                <a:solidFill>
                  <a:schemeClr val="accent6">
                    <a:lumMod val="50000"/>
                  </a:schemeClr>
                </a:solidFill>
              </a:rPr>
              <a:t> the sales profits 2% is earmarked for charity</a:t>
            </a:r>
          </a:p>
          <a:p>
            <a:pPr marL="0" indent="0">
              <a:buNone/>
            </a:pPr>
            <a:endParaRPr lang="en-US"/>
          </a:p>
        </p:txBody>
      </p:sp>
      <p:pic>
        <p:nvPicPr>
          <p:cNvPr id="4" name="Picture 3" descr="A close up of a sign&#10;&#10;Description automatically generated">
            <a:extLst>
              <a:ext uri="{FF2B5EF4-FFF2-40B4-BE49-F238E27FC236}">
                <a16:creationId xmlns:a16="http://schemas.microsoft.com/office/drawing/2014/main" id="{60C5A4C1-05C1-4F89-9D5B-08BEF6C94705}"/>
              </a:ext>
            </a:extLst>
          </p:cNvPr>
          <p:cNvPicPr>
            <a:picLocks noChangeAspect="1"/>
          </p:cNvPicPr>
          <p:nvPr/>
        </p:nvPicPr>
        <p:blipFill>
          <a:blip r:embed="rId2"/>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143790118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1F775-F5E8-4E04-8DE3-5ACC76A886D3}"/>
              </a:ext>
            </a:extLst>
          </p:cNvPr>
          <p:cNvSpPr>
            <a:spLocks noGrp="1"/>
          </p:cNvSpPr>
          <p:nvPr>
            <p:ph type="title"/>
          </p:nvPr>
        </p:nvSpPr>
        <p:spPr>
          <a:xfrm>
            <a:off x="1154954" y="973668"/>
            <a:ext cx="8761413" cy="931332"/>
          </a:xfrm>
        </p:spPr>
        <p:txBody>
          <a:bodyPr/>
          <a:lstStyle/>
          <a:p>
            <a:pPr algn="ctr"/>
            <a:r>
              <a:rPr lang="en-US" sz="5400" b="1">
                <a:solidFill>
                  <a:schemeClr val="accent4">
                    <a:lumMod val="75000"/>
                  </a:schemeClr>
                </a:solidFill>
              </a:rPr>
              <a:t>Profit Margin</a:t>
            </a:r>
            <a:r>
              <a:rPr lang="en-US">
                <a:solidFill>
                  <a:schemeClr val="accent4">
                    <a:lumMod val="75000"/>
                  </a:schemeClr>
                </a:solidFill>
              </a:rPr>
              <a:t> </a:t>
            </a:r>
          </a:p>
        </p:txBody>
      </p:sp>
      <p:sp>
        <p:nvSpPr>
          <p:cNvPr id="3" name="Content Placeholder 2">
            <a:extLst>
              <a:ext uri="{FF2B5EF4-FFF2-40B4-BE49-F238E27FC236}">
                <a16:creationId xmlns:a16="http://schemas.microsoft.com/office/drawing/2014/main" id="{13BD40D1-AD39-42C0-BCE8-991DD0A6B920}"/>
              </a:ext>
            </a:extLst>
          </p:cNvPr>
          <p:cNvSpPr>
            <a:spLocks noGrp="1"/>
          </p:cNvSpPr>
          <p:nvPr>
            <p:ph idx="1"/>
          </p:nvPr>
        </p:nvSpPr>
        <p:spPr>
          <a:xfrm>
            <a:off x="1466917" y="2304111"/>
            <a:ext cx="9333659" cy="4357040"/>
          </a:xfrm>
        </p:spPr>
        <p:txBody>
          <a:bodyPr vert="horz" lIns="91440" tIns="45720" rIns="91440" bIns="45720" rtlCol="0" anchor="t">
            <a:normAutofit/>
          </a:bodyPr>
          <a:lstStyle/>
          <a:p>
            <a:r>
              <a:rPr lang="en-US" sz="2400">
                <a:solidFill>
                  <a:schemeClr val="accent6">
                    <a:lumMod val="75000"/>
                  </a:schemeClr>
                </a:solidFill>
              </a:rPr>
              <a:t>We have concluded to make profit from individual pricing on individual products</a:t>
            </a:r>
          </a:p>
          <a:p>
            <a:pPr marL="0" indent="0">
              <a:buNone/>
            </a:pPr>
            <a:endParaRPr lang="en-US" sz="2400">
              <a:solidFill>
                <a:schemeClr val="accent6">
                  <a:lumMod val="75000"/>
                </a:schemeClr>
              </a:solidFill>
            </a:endParaRPr>
          </a:p>
        </p:txBody>
      </p:sp>
      <p:pic>
        <p:nvPicPr>
          <p:cNvPr id="4" name="Picture 3" descr="A close up of a sign&#10;&#10;Description automatically generated">
            <a:extLst>
              <a:ext uri="{FF2B5EF4-FFF2-40B4-BE49-F238E27FC236}">
                <a16:creationId xmlns:a16="http://schemas.microsoft.com/office/drawing/2014/main" id="{C67CC290-D037-40C9-8306-61442DC82C78}"/>
              </a:ext>
            </a:extLst>
          </p:cNvPr>
          <p:cNvPicPr>
            <a:picLocks noChangeAspect="1"/>
          </p:cNvPicPr>
          <p:nvPr/>
        </p:nvPicPr>
        <p:blipFill>
          <a:blip r:embed="rId2"/>
          <a:stretch>
            <a:fillRect/>
          </a:stretch>
        </p:blipFill>
        <p:spPr>
          <a:xfrm>
            <a:off x="10292576" y="486937"/>
            <a:ext cx="1316048" cy="1284714"/>
          </a:xfrm>
          <a:prstGeom prst="rect">
            <a:avLst/>
          </a:prstGeom>
        </p:spPr>
      </p:pic>
      <p:graphicFrame>
        <p:nvGraphicFramePr>
          <p:cNvPr id="5" name="Table 5">
            <a:extLst>
              <a:ext uri="{FF2B5EF4-FFF2-40B4-BE49-F238E27FC236}">
                <a16:creationId xmlns:a16="http://schemas.microsoft.com/office/drawing/2014/main" id="{6EE90E33-A245-48B3-BB42-BBCE69973449}"/>
              </a:ext>
            </a:extLst>
          </p:cNvPr>
          <p:cNvGraphicFramePr>
            <a:graphicFrameLocks noGrp="1"/>
          </p:cNvGraphicFramePr>
          <p:nvPr>
            <p:extLst>
              <p:ext uri="{D42A27DB-BD31-4B8C-83A1-F6EECF244321}">
                <p14:modId xmlns:p14="http://schemas.microsoft.com/office/powerpoint/2010/main" val="2744176811"/>
              </p:ext>
            </p:extLst>
          </p:nvPr>
        </p:nvGraphicFramePr>
        <p:xfrm>
          <a:off x="1243456" y="3097819"/>
          <a:ext cx="9469904" cy="3377372"/>
        </p:xfrm>
        <a:graphic>
          <a:graphicData uri="http://schemas.openxmlformats.org/drawingml/2006/table">
            <a:tbl>
              <a:tblPr firstRow="1" bandRow="1">
                <a:tableStyleId>{5C22544A-7EE6-4342-B048-85BDC9FD1C3A}</a:tableStyleId>
              </a:tblPr>
              <a:tblGrid>
                <a:gridCol w="2367476">
                  <a:extLst>
                    <a:ext uri="{9D8B030D-6E8A-4147-A177-3AD203B41FA5}">
                      <a16:colId xmlns:a16="http://schemas.microsoft.com/office/drawing/2014/main" val="1748252783"/>
                    </a:ext>
                  </a:extLst>
                </a:gridCol>
                <a:gridCol w="2367476">
                  <a:extLst>
                    <a:ext uri="{9D8B030D-6E8A-4147-A177-3AD203B41FA5}">
                      <a16:colId xmlns:a16="http://schemas.microsoft.com/office/drawing/2014/main" val="2972651624"/>
                    </a:ext>
                  </a:extLst>
                </a:gridCol>
                <a:gridCol w="2367476">
                  <a:extLst>
                    <a:ext uri="{9D8B030D-6E8A-4147-A177-3AD203B41FA5}">
                      <a16:colId xmlns:a16="http://schemas.microsoft.com/office/drawing/2014/main" val="127140002"/>
                    </a:ext>
                  </a:extLst>
                </a:gridCol>
                <a:gridCol w="2367476">
                  <a:extLst>
                    <a:ext uri="{9D8B030D-6E8A-4147-A177-3AD203B41FA5}">
                      <a16:colId xmlns:a16="http://schemas.microsoft.com/office/drawing/2014/main" val="1616456177"/>
                    </a:ext>
                  </a:extLst>
                </a:gridCol>
              </a:tblGrid>
              <a:tr h="645674">
                <a:tc>
                  <a:txBody>
                    <a:bodyPr/>
                    <a:lstStyle/>
                    <a:p>
                      <a:r>
                        <a:rPr lang="en-US"/>
                        <a:t>Product </a:t>
                      </a:r>
                    </a:p>
                  </a:txBody>
                  <a:tcPr/>
                </a:tc>
                <a:tc>
                  <a:txBody>
                    <a:bodyPr/>
                    <a:lstStyle/>
                    <a:p>
                      <a:r>
                        <a:rPr lang="en-US"/>
                        <a:t>Wholesale Price</a:t>
                      </a:r>
                    </a:p>
                  </a:txBody>
                  <a:tcPr/>
                </a:tc>
                <a:tc>
                  <a:txBody>
                    <a:bodyPr/>
                    <a:lstStyle/>
                    <a:p>
                      <a:r>
                        <a:rPr lang="en-US"/>
                        <a:t>Aisha's Price</a:t>
                      </a:r>
                    </a:p>
                  </a:txBody>
                  <a:tcPr/>
                </a:tc>
                <a:tc>
                  <a:txBody>
                    <a:bodyPr/>
                    <a:lstStyle/>
                    <a:p>
                      <a:r>
                        <a:rPr lang="en-US"/>
                        <a:t>Profit</a:t>
                      </a:r>
                    </a:p>
                  </a:txBody>
                  <a:tcPr/>
                </a:tc>
                <a:extLst>
                  <a:ext uri="{0D108BD9-81ED-4DB2-BD59-A6C34878D82A}">
                    <a16:rowId xmlns:a16="http://schemas.microsoft.com/office/drawing/2014/main" val="3580163520"/>
                  </a:ext>
                </a:extLst>
              </a:tr>
              <a:tr h="645674">
                <a:tc>
                  <a:txBody>
                    <a:bodyPr/>
                    <a:lstStyle/>
                    <a:p>
                      <a:r>
                        <a:rPr lang="en-US"/>
                        <a:t>Electronic prayer mat</a:t>
                      </a:r>
                    </a:p>
                  </a:txBody>
                  <a:tcPr/>
                </a:tc>
                <a:tc>
                  <a:txBody>
                    <a:bodyPr/>
                    <a:lstStyle/>
                    <a:p>
                      <a:r>
                        <a:rPr lang="en-US"/>
                        <a:t>£20</a:t>
                      </a:r>
                    </a:p>
                  </a:txBody>
                  <a:tcPr/>
                </a:tc>
                <a:tc>
                  <a:txBody>
                    <a:bodyPr/>
                    <a:lstStyle/>
                    <a:p>
                      <a:r>
                        <a:rPr lang="en-US"/>
                        <a:t>£55</a:t>
                      </a:r>
                    </a:p>
                  </a:txBody>
                  <a:tcPr/>
                </a:tc>
                <a:tc>
                  <a:txBody>
                    <a:bodyPr/>
                    <a:lstStyle/>
                    <a:p>
                      <a:r>
                        <a:rPr lang="en-US"/>
                        <a:t>£30</a:t>
                      </a:r>
                    </a:p>
                  </a:txBody>
                  <a:tcPr/>
                </a:tc>
                <a:extLst>
                  <a:ext uri="{0D108BD9-81ED-4DB2-BD59-A6C34878D82A}">
                    <a16:rowId xmlns:a16="http://schemas.microsoft.com/office/drawing/2014/main" val="3928927664"/>
                  </a:ext>
                </a:extLst>
              </a:tr>
              <a:tr h="645674">
                <a:tc>
                  <a:txBody>
                    <a:bodyPr/>
                    <a:lstStyle/>
                    <a:p>
                      <a:r>
                        <a:rPr lang="en-US"/>
                        <a:t>LED Candle holder 4 </a:t>
                      </a:r>
                      <a:r>
                        <a:rPr lang="en-US" err="1"/>
                        <a:t>Quls</a:t>
                      </a:r>
                    </a:p>
                  </a:txBody>
                  <a:tcPr/>
                </a:tc>
                <a:tc>
                  <a:txBody>
                    <a:bodyPr/>
                    <a:lstStyle/>
                    <a:p>
                      <a:r>
                        <a:rPr lang="en-US"/>
                        <a:t>£10</a:t>
                      </a:r>
                    </a:p>
                  </a:txBody>
                  <a:tcPr/>
                </a:tc>
                <a:tc>
                  <a:txBody>
                    <a:bodyPr/>
                    <a:lstStyle/>
                    <a:p>
                      <a:r>
                        <a:rPr lang="en-US"/>
                        <a:t>£21</a:t>
                      </a:r>
                    </a:p>
                  </a:txBody>
                  <a:tcPr/>
                </a:tc>
                <a:tc>
                  <a:txBody>
                    <a:bodyPr/>
                    <a:lstStyle/>
                    <a:p>
                      <a:r>
                        <a:rPr lang="en-US"/>
                        <a:t>£11</a:t>
                      </a:r>
                    </a:p>
                  </a:txBody>
                  <a:tcPr/>
                </a:tc>
                <a:extLst>
                  <a:ext uri="{0D108BD9-81ED-4DB2-BD59-A6C34878D82A}">
                    <a16:rowId xmlns:a16="http://schemas.microsoft.com/office/drawing/2014/main" val="3410676424"/>
                  </a:ext>
                </a:extLst>
              </a:tr>
              <a:tr h="645674">
                <a:tc>
                  <a:txBody>
                    <a:bodyPr/>
                    <a:lstStyle/>
                    <a:p>
                      <a:r>
                        <a:rPr lang="en-US"/>
                        <a:t>Book "Strong Moral"</a:t>
                      </a:r>
                    </a:p>
                  </a:txBody>
                  <a:tcPr/>
                </a:tc>
                <a:tc>
                  <a:txBody>
                    <a:bodyPr/>
                    <a:lstStyle/>
                    <a:p>
                      <a:r>
                        <a:rPr lang="en-US"/>
                        <a:t>£3</a:t>
                      </a:r>
                    </a:p>
                  </a:txBody>
                  <a:tcPr/>
                </a:tc>
                <a:tc>
                  <a:txBody>
                    <a:bodyPr/>
                    <a:lstStyle/>
                    <a:p>
                      <a:r>
                        <a:rPr lang="en-US"/>
                        <a:t>£7.50</a:t>
                      </a:r>
                    </a:p>
                  </a:txBody>
                  <a:tcPr/>
                </a:tc>
                <a:tc>
                  <a:txBody>
                    <a:bodyPr/>
                    <a:lstStyle/>
                    <a:p>
                      <a:r>
                        <a:rPr lang="en-US"/>
                        <a:t>£4.50</a:t>
                      </a:r>
                    </a:p>
                  </a:txBody>
                  <a:tcPr/>
                </a:tc>
                <a:extLst>
                  <a:ext uri="{0D108BD9-81ED-4DB2-BD59-A6C34878D82A}">
                    <a16:rowId xmlns:a16="http://schemas.microsoft.com/office/drawing/2014/main" val="4096026181"/>
                  </a:ext>
                </a:extLst>
              </a:tr>
              <a:tr h="397338">
                <a:tc>
                  <a:txBody>
                    <a:bodyPr/>
                    <a:lstStyle/>
                    <a:p>
                      <a:r>
                        <a:rPr lang="en-US"/>
                        <a:t>Coloring Book</a:t>
                      </a:r>
                    </a:p>
                  </a:txBody>
                  <a:tcPr/>
                </a:tc>
                <a:tc>
                  <a:txBody>
                    <a:bodyPr/>
                    <a:lstStyle/>
                    <a:p>
                      <a:r>
                        <a:rPr lang="en-US"/>
                        <a:t>0.99p</a:t>
                      </a:r>
                    </a:p>
                  </a:txBody>
                  <a:tcPr/>
                </a:tc>
                <a:tc>
                  <a:txBody>
                    <a:bodyPr/>
                    <a:lstStyle/>
                    <a:p>
                      <a:r>
                        <a:rPr lang="en-US"/>
                        <a:t>£2.99</a:t>
                      </a:r>
                    </a:p>
                  </a:txBody>
                  <a:tcPr/>
                </a:tc>
                <a:tc>
                  <a:txBody>
                    <a:bodyPr/>
                    <a:lstStyle/>
                    <a:p>
                      <a:r>
                        <a:rPr lang="en-US"/>
                        <a:t>£1.99</a:t>
                      </a:r>
                    </a:p>
                  </a:txBody>
                  <a:tcPr/>
                </a:tc>
                <a:extLst>
                  <a:ext uri="{0D108BD9-81ED-4DB2-BD59-A6C34878D82A}">
                    <a16:rowId xmlns:a16="http://schemas.microsoft.com/office/drawing/2014/main" val="3231717151"/>
                  </a:ext>
                </a:extLst>
              </a:tr>
              <a:tr h="397338">
                <a:tc>
                  <a:txBody>
                    <a:bodyPr/>
                    <a:lstStyle/>
                    <a:p>
                      <a:r>
                        <a:rPr lang="en-US"/>
                        <a:t>Toy Tablet</a:t>
                      </a:r>
                    </a:p>
                  </a:txBody>
                  <a:tcPr/>
                </a:tc>
                <a:tc>
                  <a:txBody>
                    <a:bodyPr/>
                    <a:lstStyle/>
                    <a:p>
                      <a:r>
                        <a:rPr lang="en-US"/>
                        <a:t>£3.99</a:t>
                      </a:r>
                    </a:p>
                  </a:txBody>
                  <a:tcPr/>
                </a:tc>
                <a:tc>
                  <a:txBody>
                    <a:bodyPr/>
                    <a:lstStyle/>
                    <a:p>
                      <a:r>
                        <a:rPr lang="en-US"/>
                        <a:t>£9.99</a:t>
                      </a:r>
                    </a:p>
                  </a:txBody>
                  <a:tcPr/>
                </a:tc>
                <a:tc>
                  <a:txBody>
                    <a:bodyPr/>
                    <a:lstStyle/>
                    <a:p>
                      <a:r>
                        <a:rPr lang="en-US"/>
                        <a:t>£5.99</a:t>
                      </a:r>
                    </a:p>
                  </a:txBody>
                  <a:tcPr/>
                </a:tc>
                <a:extLst>
                  <a:ext uri="{0D108BD9-81ED-4DB2-BD59-A6C34878D82A}">
                    <a16:rowId xmlns:a16="http://schemas.microsoft.com/office/drawing/2014/main" val="1546371366"/>
                  </a:ext>
                </a:extLst>
              </a:tr>
            </a:tbl>
          </a:graphicData>
        </a:graphic>
      </p:graphicFrame>
    </p:spTree>
    <p:extLst>
      <p:ext uri="{BB962C8B-B14F-4D97-AF65-F5344CB8AC3E}">
        <p14:creationId xmlns:p14="http://schemas.microsoft.com/office/powerpoint/2010/main" val="38227820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934CA966-677A-4DD5-A1ED-74A8223ED1FC}"/>
              </a:ext>
            </a:extLst>
          </p:cNvPr>
          <p:cNvGraphicFramePr>
            <a:graphicFrameLocks noGrp="1"/>
          </p:cNvGraphicFramePr>
          <p:nvPr>
            <p:ph idx="4294967295"/>
            <p:extLst>
              <p:ext uri="{D42A27DB-BD31-4B8C-83A1-F6EECF244321}">
                <p14:modId xmlns:p14="http://schemas.microsoft.com/office/powerpoint/2010/main" val="2280576778"/>
              </p:ext>
            </p:extLst>
          </p:nvPr>
        </p:nvGraphicFramePr>
        <p:xfrm>
          <a:off x="1" y="0"/>
          <a:ext cx="12191985" cy="6858003"/>
        </p:xfrm>
        <a:graphic>
          <a:graphicData uri="http://schemas.openxmlformats.org/drawingml/2006/table">
            <a:tbl>
              <a:tblPr firstRow="1" bandRow="1">
                <a:tableStyleId>{5C22544A-7EE6-4342-B048-85BDC9FD1C3A}</a:tableStyleId>
              </a:tblPr>
              <a:tblGrid>
                <a:gridCol w="1112216">
                  <a:extLst>
                    <a:ext uri="{9D8B030D-6E8A-4147-A177-3AD203B41FA5}">
                      <a16:colId xmlns:a16="http://schemas.microsoft.com/office/drawing/2014/main" val="324266069"/>
                    </a:ext>
                  </a:extLst>
                </a:gridCol>
                <a:gridCol w="733777">
                  <a:extLst>
                    <a:ext uri="{9D8B030D-6E8A-4147-A177-3AD203B41FA5}">
                      <a16:colId xmlns:a16="http://schemas.microsoft.com/office/drawing/2014/main" val="1853118065"/>
                    </a:ext>
                  </a:extLst>
                </a:gridCol>
                <a:gridCol w="761999">
                  <a:extLst>
                    <a:ext uri="{9D8B030D-6E8A-4147-A177-3AD203B41FA5}">
                      <a16:colId xmlns:a16="http://schemas.microsoft.com/office/drawing/2014/main" val="937463881"/>
                    </a:ext>
                  </a:extLst>
                </a:gridCol>
                <a:gridCol w="679833">
                  <a:extLst>
                    <a:ext uri="{9D8B030D-6E8A-4147-A177-3AD203B41FA5}">
                      <a16:colId xmlns:a16="http://schemas.microsoft.com/office/drawing/2014/main" val="3339133068"/>
                    </a:ext>
                  </a:extLst>
                </a:gridCol>
                <a:gridCol w="809470">
                  <a:extLst>
                    <a:ext uri="{9D8B030D-6E8A-4147-A177-3AD203B41FA5}">
                      <a16:colId xmlns:a16="http://schemas.microsoft.com/office/drawing/2014/main" val="3054342259"/>
                    </a:ext>
                  </a:extLst>
                </a:gridCol>
                <a:gridCol w="809470">
                  <a:extLst>
                    <a:ext uri="{9D8B030D-6E8A-4147-A177-3AD203B41FA5}">
                      <a16:colId xmlns:a16="http://schemas.microsoft.com/office/drawing/2014/main" val="2176937149"/>
                    </a:ext>
                  </a:extLst>
                </a:gridCol>
                <a:gridCol w="809470">
                  <a:extLst>
                    <a:ext uri="{9D8B030D-6E8A-4147-A177-3AD203B41FA5}">
                      <a16:colId xmlns:a16="http://schemas.microsoft.com/office/drawing/2014/main" val="1966469065"/>
                    </a:ext>
                  </a:extLst>
                </a:gridCol>
                <a:gridCol w="809470">
                  <a:extLst>
                    <a:ext uri="{9D8B030D-6E8A-4147-A177-3AD203B41FA5}">
                      <a16:colId xmlns:a16="http://schemas.microsoft.com/office/drawing/2014/main" val="1674661438"/>
                    </a:ext>
                  </a:extLst>
                </a:gridCol>
                <a:gridCol w="889220">
                  <a:extLst>
                    <a:ext uri="{9D8B030D-6E8A-4147-A177-3AD203B41FA5}">
                      <a16:colId xmlns:a16="http://schemas.microsoft.com/office/drawing/2014/main" val="3460606517"/>
                    </a:ext>
                  </a:extLst>
                </a:gridCol>
                <a:gridCol w="729714">
                  <a:extLst>
                    <a:ext uri="{9D8B030D-6E8A-4147-A177-3AD203B41FA5}">
                      <a16:colId xmlns:a16="http://schemas.microsoft.com/office/drawing/2014/main" val="292651031"/>
                    </a:ext>
                  </a:extLst>
                </a:gridCol>
                <a:gridCol w="809470">
                  <a:extLst>
                    <a:ext uri="{9D8B030D-6E8A-4147-A177-3AD203B41FA5}">
                      <a16:colId xmlns:a16="http://schemas.microsoft.com/office/drawing/2014/main" val="230478379"/>
                    </a:ext>
                  </a:extLst>
                </a:gridCol>
                <a:gridCol w="809470">
                  <a:extLst>
                    <a:ext uri="{9D8B030D-6E8A-4147-A177-3AD203B41FA5}">
                      <a16:colId xmlns:a16="http://schemas.microsoft.com/office/drawing/2014/main" val="1917334690"/>
                    </a:ext>
                  </a:extLst>
                </a:gridCol>
                <a:gridCol w="809470">
                  <a:extLst>
                    <a:ext uri="{9D8B030D-6E8A-4147-A177-3AD203B41FA5}">
                      <a16:colId xmlns:a16="http://schemas.microsoft.com/office/drawing/2014/main" val="2084112109"/>
                    </a:ext>
                  </a:extLst>
                </a:gridCol>
                <a:gridCol w="907748">
                  <a:extLst>
                    <a:ext uri="{9D8B030D-6E8A-4147-A177-3AD203B41FA5}">
                      <a16:colId xmlns:a16="http://schemas.microsoft.com/office/drawing/2014/main" val="4291421222"/>
                    </a:ext>
                  </a:extLst>
                </a:gridCol>
                <a:gridCol w="711188">
                  <a:extLst>
                    <a:ext uri="{9D8B030D-6E8A-4147-A177-3AD203B41FA5}">
                      <a16:colId xmlns:a16="http://schemas.microsoft.com/office/drawing/2014/main" val="3093940414"/>
                    </a:ext>
                  </a:extLst>
                </a:gridCol>
              </a:tblGrid>
              <a:tr h="405782">
                <a:tc>
                  <a:txBody>
                    <a:bodyPr/>
                    <a:lstStyle/>
                    <a:p>
                      <a:r>
                        <a:rPr lang="en-US" sz="900"/>
                        <a:t>Cash flow</a:t>
                      </a:r>
                      <a:endParaRPr lang="en-US"/>
                    </a:p>
                  </a:txBody>
                  <a:tcPr/>
                </a:tc>
                <a:tc>
                  <a:txBody>
                    <a:bodyPr/>
                    <a:lstStyle/>
                    <a:p>
                      <a:r>
                        <a:rPr lang="en-US" sz="900"/>
                        <a:t>Start</a:t>
                      </a:r>
                      <a:endParaRPr lang="en-US"/>
                    </a:p>
                    <a:p>
                      <a:pPr lvl="0">
                        <a:buNone/>
                      </a:pPr>
                      <a:r>
                        <a:rPr lang="en-US" sz="900"/>
                        <a:t>up</a:t>
                      </a:r>
                    </a:p>
                  </a:txBody>
                  <a:tcPr/>
                </a:tc>
                <a:tc>
                  <a:txBody>
                    <a:bodyPr/>
                    <a:lstStyle/>
                    <a:p>
                      <a:r>
                        <a:rPr lang="en-US" sz="900" b="1"/>
                        <a:t>Month 1</a:t>
                      </a:r>
                    </a:p>
                  </a:txBody>
                  <a:tcPr/>
                </a:tc>
                <a:tc>
                  <a:txBody>
                    <a:bodyPr/>
                    <a:lstStyle/>
                    <a:p>
                      <a:r>
                        <a:rPr lang="en-US" sz="900"/>
                        <a:t>Month 2</a:t>
                      </a:r>
                      <a:endParaRPr lang="en-US"/>
                    </a:p>
                  </a:txBody>
                  <a:tcPr/>
                </a:tc>
                <a:tc>
                  <a:txBody>
                    <a:bodyPr/>
                    <a:lstStyle/>
                    <a:p>
                      <a:r>
                        <a:rPr lang="en-US" sz="900"/>
                        <a:t>Month3</a:t>
                      </a:r>
                      <a:endParaRPr lang="en-US"/>
                    </a:p>
                  </a:txBody>
                  <a:tcPr/>
                </a:tc>
                <a:tc>
                  <a:txBody>
                    <a:bodyPr/>
                    <a:lstStyle/>
                    <a:p>
                      <a:r>
                        <a:rPr lang="en-US" sz="900"/>
                        <a:t>Month 4</a:t>
                      </a:r>
                      <a:endParaRPr lang="en-US"/>
                    </a:p>
                  </a:txBody>
                  <a:tcPr/>
                </a:tc>
                <a:tc>
                  <a:txBody>
                    <a:bodyPr/>
                    <a:lstStyle/>
                    <a:p>
                      <a:r>
                        <a:rPr lang="en-US" sz="900"/>
                        <a:t>Month 5</a:t>
                      </a:r>
                      <a:endParaRPr lang="en-US"/>
                    </a:p>
                  </a:txBody>
                  <a:tcPr/>
                </a:tc>
                <a:tc>
                  <a:txBody>
                    <a:bodyPr/>
                    <a:lstStyle/>
                    <a:p>
                      <a:r>
                        <a:rPr lang="en-US" sz="900"/>
                        <a:t>Month 6</a:t>
                      </a:r>
                      <a:endParaRPr lang="en-US"/>
                    </a:p>
                  </a:txBody>
                  <a:tcPr/>
                </a:tc>
                <a:tc>
                  <a:txBody>
                    <a:bodyPr/>
                    <a:lstStyle/>
                    <a:p>
                      <a:r>
                        <a:rPr lang="en-US" sz="900"/>
                        <a:t>Month 7</a:t>
                      </a:r>
                      <a:endParaRPr lang="en-US"/>
                    </a:p>
                  </a:txBody>
                  <a:tcPr/>
                </a:tc>
                <a:tc>
                  <a:txBody>
                    <a:bodyPr/>
                    <a:lstStyle/>
                    <a:p>
                      <a:r>
                        <a:rPr lang="en-US" sz="900"/>
                        <a:t>Month 8</a:t>
                      </a:r>
                      <a:endParaRPr lang="en-US"/>
                    </a:p>
                  </a:txBody>
                  <a:tcPr/>
                </a:tc>
                <a:tc>
                  <a:txBody>
                    <a:bodyPr/>
                    <a:lstStyle/>
                    <a:p>
                      <a:r>
                        <a:rPr lang="en-US" sz="900"/>
                        <a:t>Month 9</a:t>
                      </a:r>
                      <a:endParaRPr lang="en-US"/>
                    </a:p>
                  </a:txBody>
                  <a:tcPr/>
                </a:tc>
                <a:tc>
                  <a:txBody>
                    <a:bodyPr/>
                    <a:lstStyle/>
                    <a:p>
                      <a:r>
                        <a:rPr lang="en-US" sz="900"/>
                        <a:t>Month 10</a:t>
                      </a:r>
                      <a:endParaRPr lang="en-US"/>
                    </a:p>
                  </a:txBody>
                  <a:tcPr/>
                </a:tc>
                <a:tc>
                  <a:txBody>
                    <a:bodyPr/>
                    <a:lstStyle/>
                    <a:p>
                      <a:r>
                        <a:rPr lang="en-US" sz="900"/>
                        <a:t>Month 11</a:t>
                      </a:r>
                      <a:endParaRPr lang="en-US"/>
                    </a:p>
                  </a:txBody>
                  <a:tcPr/>
                </a:tc>
                <a:tc>
                  <a:txBody>
                    <a:bodyPr/>
                    <a:lstStyle/>
                    <a:p>
                      <a:r>
                        <a:rPr lang="en-US" sz="900"/>
                        <a:t>Month  12</a:t>
                      </a:r>
                      <a:endParaRPr lang="en-US"/>
                    </a:p>
                  </a:txBody>
                  <a:tcPr/>
                </a:tc>
                <a:tc>
                  <a:txBody>
                    <a:bodyPr/>
                    <a:lstStyle/>
                    <a:p>
                      <a:pPr lvl="0">
                        <a:buNone/>
                      </a:pPr>
                      <a:r>
                        <a:rPr lang="en-US" sz="900"/>
                        <a:t>Total </a:t>
                      </a:r>
                    </a:p>
                  </a:txBody>
                  <a:tcPr/>
                </a:tc>
                <a:extLst>
                  <a:ext uri="{0D108BD9-81ED-4DB2-BD59-A6C34878D82A}">
                    <a16:rowId xmlns:a16="http://schemas.microsoft.com/office/drawing/2014/main" val="3881656810"/>
                  </a:ext>
                </a:extLst>
              </a:tr>
              <a:tr h="405782">
                <a:tc>
                  <a:txBody>
                    <a:bodyPr/>
                    <a:lstStyle/>
                    <a:p>
                      <a:r>
                        <a:rPr lang="en-US" sz="1000" b="0">
                          <a:solidFill>
                            <a:schemeClr val="tx1"/>
                          </a:solidFill>
                        </a:rPr>
                        <a:t>Income </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pPr lvl="0">
                        <a:buNone/>
                      </a:pPr>
                      <a:endParaRPr lang="en-US" sz="1000" b="0">
                        <a:solidFill>
                          <a:schemeClr val="tx1"/>
                        </a:solidFill>
                      </a:endParaRPr>
                    </a:p>
                  </a:txBody>
                  <a:tcPr/>
                </a:tc>
                <a:extLst>
                  <a:ext uri="{0D108BD9-81ED-4DB2-BD59-A6C34878D82A}">
                    <a16:rowId xmlns:a16="http://schemas.microsoft.com/office/drawing/2014/main" val="3968748537"/>
                  </a:ext>
                </a:extLst>
              </a:tr>
              <a:tr h="413535">
                <a:tc>
                  <a:txBody>
                    <a:bodyPr/>
                    <a:lstStyle/>
                    <a:p>
                      <a:r>
                        <a:rPr lang="en-US" sz="1000" b="0">
                          <a:solidFill>
                            <a:schemeClr val="tx1"/>
                          </a:solidFill>
                        </a:rPr>
                        <a:t>Cash from sales</a:t>
                      </a:r>
                    </a:p>
                  </a:txBody>
                  <a:tcPr/>
                </a:tc>
                <a:tc>
                  <a:txBody>
                    <a:bodyPr/>
                    <a:lstStyle/>
                    <a:p>
                      <a:r>
                        <a:rPr lang="en-US" sz="1000" b="0">
                          <a:solidFill>
                            <a:schemeClr val="tx1"/>
                          </a:solidFill>
                        </a:rPr>
                        <a:t>0</a:t>
                      </a:r>
                    </a:p>
                  </a:txBody>
                  <a:tcPr/>
                </a:tc>
                <a:tc>
                  <a:txBody>
                    <a:bodyPr/>
                    <a:lstStyle/>
                    <a:p>
                      <a:r>
                        <a:rPr lang="en-US" sz="1000" b="0">
                          <a:solidFill>
                            <a:schemeClr val="tx1"/>
                          </a:solidFill>
                        </a:rPr>
                        <a:t>6000.00</a:t>
                      </a:r>
                    </a:p>
                  </a:txBody>
                  <a:tcPr/>
                </a:tc>
                <a:tc>
                  <a:txBody>
                    <a:bodyPr/>
                    <a:lstStyle/>
                    <a:p>
                      <a:r>
                        <a:rPr lang="en-US" sz="1000" b="0">
                          <a:solidFill>
                            <a:schemeClr val="tx1"/>
                          </a:solidFill>
                        </a:rPr>
                        <a:t>2000.00</a:t>
                      </a:r>
                    </a:p>
                  </a:txBody>
                  <a:tcPr/>
                </a:tc>
                <a:tc>
                  <a:txBody>
                    <a:bodyPr/>
                    <a:lstStyle/>
                    <a:p>
                      <a:r>
                        <a:rPr lang="en-US" sz="1000" b="0">
                          <a:solidFill>
                            <a:schemeClr val="tx1"/>
                          </a:solidFill>
                        </a:rPr>
                        <a:t>1000.00</a:t>
                      </a:r>
                    </a:p>
                  </a:txBody>
                  <a:tcPr/>
                </a:tc>
                <a:tc>
                  <a:txBody>
                    <a:bodyPr/>
                    <a:lstStyle/>
                    <a:p>
                      <a:r>
                        <a:rPr lang="en-US" sz="1000" b="0">
                          <a:solidFill>
                            <a:schemeClr val="tx1"/>
                          </a:solidFill>
                        </a:rPr>
                        <a:t>7000.00</a:t>
                      </a:r>
                    </a:p>
                  </a:txBody>
                  <a:tcPr/>
                </a:tc>
                <a:tc>
                  <a:txBody>
                    <a:bodyPr/>
                    <a:lstStyle/>
                    <a:p>
                      <a:r>
                        <a:rPr lang="en-US" sz="1000" b="0">
                          <a:solidFill>
                            <a:schemeClr val="tx1"/>
                          </a:solidFill>
                        </a:rPr>
                        <a:t>5000.00</a:t>
                      </a:r>
                    </a:p>
                  </a:txBody>
                  <a:tcPr/>
                </a:tc>
                <a:tc>
                  <a:txBody>
                    <a:bodyPr/>
                    <a:lstStyle/>
                    <a:p>
                      <a:r>
                        <a:rPr lang="en-US" sz="1000" b="0">
                          <a:solidFill>
                            <a:schemeClr val="tx1"/>
                          </a:solidFill>
                        </a:rPr>
                        <a:t>4000.00</a:t>
                      </a:r>
                    </a:p>
                  </a:txBody>
                  <a:tcPr/>
                </a:tc>
                <a:tc>
                  <a:txBody>
                    <a:bodyPr/>
                    <a:lstStyle/>
                    <a:p>
                      <a:r>
                        <a:rPr lang="en-US" sz="1000" b="0">
                          <a:solidFill>
                            <a:schemeClr val="tx1"/>
                          </a:solidFill>
                        </a:rPr>
                        <a:t>8000.00</a:t>
                      </a:r>
                    </a:p>
                  </a:txBody>
                  <a:tcPr/>
                </a:tc>
                <a:tc>
                  <a:txBody>
                    <a:bodyPr/>
                    <a:lstStyle/>
                    <a:p>
                      <a:r>
                        <a:rPr lang="en-US" sz="1000" b="0">
                          <a:solidFill>
                            <a:schemeClr val="tx1"/>
                          </a:solidFill>
                        </a:rPr>
                        <a:t>7000.00</a:t>
                      </a:r>
                    </a:p>
                  </a:txBody>
                  <a:tcPr/>
                </a:tc>
                <a:tc>
                  <a:txBody>
                    <a:bodyPr/>
                    <a:lstStyle/>
                    <a:p>
                      <a:r>
                        <a:rPr lang="en-US" sz="1000" b="0">
                          <a:solidFill>
                            <a:schemeClr val="tx1"/>
                          </a:solidFill>
                        </a:rPr>
                        <a:t>5000.00</a:t>
                      </a:r>
                    </a:p>
                  </a:txBody>
                  <a:tcPr/>
                </a:tc>
                <a:tc>
                  <a:txBody>
                    <a:bodyPr/>
                    <a:lstStyle/>
                    <a:p>
                      <a:r>
                        <a:rPr lang="en-US" sz="1000" b="0">
                          <a:solidFill>
                            <a:schemeClr val="tx1"/>
                          </a:solidFill>
                        </a:rPr>
                        <a:t>8000.00</a:t>
                      </a:r>
                    </a:p>
                  </a:txBody>
                  <a:tcPr/>
                </a:tc>
                <a:tc>
                  <a:txBody>
                    <a:bodyPr/>
                    <a:lstStyle/>
                    <a:p>
                      <a:r>
                        <a:rPr lang="en-US" sz="1000" b="0">
                          <a:solidFill>
                            <a:schemeClr val="tx1"/>
                          </a:solidFill>
                        </a:rPr>
                        <a:t>4000.00</a:t>
                      </a:r>
                    </a:p>
                  </a:txBody>
                  <a:tcPr/>
                </a:tc>
                <a:tc>
                  <a:txBody>
                    <a:bodyPr/>
                    <a:lstStyle/>
                    <a:p>
                      <a:r>
                        <a:rPr lang="en-US" sz="1000" b="0">
                          <a:solidFill>
                            <a:schemeClr val="tx1"/>
                          </a:solidFill>
                        </a:rPr>
                        <a:t>7000.00</a:t>
                      </a:r>
                    </a:p>
                  </a:txBody>
                  <a:tcPr/>
                </a:tc>
                <a:tc>
                  <a:txBody>
                    <a:bodyPr/>
                    <a:lstStyle/>
                    <a:p>
                      <a:pPr lvl="0">
                        <a:buNone/>
                      </a:pPr>
                      <a:r>
                        <a:rPr lang="en-US" sz="1000" b="0">
                          <a:solidFill>
                            <a:schemeClr val="tx1"/>
                          </a:solidFill>
                        </a:rPr>
                        <a:t>64000.00</a:t>
                      </a:r>
                    </a:p>
                  </a:txBody>
                  <a:tcPr/>
                </a:tc>
                <a:extLst>
                  <a:ext uri="{0D108BD9-81ED-4DB2-BD59-A6C34878D82A}">
                    <a16:rowId xmlns:a16="http://schemas.microsoft.com/office/drawing/2014/main" val="2767765241"/>
                  </a:ext>
                </a:extLst>
              </a:tr>
              <a:tr h="532589">
                <a:tc>
                  <a:txBody>
                    <a:bodyPr/>
                    <a:lstStyle/>
                    <a:p>
                      <a:r>
                        <a:rPr lang="en-US" sz="1000" b="0">
                          <a:solidFill>
                            <a:schemeClr val="tx1"/>
                          </a:solidFill>
                        </a:rPr>
                        <a:t>Owner investment</a:t>
                      </a:r>
                    </a:p>
                  </a:txBody>
                  <a:tcPr/>
                </a:tc>
                <a:tc>
                  <a:txBody>
                    <a:bodyPr/>
                    <a:lstStyle/>
                    <a:p>
                      <a:r>
                        <a:rPr lang="en-US" sz="1000" b="0">
                          <a:solidFill>
                            <a:schemeClr val="tx1"/>
                          </a:solidFill>
                        </a:rPr>
                        <a:t>15000.00</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pPr lvl="0">
                        <a:buNone/>
                      </a:pPr>
                      <a:r>
                        <a:rPr lang="en-US" sz="1000" b="0">
                          <a:solidFill>
                            <a:schemeClr val="tx1"/>
                          </a:solidFill>
                        </a:rPr>
                        <a:t>15000.00</a:t>
                      </a:r>
                    </a:p>
                  </a:txBody>
                  <a:tcPr/>
                </a:tc>
                <a:extLst>
                  <a:ext uri="{0D108BD9-81ED-4DB2-BD59-A6C34878D82A}">
                    <a16:rowId xmlns:a16="http://schemas.microsoft.com/office/drawing/2014/main" val="264659727"/>
                  </a:ext>
                </a:extLst>
              </a:tr>
              <a:tr h="413535">
                <a:tc>
                  <a:txBody>
                    <a:bodyPr/>
                    <a:lstStyle/>
                    <a:p>
                      <a:r>
                        <a:rPr lang="en-US" sz="1000" b="0">
                          <a:solidFill>
                            <a:schemeClr val="tx1"/>
                          </a:solidFill>
                        </a:rPr>
                        <a:t>Total income</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pPr lvl="0">
                        <a:buNone/>
                      </a:pPr>
                      <a:r>
                        <a:rPr lang="en-US" sz="1000" b="0">
                          <a:solidFill>
                            <a:schemeClr val="tx1"/>
                          </a:solidFill>
                        </a:rPr>
                        <a:t>79000.00</a:t>
                      </a:r>
                    </a:p>
                  </a:txBody>
                  <a:tcPr/>
                </a:tc>
                <a:extLst>
                  <a:ext uri="{0D108BD9-81ED-4DB2-BD59-A6C34878D82A}">
                    <a16:rowId xmlns:a16="http://schemas.microsoft.com/office/drawing/2014/main" val="455678392"/>
                  </a:ext>
                </a:extLst>
              </a:tr>
              <a:tr h="413535">
                <a:tc gridSpan="15">
                  <a:txBody>
                    <a:bodyPr/>
                    <a:lstStyle/>
                    <a:p>
                      <a:r>
                        <a:rPr lang="en-US" sz="1000" b="0">
                          <a:solidFill>
                            <a:schemeClr val="tx1"/>
                          </a:solidFill>
                        </a:rPr>
                        <a:t>Expenditure</a:t>
                      </a:r>
                    </a:p>
                    <a:p>
                      <a:pPr lvl="0">
                        <a:buNone/>
                      </a:pPr>
                      <a:endParaRPr lang="en-US" sz="1000" b="0">
                        <a:solidFill>
                          <a:schemeClr val="tx1"/>
                        </a:solidFill>
                      </a:endParaRPr>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882496541"/>
                  </a:ext>
                </a:extLst>
              </a:tr>
              <a:tr h="532589">
                <a:tc>
                  <a:txBody>
                    <a:bodyPr/>
                    <a:lstStyle/>
                    <a:p>
                      <a:r>
                        <a:rPr lang="en-US" sz="1000" b="0">
                          <a:solidFill>
                            <a:schemeClr val="tx1"/>
                          </a:solidFill>
                        </a:rPr>
                        <a:t>Cost of goods sold</a:t>
                      </a:r>
                    </a:p>
                  </a:txBody>
                  <a:tcPr/>
                </a:tc>
                <a:tc>
                  <a:txBody>
                    <a:bodyPr/>
                    <a:lstStyle/>
                    <a:p>
                      <a:endParaRPr lang="en-US" sz="1000" b="0">
                        <a:solidFill>
                          <a:schemeClr val="tx1"/>
                        </a:solidFill>
                      </a:endParaRPr>
                    </a:p>
                  </a:txBody>
                  <a:tcPr/>
                </a:tc>
                <a:tc>
                  <a:txBody>
                    <a:bodyPr/>
                    <a:lstStyle/>
                    <a:p>
                      <a:r>
                        <a:rPr lang="en-US" sz="1000" b="0">
                          <a:solidFill>
                            <a:schemeClr val="tx1"/>
                          </a:solidFill>
                        </a:rPr>
                        <a:t>5000.00</a:t>
                      </a:r>
                    </a:p>
                  </a:txBody>
                  <a:tcPr/>
                </a:tc>
                <a:tc>
                  <a:txBody>
                    <a:bodyPr/>
                    <a:lstStyle/>
                    <a:p>
                      <a:r>
                        <a:rPr lang="en-US" sz="1000" b="0">
                          <a:solidFill>
                            <a:schemeClr val="tx1"/>
                          </a:solidFill>
                        </a:rPr>
                        <a:t>415.30</a:t>
                      </a:r>
                    </a:p>
                  </a:txBody>
                  <a:tcPr/>
                </a:tc>
                <a:tc>
                  <a:txBody>
                    <a:bodyPr/>
                    <a:lstStyle/>
                    <a:p>
                      <a:r>
                        <a:rPr lang="en-US" sz="1000" b="0">
                          <a:solidFill>
                            <a:schemeClr val="tx1"/>
                          </a:solidFill>
                        </a:rPr>
                        <a:t>300.00</a:t>
                      </a:r>
                    </a:p>
                  </a:txBody>
                  <a:tcPr/>
                </a:tc>
                <a:tc>
                  <a:txBody>
                    <a:bodyPr/>
                    <a:lstStyle/>
                    <a:p>
                      <a:r>
                        <a:rPr lang="en-US" sz="1000" b="0">
                          <a:solidFill>
                            <a:schemeClr val="tx1"/>
                          </a:solidFill>
                        </a:rPr>
                        <a:t>3000.00</a:t>
                      </a:r>
                    </a:p>
                  </a:txBody>
                  <a:tcPr/>
                </a:tc>
                <a:tc>
                  <a:txBody>
                    <a:bodyPr/>
                    <a:lstStyle/>
                    <a:p>
                      <a:r>
                        <a:rPr lang="en-US" sz="1000" b="0">
                          <a:solidFill>
                            <a:schemeClr val="tx1"/>
                          </a:solidFill>
                        </a:rPr>
                        <a:t>2000.00</a:t>
                      </a:r>
                    </a:p>
                  </a:txBody>
                  <a:tcPr/>
                </a:tc>
                <a:tc>
                  <a:txBody>
                    <a:bodyPr/>
                    <a:lstStyle/>
                    <a:p>
                      <a:r>
                        <a:rPr lang="en-US" sz="1000" b="0">
                          <a:solidFill>
                            <a:schemeClr val="tx1"/>
                          </a:solidFill>
                        </a:rPr>
                        <a:t>2000.00</a:t>
                      </a:r>
                    </a:p>
                  </a:txBody>
                  <a:tcPr/>
                </a:tc>
                <a:tc>
                  <a:txBody>
                    <a:bodyPr/>
                    <a:lstStyle/>
                    <a:p>
                      <a:r>
                        <a:rPr lang="en-US" sz="1000" b="0">
                          <a:solidFill>
                            <a:schemeClr val="tx1"/>
                          </a:solidFill>
                        </a:rPr>
                        <a:t>4000.00</a:t>
                      </a:r>
                    </a:p>
                  </a:txBody>
                  <a:tcPr/>
                </a:tc>
                <a:tc>
                  <a:txBody>
                    <a:bodyPr/>
                    <a:lstStyle/>
                    <a:p>
                      <a:r>
                        <a:rPr lang="en-US" sz="1000" b="0">
                          <a:solidFill>
                            <a:schemeClr val="tx1"/>
                          </a:solidFill>
                        </a:rPr>
                        <a:t>3000.00</a:t>
                      </a:r>
                    </a:p>
                  </a:txBody>
                  <a:tcPr/>
                </a:tc>
                <a:tc>
                  <a:txBody>
                    <a:bodyPr/>
                    <a:lstStyle/>
                    <a:p>
                      <a:r>
                        <a:rPr lang="en-US" sz="1000" b="0">
                          <a:solidFill>
                            <a:schemeClr val="tx1"/>
                          </a:solidFill>
                        </a:rPr>
                        <a:t>2000.00</a:t>
                      </a:r>
                    </a:p>
                  </a:txBody>
                  <a:tcPr/>
                </a:tc>
                <a:tc>
                  <a:txBody>
                    <a:bodyPr/>
                    <a:lstStyle/>
                    <a:p>
                      <a:r>
                        <a:rPr lang="en-US" sz="1000" b="0">
                          <a:solidFill>
                            <a:schemeClr val="tx1"/>
                          </a:solidFill>
                        </a:rPr>
                        <a:t>4000.00</a:t>
                      </a:r>
                    </a:p>
                  </a:txBody>
                  <a:tcPr/>
                </a:tc>
                <a:tc>
                  <a:txBody>
                    <a:bodyPr/>
                    <a:lstStyle/>
                    <a:p>
                      <a:r>
                        <a:rPr lang="en-US" sz="1000" b="0">
                          <a:solidFill>
                            <a:schemeClr val="tx1"/>
                          </a:solidFill>
                        </a:rPr>
                        <a:t>2000.00</a:t>
                      </a:r>
                    </a:p>
                  </a:txBody>
                  <a:tcPr/>
                </a:tc>
                <a:tc>
                  <a:txBody>
                    <a:bodyPr/>
                    <a:lstStyle/>
                    <a:p>
                      <a:r>
                        <a:rPr lang="en-US" sz="1000" b="0">
                          <a:solidFill>
                            <a:schemeClr val="tx1"/>
                          </a:solidFill>
                        </a:rPr>
                        <a:t>2000.00</a:t>
                      </a:r>
                    </a:p>
                  </a:txBody>
                  <a:tcPr/>
                </a:tc>
                <a:tc>
                  <a:txBody>
                    <a:bodyPr/>
                    <a:lstStyle/>
                    <a:p>
                      <a:pPr lvl="0">
                        <a:buNone/>
                      </a:pPr>
                      <a:r>
                        <a:rPr lang="en-US" sz="1000" b="0">
                          <a:solidFill>
                            <a:schemeClr val="tx1"/>
                          </a:solidFill>
                        </a:rPr>
                        <a:t>2,9715.30</a:t>
                      </a:r>
                    </a:p>
                  </a:txBody>
                  <a:tcPr/>
                </a:tc>
                <a:extLst>
                  <a:ext uri="{0D108BD9-81ED-4DB2-BD59-A6C34878D82A}">
                    <a16:rowId xmlns:a16="http://schemas.microsoft.com/office/drawing/2014/main" val="1618361400"/>
                  </a:ext>
                </a:extLst>
              </a:tr>
              <a:tr h="413535">
                <a:tc>
                  <a:txBody>
                    <a:bodyPr/>
                    <a:lstStyle/>
                    <a:p>
                      <a:r>
                        <a:rPr lang="en-US" sz="1000" b="0">
                          <a:solidFill>
                            <a:schemeClr val="tx1"/>
                          </a:solidFill>
                        </a:rPr>
                        <a:t>Wages of staff</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r>
                        <a:rPr lang="en-US" sz="1000" b="0">
                          <a:solidFill>
                            <a:schemeClr val="tx1"/>
                          </a:solidFill>
                        </a:rPr>
                        <a:t>1252.80</a:t>
                      </a:r>
                    </a:p>
                  </a:txBody>
                  <a:tcPr/>
                </a:tc>
                <a:tc>
                  <a:txBody>
                    <a:bodyPr/>
                    <a:lstStyle/>
                    <a:p>
                      <a:r>
                        <a:rPr lang="en-US" sz="1000" b="0">
                          <a:solidFill>
                            <a:schemeClr val="tx1"/>
                          </a:solidFill>
                        </a:rPr>
                        <a:t>2500.00</a:t>
                      </a:r>
                    </a:p>
                  </a:txBody>
                  <a:tcPr/>
                </a:tc>
                <a:tc>
                  <a:txBody>
                    <a:bodyPr/>
                    <a:lstStyle/>
                    <a:p>
                      <a:r>
                        <a:rPr lang="en-US" sz="1000" b="0">
                          <a:solidFill>
                            <a:schemeClr val="tx1"/>
                          </a:solidFill>
                        </a:rPr>
                        <a:t>2000.00</a:t>
                      </a:r>
                    </a:p>
                  </a:txBody>
                  <a:tcPr/>
                </a:tc>
                <a:tc>
                  <a:txBody>
                    <a:bodyPr/>
                    <a:lstStyle/>
                    <a:p>
                      <a:r>
                        <a:rPr lang="en-US" sz="1000" b="0">
                          <a:solidFill>
                            <a:schemeClr val="tx1"/>
                          </a:solidFill>
                        </a:rPr>
                        <a:t>2000.00</a:t>
                      </a:r>
                    </a:p>
                  </a:txBody>
                  <a:tcPr/>
                </a:tc>
                <a:tc>
                  <a:txBody>
                    <a:bodyPr/>
                    <a:lstStyle/>
                    <a:p>
                      <a:r>
                        <a:rPr lang="en-US" sz="1000" b="0">
                          <a:solidFill>
                            <a:schemeClr val="tx1"/>
                          </a:solidFill>
                        </a:rPr>
                        <a:t>2000.00</a:t>
                      </a:r>
                    </a:p>
                  </a:txBody>
                  <a:tcPr/>
                </a:tc>
                <a:tc>
                  <a:txBody>
                    <a:bodyPr/>
                    <a:lstStyle/>
                    <a:p>
                      <a:r>
                        <a:rPr lang="en-US" sz="1000" b="0">
                          <a:solidFill>
                            <a:schemeClr val="tx1"/>
                          </a:solidFill>
                        </a:rPr>
                        <a:t>2000.00</a:t>
                      </a:r>
                    </a:p>
                  </a:txBody>
                  <a:tcPr/>
                </a:tc>
                <a:tc>
                  <a:txBody>
                    <a:bodyPr/>
                    <a:lstStyle/>
                    <a:p>
                      <a:r>
                        <a:rPr lang="en-US" sz="1000" b="0">
                          <a:solidFill>
                            <a:schemeClr val="tx1"/>
                          </a:solidFill>
                        </a:rPr>
                        <a:t>2000.00</a:t>
                      </a:r>
                    </a:p>
                  </a:txBody>
                  <a:tcPr/>
                </a:tc>
                <a:tc>
                  <a:txBody>
                    <a:bodyPr/>
                    <a:lstStyle/>
                    <a:p>
                      <a:r>
                        <a:rPr lang="en-US" sz="1000" b="0">
                          <a:solidFill>
                            <a:schemeClr val="tx1"/>
                          </a:solidFill>
                        </a:rPr>
                        <a:t>2000.00</a:t>
                      </a:r>
                    </a:p>
                  </a:txBody>
                  <a:tcPr/>
                </a:tc>
                <a:tc>
                  <a:txBody>
                    <a:bodyPr/>
                    <a:lstStyle/>
                    <a:p>
                      <a:r>
                        <a:rPr lang="en-US" sz="1000" b="0">
                          <a:solidFill>
                            <a:schemeClr val="tx1"/>
                          </a:solidFill>
                        </a:rPr>
                        <a:t>2000.00</a:t>
                      </a:r>
                    </a:p>
                  </a:txBody>
                  <a:tcPr/>
                </a:tc>
                <a:tc>
                  <a:txBody>
                    <a:bodyPr/>
                    <a:lstStyle/>
                    <a:p>
                      <a:pPr lvl="0">
                        <a:buNone/>
                      </a:pPr>
                      <a:r>
                        <a:rPr lang="en-US" sz="1000" b="0">
                          <a:solidFill>
                            <a:schemeClr val="tx1"/>
                          </a:solidFill>
                        </a:rPr>
                        <a:t>17752.80</a:t>
                      </a:r>
                    </a:p>
                  </a:txBody>
                  <a:tcPr/>
                </a:tc>
                <a:extLst>
                  <a:ext uri="{0D108BD9-81ED-4DB2-BD59-A6C34878D82A}">
                    <a16:rowId xmlns:a16="http://schemas.microsoft.com/office/drawing/2014/main" val="1813523298"/>
                  </a:ext>
                </a:extLst>
              </a:tr>
              <a:tr h="393102">
                <a:tc>
                  <a:txBody>
                    <a:bodyPr/>
                    <a:lstStyle/>
                    <a:p>
                      <a:r>
                        <a:rPr lang="en-US" sz="1000" b="0">
                          <a:solidFill>
                            <a:schemeClr val="tx1"/>
                          </a:solidFill>
                        </a:rPr>
                        <a:t>Premises rent</a:t>
                      </a:r>
                    </a:p>
                  </a:txBody>
                  <a:tcPr/>
                </a:tc>
                <a:tc>
                  <a:txBody>
                    <a:bodyPr/>
                    <a:lstStyle/>
                    <a:p>
                      <a:endParaRPr lang="en-US" sz="1000" b="0">
                        <a:solidFill>
                          <a:schemeClr val="tx1"/>
                        </a:solidFill>
                      </a:endParaRP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pPr lvl="0">
                        <a:buNone/>
                      </a:pPr>
                      <a:r>
                        <a:rPr lang="en-US" sz="1000" b="0">
                          <a:solidFill>
                            <a:schemeClr val="tx1"/>
                          </a:solidFill>
                        </a:rPr>
                        <a:t>3600.00</a:t>
                      </a:r>
                    </a:p>
                  </a:txBody>
                  <a:tcPr/>
                </a:tc>
                <a:extLst>
                  <a:ext uri="{0D108BD9-81ED-4DB2-BD59-A6C34878D82A}">
                    <a16:rowId xmlns:a16="http://schemas.microsoft.com/office/drawing/2014/main" val="1436827290"/>
                  </a:ext>
                </a:extLst>
              </a:tr>
              <a:tr h="469185">
                <a:tc>
                  <a:txBody>
                    <a:bodyPr/>
                    <a:lstStyle/>
                    <a:p>
                      <a:r>
                        <a:rPr lang="en-US" sz="1000" b="0">
                          <a:solidFill>
                            <a:schemeClr val="tx1"/>
                          </a:solidFill>
                        </a:rPr>
                        <a:t>Warehouse lease </a:t>
                      </a:r>
                    </a:p>
                  </a:txBody>
                  <a:tcPr/>
                </a:tc>
                <a:tc>
                  <a:txBody>
                    <a:bodyPr/>
                    <a:lstStyle/>
                    <a:p>
                      <a:r>
                        <a:rPr lang="en-US" sz="1000" b="0">
                          <a:solidFill>
                            <a:schemeClr val="tx1"/>
                          </a:solidFill>
                        </a:rPr>
                        <a:t>5000.00</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pPr lvl="0">
                        <a:buNone/>
                      </a:pPr>
                      <a:r>
                        <a:rPr lang="en-US" sz="1000" b="0">
                          <a:solidFill>
                            <a:schemeClr val="tx1"/>
                          </a:solidFill>
                        </a:rPr>
                        <a:t>5000.00</a:t>
                      </a:r>
                    </a:p>
                  </a:txBody>
                  <a:tcPr/>
                </a:tc>
                <a:extLst>
                  <a:ext uri="{0D108BD9-81ED-4DB2-BD59-A6C34878D82A}">
                    <a16:rowId xmlns:a16="http://schemas.microsoft.com/office/drawing/2014/main" val="448925729"/>
                  </a:ext>
                </a:extLst>
              </a:tr>
              <a:tr h="572586">
                <a:tc>
                  <a:txBody>
                    <a:bodyPr/>
                    <a:lstStyle/>
                    <a:p>
                      <a:r>
                        <a:rPr lang="en-US" sz="1000" b="0">
                          <a:solidFill>
                            <a:schemeClr val="tx1"/>
                          </a:solidFill>
                        </a:rPr>
                        <a:t>Utility bills</a:t>
                      </a:r>
                    </a:p>
                    <a:p>
                      <a:pPr lvl="0">
                        <a:buNone/>
                      </a:pPr>
                      <a:r>
                        <a:rPr lang="en-US" sz="1000" b="0">
                          <a:solidFill>
                            <a:schemeClr val="tx1"/>
                          </a:solidFill>
                        </a:rPr>
                        <a:t>Gas, water etc.</a:t>
                      </a:r>
                    </a:p>
                  </a:txBody>
                  <a:tcPr/>
                </a:tc>
                <a:tc>
                  <a:txBody>
                    <a:bodyPr/>
                    <a:lstStyle/>
                    <a:p>
                      <a:endParaRPr lang="en-US" sz="1000" b="0">
                        <a:solidFill>
                          <a:schemeClr val="tx1"/>
                        </a:solidFill>
                      </a:endParaRP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pPr lvl="0">
                        <a:buNone/>
                      </a:pPr>
                      <a:r>
                        <a:rPr lang="en-US" sz="1000" b="0">
                          <a:solidFill>
                            <a:schemeClr val="tx1"/>
                          </a:solidFill>
                        </a:rPr>
                        <a:t>960.00</a:t>
                      </a:r>
                    </a:p>
                  </a:txBody>
                  <a:tcPr/>
                </a:tc>
                <a:extLst>
                  <a:ext uri="{0D108BD9-81ED-4DB2-BD59-A6C34878D82A}">
                    <a16:rowId xmlns:a16="http://schemas.microsoft.com/office/drawing/2014/main" val="3758724485"/>
                  </a:ext>
                </a:extLst>
              </a:tr>
              <a:tr h="532589">
                <a:tc>
                  <a:txBody>
                    <a:bodyPr/>
                    <a:lstStyle/>
                    <a:p>
                      <a:r>
                        <a:rPr lang="en-US" sz="1000" b="0">
                          <a:solidFill>
                            <a:schemeClr val="tx1"/>
                          </a:solidFill>
                        </a:rPr>
                        <a:t>Telephone/</a:t>
                      </a:r>
                      <a:endParaRPr lang="en-US"/>
                    </a:p>
                    <a:p>
                      <a:pPr lvl="0">
                        <a:buNone/>
                      </a:pPr>
                      <a:r>
                        <a:rPr lang="en-US" sz="1000" b="0">
                          <a:solidFill>
                            <a:schemeClr val="tx1"/>
                          </a:solidFill>
                        </a:rPr>
                        <a:t>broadband</a:t>
                      </a:r>
                    </a:p>
                  </a:txBody>
                  <a:tcPr/>
                </a:tc>
                <a:tc>
                  <a:txBody>
                    <a:bodyPr/>
                    <a:lstStyle/>
                    <a:p>
                      <a:endParaRPr lang="en-US" sz="1000" b="0">
                        <a:solidFill>
                          <a:schemeClr val="tx1"/>
                        </a:solidFill>
                      </a:endParaRP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pPr lvl="0">
                        <a:buNone/>
                      </a:pPr>
                      <a:r>
                        <a:rPr lang="en-US" sz="1000" b="0">
                          <a:solidFill>
                            <a:schemeClr val="tx1"/>
                          </a:solidFill>
                        </a:rPr>
                        <a:t>600.00</a:t>
                      </a:r>
                    </a:p>
                  </a:txBody>
                  <a:tcPr/>
                </a:tc>
                <a:extLst>
                  <a:ext uri="{0D108BD9-81ED-4DB2-BD59-A6C34878D82A}">
                    <a16:rowId xmlns:a16="http://schemas.microsoft.com/office/drawing/2014/main" val="1011466686"/>
                  </a:ext>
                </a:extLst>
              </a:tr>
              <a:tr h="532589">
                <a:tc>
                  <a:txBody>
                    <a:bodyPr/>
                    <a:lstStyle/>
                    <a:p>
                      <a:r>
                        <a:rPr lang="en-US" sz="1000" b="0">
                          <a:solidFill>
                            <a:schemeClr val="tx1"/>
                          </a:solidFill>
                        </a:rPr>
                        <a:t>Printing and stationery</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pPr lvl="0">
                        <a:buNone/>
                      </a:pPr>
                      <a:r>
                        <a:rPr lang="en-US" sz="1000" b="0">
                          <a:solidFill>
                            <a:schemeClr val="tx1"/>
                          </a:solidFill>
                        </a:rPr>
                        <a:t>260.00</a:t>
                      </a:r>
                    </a:p>
                  </a:txBody>
                  <a:tcPr/>
                </a:tc>
                <a:extLst>
                  <a:ext uri="{0D108BD9-81ED-4DB2-BD59-A6C34878D82A}">
                    <a16:rowId xmlns:a16="http://schemas.microsoft.com/office/drawing/2014/main" val="3766589320"/>
                  </a:ext>
                </a:extLst>
              </a:tr>
              <a:tr h="413535">
                <a:tc>
                  <a:txBody>
                    <a:bodyPr/>
                    <a:lstStyle/>
                    <a:p>
                      <a:r>
                        <a:rPr lang="en-US" sz="1000" b="0">
                          <a:solidFill>
                            <a:schemeClr val="tx1"/>
                          </a:solidFill>
                        </a:rPr>
                        <a:t>Advertising/</a:t>
                      </a:r>
                      <a:endParaRPr lang="en-US"/>
                    </a:p>
                    <a:p>
                      <a:pPr lvl="0">
                        <a:buNone/>
                      </a:pPr>
                      <a:r>
                        <a:rPr lang="en-US" sz="1000" b="0">
                          <a:solidFill>
                            <a:schemeClr val="tx1"/>
                          </a:solidFill>
                        </a:rPr>
                        <a:t>promotion</a:t>
                      </a:r>
                      <a:endParaRPr lang="en-US"/>
                    </a:p>
                  </a:txBody>
                  <a:tcPr/>
                </a:tc>
                <a:tc>
                  <a:txBody>
                    <a:bodyPr/>
                    <a:lstStyle/>
                    <a:p>
                      <a:r>
                        <a:rPr lang="en-US" sz="1000" b="0">
                          <a:solidFill>
                            <a:schemeClr val="tx1"/>
                          </a:solidFill>
                        </a:rPr>
                        <a:t>500.00</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r>
                        <a:rPr lang="en-US" sz="1000" b="0">
                          <a:solidFill>
                            <a:schemeClr val="tx1"/>
                          </a:solidFill>
                        </a:rPr>
                        <a:t>500.00</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pPr lvl="0">
                        <a:buNone/>
                      </a:pPr>
                      <a:r>
                        <a:rPr lang="en-US" sz="1000" b="0">
                          <a:solidFill>
                            <a:schemeClr val="tx1"/>
                          </a:solidFill>
                        </a:rPr>
                        <a:t>1000.00</a:t>
                      </a:r>
                    </a:p>
                  </a:txBody>
                  <a:tcPr/>
                </a:tc>
                <a:extLst>
                  <a:ext uri="{0D108BD9-81ED-4DB2-BD59-A6C34878D82A}">
                    <a16:rowId xmlns:a16="http://schemas.microsoft.com/office/drawing/2014/main" val="2188010704"/>
                  </a:ext>
                </a:extLst>
              </a:tr>
              <a:tr h="413535">
                <a:tc>
                  <a:txBody>
                    <a:bodyPr/>
                    <a:lstStyle/>
                    <a:p>
                      <a:r>
                        <a:rPr lang="en-US" sz="1000" b="0">
                          <a:solidFill>
                            <a:schemeClr val="tx1"/>
                          </a:solidFill>
                        </a:rPr>
                        <a:t>National insurance</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r>
                        <a:rPr lang="en-US" sz="1000" b="0">
                          <a:solidFill>
                            <a:schemeClr val="tx1"/>
                          </a:solidFill>
                        </a:rPr>
                        <a:t>30.00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pPr lvl="0">
                        <a:buNone/>
                      </a:pPr>
                      <a:r>
                        <a:rPr lang="en-US" sz="1000" b="0">
                          <a:solidFill>
                            <a:schemeClr val="tx1"/>
                          </a:solidFill>
                        </a:rPr>
                        <a:t>430.00</a:t>
                      </a:r>
                    </a:p>
                  </a:txBody>
                  <a:tcPr/>
                </a:tc>
                <a:extLst>
                  <a:ext uri="{0D108BD9-81ED-4DB2-BD59-A6C34878D82A}">
                    <a16:rowId xmlns:a16="http://schemas.microsoft.com/office/drawing/2014/main" val="4088735784"/>
                  </a:ext>
                </a:extLst>
              </a:tr>
            </a:tbl>
          </a:graphicData>
        </a:graphic>
      </p:graphicFrame>
    </p:spTree>
    <p:extLst>
      <p:ext uri="{BB962C8B-B14F-4D97-AF65-F5344CB8AC3E}">
        <p14:creationId xmlns:p14="http://schemas.microsoft.com/office/powerpoint/2010/main" val="77660274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A9BA497B-F36D-4FCA-8A71-0BB842E3E43B}"/>
              </a:ext>
            </a:extLst>
          </p:cNvPr>
          <p:cNvGraphicFramePr>
            <a:graphicFrameLocks noGrp="1"/>
          </p:cNvGraphicFramePr>
          <p:nvPr>
            <p:ph idx="4294967295"/>
            <p:extLst>
              <p:ext uri="{D42A27DB-BD31-4B8C-83A1-F6EECF244321}">
                <p14:modId xmlns:p14="http://schemas.microsoft.com/office/powerpoint/2010/main" val="1900654108"/>
              </p:ext>
            </p:extLst>
          </p:nvPr>
        </p:nvGraphicFramePr>
        <p:xfrm>
          <a:off x="0" y="0"/>
          <a:ext cx="12192001" cy="6858000"/>
        </p:xfrm>
        <a:graphic>
          <a:graphicData uri="http://schemas.openxmlformats.org/drawingml/2006/table">
            <a:tbl>
              <a:tblPr firstRow="1" bandRow="1">
                <a:tableStyleId>{5C22544A-7EE6-4342-B048-85BDC9FD1C3A}</a:tableStyleId>
              </a:tblPr>
              <a:tblGrid>
                <a:gridCol w="997020">
                  <a:extLst>
                    <a:ext uri="{9D8B030D-6E8A-4147-A177-3AD203B41FA5}">
                      <a16:colId xmlns:a16="http://schemas.microsoft.com/office/drawing/2014/main" val="7883219"/>
                    </a:ext>
                  </a:extLst>
                </a:gridCol>
                <a:gridCol w="628578">
                  <a:extLst>
                    <a:ext uri="{9D8B030D-6E8A-4147-A177-3AD203B41FA5}">
                      <a16:colId xmlns:a16="http://schemas.microsoft.com/office/drawing/2014/main" val="1238612712"/>
                    </a:ext>
                  </a:extLst>
                </a:gridCol>
                <a:gridCol w="893557">
                  <a:extLst>
                    <a:ext uri="{9D8B030D-6E8A-4147-A177-3AD203B41FA5}">
                      <a16:colId xmlns:a16="http://schemas.microsoft.com/office/drawing/2014/main" val="1751993269"/>
                    </a:ext>
                  </a:extLst>
                </a:gridCol>
                <a:gridCol w="732041">
                  <a:extLst>
                    <a:ext uri="{9D8B030D-6E8A-4147-A177-3AD203B41FA5}">
                      <a16:colId xmlns:a16="http://schemas.microsoft.com/office/drawing/2014/main" val="3994885496"/>
                    </a:ext>
                  </a:extLst>
                </a:gridCol>
                <a:gridCol w="812801">
                  <a:extLst>
                    <a:ext uri="{9D8B030D-6E8A-4147-A177-3AD203B41FA5}">
                      <a16:colId xmlns:a16="http://schemas.microsoft.com/office/drawing/2014/main" val="3548624534"/>
                    </a:ext>
                  </a:extLst>
                </a:gridCol>
                <a:gridCol w="812801">
                  <a:extLst>
                    <a:ext uri="{9D8B030D-6E8A-4147-A177-3AD203B41FA5}">
                      <a16:colId xmlns:a16="http://schemas.microsoft.com/office/drawing/2014/main" val="1930268737"/>
                    </a:ext>
                  </a:extLst>
                </a:gridCol>
                <a:gridCol w="874745">
                  <a:extLst>
                    <a:ext uri="{9D8B030D-6E8A-4147-A177-3AD203B41FA5}">
                      <a16:colId xmlns:a16="http://schemas.microsoft.com/office/drawing/2014/main" val="4055245358"/>
                    </a:ext>
                  </a:extLst>
                </a:gridCol>
                <a:gridCol w="750854">
                  <a:extLst>
                    <a:ext uri="{9D8B030D-6E8A-4147-A177-3AD203B41FA5}">
                      <a16:colId xmlns:a16="http://schemas.microsoft.com/office/drawing/2014/main" val="2755119087"/>
                    </a:ext>
                  </a:extLst>
                </a:gridCol>
                <a:gridCol w="812801">
                  <a:extLst>
                    <a:ext uri="{9D8B030D-6E8A-4147-A177-3AD203B41FA5}">
                      <a16:colId xmlns:a16="http://schemas.microsoft.com/office/drawing/2014/main" val="2204783514"/>
                    </a:ext>
                  </a:extLst>
                </a:gridCol>
                <a:gridCol w="812801">
                  <a:extLst>
                    <a:ext uri="{9D8B030D-6E8A-4147-A177-3AD203B41FA5}">
                      <a16:colId xmlns:a16="http://schemas.microsoft.com/office/drawing/2014/main" val="4239312409"/>
                    </a:ext>
                  </a:extLst>
                </a:gridCol>
                <a:gridCol w="812801">
                  <a:extLst>
                    <a:ext uri="{9D8B030D-6E8A-4147-A177-3AD203B41FA5}">
                      <a16:colId xmlns:a16="http://schemas.microsoft.com/office/drawing/2014/main" val="992669492"/>
                    </a:ext>
                  </a:extLst>
                </a:gridCol>
                <a:gridCol w="812801">
                  <a:extLst>
                    <a:ext uri="{9D8B030D-6E8A-4147-A177-3AD203B41FA5}">
                      <a16:colId xmlns:a16="http://schemas.microsoft.com/office/drawing/2014/main" val="3365969294"/>
                    </a:ext>
                  </a:extLst>
                </a:gridCol>
                <a:gridCol w="931180">
                  <a:extLst>
                    <a:ext uri="{9D8B030D-6E8A-4147-A177-3AD203B41FA5}">
                      <a16:colId xmlns:a16="http://schemas.microsoft.com/office/drawing/2014/main" val="2222435128"/>
                    </a:ext>
                  </a:extLst>
                </a:gridCol>
                <a:gridCol w="694419">
                  <a:extLst>
                    <a:ext uri="{9D8B030D-6E8A-4147-A177-3AD203B41FA5}">
                      <a16:colId xmlns:a16="http://schemas.microsoft.com/office/drawing/2014/main" val="3345225751"/>
                    </a:ext>
                  </a:extLst>
                </a:gridCol>
                <a:gridCol w="812801">
                  <a:extLst>
                    <a:ext uri="{9D8B030D-6E8A-4147-A177-3AD203B41FA5}">
                      <a16:colId xmlns:a16="http://schemas.microsoft.com/office/drawing/2014/main" val="1067827548"/>
                    </a:ext>
                  </a:extLst>
                </a:gridCol>
              </a:tblGrid>
              <a:tr h="455389">
                <a:tc>
                  <a:txBody>
                    <a:bodyPr/>
                    <a:lstStyle/>
                    <a:p>
                      <a:endParaRPr lang="en-US"/>
                    </a:p>
                  </a:txBody>
                  <a:tcPr/>
                </a:tc>
                <a:tc>
                  <a:txBody>
                    <a:bodyPr/>
                    <a:lstStyle/>
                    <a:p>
                      <a:endParaRPr lang="en-US"/>
                    </a:p>
                  </a:txBody>
                  <a:tcPr/>
                </a:tc>
                <a:tc>
                  <a:txBody>
                    <a:bodyPr/>
                    <a:lstStyle/>
                    <a:p>
                      <a:r>
                        <a:rPr lang="en-US" sz="900"/>
                        <a:t>Month 1</a:t>
                      </a:r>
                    </a:p>
                  </a:txBody>
                  <a:tcPr/>
                </a:tc>
                <a:tc>
                  <a:txBody>
                    <a:bodyPr/>
                    <a:lstStyle/>
                    <a:p>
                      <a:r>
                        <a:rPr lang="en-US" sz="900"/>
                        <a:t>Month 2</a:t>
                      </a:r>
                    </a:p>
                  </a:txBody>
                  <a:tcPr/>
                </a:tc>
                <a:tc>
                  <a:txBody>
                    <a:bodyPr/>
                    <a:lstStyle/>
                    <a:p>
                      <a:r>
                        <a:rPr lang="en-US" sz="900"/>
                        <a:t>Month 3</a:t>
                      </a:r>
                    </a:p>
                  </a:txBody>
                  <a:tcPr/>
                </a:tc>
                <a:tc>
                  <a:txBody>
                    <a:bodyPr/>
                    <a:lstStyle/>
                    <a:p>
                      <a:r>
                        <a:rPr lang="en-US" sz="900"/>
                        <a:t>Month 4</a:t>
                      </a:r>
                    </a:p>
                  </a:txBody>
                  <a:tcPr/>
                </a:tc>
                <a:tc>
                  <a:txBody>
                    <a:bodyPr/>
                    <a:lstStyle/>
                    <a:p>
                      <a:r>
                        <a:rPr lang="en-US" sz="900"/>
                        <a:t>Month 5</a:t>
                      </a:r>
                    </a:p>
                  </a:txBody>
                  <a:tcPr/>
                </a:tc>
                <a:tc>
                  <a:txBody>
                    <a:bodyPr/>
                    <a:lstStyle/>
                    <a:p>
                      <a:r>
                        <a:rPr lang="en-US" sz="900"/>
                        <a:t>Month 6</a:t>
                      </a:r>
                    </a:p>
                  </a:txBody>
                  <a:tcPr/>
                </a:tc>
                <a:tc>
                  <a:txBody>
                    <a:bodyPr/>
                    <a:lstStyle/>
                    <a:p>
                      <a:r>
                        <a:rPr lang="en-US" sz="900"/>
                        <a:t>Month 7</a:t>
                      </a:r>
                    </a:p>
                  </a:txBody>
                  <a:tcPr/>
                </a:tc>
                <a:tc>
                  <a:txBody>
                    <a:bodyPr/>
                    <a:lstStyle/>
                    <a:p>
                      <a:r>
                        <a:rPr lang="en-US" sz="900"/>
                        <a:t>Month 8</a:t>
                      </a:r>
                    </a:p>
                  </a:txBody>
                  <a:tcPr/>
                </a:tc>
                <a:tc>
                  <a:txBody>
                    <a:bodyPr/>
                    <a:lstStyle/>
                    <a:p>
                      <a:r>
                        <a:rPr lang="en-US" sz="900"/>
                        <a:t>Month 9</a:t>
                      </a:r>
                    </a:p>
                  </a:txBody>
                  <a:tcPr/>
                </a:tc>
                <a:tc>
                  <a:txBody>
                    <a:bodyPr/>
                    <a:lstStyle/>
                    <a:p>
                      <a:r>
                        <a:rPr lang="en-US" sz="900"/>
                        <a:t>Month 10</a:t>
                      </a:r>
                    </a:p>
                  </a:txBody>
                  <a:tcPr/>
                </a:tc>
                <a:tc>
                  <a:txBody>
                    <a:bodyPr/>
                    <a:lstStyle/>
                    <a:p>
                      <a:r>
                        <a:rPr lang="en-US" sz="900"/>
                        <a:t>Month 11</a:t>
                      </a:r>
                    </a:p>
                  </a:txBody>
                  <a:tcPr/>
                </a:tc>
                <a:tc>
                  <a:txBody>
                    <a:bodyPr/>
                    <a:lstStyle/>
                    <a:p>
                      <a:r>
                        <a:rPr lang="en-US" sz="900"/>
                        <a:t>Month 12</a:t>
                      </a:r>
                    </a:p>
                  </a:txBody>
                  <a:tcPr/>
                </a:tc>
                <a:tc>
                  <a:txBody>
                    <a:bodyPr/>
                    <a:lstStyle/>
                    <a:p>
                      <a:r>
                        <a:rPr lang="en-US" sz="900"/>
                        <a:t>total</a:t>
                      </a:r>
                      <a:endParaRPr lang="en-US"/>
                    </a:p>
                  </a:txBody>
                  <a:tcPr/>
                </a:tc>
                <a:extLst>
                  <a:ext uri="{0D108BD9-81ED-4DB2-BD59-A6C34878D82A}">
                    <a16:rowId xmlns:a16="http://schemas.microsoft.com/office/drawing/2014/main" val="2003419273"/>
                  </a:ext>
                </a:extLst>
              </a:tr>
              <a:tr h="447909">
                <a:tc>
                  <a:txBody>
                    <a:bodyPr/>
                    <a:lstStyle/>
                    <a:p>
                      <a:pPr lvl="0">
                        <a:buNone/>
                      </a:pPr>
                      <a:r>
                        <a:rPr lang="en-US" sz="1000" b="0">
                          <a:solidFill>
                            <a:schemeClr val="tx1"/>
                          </a:solidFill>
                        </a:rPr>
                        <a:t>Insurance </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650.00</a:t>
                      </a:r>
                      <a:endParaRPr lang="en-US"/>
                    </a:p>
                  </a:txBody>
                  <a:tcPr/>
                </a:tc>
                <a:extLst>
                  <a:ext uri="{0D108BD9-81ED-4DB2-BD59-A6C34878D82A}">
                    <a16:rowId xmlns:a16="http://schemas.microsoft.com/office/drawing/2014/main" val="2886420474"/>
                  </a:ext>
                </a:extLst>
              </a:tr>
              <a:tr h="447909">
                <a:tc>
                  <a:txBody>
                    <a:bodyPr/>
                    <a:lstStyle/>
                    <a:p>
                      <a:pPr lvl="0">
                        <a:buNone/>
                      </a:pPr>
                      <a:r>
                        <a:rPr lang="en-US" sz="1000" b="0">
                          <a:solidFill>
                            <a:schemeClr val="tx1"/>
                          </a:solidFill>
                        </a:rPr>
                        <a:t>Company house fees</a:t>
                      </a:r>
                    </a:p>
                  </a:txBody>
                  <a:tcPr/>
                </a:tc>
                <a:tc>
                  <a:txBody>
                    <a:bodyPr/>
                    <a:lstStyle/>
                    <a:p>
                      <a:pPr lvl="0">
                        <a:buNone/>
                      </a:pPr>
                      <a:r>
                        <a:rPr lang="en-US" sz="1000" b="0">
                          <a:solidFill>
                            <a:schemeClr val="tx1"/>
                          </a:solidFill>
                        </a:rPr>
                        <a:t>15.00</a:t>
                      </a: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r>
                        <a:rPr lang="en-US" sz="1000" b="0">
                          <a:solidFill>
                            <a:schemeClr val="tx1"/>
                          </a:solidFill>
                        </a:rPr>
                        <a:t>15.00</a:t>
                      </a:r>
                    </a:p>
                  </a:txBody>
                  <a:tcPr/>
                </a:tc>
                <a:extLst>
                  <a:ext uri="{0D108BD9-81ED-4DB2-BD59-A6C34878D82A}">
                    <a16:rowId xmlns:a16="http://schemas.microsoft.com/office/drawing/2014/main" val="1158159498"/>
                  </a:ext>
                </a:extLst>
              </a:tr>
              <a:tr h="557396">
                <a:tc>
                  <a:txBody>
                    <a:bodyPr/>
                    <a:lstStyle/>
                    <a:p>
                      <a:r>
                        <a:rPr lang="en-US" sz="1000" b="0">
                          <a:solidFill>
                            <a:schemeClr val="tx1"/>
                          </a:solidFill>
                        </a:rPr>
                        <a:t>Bank charge – Merchant account</a:t>
                      </a:r>
                    </a:p>
                  </a:txBody>
                  <a:tcPr/>
                </a:tc>
                <a:tc>
                  <a:txBody>
                    <a:bodyPr/>
                    <a:lstStyle/>
                    <a:p>
                      <a:endParaRPr lang="en-US" sz="1000" b="0">
                        <a:solidFill>
                          <a:schemeClr val="tx1"/>
                        </a:solidFill>
                      </a:endParaRP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600.00</a:t>
                      </a:r>
                    </a:p>
                  </a:txBody>
                  <a:tcPr/>
                </a:tc>
                <a:extLst>
                  <a:ext uri="{0D108BD9-81ED-4DB2-BD59-A6C34878D82A}">
                    <a16:rowId xmlns:a16="http://schemas.microsoft.com/office/drawing/2014/main" val="1711683956"/>
                  </a:ext>
                </a:extLst>
              </a:tr>
              <a:tr h="414316">
                <a:tc>
                  <a:txBody>
                    <a:bodyPr/>
                    <a:lstStyle/>
                    <a:p>
                      <a:r>
                        <a:rPr lang="en-US" sz="1000" b="0">
                          <a:solidFill>
                            <a:schemeClr val="tx1"/>
                          </a:solidFill>
                        </a:rPr>
                        <a:t>Equipment</a:t>
                      </a:r>
                    </a:p>
                    <a:p>
                      <a:pPr lvl="0">
                        <a:buNone/>
                      </a:pPr>
                      <a:endParaRPr lang="en-US" sz="1000" b="0">
                        <a:solidFill>
                          <a:schemeClr val="tx1"/>
                        </a:solidFill>
                      </a:endParaRPr>
                    </a:p>
                  </a:txBody>
                  <a:tcPr/>
                </a:tc>
                <a:tc>
                  <a:txBody>
                    <a:bodyPr/>
                    <a:lstStyle/>
                    <a:p>
                      <a:r>
                        <a:rPr lang="en-US" sz="1000" b="0">
                          <a:solidFill>
                            <a:schemeClr val="tx1"/>
                          </a:solidFill>
                        </a:rPr>
                        <a:t>800.00</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r>
                        <a:rPr lang="en-US" sz="1000" b="0">
                          <a:solidFill>
                            <a:schemeClr val="tx1"/>
                          </a:solidFill>
                        </a:rPr>
                        <a:t>800.00</a:t>
                      </a:r>
                    </a:p>
                  </a:txBody>
                  <a:tcPr/>
                </a:tc>
                <a:extLst>
                  <a:ext uri="{0D108BD9-81ED-4DB2-BD59-A6C34878D82A}">
                    <a16:rowId xmlns:a16="http://schemas.microsoft.com/office/drawing/2014/main" val="2518773189"/>
                  </a:ext>
                </a:extLst>
              </a:tr>
              <a:tr h="391921">
                <a:tc>
                  <a:txBody>
                    <a:bodyPr/>
                    <a:lstStyle/>
                    <a:p>
                      <a:r>
                        <a:rPr lang="en-US" sz="1000" b="0">
                          <a:solidFill>
                            <a:schemeClr val="tx1"/>
                          </a:solidFill>
                        </a:rPr>
                        <a:t>Training for IT</a:t>
                      </a:r>
                    </a:p>
                  </a:txBody>
                  <a:tcPr/>
                </a:tc>
                <a:tc>
                  <a:txBody>
                    <a:bodyPr/>
                    <a:lstStyle/>
                    <a:p>
                      <a:r>
                        <a:rPr lang="en-US" sz="1000" b="0">
                          <a:solidFill>
                            <a:schemeClr val="tx1"/>
                          </a:solidFill>
                        </a:rPr>
                        <a:t>500.00</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r>
                        <a:rPr lang="en-US" sz="1000" b="0">
                          <a:solidFill>
                            <a:schemeClr val="tx1"/>
                          </a:solidFill>
                        </a:rPr>
                        <a:t>500.00</a:t>
                      </a:r>
                    </a:p>
                  </a:txBody>
                  <a:tcPr/>
                </a:tc>
                <a:extLst>
                  <a:ext uri="{0D108BD9-81ED-4DB2-BD59-A6C34878D82A}">
                    <a16:rowId xmlns:a16="http://schemas.microsoft.com/office/drawing/2014/main" val="728851254"/>
                  </a:ext>
                </a:extLst>
              </a:tr>
              <a:tr h="414316">
                <a:tc>
                  <a:txBody>
                    <a:bodyPr/>
                    <a:lstStyle/>
                    <a:p>
                      <a:r>
                        <a:rPr lang="en-US" sz="1000" b="0">
                          <a:solidFill>
                            <a:schemeClr val="tx1"/>
                          </a:solidFill>
                        </a:rPr>
                        <a:t>packages</a:t>
                      </a:r>
                    </a:p>
                  </a:txBody>
                  <a:tcPr/>
                </a:tc>
                <a:tc>
                  <a:txBody>
                    <a:bodyPr/>
                    <a:lstStyle/>
                    <a:p>
                      <a:r>
                        <a:rPr lang="en-US" sz="1000" b="0">
                          <a:solidFill>
                            <a:schemeClr val="tx1"/>
                          </a:solidFill>
                        </a:rPr>
                        <a:t>400.00</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r>
                        <a:rPr lang="en-US" sz="1000" b="0">
                          <a:solidFill>
                            <a:schemeClr val="tx1"/>
                          </a:solidFill>
                        </a:rPr>
                        <a:t>400.00</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r>
                        <a:rPr lang="en-US" sz="1000" b="0">
                          <a:solidFill>
                            <a:schemeClr val="tx1"/>
                          </a:solidFill>
                        </a:rPr>
                        <a:t>500.00</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r>
                        <a:rPr lang="en-US" sz="1000" b="0">
                          <a:solidFill>
                            <a:schemeClr val="tx1"/>
                          </a:solidFill>
                        </a:rPr>
                        <a:t>200.00</a:t>
                      </a:r>
                    </a:p>
                  </a:txBody>
                  <a:tcPr/>
                </a:tc>
                <a:tc>
                  <a:txBody>
                    <a:bodyPr/>
                    <a:lstStyle/>
                    <a:p>
                      <a:r>
                        <a:rPr lang="en-US" sz="1000" b="0">
                          <a:solidFill>
                            <a:schemeClr val="tx1"/>
                          </a:solidFill>
                        </a:rPr>
                        <a:t>1500.00</a:t>
                      </a:r>
                    </a:p>
                  </a:txBody>
                  <a:tcPr/>
                </a:tc>
                <a:extLst>
                  <a:ext uri="{0D108BD9-81ED-4DB2-BD59-A6C34878D82A}">
                    <a16:rowId xmlns:a16="http://schemas.microsoft.com/office/drawing/2014/main" val="1272872947"/>
                  </a:ext>
                </a:extLst>
              </a:tr>
              <a:tr h="414316">
                <a:tc>
                  <a:txBody>
                    <a:bodyPr/>
                    <a:lstStyle/>
                    <a:p>
                      <a:r>
                        <a:rPr lang="en-US" sz="1000" b="0">
                          <a:solidFill>
                            <a:schemeClr val="tx1"/>
                          </a:solidFill>
                        </a:rPr>
                        <a:t>Charity 2%</a:t>
                      </a:r>
                    </a:p>
                  </a:txBody>
                  <a:tcPr/>
                </a:tc>
                <a:tc>
                  <a:txBody>
                    <a:bodyPr/>
                    <a:lstStyle/>
                    <a:p>
                      <a:endParaRPr lang="en-US" sz="1000" b="0">
                        <a:solidFill>
                          <a:schemeClr val="tx1"/>
                        </a:solidFill>
                      </a:endParaRPr>
                    </a:p>
                  </a:txBody>
                  <a:tcPr/>
                </a:tc>
                <a:tc>
                  <a:txBody>
                    <a:bodyPr/>
                    <a:lstStyle/>
                    <a:p>
                      <a:r>
                        <a:rPr lang="en-US" sz="1000" b="0">
                          <a:solidFill>
                            <a:schemeClr val="tx1"/>
                          </a:solidFill>
                        </a:rPr>
                        <a:t>120.00</a:t>
                      </a:r>
                    </a:p>
                  </a:txBody>
                  <a:tcPr/>
                </a:tc>
                <a:tc>
                  <a:txBody>
                    <a:bodyPr/>
                    <a:lstStyle/>
                    <a:p>
                      <a:r>
                        <a:rPr lang="en-US" sz="1000" b="0">
                          <a:solidFill>
                            <a:schemeClr val="tx1"/>
                          </a:solidFill>
                        </a:rPr>
                        <a:t>40.00</a:t>
                      </a:r>
                    </a:p>
                  </a:txBody>
                  <a:tcPr/>
                </a:tc>
                <a:tc>
                  <a:txBody>
                    <a:bodyPr/>
                    <a:lstStyle/>
                    <a:p>
                      <a:r>
                        <a:rPr lang="en-US" sz="1000" b="0">
                          <a:solidFill>
                            <a:schemeClr val="tx1"/>
                          </a:solidFill>
                        </a:rPr>
                        <a:t>20.00</a:t>
                      </a:r>
                    </a:p>
                  </a:txBody>
                  <a:tcPr/>
                </a:tc>
                <a:tc>
                  <a:txBody>
                    <a:bodyPr/>
                    <a:lstStyle/>
                    <a:p>
                      <a:r>
                        <a:rPr lang="en-US" sz="1000" b="0">
                          <a:solidFill>
                            <a:schemeClr val="tx1"/>
                          </a:solidFill>
                        </a:rPr>
                        <a:t>140.00</a:t>
                      </a:r>
                    </a:p>
                  </a:txBody>
                  <a:tcPr/>
                </a:tc>
                <a:tc>
                  <a:txBody>
                    <a:bodyPr/>
                    <a:lstStyle/>
                    <a:p>
                      <a:r>
                        <a:rPr lang="en-US" sz="1000" b="0">
                          <a:solidFill>
                            <a:schemeClr val="tx1"/>
                          </a:solidFill>
                        </a:rPr>
                        <a:t>100.00</a:t>
                      </a:r>
                    </a:p>
                  </a:txBody>
                  <a:tcPr/>
                </a:tc>
                <a:tc>
                  <a:txBody>
                    <a:bodyPr/>
                    <a:lstStyle/>
                    <a:p>
                      <a:r>
                        <a:rPr lang="en-US" sz="1000" b="0">
                          <a:solidFill>
                            <a:schemeClr val="tx1"/>
                          </a:solidFill>
                        </a:rPr>
                        <a:t>80.00</a:t>
                      </a:r>
                    </a:p>
                  </a:txBody>
                  <a:tcPr/>
                </a:tc>
                <a:tc>
                  <a:txBody>
                    <a:bodyPr/>
                    <a:lstStyle/>
                    <a:p>
                      <a:r>
                        <a:rPr lang="en-US" sz="1000" b="0">
                          <a:solidFill>
                            <a:schemeClr val="tx1"/>
                          </a:solidFill>
                        </a:rPr>
                        <a:t>160.00</a:t>
                      </a:r>
                    </a:p>
                  </a:txBody>
                  <a:tcPr/>
                </a:tc>
                <a:tc>
                  <a:txBody>
                    <a:bodyPr/>
                    <a:lstStyle/>
                    <a:p>
                      <a:r>
                        <a:rPr lang="en-US" sz="1000" b="0">
                          <a:solidFill>
                            <a:schemeClr val="tx1"/>
                          </a:solidFill>
                        </a:rPr>
                        <a:t>140.00</a:t>
                      </a:r>
                    </a:p>
                  </a:txBody>
                  <a:tcPr/>
                </a:tc>
                <a:tc>
                  <a:txBody>
                    <a:bodyPr/>
                    <a:lstStyle/>
                    <a:p>
                      <a:r>
                        <a:rPr lang="en-US" sz="1000" b="0">
                          <a:solidFill>
                            <a:schemeClr val="tx1"/>
                          </a:solidFill>
                        </a:rPr>
                        <a:t>100.00</a:t>
                      </a:r>
                    </a:p>
                  </a:txBody>
                  <a:tcPr/>
                </a:tc>
                <a:tc>
                  <a:txBody>
                    <a:bodyPr/>
                    <a:lstStyle/>
                    <a:p>
                      <a:r>
                        <a:rPr lang="en-US" sz="1000" b="0">
                          <a:solidFill>
                            <a:schemeClr val="tx1"/>
                          </a:solidFill>
                        </a:rPr>
                        <a:t>160.00</a:t>
                      </a:r>
                    </a:p>
                  </a:txBody>
                  <a:tcPr/>
                </a:tc>
                <a:tc>
                  <a:txBody>
                    <a:bodyPr/>
                    <a:lstStyle/>
                    <a:p>
                      <a:r>
                        <a:rPr lang="en-US" sz="1000" b="0">
                          <a:solidFill>
                            <a:schemeClr val="tx1"/>
                          </a:solidFill>
                        </a:rPr>
                        <a:t>80.00</a:t>
                      </a:r>
                    </a:p>
                  </a:txBody>
                  <a:tcPr/>
                </a:tc>
                <a:tc>
                  <a:txBody>
                    <a:bodyPr/>
                    <a:lstStyle/>
                    <a:p>
                      <a:r>
                        <a:rPr lang="en-US" sz="1000" b="0">
                          <a:solidFill>
                            <a:schemeClr val="tx1"/>
                          </a:solidFill>
                        </a:rPr>
                        <a:t>140.00</a:t>
                      </a:r>
                    </a:p>
                  </a:txBody>
                  <a:tcPr/>
                </a:tc>
                <a:tc>
                  <a:txBody>
                    <a:bodyPr/>
                    <a:lstStyle/>
                    <a:p>
                      <a:r>
                        <a:rPr lang="en-US" sz="1000" b="0">
                          <a:solidFill>
                            <a:schemeClr val="tx1"/>
                          </a:solidFill>
                        </a:rPr>
                        <a:t>1280.00</a:t>
                      </a:r>
                    </a:p>
                  </a:txBody>
                  <a:tcPr/>
                </a:tc>
                <a:extLst>
                  <a:ext uri="{0D108BD9-81ED-4DB2-BD59-A6C34878D82A}">
                    <a16:rowId xmlns:a16="http://schemas.microsoft.com/office/drawing/2014/main" val="2180298355"/>
                  </a:ext>
                </a:extLst>
              </a:tr>
              <a:tr h="414316">
                <a:tc gridSpan="15">
                  <a:txBody>
                    <a:bodyPr/>
                    <a:lstStyle/>
                    <a:p>
                      <a:endParaRPr lang="en-US" sz="1000" b="0">
                        <a:solidFill>
                          <a:schemeClr val="tx1"/>
                        </a:solidFill>
                      </a:endParaRPr>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363578395"/>
                  </a:ext>
                </a:extLst>
              </a:tr>
              <a:tr h="694259">
                <a:tc>
                  <a:txBody>
                    <a:bodyPr/>
                    <a:lstStyle/>
                    <a:p>
                      <a:r>
                        <a:rPr lang="en-US" sz="1000" b="0">
                          <a:solidFill>
                            <a:schemeClr val="tx1"/>
                          </a:solidFill>
                        </a:rPr>
                        <a:t>Total expenditure</a:t>
                      </a:r>
                    </a:p>
                  </a:txBody>
                  <a:tcPr/>
                </a:tc>
                <a:tc>
                  <a:txBody>
                    <a:bodyPr/>
                    <a:lstStyle/>
                    <a:p>
                      <a:r>
                        <a:rPr lang="en-US" sz="1000" b="0">
                          <a:solidFill>
                            <a:schemeClr val="tx1"/>
                          </a:solidFill>
                        </a:rPr>
                        <a:t>7285.00</a:t>
                      </a:r>
                    </a:p>
                  </a:txBody>
                  <a:tcPr/>
                </a:tc>
                <a:tc>
                  <a:txBody>
                    <a:bodyPr/>
                    <a:lstStyle/>
                    <a:p>
                      <a:r>
                        <a:rPr lang="en-US" sz="1000" b="0">
                          <a:solidFill>
                            <a:schemeClr val="tx1"/>
                          </a:solidFill>
                        </a:rPr>
                        <a:t>5670.00</a:t>
                      </a:r>
                    </a:p>
                  </a:txBody>
                  <a:tcPr/>
                </a:tc>
                <a:tc>
                  <a:txBody>
                    <a:bodyPr/>
                    <a:lstStyle/>
                    <a:p>
                      <a:r>
                        <a:rPr lang="en-US" sz="1000" b="0">
                          <a:solidFill>
                            <a:schemeClr val="tx1"/>
                          </a:solidFill>
                        </a:rPr>
                        <a:t>1005.30</a:t>
                      </a:r>
                    </a:p>
                  </a:txBody>
                  <a:tcPr/>
                </a:tc>
                <a:tc>
                  <a:txBody>
                    <a:bodyPr/>
                    <a:lstStyle/>
                    <a:p>
                      <a:r>
                        <a:rPr lang="en-US" sz="1000" b="0">
                          <a:solidFill>
                            <a:schemeClr val="tx1"/>
                          </a:solidFill>
                        </a:rPr>
                        <a:t>870.00</a:t>
                      </a:r>
                    </a:p>
                  </a:txBody>
                  <a:tcPr/>
                </a:tc>
                <a:tc>
                  <a:txBody>
                    <a:bodyPr/>
                    <a:lstStyle/>
                    <a:p>
                      <a:r>
                        <a:rPr lang="en-US" sz="1000" b="0">
                          <a:solidFill>
                            <a:schemeClr val="tx1"/>
                          </a:solidFill>
                        </a:rPr>
                        <a:t>4972.80</a:t>
                      </a:r>
                    </a:p>
                  </a:txBody>
                  <a:tcPr/>
                </a:tc>
                <a:tc>
                  <a:txBody>
                    <a:bodyPr/>
                    <a:lstStyle/>
                    <a:p>
                      <a:r>
                        <a:rPr lang="en-US" sz="1000" b="0">
                          <a:solidFill>
                            <a:schemeClr val="tx1"/>
                          </a:solidFill>
                        </a:rPr>
                        <a:t>5700.00</a:t>
                      </a:r>
                    </a:p>
                  </a:txBody>
                  <a:tcPr/>
                </a:tc>
                <a:tc>
                  <a:txBody>
                    <a:bodyPr/>
                    <a:lstStyle/>
                    <a:p>
                      <a:r>
                        <a:rPr lang="en-US" sz="1000" b="0">
                          <a:solidFill>
                            <a:schemeClr val="tx1"/>
                          </a:solidFill>
                        </a:rPr>
                        <a:t>5080.00</a:t>
                      </a:r>
                    </a:p>
                  </a:txBody>
                  <a:tcPr/>
                </a:tc>
                <a:tc>
                  <a:txBody>
                    <a:bodyPr/>
                    <a:lstStyle/>
                    <a:p>
                      <a:r>
                        <a:rPr lang="en-US" sz="1000" b="0">
                          <a:solidFill>
                            <a:schemeClr val="tx1"/>
                          </a:solidFill>
                        </a:rPr>
                        <a:t>6760.00</a:t>
                      </a:r>
                    </a:p>
                  </a:txBody>
                  <a:tcPr/>
                </a:tc>
                <a:tc>
                  <a:txBody>
                    <a:bodyPr/>
                    <a:lstStyle/>
                    <a:p>
                      <a:r>
                        <a:rPr lang="en-US" sz="1000" b="0">
                          <a:solidFill>
                            <a:schemeClr val="tx1"/>
                          </a:solidFill>
                        </a:rPr>
                        <a:t>5690.50</a:t>
                      </a:r>
                    </a:p>
                  </a:txBody>
                  <a:tcPr/>
                </a:tc>
                <a:tc>
                  <a:txBody>
                    <a:bodyPr/>
                    <a:lstStyle/>
                    <a:p>
                      <a:r>
                        <a:rPr lang="en-US" sz="1000" b="0">
                          <a:solidFill>
                            <a:schemeClr val="tx1"/>
                          </a:solidFill>
                        </a:rPr>
                        <a:t>4700.00</a:t>
                      </a:r>
                    </a:p>
                  </a:txBody>
                  <a:tcPr/>
                </a:tc>
                <a:tc>
                  <a:txBody>
                    <a:bodyPr/>
                    <a:lstStyle/>
                    <a:p>
                      <a:r>
                        <a:rPr lang="en-US" sz="1000" b="0">
                          <a:solidFill>
                            <a:schemeClr val="tx1"/>
                          </a:solidFill>
                        </a:rPr>
                        <a:t>6760.00</a:t>
                      </a:r>
                    </a:p>
                  </a:txBody>
                  <a:tcPr/>
                </a:tc>
                <a:tc>
                  <a:txBody>
                    <a:bodyPr/>
                    <a:lstStyle/>
                    <a:p>
                      <a:r>
                        <a:rPr lang="en-US" sz="1000" b="0">
                          <a:solidFill>
                            <a:schemeClr val="tx1"/>
                          </a:solidFill>
                        </a:rPr>
                        <a:t>4680.00</a:t>
                      </a:r>
                    </a:p>
                  </a:txBody>
                  <a:tcPr/>
                </a:tc>
                <a:tc>
                  <a:txBody>
                    <a:bodyPr/>
                    <a:lstStyle/>
                    <a:p>
                      <a:r>
                        <a:rPr lang="en-US" sz="1000" b="0">
                          <a:solidFill>
                            <a:schemeClr val="tx1"/>
                          </a:solidFill>
                        </a:rPr>
                        <a:t>4940.00</a:t>
                      </a:r>
                    </a:p>
                  </a:txBody>
                  <a:tcPr/>
                </a:tc>
                <a:tc>
                  <a:txBody>
                    <a:bodyPr/>
                    <a:lstStyle/>
                    <a:p>
                      <a:r>
                        <a:rPr lang="en-US" sz="1000" b="0">
                          <a:solidFill>
                            <a:schemeClr val="tx1"/>
                          </a:solidFill>
                        </a:rPr>
                        <a:t>64,113.60</a:t>
                      </a:r>
                    </a:p>
                  </a:txBody>
                  <a:tcPr/>
                </a:tc>
                <a:extLst>
                  <a:ext uri="{0D108BD9-81ED-4DB2-BD59-A6C34878D82A}">
                    <a16:rowId xmlns:a16="http://schemas.microsoft.com/office/drawing/2014/main" val="4119854040"/>
                  </a:ext>
                </a:extLst>
              </a:tr>
              <a:tr h="694259">
                <a:tc>
                  <a:txBody>
                    <a:bodyPr/>
                    <a:lstStyle/>
                    <a:p>
                      <a:r>
                        <a:rPr lang="en-US" sz="1000" b="0">
                          <a:solidFill>
                            <a:schemeClr val="tx1"/>
                          </a:solidFill>
                        </a:rPr>
                        <a:t>Net cash flow</a:t>
                      </a:r>
                    </a:p>
                  </a:txBody>
                  <a:tcPr/>
                </a:tc>
                <a:tc>
                  <a:txBody>
                    <a:bodyPr/>
                    <a:lstStyle/>
                    <a:p>
                      <a:r>
                        <a:rPr lang="en-US" sz="1000" b="0">
                          <a:solidFill>
                            <a:schemeClr val="tx1"/>
                          </a:solidFill>
                        </a:rPr>
                        <a:t>7715.00</a:t>
                      </a:r>
                    </a:p>
                  </a:txBody>
                  <a:tcPr/>
                </a:tc>
                <a:tc>
                  <a:txBody>
                    <a:bodyPr/>
                    <a:lstStyle/>
                    <a:p>
                      <a:r>
                        <a:rPr lang="en-US" sz="1000" b="0">
                          <a:solidFill>
                            <a:schemeClr val="tx1"/>
                          </a:solidFill>
                        </a:rPr>
                        <a:t>330.00</a:t>
                      </a:r>
                    </a:p>
                  </a:txBody>
                  <a:tcPr/>
                </a:tc>
                <a:tc>
                  <a:txBody>
                    <a:bodyPr/>
                    <a:lstStyle/>
                    <a:p>
                      <a:r>
                        <a:rPr lang="en-US" sz="1000" b="0">
                          <a:solidFill>
                            <a:schemeClr val="tx1"/>
                          </a:solidFill>
                        </a:rPr>
                        <a:t>994.70</a:t>
                      </a:r>
                    </a:p>
                  </a:txBody>
                  <a:tcPr/>
                </a:tc>
                <a:tc>
                  <a:txBody>
                    <a:bodyPr/>
                    <a:lstStyle/>
                    <a:p>
                      <a:r>
                        <a:rPr lang="en-US" sz="1000" b="0">
                          <a:solidFill>
                            <a:schemeClr val="tx1"/>
                          </a:solidFill>
                        </a:rPr>
                        <a:t>130.00</a:t>
                      </a:r>
                    </a:p>
                  </a:txBody>
                  <a:tcPr/>
                </a:tc>
                <a:tc>
                  <a:txBody>
                    <a:bodyPr/>
                    <a:lstStyle/>
                    <a:p>
                      <a:r>
                        <a:rPr lang="en-US" sz="1000" b="0">
                          <a:solidFill>
                            <a:schemeClr val="tx1"/>
                          </a:solidFill>
                        </a:rPr>
                        <a:t>2027.20</a:t>
                      </a:r>
                    </a:p>
                  </a:txBody>
                  <a:tcPr/>
                </a:tc>
                <a:tc>
                  <a:txBody>
                    <a:bodyPr/>
                    <a:lstStyle/>
                    <a:p>
                      <a:r>
                        <a:rPr lang="en-US" sz="1000" b="0">
                          <a:solidFill>
                            <a:schemeClr val="tx1"/>
                          </a:solidFill>
                        </a:rPr>
                        <a:t>-700.00</a:t>
                      </a:r>
                    </a:p>
                  </a:txBody>
                  <a:tcPr/>
                </a:tc>
                <a:tc>
                  <a:txBody>
                    <a:bodyPr/>
                    <a:lstStyle/>
                    <a:p>
                      <a:r>
                        <a:rPr lang="en-US" sz="1000" b="0">
                          <a:solidFill>
                            <a:schemeClr val="tx1"/>
                          </a:solidFill>
                        </a:rPr>
                        <a:t>-1080.00</a:t>
                      </a:r>
                    </a:p>
                  </a:txBody>
                  <a:tcPr/>
                </a:tc>
                <a:tc>
                  <a:txBody>
                    <a:bodyPr/>
                    <a:lstStyle/>
                    <a:p>
                      <a:r>
                        <a:rPr lang="en-US" sz="1000" b="0">
                          <a:solidFill>
                            <a:schemeClr val="tx1"/>
                          </a:solidFill>
                        </a:rPr>
                        <a:t>1240.00</a:t>
                      </a:r>
                    </a:p>
                  </a:txBody>
                  <a:tcPr/>
                </a:tc>
                <a:tc>
                  <a:txBody>
                    <a:bodyPr/>
                    <a:lstStyle/>
                    <a:p>
                      <a:r>
                        <a:rPr lang="en-US" sz="1000" b="0">
                          <a:solidFill>
                            <a:schemeClr val="tx1"/>
                          </a:solidFill>
                        </a:rPr>
                        <a:t>1309.50</a:t>
                      </a:r>
                    </a:p>
                  </a:txBody>
                  <a:tcPr/>
                </a:tc>
                <a:tc>
                  <a:txBody>
                    <a:bodyPr/>
                    <a:lstStyle/>
                    <a:p>
                      <a:r>
                        <a:rPr lang="en-US" sz="1000" b="0">
                          <a:solidFill>
                            <a:schemeClr val="tx1"/>
                          </a:solidFill>
                        </a:rPr>
                        <a:t>300.00</a:t>
                      </a:r>
                    </a:p>
                  </a:txBody>
                  <a:tcPr/>
                </a:tc>
                <a:tc>
                  <a:txBody>
                    <a:bodyPr/>
                    <a:lstStyle/>
                    <a:p>
                      <a:r>
                        <a:rPr lang="en-US" sz="1000" b="0">
                          <a:solidFill>
                            <a:schemeClr val="tx1"/>
                          </a:solidFill>
                        </a:rPr>
                        <a:t>1240.00</a:t>
                      </a:r>
                    </a:p>
                  </a:txBody>
                  <a:tcPr/>
                </a:tc>
                <a:tc>
                  <a:txBody>
                    <a:bodyPr/>
                    <a:lstStyle/>
                    <a:p>
                      <a:r>
                        <a:rPr lang="en-US" sz="1000" b="0">
                          <a:solidFill>
                            <a:schemeClr val="tx1"/>
                          </a:solidFill>
                        </a:rPr>
                        <a:t>-680.00</a:t>
                      </a:r>
                    </a:p>
                  </a:txBody>
                  <a:tcPr/>
                </a:tc>
                <a:tc>
                  <a:txBody>
                    <a:bodyPr/>
                    <a:lstStyle/>
                    <a:p>
                      <a:r>
                        <a:rPr lang="en-US" sz="1000" b="0">
                          <a:solidFill>
                            <a:schemeClr val="tx1"/>
                          </a:solidFill>
                        </a:rPr>
                        <a:t>2060.00</a:t>
                      </a:r>
                    </a:p>
                  </a:txBody>
                  <a:tcPr/>
                </a:tc>
                <a:tc>
                  <a:txBody>
                    <a:bodyPr/>
                    <a:lstStyle/>
                    <a:p>
                      <a:r>
                        <a:rPr lang="en-US" sz="1000" b="0">
                          <a:solidFill>
                            <a:schemeClr val="tx1"/>
                          </a:solidFill>
                        </a:rPr>
                        <a:t>14886.40</a:t>
                      </a:r>
                    </a:p>
                  </a:txBody>
                  <a:tcPr/>
                </a:tc>
                <a:extLst>
                  <a:ext uri="{0D108BD9-81ED-4DB2-BD59-A6C34878D82A}">
                    <a16:rowId xmlns:a16="http://schemas.microsoft.com/office/drawing/2014/main" val="2817727832"/>
                  </a:ext>
                </a:extLst>
              </a:tr>
              <a:tr h="694259">
                <a:tc>
                  <a:txBody>
                    <a:bodyPr/>
                    <a:lstStyle/>
                    <a:p>
                      <a:r>
                        <a:rPr lang="en-US" sz="1000" b="0">
                          <a:solidFill>
                            <a:schemeClr val="tx1"/>
                          </a:solidFill>
                        </a:rPr>
                        <a:t>Opening balance</a:t>
                      </a:r>
                    </a:p>
                  </a:txBody>
                  <a:tcPr/>
                </a:tc>
                <a:tc>
                  <a:txBody>
                    <a:bodyPr/>
                    <a:lstStyle/>
                    <a:p>
                      <a:r>
                        <a:rPr lang="en-US" sz="1000" b="0">
                          <a:solidFill>
                            <a:schemeClr val="tx1"/>
                          </a:solidFill>
                        </a:rPr>
                        <a:t>0</a:t>
                      </a:r>
                    </a:p>
                  </a:txBody>
                  <a:tcPr/>
                </a:tc>
                <a:tc>
                  <a:txBody>
                    <a:bodyPr/>
                    <a:lstStyle/>
                    <a:p>
                      <a:r>
                        <a:rPr lang="en-US" sz="1000" b="0">
                          <a:solidFill>
                            <a:schemeClr val="tx1"/>
                          </a:solidFill>
                        </a:rPr>
                        <a:t>7715.00</a:t>
                      </a:r>
                    </a:p>
                  </a:txBody>
                  <a:tcPr/>
                </a:tc>
                <a:tc>
                  <a:txBody>
                    <a:bodyPr/>
                    <a:lstStyle/>
                    <a:p>
                      <a:r>
                        <a:rPr lang="en-US" sz="1000" b="0">
                          <a:solidFill>
                            <a:schemeClr val="tx1"/>
                          </a:solidFill>
                        </a:rPr>
                        <a:t>8045.00</a:t>
                      </a:r>
                    </a:p>
                  </a:txBody>
                  <a:tcPr/>
                </a:tc>
                <a:tc>
                  <a:txBody>
                    <a:bodyPr/>
                    <a:lstStyle/>
                    <a:p>
                      <a:r>
                        <a:rPr lang="en-US" sz="1000" b="0">
                          <a:solidFill>
                            <a:schemeClr val="tx1"/>
                          </a:solidFill>
                        </a:rPr>
                        <a:t>9039.70</a:t>
                      </a:r>
                    </a:p>
                  </a:txBody>
                  <a:tcPr/>
                </a:tc>
                <a:tc>
                  <a:txBody>
                    <a:bodyPr/>
                    <a:lstStyle/>
                    <a:p>
                      <a:r>
                        <a:rPr lang="en-US" sz="1000" b="0">
                          <a:solidFill>
                            <a:schemeClr val="tx1"/>
                          </a:solidFill>
                        </a:rPr>
                        <a:t>9169.70</a:t>
                      </a:r>
                    </a:p>
                  </a:txBody>
                  <a:tcPr/>
                </a:tc>
                <a:tc>
                  <a:txBody>
                    <a:bodyPr/>
                    <a:lstStyle/>
                    <a:p>
                      <a:r>
                        <a:rPr lang="en-US" sz="1000" b="0">
                          <a:solidFill>
                            <a:schemeClr val="tx1"/>
                          </a:solidFill>
                        </a:rPr>
                        <a:t>11,196.90</a:t>
                      </a:r>
                    </a:p>
                  </a:txBody>
                  <a:tcPr/>
                </a:tc>
                <a:tc>
                  <a:txBody>
                    <a:bodyPr/>
                    <a:lstStyle/>
                    <a:p>
                      <a:r>
                        <a:rPr lang="en-US" sz="1000" b="0">
                          <a:solidFill>
                            <a:schemeClr val="tx1"/>
                          </a:solidFill>
                        </a:rPr>
                        <a:t>10,496.00</a:t>
                      </a:r>
                    </a:p>
                  </a:txBody>
                  <a:tcPr/>
                </a:tc>
                <a:tc>
                  <a:txBody>
                    <a:bodyPr/>
                    <a:lstStyle/>
                    <a:p>
                      <a:r>
                        <a:rPr lang="en-US" sz="1000" b="0">
                          <a:solidFill>
                            <a:schemeClr val="tx1"/>
                          </a:solidFill>
                        </a:rPr>
                        <a:t>9416.00</a:t>
                      </a:r>
                    </a:p>
                  </a:txBody>
                  <a:tcPr/>
                </a:tc>
                <a:tc>
                  <a:txBody>
                    <a:bodyPr/>
                    <a:lstStyle/>
                    <a:p>
                      <a:r>
                        <a:rPr lang="en-US" sz="1000" b="0">
                          <a:solidFill>
                            <a:schemeClr val="tx1"/>
                          </a:solidFill>
                        </a:rPr>
                        <a:t>10,656.00</a:t>
                      </a:r>
                    </a:p>
                  </a:txBody>
                  <a:tcPr/>
                </a:tc>
                <a:tc>
                  <a:txBody>
                    <a:bodyPr/>
                    <a:lstStyle/>
                    <a:p>
                      <a:r>
                        <a:rPr lang="en-US" sz="1000" b="0">
                          <a:solidFill>
                            <a:schemeClr val="tx1"/>
                          </a:solidFill>
                        </a:rPr>
                        <a:t>11,967.50</a:t>
                      </a:r>
                    </a:p>
                  </a:txBody>
                  <a:tcPr/>
                </a:tc>
                <a:tc>
                  <a:txBody>
                    <a:bodyPr/>
                    <a:lstStyle/>
                    <a:p>
                      <a:r>
                        <a:rPr lang="en-US" sz="1000" b="0">
                          <a:solidFill>
                            <a:schemeClr val="tx1"/>
                          </a:solidFill>
                        </a:rPr>
                        <a:t>12,267.50</a:t>
                      </a:r>
                    </a:p>
                  </a:txBody>
                  <a:tcPr/>
                </a:tc>
                <a:tc>
                  <a:txBody>
                    <a:bodyPr/>
                    <a:lstStyle/>
                    <a:p>
                      <a:r>
                        <a:rPr lang="en-US" sz="1000" b="0">
                          <a:solidFill>
                            <a:schemeClr val="tx1"/>
                          </a:solidFill>
                        </a:rPr>
                        <a:t>13,507.50</a:t>
                      </a:r>
                    </a:p>
                  </a:txBody>
                  <a:tcPr/>
                </a:tc>
                <a:tc>
                  <a:txBody>
                    <a:bodyPr/>
                    <a:lstStyle/>
                    <a:p>
                      <a:r>
                        <a:rPr lang="en-US" sz="1000" b="0">
                          <a:solidFill>
                            <a:schemeClr val="tx1"/>
                          </a:solidFill>
                        </a:rPr>
                        <a:t>12,827.50</a:t>
                      </a:r>
                    </a:p>
                  </a:txBody>
                  <a:tcPr/>
                </a:tc>
                <a:tc>
                  <a:txBody>
                    <a:bodyPr/>
                    <a:lstStyle/>
                    <a:p>
                      <a:r>
                        <a:rPr lang="en-US" sz="1000" b="0">
                          <a:solidFill>
                            <a:schemeClr val="tx1"/>
                          </a:solidFill>
                        </a:rPr>
                        <a:t>       0</a:t>
                      </a:r>
                    </a:p>
                  </a:txBody>
                  <a:tcPr/>
                </a:tc>
                <a:extLst>
                  <a:ext uri="{0D108BD9-81ED-4DB2-BD59-A6C34878D82A}">
                    <a16:rowId xmlns:a16="http://schemas.microsoft.com/office/drawing/2014/main" val="3635045027"/>
                  </a:ext>
                </a:extLst>
              </a:tr>
              <a:tr h="403119">
                <a:tc>
                  <a:txBody>
                    <a:bodyPr/>
                    <a:lstStyle/>
                    <a:p>
                      <a:r>
                        <a:rPr lang="en-US" sz="1000" b="0">
                          <a:solidFill>
                            <a:schemeClr val="tx1"/>
                          </a:solidFill>
                        </a:rPr>
                        <a:t>Closing balance</a:t>
                      </a:r>
                    </a:p>
                  </a:txBody>
                  <a:tcPr/>
                </a:tc>
                <a:tc>
                  <a:txBody>
                    <a:bodyPr/>
                    <a:lstStyle/>
                    <a:p>
                      <a:r>
                        <a:rPr lang="en-US" sz="1000" b="0">
                          <a:solidFill>
                            <a:schemeClr val="tx1"/>
                          </a:solidFill>
                        </a:rPr>
                        <a:t>7715.00</a:t>
                      </a:r>
                    </a:p>
                  </a:txBody>
                  <a:tcPr/>
                </a:tc>
                <a:tc>
                  <a:txBody>
                    <a:bodyPr/>
                    <a:lstStyle/>
                    <a:p>
                      <a:r>
                        <a:rPr lang="en-US" sz="1000" b="0">
                          <a:solidFill>
                            <a:schemeClr val="tx1"/>
                          </a:solidFill>
                        </a:rPr>
                        <a:t>8045.00</a:t>
                      </a:r>
                    </a:p>
                  </a:txBody>
                  <a:tcPr/>
                </a:tc>
                <a:tc>
                  <a:txBody>
                    <a:bodyPr/>
                    <a:lstStyle/>
                    <a:p>
                      <a:r>
                        <a:rPr lang="en-US" sz="1000" b="0">
                          <a:solidFill>
                            <a:schemeClr val="tx1"/>
                          </a:solidFill>
                        </a:rPr>
                        <a:t>9039.70</a:t>
                      </a:r>
                    </a:p>
                  </a:txBody>
                  <a:tcPr/>
                </a:tc>
                <a:tc>
                  <a:txBody>
                    <a:bodyPr/>
                    <a:lstStyle/>
                    <a:p>
                      <a:r>
                        <a:rPr lang="en-US" sz="1000" b="0">
                          <a:solidFill>
                            <a:schemeClr val="tx1"/>
                          </a:solidFill>
                        </a:rPr>
                        <a:t>9169.70</a:t>
                      </a:r>
                    </a:p>
                  </a:txBody>
                  <a:tcPr/>
                </a:tc>
                <a:tc>
                  <a:txBody>
                    <a:bodyPr/>
                    <a:lstStyle/>
                    <a:p>
                      <a:r>
                        <a:rPr lang="en-US" sz="1000" b="0">
                          <a:solidFill>
                            <a:schemeClr val="tx1"/>
                          </a:solidFill>
                        </a:rPr>
                        <a:t>11,196.90</a:t>
                      </a:r>
                    </a:p>
                  </a:txBody>
                  <a:tcPr/>
                </a:tc>
                <a:tc>
                  <a:txBody>
                    <a:bodyPr/>
                    <a:lstStyle/>
                    <a:p>
                      <a:r>
                        <a:rPr lang="en-US" sz="1000" b="0">
                          <a:solidFill>
                            <a:schemeClr val="tx1"/>
                          </a:solidFill>
                        </a:rPr>
                        <a:t>10,496.00</a:t>
                      </a:r>
                    </a:p>
                  </a:txBody>
                  <a:tcPr/>
                </a:tc>
                <a:tc>
                  <a:txBody>
                    <a:bodyPr/>
                    <a:lstStyle/>
                    <a:p>
                      <a:r>
                        <a:rPr lang="en-US" sz="1000" b="0">
                          <a:solidFill>
                            <a:schemeClr val="tx1"/>
                          </a:solidFill>
                        </a:rPr>
                        <a:t>9416.00</a:t>
                      </a:r>
                    </a:p>
                  </a:txBody>
                  <a:tcPr/>
                </a:tc>
                <a:tc>
                  <a:txBody>
                    <a:bodyPr/>
                    <a:lstStyle/>
                    <a:p>
                      <a:r>
                        <a:rPr lang="en-US" sz="1000" b="0">
                          <a:solidFill>
                            <a:schemeClr val="tx1"/>
                          </a:solidFill>
                        </a:rPr>
                        <a:t>10,656.00</a:t>
                      </a:r>
                    </a:p>
                  </a:txBody>
                  <a:tcPr/>
                </a:tc>
                <a:tc>
                  <a:txBody>
                    <a:bodyPr/>
                    <a:lstStyle/>
                    <a:p>
                      <a:r>
                        <a:rPr lang="en-US" sz="1000" b="0">
                          <a:solidFill>
                            <a:schemeClr val="tx1"/>
                          </a:solidFill>
                        </a:rPr>
                        <a:t>11,967.50</a:t>
                      </a:r>
                    </a:p>
                  </a:txBody>
                  <a:tcPr/>
                </a:tc>
                <a:tc>
                  <a:txBody>
                    <a:bodyPr/>
                    <a:lstStyle/>
                    <a:p>
                      <a:r>
                        <a:rPr lang="en-US" sz="1000" b="0">
                          <a:solidFill>
                            <a:schemeClr val="tx1"/>
                          </a:solidFill>
                        </a:rPr>
                        <a:t>12,267.50</a:t>
                      </a:r>
                    </a:p>
                  </a:txBody>
                  <a:tcPr/>
                </a:tc>
                <a:tc>
                  <a:txBody>
                    <a:bodyPr/>
                    <a:lstStyle/>
                    <a:p>
                      <a:r>
                        <a:rPr lang="en-US" sz="1000" b="0">
                          <a:solidFill>
                            <a:schemeClr val="tx1"/>
                          </a:solidFill>
                        </a:rPr>
                        <a:t>13,507.50</a:t>
                      </a:r>
                    </a:p>
                  </a:txBody>
                  <a:tcPr/>
                </a:tc>
                <a:tc>
                  <a:txBody>
                    <a:bodyPr/>
                    <a:lstStyle/>
                    <a:p>
                      <a:r>
                        <a:rPr lang="en-US" sz="1000" b="0">
                          <a:solidFill>
                            <a:schemeClr val="tx1"/>
                          </a:solidFill>
                        </a:rPr>
                        <a:t>12,827.50</a:t>
                      </a:r>
                    </a:p>
                  </a:txBody>
                  <a:tcPr/>
                </a:tc>
                <a:tc>
                  <a:txBody>
                    <a:bodyPr/>
                    <a:lstStyle/>
                    <a:p>
                      <a:r>
                        <a:rPr lang="en-US" sz="1000" b="0">
                          <a:solidFill>
                            <a:schemeClr val="tx1"/>
                          </a:solidFill>
                        </a:rPr>
                        <a:t>14886.40</a:t>
                      </a:r>
                    </a:p>
                  </a:txBody>
                  <a:tcPr/>
                </a:tc>
                <a:tc>
                  <a:txBody>
                    <a:bodyPr/>
                    <a:lstStyle/>
                    <a:p>
                      <a:r>
                        <a:rPr lang="en-US" sz="1000" b="0">
                          <a:solidFill>
                            <a:schemeClr val="tx1"/>
                          </a:solidFill>
                        </a:rPr>
                        <a:t>14886.40</a:t>
                      </a:r>
                    </a:p>
                  </a:txBody>
                  <a:tcPr/>
                </a:tc>
                <a:extLst>
                  <a:ext uri="{0D108BD9-81ED-4DB2-BD59-A6C34878D82A}">
                    <a16:rowId xmlns:a16="http://schemas.microsoft.com/office/drawing/2014/main" val="1551573289"/>
                  </a:ext>
                </a:extLst>
              </a:tr>
              <a:tr h="414316">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extLst>
                  <a:ext uri="{0D108BD9-81ED-4DB2-BD59-A6C34878D82A}">
                    <a16:rowId xmlns:a16="http://schemas.microsoft.com/office/drawing/2014/main" val="1395375271"/>
                  </a:ext>
                </a:extLst>
              </a:tr>
            </a:tbl>
          </a:graphicData>
        </a:graphic>
      </p:graphicFrame>
    </p:spTree>
    <p:extLst>
      <p:ext uri="{BB962C8B-B14F-4D97-AF65-F5344CB8AC3E}">
        <p14:creationId xmlns:p14="http://schemas.microsoft.com/office/powerpoint/2010/main" val="224400461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41203-C4F5-46E2-AADD-D5698FDDB598}"/>
              </a:ext>
            </a:extLst>
          </p:cNvPr>
          <p:cNvSpPr>
            <a:spLocks noGrp="1"/>
          </p:cNvSpPr>
          <p:nvPr>
            <p:ph type="title"/>
          </p:nvPr>
        </p:nvSpPr>
        <p:spPr>
          <a:xfrm>
            <a:off x="1154954" y="973668"/>
            <a:ext cx="8761413" cy="905932"/>
          </a:xfrm>
        </p:spPr>
        <p:txBody>
          <a:bodyPr/>
          <a:lstStyle/>
          <a:p>
            <a:pPr algn="ctr"/>
            <a:r>
              <a:rPr lang="en-GB" sz="5400" b="1">
                <a:solidFill>
                  <a:schemeClr val="accent4"/>
                </a:solidFill>
              </a:rPr>
              <a:t>Conclusion</a:t>
            </a:r>
          </a:p>
        </p:txBody>
      </p:sp>
      <p:sp>
        <p:nvSpPr>
          <p:cNvPr id="3" name="Content Placeholder 2">
            <a:extLst>
              <a:ext uri="{FF2B5EF4-FFF2-40B4-BE49-F238E27FC236}">
                <a16:creationId xmlns:a16="http://schemas.microsoft.com/office/drawing/2014/main" id="{F54AB988-9DED-4104-A417-EDDA3469B259}"/>
              </a:ext>
            </a:extLst>
          </p:cNvPr>
          <p:cNvSpPr>
            <a:spLocks noGrp="1"/>
          </p:cNvSpPr>
          <p:nvPr>
            <p:ph idx="1"/>
          </p:nvPr>
        </p:nvSpPr>
        <p:spPr>
          <a:xfrm>
            <a:off x="163512" y="2362200"/>
            <a:ext cx="11864975" cy="3784600"/>
          </a:xfrm>
        </p:spPr>
        <p:txBody>
          <a:bodyPr>
            <a:normAutofit/>
          </a:bodyPr>
          <a:lstStyle/>
          <a:p>
            <a:r>
              <a:rPr lang="en-GB">
                <a:solidFill>
                  <a:schemeClr val="accent6">
                    <a:lumMod val="75000"/>
                  </a:schemeClr>
                </a:solidFill>
              </a:rPr>
              <a:t>In this presentation we have discussed our final business proposal regarding our online business Aisha’s Wisdom LTD. We have explained and gone into detail how we will expand the business and how different sectors of the business will be taken care by different individuals. We will be doing this by adding more facilities for our customers and more options so that they can shop from us without any inconvenience. We are aiming to make our online website easier for our customers to use as well as keeping their personal information safe when any purchases are made. </a:t>
            </a:r>
          </a:p>
          <a:p>
            <a:r>
              <a:rPr lang="en-GB">
                <a:solidFill>
                  <a:schemeClr val="accent6">
                    <a:lumMod val="75000"/>
                  </a:schemeClr>
                </a:solidFill>
              </a:rPr>
              <a:t>We will be doing this by assessing the competition and predicting our revenue and expenditures accurately. </a:t>
            </a:r>
          </a:p>
          <a:p>
            <a:r>
              <a:rPr lang="en-GB">
                <a:solidFill>
                  <a:schemeClr val="accent6">
                    <a:lumMod val="75000"/>
                  </a:schemeClr>
                </a:solidFill>
              </a:rPr>
              <a:t>Additionally as we grow together as a business we will be providing more services such as adding wider range of products that are suitable for everyone of all age groups, opening up stalls in exhibitions where our products can be purchased and advertised to get more recognition. Attending events where we can promote the products we sell and our online store. </a:t>
            </a:r>
          </a:p>
          <a:p>
            <a:endParaRPr lang="en-GB">
              <a:solidFill>
                <a:schemeClr val="accent6">
                  <a:lumMod val="75000"/>
                </a:schemeClr>
              </a:solidFill>
            </a:endParaRPr>
          </a:p>
        </p:txBody>
      </p:sp>
      <p:pic>
        <p:nvPicPr>
          <p:cNvPr id="4" name="Picture 3" descr="A close up of a sign&#10;&#10;Description automatically generated">
            <a:extLst>
              <a:ext uri="{FF2B5EF4-FFF2-40B4-BE49-F238E27FC236}">
                <a16:creationId xmlns:a16="http://schemas.microsoft.com/office/drawing/2014/main" id="{C1A30A05-AEBF-4AA5-9C96-F7771C4A6298}"/>
              </a:ext>
            </a:extLst>
          </p:cNvPr>
          <p:cNvPicPr>
            <a:picLocks noChangeAspect="1"/>
          </p:cNvPicPr>
          <p:nvPr/>
        </p:nvPicPr>
        <p:blipFill>
          <a:blip r:embed="rId2"/>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140847234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1DDA8-B042-4870-83FA-3F00849CF267}"/>
              </a:ext>
            </a:extLst>
          </p:cNvPr>
          <p:cNvSpPr>
            <a:spLocks noGrp="1"/>
          </p:cNvSpPr>
          <p:nvPr>
            <p:ph type="title"/>
          </p:nvPr>
        </p:nvSpPr>
        <p:spPr>
          <a:xfrm>
            <a:off x="2349500" y="973668"/>
            <a:ext cx="7566867" cy="1020232"/>
          </a:xfrm>
        </p:spPr>
        <p:txBody>
          <a:bodyPr/>
          <a:lstStyle/>
          <a:p>
            <a:pPr algn="ctr"/>
            <a:r>
              <a:rPr lang="en-GB" sz="5400" b="1">
                <a:solidFill>
                  <a:schemeClr val="accent4"/>
                </a:solidFill>
              </a:rPr>
              <a:t>SWOT</a:t>
            </a:r>
          </a:p>
        </p:txBody>
      </p:sp>
      <p:pic>
        <p:nvPicPr>
          <p:cNvPr id="4" name="Picture 3" descr="A close up of a sign&#10;&#10;Description automatically generated">
            <a:extLst>
              <a:ext uri="{FF2B5EF4-FFF2-40B4-BE49-F238E27FC236}">
                <a16:creationId xmlns:a16="http://schemas.microsoft.com/office/drawing/2014/main" id="{CC270220-19CA-427A-BD85-8A94A5CA1A66}"/>
              </a:ext>
            </a:extLst>
          </p:cNvPr>
          <p:cNvPicPr>
            <a:picLocks noChangeAspect="1"/>
          </p:cNvPicPr>
          <p:nvPr/>
        </p:nvPicPr>
        <p:blipFill>
          <a:blip r:embed="rId2"/>
          <a:stretch>
            <a:fillRect/>
          </a:stretch>
        </p:blipFill>
        <p:spPr>
          <a:xfrm>
            <a:off x="10292576" y="486937"/>
            <a:ext cx="1316048" cy="1284714"/>
          </a:xfrm>
          <a:prstGeom prst="rect">
            <a:avLst/>
          </a:prstGeom>
        </p:spPr>
      </p:pic>
      <p:graphicFrame>
        <p:nvGraphicFramePr>
          <p:cNvPr id="6" name="Table 5">
            <a:extLst>
              <a:ext uri="{FF2B5EF4-FFF2-40B4-BE49-F238E27FC236}">
                <a16:creationId xmlns:a16="http://schemas.microsoft.com/office/drawing/2014/main" id="{ACEBCDC2-5F12-4DBB-99EE-F6AB85AE97D8}"/>
              </a:ext>
            </a:extLst>
          </p:cNvPr>
          <p:cNvGraphicFramePr>
            <a:graphicFrameLocks noGrp="1"/>
          </p:cNvGraphicFramePr>
          <p:nvPr>
            <p:extLst>
              <p:ext uri="{D42A27DB-BD31-4B8C-83A1-F6EECF244321}">
                <p14:modId xmlns:p14="http://schemas.microsoft.com/office/powerpoint/2010/main" val="1139230911"/>
              </p:ext>
            </p:extLst>
          </p:nvPr>
        </p:nvGraphicFramePr>
        <p:xfrm>
          <a:off x="488950" y="2505604"/>
          <a:ext cx="11398250" cy="2286000"/>
        </p:xfrm>
        <a:graphic>
          <a:graphicData uri="http://schemas.openxmlformats.org/drawingml/2006/table">
            <a:tbl>
              <a:tblPr firstRow="1" bandRow="1">
                <a:tableStyleId>{8A107856-5554-42FB-B03E-39F5DBC370BA}</a:tableStyleId>
              </a:tblPr>
              <a:tblGrid>
                <a:gridCol w="5699125">
                  <a:extLst>
                    <a:ext uri="{9D8B030D-6E8A-4147-A177-3AD203B41FA5}">
                      <a16:colId xmlns:a16="http://schemas.microsoft.com/office/drawing/2014/main" val="1668842841"/>
                    </a:ext>
                  </a:extLst>
                </a:gridCol>
                <a:gridCol w="5699125">
                  <a:extLst>
                    <a:ext uri="{9D8B030D-6E8A-4147-A177-3AD203B41FA5}">
                      <a16:colId xmlns:a16="http://schemas.microsoft.com/office/drawing/2014/main" val="1990260315"/>
                    </a:ext>
                  </a:extLst>
                </a:gridCol>
              </a:tblGrid>
              <a:tr h="2040467">
                <a:tc>
                  <a:txBody>
                    <a:bodyPr/>
                    <a:lstStyle/>
                    <a:p>
                      <a:r>
                        <a:rPr lang="en-GB" b="1">
                          <a:solidFill>
                            <a:schemeClr val="accent6">
                              <a:lumMod val="75000"/>
                            </a:schemeClr>
                          </a:solidFill>
                        </a:rPr>
                        <a:t>Strengths</a:t>
                      </a:r>
                      <a:r>
                        <a:rPr lang="en-GB" b="0"/>
                        <a:t> </a:t>
                      </a:r>
                    </a:p>
                    <a:p>
                      <a:pPr marL="285750" indent="-285750">
                        <a:buFont typeface="Century Gothic" panose="020B0502020202020204" pitchFamily="34" charset="0"/>
                        <a:buChar char="►"/>
                      </a:pPr>
                      <a:r>
                        <a:rPr lang="en-GB" b="0">
                          <a:solidFill>
                            <a:schemeClr val="accent6">
                              <a:lumMod val="75000"/>
                            </a:schemeClr>
                          </a:solidFill>
                        </a:rPr>
                        <a:t>As we are five partners we are all aware of our departments and are educated on how to handle different situations arising.</a:t>
                      </a:r>
                    </a:p>
                    <a:p>
                      <a:pPr marL="285750" indent="-285750">
                        <a:buFont typeface="Century Gothic" panose="020B0502020202020204" pitchFamily="34" charset="0"/>
                        <a:buChar char="►"/>
                      </a:pPr>
                      <a:r>
                        <a:rPr lang="en-GB" b="0">
                          <a:solidFill>
                            <a:schemeClr val="accent6">
                              <a:lumMod val="75000"/>
                            </a:schemeClr>
                          </a:solidFill>
                        </a:rPr>
                        <a:t>We will be donating 2% from every order to registered charity to help with education for underdeveloped countries. </a:t>
                      </a:r>
                    </a:p>
                    <a:p>
                      <a:pPr marL="285750" indent="-285750">
                        <a:buFont typeface="Century Gothic" panose="020B0502020202020204" pitchFamily="34" charset="0"/>
                        <a:buChar char="►"/>
                      </a:pPr>
                      <a:endParaRPr lang="en-GB" b="0">
                        <a:solidFill>
                          <a:schemeClr val="accent6">
                            <a:lumMod val="75000"/>
                          </a:schemeClr>
                        </a:solidFill>
                      </a:endParaRPr>
                    </a:p>
                  </a:txBody>
                  <a:tcPr/>
                </a:tc>
                <a:tc>
                  <a:txBody>
                    <a:bodyPr/>
                    <a:lstStyle/>
                    <a:p>
                      <a:r>
                        <a:rPr lang="en-GB">
                          <a:solidFill>
                            <a:schemeClr val="accent6">
                              <a:lumMod val="75000"/>
                            </a:schemeClr>
                          </a:solidFill>
                        </a:rPr>
                        <a:t>Weakness</a:t>
                      </a:r>
                    </a:p>
                    <a:p>
                      <a:pPr marL="285750" indent="-285750">
                        <a:buFont typeface="Century Gothic" panose="020B0502020202020204" pitchFamily="34" charset="0"/>
                        <a:buChar char="►"/>
                      </a:pPr>
                      <a:r>
                        <a:rPr lang="en-GB" b="0">
                          <a:solidFill>
                            <a:schemeClr val="accent6">
                              <a:lumMod val="75000"/>
                            </a:schemeClr>
                          </a:solidFill>
                        </a:rPr>
                        <a:t>There are less opportunities to promote the business through other influencers and bloggers until the relationship has been established.</a:t>
                      </a:r>
                    </a:p>
                    <a:p>
                      <a:pPr marL="285750" indent="-285750">
                        <a:buFont typeface="Century Gothic" panose="020B0502020202020204" pitchFamily="34" charset="0"/>
                        <a:buChar char="►"/>
                      </a:pPr>
                      <a:r>
                        <a:rPr lang="en-GB" b="0">
                          <a:solidFill>
                            <a:schemeClr val="accent6">
                              <a:lumMod val="75000"/>
                            </a:schemeClr>
                          </a:solidFill>
                        </a:rPr>
                        <a:t>It is a small online business</a:t>
                      </a:r>
                    </a:p>
                  </a:txBody>
                  <a:tcPr/>
                </a:tc>
                <a:extLst>
                  <a:ext uri="{0D108BD9-81ED-4DB2-BD59-A6C34878D82A}">
                    <a16:rowId xmlns:a16="http://schemas.microsoft.com/office/drawing/2014/main" val="1986683713"/>
                  </a:ext>
                </a:extLst>
              </a:tr>
            </a:tbl>
          </a:graphicData>
        </a:graphic>
      </p:graphicFrame>
      <p:sp>
        <p:nvSpPr>
          <p:cNvPr id="8" name="TextBox 7">
            <a:extLst>
              <a:ext uri="{FF2B5EF4-FFF2-40B4-BE49-F238E27FC236}">
                <a16:creationId xmlns:a16="http://schemas.microsoft.com/office/drawing/2014/main" id="{82541D65-9AF4-4AF2-B030-F5997FF16355}"/>
              </a:ext>
            </a:extLst>
          </p:cNvPr>
          <p:cNvSpPr txBox="1"/>
          <p:nvPr/>
        </p:nvSpPr>
        <p:spPr>
          <a:xfrm>
            <a:off x="657225" y="5272088"/>
            <a:ext cx="5157788" cy="923330"/>
          </a:xfrm>
          <a:prstGeom prst="rect">
            <a:avLst/>
          </a:prstGeom>
          <a:noFill/>
        </p:spPr>
        <p:txBody>
          <a:bodyPr wrap="square" rtlCol="0">
            <a:spAutoFit/>
          </a:bodyPr>
          <a:lstStyle/>
          <a:p>
            <a:r>
              <a:rPr lang="en-GB">
                <a:solidFill>
                  <a:schemeClr val="accent6">
                    <a:lumMod val="75000"/>
                  </a:schemeClr>
                </a:solidFill>
              </a:rPr>
              <a:t>These are the main strengths of our business and they have been highlighted as they are the key points. </a:t>
            </a:r>
          </a:p>
        </p:txBody>
      </p:sp>
      <p:sp>
        <p:nvSpPr>
          <p:cNvPr id="9" name="TextBox 8">
            <a:extLst>
              <a:ext uri="{FF2B5EF4-FFF2-40B4-BE49-F238E27FC236}">
                <a16:creationId xmlns:a16="http://schemas.microsoft.com/office/drawing/2014/main" id="{2EEFA97B-11C7-4F49-BBE8-F4A2CAB5A4C3}"/>
              </a:ext>
            </a:extLst>
          </p:cNvPr>
          <p:cNvSpPr txBox="1"/>
          <p:nvPr/>
        </p:nvSpPr>
        <p:spPr>
          <a:xfrm>
            <a:off x="6096000" y="4893735"/>
            <a:ext cx="5791200" cy="1754326"/>
          </a:xfrm>
          <a:prstGeom prst="rect">
            <a:avLst/>
          </a:prstGeom>
          <a:noFill/>
        </p:spPr>
        <p:txBody>
          <a:bodyPr wrap="square" rtlCol="0">
            <a:spAutoFit/>
          </a:bodyPr>
          <a:lstStyle/>
          <a:p>
            <a:r>
              <a:rPr lang="en-GB">
                <a:solidFill>
                  <a:schemeClr val="accent6">
                    <a:lumMod val="75000"/>
                  </a:schemeClr>
                </a:solidFill>
              </a:rPr>
              <a:t>The weaknesses have been listed and gives an explanation of what we as a business need to focus on to achieve our targets and approach more customers. As it is a small online business as a start up we will need to focus on continuous growth so we can achieve it. </a:t>
            </a:r>
          </a:p>
        </p:txBody>
      </p:sp>
    </p:spTree>
    <p:extLst>
      <p:ext uri="{BB962C8B-B14F-4D97-AF65-F5344CB8AC3E}">
        <p14:creationId xmlns:p14="http://schemas.microsoft.com/office/powerpoint/2010/main" val="227944378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4A225-FD35-4FCE-AF68-E3A345716207}"/>
              </a:ext>
            </a:extLst>
          </p:cNvPr>
          <p:cNvSpPr>
            <a:spLocks noGrp="1"/>
          </p:cNvSpPr>
          <p:nvPr>
            <p:ph type="title"/>
          </p:nvPr>
        </p:nvSpPr>
        <p:spPr>
          <a:xfrm>
            <a:off x="1154954" y="973667"/>
            <a:ext cx="8825659" cy="948917"/>
          </a:xfrm>
        </p:spPr>
        <p:txBody>
          <a:bodyPr/>
          <a:lstStyle/>
          <a:p>
            <a:pPr algn="ctr"/>
            <a:r>
              <a:rPr lang="en-GB" sz="5400" b="1">
                <a:solidFill>
                  <a:schemeClr val="accent4"/>
                </a:solidFill>
              </a:rPr>
              <a:t>SWOT Continued</a:t>
            </a:r>
          </a:p>
        </p:txBody>
      </p:sp>
      <p:graphicFrame>
        <p:nvGraphicFramePr>
          <p:cNvPr id="4" name="Table 3">
            <a:extLst>
              <a:ext uri="{FF2B5EF4-FFF2-40B4-BE49-F238E27FC236}">
                <a16:creationId xmlns:a16="http://schemas.microsoft.com/office/drawing/2014/main" id="{9B16AE7A-01FC-42D2-B687-97AA890CF794}"/>
              </a:ext>
            </a:extLst>
          </p:cNvPr>
          <p:cNvGraphicFramePr>
            <a:graphicFrameLocks noGrp="1"/>
          </p:cNvGraphicFramePr>
          <p:nvPr>
            <p:extLst>
              <p:ext uri="{D42A27DB-BD31-4B8C-83A1-F6EECF244321}">
                <p14:modId xmlns:p14="http://schemas.microsoft.com/office/powerpoint/2010/main" val="3132918910"/>
              </p:ext>
            </p:extLst>
          </p:nvPr>
        </p:nvGraphicFramePr>
        <p:xfrm>
          <a:off x="351692" y="2033352"/>
          <a:ext cx="11664096" cy="2104292"/>
        </p:xfrm>
        <a:graphic>
          <a:graphicData uri="http://schemas.openxmlformats.org/drawingml/2006/table">
            <a:tbl>
              <a:tblPr firstRow="1" bandRow="1">
                <a:tableStyleId>{69CF1AB2-1976-4502-BF36-3FF5EA218861}</a:tableStyleId>
              </a:tblPr>
              <a:tblGrid>
                <a:gridCol w="5832048">
                  <a:extLst>
                    <a:ext uri="{9D8B030D-6E8A-4147-A177-3AD203B41FA5}">
                      <a16:colId xmlns:a16="http://schemas.microsoft.com/office/drawing/2014/main" val="1557903295"/>
                    </a:ext>
                  </a:extLst>
                </a:gridCol>
                <a:gridCol w="5832048">
                  <a:extLst>
                    <a:ext uri="{9D8B030D-6E8A-4147-A177-3AD203B41FA5}">
                      <a16:colId xmlns:a16="http://schemas.microsoft.com/office/drawing/2014/main" val="3038314215"/>
                    </a:ext>
                  </a:extLst>
                </a:gridCol>
              </a:tblGrid>
              <a:tr h="2104292">
                <a:tc>
                  <a:txBody>
                    <a:bodyPr/>
                    <a:lstStyle/>
                    <a:p>
                      <a:r>
                        <a:rPr lang="en-GB">
                          <a:solidFill>
                            <a:schemeClr val="accent6">
                              <a:lumMod val="75000"/>
                            </a:schemeClr>
                          </a:solidFill>
                        </a:rPr>
                        <a:t>Opportunities</a:t>
                      </a:r>
                    </a:p>
                    <a:p>
                      <a:pPr marL="285750" indent="-285750">
                        <a:buFont typeface="Century Gothic" panose="020B0502020202020204" pitchFamily="34" charset="0"/>
                        <a:buChar char="►"/>
                      </a:pPr>
                      <a:r>
                        <a:rPr lang="en-GB" b="0">
                          <a:solidFill>
                            <a:schemeClr val="accent6">
                              <a:lumMod val="75000"/>
                            </a:schemeClr>
                          </a:solidFill>
                        </a:rPr>
                        <a:t>Leaflets and flyers have been prepared with all the information available for our customers</a:t>
                      </a:r>
                    </a:p>
                    <a:p>
                      <a:pPr marL="285750" indent="-285750">
                        <a:buFont typeface="Century Gothic" panose="020B0502020202020204" pitchFamily="34" charset="0"/>
                        <a:buChar char="►"/>
                      </a:pPr>
                      <a:r>
                        <a:rPr lang="en-GB" b="0">
                          <a:solidFill>
                            <a:schemeClr val="accent6">
                              <a:lumMod val="75000"/>
                            </a:schemeClr>
                          </a:solidFill>
                        </a:rPr>
                        <a:t>Relevant information regarding the website is regularly updated on our social media pages such as Facebook.</a:t>
                      </a:r>
                    </a:p>
                  </a:txBody>
                  <a:tcPr/>
                </a:tc>
                <a:tc>
                  <a:txBody>
                    <a:bodyPr/>
                    <a:lstStyle/>
                    <a:p>
                      <a:r>
                        <a:rPr lang="en-GB">
                          <a:solidFill>
                            <a:schemeClr val="accent6">
                              <a:lumMod val="75000"/>
                            </a:schemeClr>
                          </a:solidFill>
                        </a:rPr>
                        <a:t>Threat</a:t>
                      </a:r>
                    </a:p>
                    <a:p>
                      <a:pPr marL="285750" indent="-285750">
                        <a:buFont typeface="Century Gothic" panose="020B0502020202020204" pitchFamily="34" charset="0"/>
                        <a:buChar char="►"/>
                      </a:pPr>
                      <a:r>
                        <a:rPr lang="en-GB" b="0">
                          <a:solidFill>
                            <a:schemeClr val="accent6">
                              <a:lumMod val="75000"/>
                            </a:schemeClr>
                          </a:solidFill>
                        </a:rPr>
                        <a:t>Online Businesses who have already formed a relationship with their customers will potentially cause us to be in the loss as it will take time to build a relationship.</a:t>
                      </a:r>
                    </a:p>
                    <a:p>
                      <a:pPr marL="285750" indent="-285750">
                        <a:buFont typeface="Century Gothic" panose="020B0502020202020204" pitchFamily="34" charset="0"/>
                        <a:buChar char="►"/>
                      </a:pPr>
                      <a:r>
                        <a:rPr lang="en-GB" b="0">
                          <a:solidFill>
                            <a:schemeClr val="accent6">
                              <a:lumMod val="75000"/>
                            </a:schemeClr>
                          </a:solidFill>
                        </a:rPr>
                        <a:t>Formed online business might start to increase their offers and discounts. </a:t>
                      </a:r>
                    </a:p>
                  </a:txBody>
                  <a:tcPr/>
                </a:tc>
                <a:extLst>
                  <a:ext uri="{0D108BD9-81ED-4DB2-BD59-A6C34878D82A}">
                    <a16:rowId xmlns:a16="http://schemas.microsoft.com/office/drawing/2014/main" val="2044478104"/>
                  </a:ext>
                </a:extLst>
              </a:tr>
            </a:tbl>
          </a:graphicData>
        </a:graphic>
      </p:graphicFrame>
      <p:pic>
        <p:nvPicPr>
          <p:cNvPr id="6" name="Picture 5">
            <a:extLst>
              <a:ext uri="{FF2B5EF4-FFF2-40B4-BE49-F238E27FC236}">
                <a16:creationId xmlns:a16="http://schemas.microsoft.com/office/drawing/2014/main" id="{FF5F9F00-52EF-462A-B63C-1D5EE802D138}"/>
              </a:ext>
            </a:extLst>
          </p:cNvPr>
          <p:cNvPicPr>
            <a:picLocks noChangeAspect="1"/>
          </p:cNvPicPr>
          <p:nvPr/>
        </p:nvPicPr>
        <p:blipFill rotWithShape="1">
          <a:blip r:embed="rId2"/>
          <a:srcRect l="2885" t="21236" r="20781" b="20402"/>
          <a:stretch/>
        </p:blipFill>
        <p:spPr>
          <a:xfrm>
            <a:off x="351693" y="4248413"/>
            <a:ext cx="5849082" cy="2423850"/>
          </a:xfrm>
          <a:prstGeom prst="rect">
            <a:avLst/>
          </a:prstGeom>
        </p:spPr>
      </p:pic>
      <p:sp>
        <p:nvSpPr>
          <p:cNvPr id="7" name="TextBox 6">
            <a:extLst>
              <a:ext uri="{FF2B5EF4-FFF2-40B4-BE49-F238E27FC236}">
                <a16:creationId xmlns:a16="http://schemas.microsoft.com/office/drawing/2014/main" id="{8DDD7B4B-0094-4B24-B99C-B1EEC2899162}"/>
              </a:ext>
            </a:extLst>
          </p:cNvPr>
          <p:cNvSpPr txBox="1"/>
          <p:nvPr/>
        </p:nvSpPr>
        <p:spPr>
          <a:xfrm>
            <a:off x="6429375" y="4600575"/>
            <a:ext cx="5586413" cy="1477328"/>
          </a:xfrm>
          <a:prstGeom prst="rect">
            <a:avLst/>
          </a:prstGeom>
          <a:noFill/>
        </p:spPr>
        <p:txBody>
          <a:bodyPr wrap="square" rtlCol="0">
            <a:spAutoFit/>
          </a:bodyPr>
          <a:lstStyle/>
          <a:p>
            <a:r>
              <a:rPr lang="en-GB">
                <a:solidFill>
                  <a:schemeClr val="accent6">
                    <a:lumMod val="75000"/>
                  </a:schemeClr>
                </a:solidFill>
              </a:rPr>
              <a:t>As we are a start up small online business there are many online stores that have already established themselves so we need to advertise and promote ourselves using different techniques to gain more attention in the market</a:t>
            </a:r>
            <a:r>
              <a:rPr lang="en-GB"/>
              <a:t>. </a:t>
            </a:r>
          </a:p>
        </p:txBody>
      </p:sp>
      <p:pic>
        <p:nvPicPr>
          <p:cNvPr id="3" name="Picture 2" descr="A close up of a sign&#10;&#10;Description automatically generated">
            <a:extLst>
              <a:ext uri="{FF2B5EF4-FFF2-40B4-BE49-F238E27FC236}">
                <a16:creationId xmlns:a16="http://schemas.microsoft.com/office/drawing/2014/main" id="{F37E8132-0A2C-4FF6-BDA7-F46C75CB23BD}"/>
              </a:ext>
            </a:extLst>
          </p:cNvPr>
          <p:cNvPicPr>
            <a:picLocks noChangeAspect="1"/>
          </p:cNvPicPr>
          <p:nvPr/>
        </p:nvPicPr>
        <p:blipFill>
          <a:blip r:embed="rId3"/>
          <a:stretch>
            <a:fillRect/>
          </a:stretch>
        </p:blipFill>
        <p:spPr>
          <a:xfrm>
            <a:off x="10263821" y="472560"/>
            <a:ext cx="1316048" cy="1284714"/>
          </a:xfrm>
          <a:prstGeom prst="rect">
            <a:avLst/>
          </a:prstGeom>
        </p:spPr>
      </p:pic>
    </p:spTree>
    <p:extLst>
      <p:ext uri="{BB962C8B-B14F-4D97-AF65-F5344CB8AC3E}">
        <p14:creationId xmlns:p14="http://schemas.microsoft.com/office/powerpoint/2010/main" val="216417848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25F09-743A-4951-8E44-BF23BCF2A053}"/>
              </a:ext>
            </a:extLst>
          </p:cNvPr>
          <p:cNvSpPr>
            <a:spLocks noGrp="1"/>
          </p:cNvSpPr>
          <p:nvPr>
            <p:ph type="title"/>
          </p:nvPr>
        </p:nvSpPr>
        <p:spPr/>
        <p:txBody>
          <a:bodyPr/>
          <a:lstStyle/>
          <a:p>
            <a:pPr algn="ctr"/>
            <a:r>
              <a:rPr lang="en-GB" sz="4800" b="1">
                <a:solidFill>
                  <a:schemeClr val="accent4"/>
                </a:solidFill>
              </a:rPr>
              <a:t>Gannt Chart </a:t>
            </a:r>
          </a:p>
        </p:txBody>
      </p:sp>
      <p:pic>
        <p:nvPicPr>
          <p:cNvPr id="4" name="Picture 3">
            <a:extLst>
              <a:ext uri="{FF2B5EF4-FFF2-40B4-BE49-F238E27FC236}">
                <a16:creationId xmlns:a16="http://schemas.microsoft.com/office/drawing/2014/main" id="{B2743DE4-78BC-4540-BD41-74F0A5FE2EC8}"/>
              </a:ext>
            </a:extLst>
          </p:cNvPr>
          <p:cNvPicPr>
            <a:picLocks noChangeAspect="1"/>
          </p:cNvPicPr>
          <p:nvPr/>
        </p:nvPicPr>
        <p:blipFill rotWithShape="1">
          <a:blip r:embed="rId2"/>
          <a:srcRect l="26133" t="37702" r="11736" b="16025"/>
          <a:stretch/>
        </p:blipFill>
        <p:spPr>
          <a:xfrm>
            <a:off x="0" y="1900239"/>
            <a:ext cx="12192000" cy="4957762"/>
          </a:xfrm>
          <a:prstGeom prst="rect">
            <a:avLst/>
          </a:prstGeom>
        </p:spPr>
      </p:pic>
      <p:pic>
        <p:nvPicPr>
          <p:cNvPr id="3" name="Picture 2" descr="A close up of a sign&#10;&#10;Description automatically generated">
            <a:extLst>
              <a:ext uri="{FF2B5EF4-FFF2-40B4-BE49-F238E27FC236}">
                <a16:creationId xmlns:a16="http://schemas.microsoft.com/office/drawing/2014/main" id="{63E5FE36-4CE9-4F22-A909-80DE6492CB0F}"/>
              </a:ext>
            </a:extLst>
          </p:cNvPr>
          <p:cNvPicPr>
            <a:picLocks noChangeAspect="1"/>
          </p:cNvPicPr>
          <p:nvPr/>
        </p:nvPicPr>
        <p:blipFill>
          <a:blip r:embed="rId3"/>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120447673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Application>Microsoft Office PowerPoint</Application>
  <PresentationFormat>Widescreen</PresentationFormat>
  <Slides>45</Slides>
  <Notes>0</Notes>
  <HiddenSlides>4</HiddenSlides>
  <ScaleCrop>false</ScaleCrop>
  <HeadingPairs>
    <vt:vector size="4" baseType="variant">
      <vt:variant>
        <vt:lpstr>Theme</vt:lpstr>
      </vt:variant>
      <vt:variant>
        <vt:i4>1</vt:i4>
      </vt:variant>
      <vt:variant>
        <vt:lpstr>Slide Titles</vt:lpstr>
      </vt:variant>
      <vt:variant>
        <vt:i4>45</vt:i4>
      </vt:variant>
    </vt:vector>
  </HeadingPairs>
  <TitlesOfParts>
    <vt:vector size="46" baseType="lpstr">
      <vt:lpstr>Ion Boardroom</vt:lpstr>
      <vt:lpstr>PowerPoint Presentation</vt:lpstr>
      <vt:lpstr>Introduction</vt:lpstr>
      <vt:lpstr>Overview</vt:lpstr>
      <vt:lpstr>Products and Services</vt:lpstr>
      <vt:lpstr>What is Unique about the Business</vt:lpstr>
      <vt:lpstr>Operating</vt:lpstr>
      <vt:lpstr>Service Standards</vt:lpstr>
      <vt:lpstr>Events Calendar</vt:lpstr>
      <vt:lpstr>Ensuring quality of products and services.</vt:lpstr>
      <vt:lpstr>Monitoring</vt:lpstr>
      <vt:lpstr>All hand's on deck</vt:lpstr>
      <vt:lpstr>Human Resources</vt:lpstr>
      <vt:lpstr>Rota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Financial resources </vt:lpstr>
      <vt:lpstr>Continue Finance-</vt:lpstr>
      <vt:lpstr>Financial pricing strategy</vt:lpstr>
      <vt:lpstr>Profit Margin </vt:lpstr>
      <vt:lpstr>PowerPoint Presentation</vt:lpstr>
      <vt:lpstr>PowerPoint Presentation</vt:lpstr>
      <vt:lpstr>Conclusion</vt:lpstr>
      <vt:lpstr>SWOT</vt:lpstr>
      <vt:lpstr>SWOT Continued</vt:lpstr>
      <vt:lpstr>Gannt Chart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Farzana Hussen (1709301)</dc:creator>
  <cp:revision>143</cp:revision>
  <dcterms:created xsi:type="dcterms:W3CDTF">2018-11-23T15:46:56Z</dcterms:created>
  <dcterms:modified xsi:type="dcterms:W3CDTF">2018-12-03T21:17:46Z</dcterms:modified>
</cp:coreProperties>
</file>