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61" r:id="rId4"/>
    <p:sldId id="262" r:id="rId5"/>
    <p:sldId id="263" r:id="rId6"/>
    <p:sldId id="264" r:id="rId7"/>
    <p:sldId id="258" r:id="rId8"/>
    <p:sldId id="265" r:id="rId9"/>
    <p:sldId id="259" r:id="rId10"/>
    <p:sldId id="260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160649-56D5-8D1D-B86A-381C41C9DF77}" v="261" dt="2023-12-04T22:03:35.116"/>
    <p1510:client id="{97181BAF-C25B-4AC7-B71A-23CD91181AE2}" v="1762" dt="2023-12-04T15:47:41.9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12.xml" Id="rId13" /><Relationship Type="http://schemas.openxmlformats.org/officeDocument/2006/relationships/slide" Target="slides/slide17.xml" Id="rId18" /><Relationship Type="http://schemas.openxmlformats.org/officeDocument/2006/relationships/notesMaster" Target="notesMasters/notesMaster1.xml" Id="rId26" /><Relationship Type="http://schemas.openxmlformats.org/officeDocument/2006/relationships/slide" Target="slides/slide2.xml" Id="rId3" /><Relationship Type="http://schemas.openxmlformats.org/officeDocument/2006/relationships/slide" Target="slides/slide20.xml" Id="rId21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slide" Target="slides/slide16.xml" Id="rId17" /><Relationship Type="http://schemas.openxmlformats.org/officeDocument/2006/relationships/slide" Target="slides/slide24.xml" Id="rId25" /><Relationship Type="http://schemas.microsoft.com/office/2015/10/relationships/revisionInfo" Target="revisionInfo.xml" Id="rId33" /><Relationship Type="http://schemas.openxmlformats.org/officeDocument/2006/relationships/slide" Target="slides/slide1.xml" Id="rId2" /><Relationship Type="http://schemas.openxmlformats.org/officeDocument/2006/relationships/slide" Target="slides/slide15.xml" Id="rId16" /><Relationship Type="http://schemas.openxmlformats.org/officeDocument/2006/relationships/slide" Target="slides/slide19.xml" Id="rId20" /><Relationship Type="http://schemas.openxmlformats.org/officeDocument/2006/relationships/viewProps" Target="viewProps.xml" Id="rId29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23.xml" Id="rId24" /><Relationship Type="http://schemas.openxmlformats.org/officeDocument/2006/relationships/slide" Target="slides/slide4.xml" Id="rId5" /><Relationship Type="http://schemas.openxmlformats.org/officeDocument/2006/relationships/slide" Target="slides/slide14.xml" Id="rId15" /><Relationship Type="http://schemas.openxmlformats.org/officeDocument/2006/relationships/slide" Target="slides/slide22.xml" Id="rId23" /><Relationship Type="http://schemas.openxmlformats.org/officeDocument/2006/relationships/presProps" Target="presProps.xml" Id="rId28" /><Relationship Type="http://schemas.openxmlformats.org/officeDocument/2006/relationships/slide" Target="slides/slide9.xml" Id="rId10" /><Relationship Type="http://schemas.openxmlformats.org/officeDocument/2006/relationships/slide" Target="slides/slide18.xml" Id="rId19" /><Relationship Type="http://schemas.openxmlformats.org/officeDocument/2006/relationships/tableStyles" Target="tableStyles.xml" Id="rId31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slide" Target="slides/slide13.xml" Id="rId14" /><Relationship Type="http://schemas.openxmlformats.org/officeDocument/2006/relationships/slide" Target="slides/slide21.xml" Id="rId22" /><Relationship Type="http://schemas.openxmlformats.org/officeDocument/2006/relationships/handoutMaster" Target="handoutMasters/handoutMaster1.xml" Id="rId27" /><Relationship Type="http://schemas.openxmlformats.org/officeDocument/2006/relationships/theme" Target="theme/theme1.xml" Id="rId30" /><Relationship Type="http://schemas.openxmlformats.org/officeDocument/2006/relationships/slide" Target="slides/slide7.xml" Id="rId8" 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318789-2076-4C2D-B234-C7B2B39301D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F6F7FA58-7737-4773-BDF8-BAF9D34CF5F0}">
      <dgm:prSet/>
      <dgm:spPr/>
      <dgm:t>
        <a:bodyPr/>
        <a:lstStyle/>
        <a:p>
          <a:r>
            <a:rPr lang="en-GB" b="0" i="0"/>
            <a:t>Perception is the root of our understanding, behaviour and actions</a:t>
          </a:r>
          <a:endParaRPr lang="en-US"/>
        </a:p>
      </dgm:t>
    </dgm:pt>
    <dgm:pt modelId="{95C45A08-EE6E-49A8-AF4D-DFCFA7A7ADAD}" type="parTrans" cxnId="{84EE78BA-624F-4549-B44C-3EABCE5955BB}">
      <dgm:prSet/>
      <dgm:spPr/>
      <dgm:t>
        <a:bodyPr/>
        <a:lstStyle/>
        <a:p>
          <a:endParaRPr lang="en-US"/>
        </a:p>
      </dgm:t>
    </dgm:pt>
    <dgm:pt modelId="{8BE42831-DDE4-4E5E-9165-C882FF9431B1}" type="sibTrans" cxnId="{84EE78BA-624F-4549-B44C-3EABCE5955BB}">
      <dgm:prSet/>
      <dgm:spPr/>
      <dgm:t>
        <a:bodyPr/>
        <a:lstStyle/>
        <a:p>
          <a:endParaRPr lang="en-US"/>
        </a:p>
      </dgm:t>
    </dgm:pt>
    <dgm:pt modelId="{0BCF6A48-D50C-471B-9ED8-6823D66CB616}">
      <dgm:prSet/>
      <dgm:spPr/>
      <dgm:t>
        <a:bodyPr/>
        <a:lstStyle/>
        <a:p>
          <a:r>
            <a:rPr lang="en-GB" b="0" i="0"/>
            <a:t>Managers need to understand importance of perception in guiding behaviour and</a:t>
          </a:r>
          <a:endParaRPr lang="en-US"/>
        </a:p>
      </dgm:t>
    </dgm:pt>
    <dgm:pt modelId="{61E767E1-85C1-4D52-BECD-05BD72021BAC}" type="parTrans" cxnId="{7DC8B48C-AFF3-4541-A198-3487AE70510E}">
      <dgm:prSet/>
      <dgm:spPr/>
      <dgm:t>
        <a:bodyPr/>
        <a:lstStyle/>
        <a:p>
          <a:endParaRPr lang="en-US"/>
        </a:p>
      </dgm:t>
    </dgm:pt>
    <dgm:pt modelId="{8D8B65BC-877C-4EE4-B189-F0AC20B22EF1}" type="sibTrans" cxnId="{7DC8B48C-AFF3-4541-A198-3487AE70510E}">
      <dgm:prSet/>
      <dgm:spPr/>
      <dgm:t>
        <a:bodyPr/>
        <a:lstStyle/>
        <a:p>
          <a:endParaRPr lang="en-US"/>
        </a:p>
      </dgm:t>
    </dgm:pt>
    <dgm:pt modelId="{F27847A6-B9F1-4A55-8E59-4FBC88072720}">
      <dgm:prSet/>
      <dgm:spPr/>
      <dgm:t>
        <a:bodyPr/>
        <a:lstStyle/>
        <a:p>
          <a:r>
            <a:rPr lang="en-GB" b="0" i="0"/>
            <a:t>For effective personal and work relationships</a:t>
          </a:r>
          <a:endParaRPr lang="en-US"/>
        </a:p>
      </dgm:t>
    </dgm:pt>
    <dgm:pt modelId="{9F66B35F-62F5-4CC8-96AF-0F3594C2EB40}" type="parTrans" cxnId="{055494EB-3F27-4A94-98EC-26D57BA593CE}">
      <dgm:prSet/>
      <dgm:spPr/>
      <dgm:t>
        <a:bodyPr/>
        <a:lstStyle/>
        <a:p>
          <a:endParaRPr lang="en-US"/>
        </a:p>
      </dgm:t>
    </dgm:pt>
    <dgm:pt modelId="{CF535D63-D442-4104-8D8C-2E60E7218B06}" type="sibTrans" cxnId="{055494EB-3F27-4A94-98EC-26D57BA593CE}">
      <dgm:prSet/>
      <dgm:spPr/>
      <dgm:t>
        <a:bodyPr/>
        <a:lstStyle/>
        <a:p>
          <a:endParaRPr lang="en-US"/>
        </a:p>
      </dgm:t>
    </dgm:pt>
    <dgm:pt modelId="{7570E782-41D0-4D6F-B334-428BCBF66813}" type="pres">
      <dgm:prSet presAssocID="{85318789-2076-4C2D-B234-C7B2B39301D7}" presName="root" presStyleCnt="0">
        <dgm:presLayoutVars>
          <dgm:dir/>
          <dgm:resizeHandles val="exact"/>
        </dgm:presLayoutVars>
      </dgm:prSet>
      <dgm:spPr/>
    </dgm:pt>
    <dgm:pt modelId="{9791B161-01E9-4429-9C07-65D708669DF9}" type="pres">
      <dgm:prSet presAssocID="{F6F7FA58-7737-4773-BDF8-BAF9D34CF5F0}" presName="compNode" presStyleCnt="0"/>
      <dgm:spPr/>
    </dgm:pt>
    <dgm:pt modelId="{D5719806-11DB-4C3A-8139-8DD5E02AA53B}" type="pres">
      <dgm:prSet presAssocID="{F6F7FA58-7737-4773-BDF8-BAF9D34CF5F0}" presName="bgRect" presStyleLbl="bgShp" presStyleIdx="0" presStyleCnt="3"/>
      <dgm:spPr/>
    </dgm:pt>
    <dgm:pt modelId="{EA5C1381-8D00-4933-BAC5-17175F990067}" type="pres">
      <dgm:prSet presAssocID="{F6F7FA58-7737-4773-BDF8-BAF9D34CF5F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3B6098D2-7AC2-41BC-BC8D-52C3A04D1626}" type="pres">
      <dgm:prSet presAssocID="{F6F7FA58-7737-4773-BDF8-BAF9D34CF5F0}" presName="spaceRect" presStyleCnt="0"/>
      <dgm:spPr/>
    </dgm:pt>
    <dgm:pt modelId="{0785CDEF-F58A-4D7A-A79B-1A36C3886EE0}" type="pres">
      <dgm:prSet presAssocID="{F6F7FA58-7737-4773-BDF8-BAF9D34CF5F0}" presName="parTx" presStyleLbl="revTx" presStyleIdx="0" presStyleCnt="3">
        <dgm:presLayoutVars>
          <dgm:chMax val="0"/>
          <dgm:chPref val="0"/>
        </dgm:presLayoutVars>
      </dgm:prSet>
      <dgm:spPr/>
    </dgm:pt>
    <dgm:pt modelId="{6A6816F8-B75F-4D9A-A5EA-F65219303E86}" type="pres">
      <dgm:prSet presAssocID="{8BE42831-DDE4-4E5E-9165-C882FF9431B1}" presName="sibTrans" presStyleCnt="0"/>
      <dgm:spPr/>
    </dgm:pt>
    <dgm:pt modelId="{7E7C1CFB-002E-49CB-9013-39D3E90C4C6D}" type="pres">
      <dgm:prSet presAssocID="{0BCF6A48-D50C-471B-9ED8-6823D66CB616}" presName="compNode" presStyleCnt="0"/>
      <dgm:spPr/>
    </dgm:pt>
    <dgm:pt modelId="{25267FE9-3BD0-4678-AC70-DAF49B1FB5C7}" type="pres">
      <dgm:prSet presAssocID="{0BCF6A48-D50C-471B-9ED8-6823D66CB616}" presName="bgRect" presStyleLbl="bgShp" presStyleIdx="1" presStyleCnt="3"/>
      <dgm:spPr/>
    </dgm:pt>
    <dgm:pt modelId="{0FB0F55B-48F1-4537-87FF-AD0F482D764A}" type="pres">
      <dgm:prSet presAssocID="{0BCF6A48-D50C-471B-9ED8-6823D66CB61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337B5462-CF56-4151-99F0-C63AC93EAD07}" type="pres">
      <dgm:prSet presAssocID="{0BCF6A48-D50C-471B-9ED8-6823D66CB616}" presName="spaceRect" presStyleCnt="0"/>
      <dgm:spPr/>
    </dgm:pt>
    <dgm:pt modelId="{9C1B85F0-1ECD-48CB-A105-98974B0A5435}" type="pres">
      <dgm:prSet presAssocID="{0BCF6A48-D50C-471B-9ED8-6823D66CB616}" presName="parTx" presStyleLbl="revTx" presStyleIdx="1" presStyleCnt="3">
        <dgm:presLayoutVars>
          <dgm:chMax val="0"/>
          <dgm:chPref val="0"/>
        </dgm:presLayoutVars>
      </dgm:prSet>
      <dgm:spPr/>
    </dgm:pt>
    <dgm:pt modelId="{EFF8F8B3-A428-42A3-ACF2-4B4607964F6B}" type="pres">
      <dgm:prSet presAssocID="{8D8B65BC-877C-4EE4-B189-F0AC20B22EF1}" presName="sibTrans" presStyleCnt="0"/>
      <dgm:spPr/>
    </dgm:pt>
    <dgm:pt modelId="{4E9A0891-6EC5-435D-94A7-119142884C12}" type="pres">
      <dgm:prSet presAssocID="{F27847A6-B9F1-4A55-8E59-4FBC88072720}" presName="compNode" presStyleCnt="0"/>
      <dgm:spPr/>
    </dgm:pt>
    <dgm:pt modelId="{DED1512E-CB11-4956-AA59-63256721D2A8}" type="pres">
      <dgm:prSet presAssocID="{F27847A6-B9F1-4A55-8E59-4FBC88072720}" presName="bgRect" presStyleLbl="bgShp" presStyleIdx="2" presStyleCnt="3"/>
      <dgm:spPr/>
    </dgm:pt>
    <dgm:pt modelId="{4D6DD1FC-24FD-44D6-86EC-1C16B4937AEC}" type="pres">
      <dgm:prSet presAssocID="{F27847A6-B9F1-4A55-8E59-4FBC8807272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364B549B-B6B6-4B77-9AAD-921854025898}" type="pres">
      <dgm:prSet presAssocID="{F27847A6-B9F1-4A55-8E59-4FBC88072720}" presName="spaceRect" presStyleCnt="0"/>
      <dgm:spPr/>
    </dgm:pt>
    <dgm:pt modelId="{440FAC31-4FF6-40F5-9194-52621C3D2A1D}" type="pres">
      <dgm:prSet presAssocID="{F27847A6-B9F1-4A55-8E59-4FBC88072720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2CC215E-ED03-498F-BC9F-C717D74D310B}" type="presOf" srcId="{85318789-2076-4C2D-B234-C7B2B39301D7}" destId="{7570E782-41D0-4D6F-B334-428BCBF66813}" srcOrd="0" destOrd="0" presId="urn:microsoft.com/office/officeart/2018/2/layout/IconVerticalSolidList"/>
    <dgm:cxn modelId="{326A3A55-8F38-44AD-9C83-14842DD8A8FD}" type="presOf" srcId="{F27847A6-B9F1-4A55-8E59-4FBC88072720}" destId="{440FAC31-4FF6-40F5-9194-52621C3D2A1D}" srcOrd="0" destOrd="0" presId="urn:microsoft.com/office/officeart/2018/2/layout/IconVerticalSolidList"/>
    <dgm:cxn modelId="{1AECFA59-F89B-4BA1-90FB-DBC8BA1D99A4}" type="presOf" srcId="{0BCF6A48-D50C-471B-9ED8-6823D66CB616}" destId="{9C1B85F0-1ECD-48CB-A105-98974B0A5435}" srcOrd="0" destOrd="0" presId="urn:microsoft.com/office/officeart/2018/2/layout/IconVerticalSolidList"/>
    <dgm:cxn modelId="{7DC8B48C-AFF3-4541-A198-3487AE70510E}" srcId="{85318789-2076-4C2D-B234-C7B2B39301D7}" destId="{0BCF6A48-D50C-471B-9ED8-6823D66CB616}" srcOrd="1" destOrd="0" parTransId="{61E767E1-85C1-4D52-BECD-05BD72021BAC}" sibTransId="{8D8B65BC-877C-4EE4-B189-F0AC20B22EF1}"/>
    <dgm:cxn modelId="{D78E9FA3-7498-4D04-A837-4C38EF6F7DE8}" type="presOf" srcId="{F6F7FA58-7737-4773-BDF8-BAF9D34CF5F0}" destId="{0785CDEF-F58A-4D7A-A79B-1A36C3886EE0}" srcOrd="0" destOrd="0" presId="urn:microsoft.com/office/officeart/2018/2/layout/IconVerticalSolidList"/>
    <dgm:cxn modelId="{84EE78BA-624F-4549-B44C-3EABCE5955BB}" srcId="{85318789-2076-4C2D-B234-C7B2B39301D7}" destId="{F6F7FA58-7737-4773-BDF8-BAF9D34CF5F0}" srcOrd="0" destOrd="0" parTransId="{95C45A08-EE6E-49A8-AF4D-DFCFA7A7ADAD}" sibTransId="{8BE42831-DDE4-4E5E-9165-C882FF9431B1}"/>
    <dgm:cxn modelId="{055494EB-3F27-4A94-98EC-26D57BA593CE}" srcId="{85318789-2076-4C2D-B234-C7B2B39301D7}" destId="{F27847A6-B9F1-4A55-8E59-4FBC88072720}" srcOrd="2" destOrd="0" parTransId="{9F66B35F-62F5-4CC8-96AF-0F3594C2EB40}" sibTransId="{CF535D63-D442-4104-8D8C-2E60E7218B06}"/>
    <dgm:cxn modelId="{553B8D81-FE9E-4348-A24E-A6DAA885386C}" type="presParOf" srcId="{7570E782-41D0-4D6F-B334-428BCBF66813}" destId="{9791B161-01E9-4429-9C07-65D708669DF9}" srcOrd="0" destOrd="0" presId="urn:microsoft.com/office/officeart/2018/2/layout/IconVerticalSolidList"/>
    <dgm:cxn modelId="{09B72AEF-242D-411F-9F63-80D832D21863}" type="presParOf" srcId="{9791B161-01E9-4429-9C07-65D708669DF9}" destId="{D5719806-11DB-4C3A-8139-8DD5E02AA53B}" srcOrd="0" destOrd="0" presId="urn:microsoft.com/office/officeart/2018/2/layout/IconVerticalSolidList"/>
    <dgm:cxn modelId="{DE603DD7-A1CE-4154-9F04-AF45E46DBBD2}" type="presParOf" srcId="{9791B161-01E9-4429-9C07-65D708669DF9}" destId="{EA5C1381-8D00-4933-BAC5-17175F990067}" srcOrd="1" destOrd="0" presId="urn:microsoft.com/office/officeart/2018/2/layout/IconVerticalSolidList"/>
    <dgm:cxn modelId="{8A5F8D15-6FD2-4AFC-8F85-B0D44C5FEA46}" type="presParOf" srcId="{9791B161-01E9-4429-9C07-65D708669DF9}" destId="{3B6098D2-7AC2-41BC-BC8D-52C3A04D1626}" srcOrd="2" destOrd="0" presId="urn:microsoft.com/office/officeart/2018/2/layout/IconVerticalSolidList"/>
    <dgm:cxn modelId="{899BF8DC-8CCD-4313-9A94-E815039E7241}" type="presParOf" srcId="{9791B161-01E9-4429-9C07-65D708669DF9}" destId="{0785CDEF-F58A-4D7A-A79B-1A36C3886EE0}" srcOrd="3" destOrd="0" presId="urn:microsoft.com/office/officeart/2018/2/layout/IconVerticalSolidList"/>
    <dgm:cxn modelId="{BBE396DB-E60B-4B07-B92B-29CD34E684F2}" type="presParOf" srcId="{7570E782-41D0-4D6F-B334-428BCBF66813}" destId="{6A6816F8-B75F-4D9A-A5EA-F65219303E86}" srcOrd="1" destOrd="0" presId="urn:microsoft.com/office/officeart/2018/2/layout/IconVerticalSolidList"/>
    <dgm:cxn modelId="{3DBC13EA-8918-4957-8BA7-23FC7851E3F1}" type="presParOf" srcId="{7570E782-41D0-4D6F-B334-428BCBF66813}" destId="{7E7C1CFB-002E-49CB-9013-39D3E90C4C6D}" srcOrd="2" destOrd="0" presId="urn:microsoft.com/office/officeart/2018/2/layout/IconVerticalSolidList"/>
    <dgm:cxn modelId="{620AA466-ABCD-4356-986E-63EB9E213304}" type="presParOf" srcId="{7E7C1CFB-002E-49CB-9013-39D3E90C4C6D}" destId="{25267FE9-3BD0-4678-AC70-DAF49B1FB5C7}" srcOrd="0" destOrd="0" presId="urn:microsoft.com/office/officeart/2018/2/layout/IconVerticalSolidList"/>
    <dgm:cxn modelId="{8C8C1A8F-CF2E-4755-A4AA-A6EC339E28D6}" type="presParOf" srcId="{7E7C1CFB-002E-49CB-9013-39D3E90C4C6D}" destId="{0FB0F55B-48F1-4537-87FF-AD0F482D764A}" srcOrd="1" destOrd="0" presId="urn:microsoft.com/office/officeart/2018/2/layout/IconVerticalSolidList"/>
    <dgm:cxn modelId="{786B7ABD-850D-42B6-BF93-BBCAD48FB81D}" type="presParOf" srcId="{7E7C1CFB-002E-49CB-9013-39D3E90C4C6D}" destId="{337B5462-CF56-4151-99F0-C63AC93EAD07}" srcOrd="2" destOrd="0" presId="urn:microsoft.com/office/officeart/2018/2/layout/IconVerticalSolidList"/>
    <dgm:cxn modelId="{DD2A74BB-B3A0-457C-A415-29BA0DE72452}" type="presParOf" srcId="{7E7C1CFB-002E-49CB-9013-39D3E90C4C6D}" destId="{9C1B85F0-1ECD-48CB-A105-98974B0A5435}" srcOrd="3" destOrd="0" presId="urn:microsoft.com/office/officeart/2018/2/layout/IconVerticalSolidList"/>
    <dgm:cxn modelId="{6B21C0A2-36FB-422A-8BCC-A06D66E1784A}" type="presParOf" srcId="{7570E782-41D0-4D6F-B334-428BCBF66813}" destId="{EFF8F8B3-A428-42A3-ACF2-4B4607964F6B}" srcOrd="3" destOrd="0" presId="urn:microsoft.com/office/officeart/2018/2/layout/IconVerticalSolidList"/>
    <dgm:cxn modelId="{DC63F8CF-46D6-4718-80CE-F6745D3BD3FE}" type="presParOf" srcId="{7570E782-41D0-4D6F-B334-428BCBF66813}" destId="{4E9A0891-6EC5-435D-94A7-119142884C12}" srcOrd="4" destOrd="0" presId="urn:microsoft.com/office/officeart/2018/2/layout/IconVerticalSolidList"/>
    <dgm:cxn modelId="{CD6D63FC-2349-4E5F-B2D9-ED87DAF8B1E8}" type="presParOf" srcId="{4E9A0891-6EC5-435D-94A7-119142884C12}" destId="{DED1512E-CB11-4956-AA59-63256721D2A8}" srcOrd="0" destOrd="0" presId="urn:microsoft.com/office/officeart/2018/2/layout/IconVerticalSolidList"/>
    <dgm:cxn modelId="{D4268182-2AA1-44E4-959A-7D04F3021860}" type="presParOf" srcId="{4E9A0891-6EC5-435D-94A7-119142884C12}" destId="{4D6DD1FC-24FD-44D6-86EC-1C16B4937AEC}" srcOrd="1" destOrd="0" presId="urn:microsoft.com/office/officeart/2018/2/layout/IconVerticalSolidList"/>
    <dgm:cxn modelId="{1B895DBA-BD0F-4EEB-A437-3935C17A6969}" type="presParOf" srcId="{4E9A0891-6EC5-435D-94A7-119142884C12}" destId="{364B549B-B6B6-4B77-9AAD-921854025898}" srcOrd="2" destOrd="0" presId="urn:microsoft.com/office/officeart/2018/2/layout/IconVerticalSolidList"/>
    <dgm:cxn modelId="{ED48FCB6-EE52-4A6A-8C2E-21BF585FF19D}" type="presParOf" srcId="{4E9A0891-6EC5-435D-94A7-119142884C12}" destId="{440FAC31-4FF6-40F5-9194-52621C3D2A1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6A69D9-CCF9-4252-963A-A4D7ECD453B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963F0B6-01E1-4291-93AF-D0E01FE9FC9C}">
      <dgm:prSet/>
      <dgm:spPr/>
      <dgm:t>
        <a:bodyPr/>
        <a:lstStyle/>
        <a:p>
          <a:r>
            <a:rPr lang="en-GB"/>
            <a:t>Selecting and organising incoming information happens quickly.</a:t>
          </a:r>
          <a:endParaRPr lang="en-US"/>
        </a:p>
      </dgm:t>
    </dgm:pt>
    <dgm:pt modelId="{A04957E8-B8AF-4819-86D4-85DAEFC18D63}" type="parTrans" cxnId="{5D63D539-906C-4847-993B-B6BD8583A7CF}">
      <dgm:prSet/>
      <dgm:spPr/>
      <dgm:t>
        <a:bodyPr/>
        <a:lstStyle/>
        <a:p>
          <a:endParaRPr lang="en-US"/>
        </a:p>
      </dgm:t>
    </dgm:pt>
    <dgm:pt modelId="{FD3B6C5F-6F3F-4CE4-B534-5568E554780F}" type="sibTrans" cxnId="{5D63D539-906C-4847-993B-B6BD8583A7CF}">
      <dgm:prSet/>
      <dgm:spPr/>
      <dgm:t>
        <a:bodyPr/>
        <a:lstStyle/>
        <a:p>
          <a:endParaRPr lang="en-US"/>
        </a:p>
      </dgm:t>
    </dgm:pt>
    <dgm:pt modelId="{8C9B20DB-5B9E-4D61-AD4F-18874A818C6E}">
      <dgm:prSet/>
      <dgm:spPr/>
      <dgm:t>
        <a:bodyPr/>
        <a:lstStyle/>
        <a:p>
          <a:r>
            <a:rPr lang="en-GB"/>
            <a:t>Interpretation can be a much more deliberate and conscious step</a:t>
          </a:r>
          <a:endParaRPr lang="en-US"/>
        </a:p>
      </dgm:t>
    </dgm:pt>
    <dgm:pt modelId="{54591913-86DB-41CA-856E-FC588ACFB4B2}" type="parTrans" cxnId="{8F381DE1-447F-4CFD-9D23-A7022E33336C}">
      <dgm:prSet/>
      <dgm:spPr/>
      <dgm:t>
        <a:bodyPr/>
        <a:lstStyle/>
        <a:p>
          <a:endParaRPr lang="en-US"/>
        </a:p>
      </dgm:t>
    </dgm:pt>
    <dgm:pt modelId="{96707987-8DB1-4E7E-A37C-CF5247904AD2}" type="sibTrans" cxnId="{8F381DE1-447F-4CFD-9D23-A7022E33336C}">
      <dgm:prSet/>
      <dgm:spPr/>
      <dgm:t>
        <a:bodyPr/>
        <a:lstStyle/>
        <a:p>
          <a:endParaRPr lang="en-US"/>
        </a:p>
      </dgm:t>
    </dgm:pt>
    <dgm:pt modelId="{39A48B40-317C-48B6-90FD-19D265E856A9}">
      <dgm:prSet/>
      <dgm:spPr/>
      <dgm:t>
        <a:bodyPr/>
        <a:lstStyle/>
        <a:p>
          <a:r>
            <a:rPr lang="en-GB"/>
            <a:t>We assign meaning to information based on mental structures known as schemata</a:t>
          </a:r>
          <a:endParaRPr lang="en-US"/>
        </a:p>
      </dgm:t>
    </dgm:pt>
    <dgm:pt modelId="{38299BCE-A76A-4CDA-AD2C-250689D2872F}" type="parTrans" cxnId="{C4246DFD-998B-4F5C-A284-933C3F0815EE}">
      <dgm:prSet/>
      <dgm:spPr/>
      <dgm:t>
        <a:bodyPr/>
        <a:lstStyle/>
        <a:p>
          <a:endParaRPr lang="en-US"/>
        </a:p>
      </dgm:t>
    </dgm:pt>
    <dgm:pt modelId="{408F8DA8-F117-416A-9174-8E489FAF9D6F}" type="sibTrans" cxnId="{C4246DFD-998B-4F5C-A284-933C3F0815EE}">
      <dgm:prSet/>
      <dgm:spPr/>
      <dgm:t>
        <a:bodyPr/>
        <a:lstStyle/>
        <a:p>
          <a:endParaRPr lang="en-US"/>
        </a:p>
      </dgm:t>
    </dgm:pt>
    <dgm:pt modelId="{3470992F-AA10-4B64-9983-1EF5E6F74EA3}" type="pres">
      <dgm:prSet presAssocID="{B66A69D9-CCF9-4252-963A-A4D7ECD453BD}" presName="root" presStyleCnt="0">
        <dgm:presLayoutVars>
          <dgm:dir/>
          <dgm:resizeHandles val="exact"/>
        </dgm:presLayoutVars>
      </dgm:prSet>
      <dgm:spPr/>
    </dgm:pt>
    <dgm:pt modelId="{AD99D181-9DEA-49CD-BA06-07FC3FB5EB4C}" type="pres">
      <dgm:prSet presAssocID="{0963F0B6-01E1-4291-93AF-D0E01FE9FC9C}" presName="compNode" presStyleCnt="0"/>
      <dgm:spPr/>
    </dgm:pt>
    <dgm:pt modelId="{7C9BDA64-0A42-490A-880F-49D52250E350}" type="pres">
      <dgm:prSet presAssocID="{0963F0B6-01E1-4291-93AF-D0E01FE9FC9C}" presName="bgRect" presStyleLbl="bgShp" presStyleIdx="0" presStyleCnt="3"/>
      <dgm:spPr/>
    </dgm:pt>
    <dgm:pt modelId="{6DED6D87-7002-4203-867C-7AB9D397476B}" type="pres">
      <dgm:prSet presAssocID="{0963F0B6-01E1-4291-93AF-D0E01FE9FC9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2A4183E7-385E-4589-90CB-BAD0F4EBDC06}" type="pres">
      <dgm:prSet presAssocID="{0963F0B6-01E1-4291-93AF-D0E01FE9FC9C}" presName="spaceRect" presStyleCnt="0"/>
      <dgm:spPr/>
    </dgm:pt>
    <dgm:pt modelId="{BFBA4566-0C40-4145-92E4-3C4847433C73}" type="pres">
      <dgm:prSet presAssocID="{0963F0B6-01E1-4291-93AF-D0E01FE9FC9C}" presName="parTx" presStyleLbl="revTx" presStyleIdx="0" presStyleCnt="3">
        <dgm:presLayoutVars>
          <dgm:chMax val="0"/>
          <dgm:chPref val="0"/>
        </dgm:presLayoutVars>
      </dgm:prSet>
      <dgm:spPr/>
    </dgm:pt>
    <dgm:pt modelId="{B7A45523-99E1-47DF-B267-6A34FD08488B}" type="pres">
      <dgm:prSet presAssocID="{FD3B6C5F-6F3F-4CE4-B534-5568E554780F}" presName="sibTrans" presStyleCnt="0"/>
      <dgm:spPr/>
    </dgm:pt>
    <dgm:pt modelId="{1BAEF553-D942-4C4D-A3FE-A5109E83D1AA}" type="pres">
      <dgm:prSet presAssocID="{8C9B20DB-5B9E-4D61-AD4F-18874A818C6E}" presName="compNode" presStyleCnt="0"/>
      <dgm:spPr/>
    </dgm:pt>
    <dgm:pt modelId="{7CC6E05A-9973-4A28-B2C2-2B5EC8B7AAF1}" type="pres">
      <dgm:prSet presAssocID="{8C9B20DB-5B9E-4D61-AD4F-18874A818C6E}" presName="bgRect" presStyleLbl="bgShp" presStyleIdx="1" presStyleCnt="3"/>
      <dgm:spPr/>
    </dgm:pt>
    <dgm:pt modelId="{AA7E56E2-74BD-498B-B129-11F81801A8B6}" type="pres">
      <dgm:prSet presAssocID="{8C9B20DB-5B9E-4D61-AD4F-18874A818C6E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5B34D3CE-8BB7-41FA-8B2A-C3AAAD27F865}" type="pres">
      <dgm:prSet presAssocID="{8C9B20DB-5B9E-4D61-AD4F-18874A818C6E}" presName="spaceRect" presStyleCnt="0"/>
      <dgm:spPr/>
    </dgm:pt>
    <dgm:pt modelId="{111EE931-7FD0-40D0-B819-CDA5EB0CAE23}" type="pres">
      <dgm:prSet presAssocID="{8C9B20DB-5B9E-4D61-AD4F-18874A818C6E}" presName="parTx" presStyleLbl="revTx" presStyleIdx="1" presStyleCnt="3">
        <dgm:presLayoutVars>
          <dgm:chMax val="0"/>
          <dgm:chPref val="0"/>
        </dgm:presLayoutVars>
      </dgm:prSet>
      <dgm:spPr/>
    </dgm:pt>
    <dgm:pt modelId="{9E910CA7-B95E-4DA2-BDD3-CA613E375D0C}" type="pres">
      <dgm:prSet presAssocID="{96707987-8DB1-4E7E-A37C-CF5247904AD2}" presName="sibTrans" presStyleCnt="0"/>
      <dgm:spPr/>
    </dgm:pt>
    <dgm:pt modelId="{CB9B45A0-EBFE-4970-A57F-57962D1EF014}" type="pres">
      <dgm:prSet presAssocID="{39A48B40-317C-48B6-90FD-19D265E856A9}" presName="compNode" presStyleCnt="0"/>
      <dgm:spPr/>
    </dgm:pt>
    <dgm:pt modelId="{69830C5F-8051-448F-8C28-A3E80E18B5A4}" type="pres">
      <dgm:prSet presAssocID="{39A48B40-317C-48B6-90FD-19D265E856A9}" presName="bgRect" presStyleLbl="bgShp" presStyleIdx="2" presStyleCnt="3"/>
      <dgm:spPr/>
    </dgm:pt>
    <dgm:pt modelId="{1F0B4EF0-7B1E-4E8A-87F3-6FD71E60FC18}" type="pres">
      <dgm:prSet presAssocID="{39A48B40-317C-48B6-90FD-19D265E856A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1FB9A23A-6D95-4027-B080-5F8FEFF7B6E1}" type="pres">
      <dgm:prSet presAssocID="{39A48B40-317C-48B6-90FD-19D265E856A9}" presName="spaceRect" presStyleCnt="0"/>
      <dgm:spPr/>
    </dgm:pt>
    <dgm:pt modelId="{7CD9AEEE-4DFF-497E-863C-8FEC7F255602}" type="pres">
      <dgm:prSet presAssocID="{39A48B40-317C-48B6-90FD-19D265E856A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A8696507-6684-44D9-9589-6C6C7F7DB9B4}" type="presOf" srcId="{8C9B20DB-5B9E-4D61-AD4F-18874A818C6E}" destId="{111EE931-7FD0-40D0-B819-CDA5EB0CAE23}" srcOrd="0" destOrd="0" presId="urn:microsoft.com/office/officeart/2018/2/layout/IconVerticalSolidList"/>
    <dgm:cxn modelId="{5D63D539-906C-4847-993B-B6BD8583A7CF}" srcId="{B66A69D9-CCF9-4252-963A-A4D7ECD453BD}" destId="{0963F0B6-01E1-4291-93AF-D0E01FE9FC9C}" srcOrd="0" destOrd="0" parTransId="{A04957E8-B8AF-4819-86D4-85DAEFC18D63}" sibTransId="{FD3B6C5F-6F3F-4CE4-B534-5568E554780F}"/>
    <dgm:cxn modelId="{FAB5C0AE-0A37-4A0F-9B4C-319533DA84EB}" type="presOf" srcId="{39A48B40-317C-48B6-90FD-19D265E856A9}" destId="{7CD9AEEE-4DFF-497E-863C-8FEC7F255602}" srcOrd="0" destOrd="0" presId="urn:microsoft.com/office/officeart/2018/2/layout/IconVerticalSolidList"/>
    <dgm:cxn modelId="{30D9DDD4-7DE0-4A32-983B-6D1AD8AB190D}" type="presOf" srcId="{0963F0B6-01E1-4291-93AF-D0E01FE9FC9C}" destId="{BFBA4566-0C40-4145-92E4-3C4847433C73}" srcOrd="0" destOrd="0" presId="urn:microsoft.com/office/officeart/2018/2/layout/IconVerticalSolidList"/>
    <dgm:cxn modelId="{8F381DE1-447F-4CFD-9D23-A7022E33336C}" srcId="{B66A69D9-CCF9-4252-963A-A4D7ECD453BD}" destId="{8C9B20DB-5B9E-4D61-AD4F-18874A818C6E}" srcOrd="1" destOrd="0" parTransId="{54591913-86DB-41CA-856E-FC588ACFB4B2}" sibTransId="{96707987-8DB1-4E7E-A37C-CF5247904AD2}"/>
    <dgm:cxn modelId="{B8A34DF8-615D-4A03-9D3D-9200B44C9601}" type="presOf" srcId="{B66A69D9-CCF9-4252-963A-A4D7ECD453BD}" destId="{3470992F-AA10-4B64-9983-1EF5E6F74EA3}" srcOrd="0" destOrd="0" presId="urn:microsoft.com/office/officeart/2018/2/layout/IconVerticalSolidList"/>
    <dgm:cxn modelId="{C4246DFD-998B-4F5C-A284-933C3F0815EE}" srcId="{B66A69D9-CCF9-4252-963A-A4D7ECD453BD}" destId="{39A48B40-317C-48B6-90FD-19D265E856A9}" srcOrd="2" destOrd="0" parTransId="{38299BCE-A76A-4CDA-AD2C-250689D2872F}" sibTransId="{408F8DA8-F117-416A-9174-8E489FAF9D6F}"/>
    <dgm:cxn modelId="{F538346E-D2B8-4B21-9C31-A076234BF450}" type="presParOf" srcId="{3470992F-AA10-4B64-9983-1EF5E6F74EA3}" destId="{AD99D181-9DEA-49CD-BA06-07FC3FB5EB4C}" srcOrd="0" destOrd="0" presId="urn:microsoft.com/office/officeart/2018/2/layout/IconVerticalSolidList"/>
    <dgm:cxn modelId="{4CCD1EA2-5274-4F55-9AD1-06671678B4C0}" type="presParOf" srcId="{AD99D181-9DEA-49CD-BA06-07FC3FB5EB4C}" destId="{7C9BDA64-0A42-490A-880F-49D52250E350}" srcOrd="0" destOrd="0" presId="urn:microsoft.com/office/officeart/2018/2/layout/IconVerticalSolidList"/>
    <dgm:cxn modelId="{E55E02F5-9601-45C6-A9CD-57AF78C6B68E}" type="presParOf" srcId="{AD99D181-9DEA-49CD-BA06-07FC3FB5EB4C}" destId="{6DED6D87-7002-4203-867C-7AB9D397476B}" srcOrd="1" destOrd="0" presId="urn:microsoft.com/office/officeart/2018/2/layout/IconVerticalSolidList"/>
    <dgm:cxn modelId="{9C3286CA-1676-46A9-AAEE-92D86E7B1B54}" type="presParOf" srcId="{AD99D181-9DEA-49CD-BA06-07FC3FB5EB4C}" destId="{2A4183E7-385E-4589-90CB-BAD0F4EBDC06}" srcOrd="2" destOrd="0" presId="urn:microsoft.com/office/officeart/2018/2/layout/IconVerticalSolidList"/>
    <dgm:cxn modelId="{8829E3AD-A0B6-4DF9-A761-826DFD617533}" type="presParOf" srcId="{AD99D181-9DEA-49CD-BA06-07FC3FB5EB4C}" destId="{BFBA4566-0C40-4145-92E4-3C4847433C73}" srcOrd="3" destOrd="0" presId="urn:microsoft.com/office/officeart/2018/2/layout/IconVerticalSolidList"/>
    <dgm:cxn modelId="{26E7972F-6F82-4A86-8DAE-5A312864625E}" type="presParOf" srcId="{3470992F-AA10-4B64-9983-1EF5E6F74EA3}" destId="{B7A45523-99E1-47DF-B267-6A34FD08488B}" srcOrd="1" destOrd="0" presId="urn:microsoft.com/office/officeart/2018/2/layout/IconVerticalSolidList"/>
    <dgm:cxn modelId="{B35B20CA-565E-4E5A-AFC1-ABA02FBFD03A}" type="presParOf" srcId="{3470992F-AA10-4B64-9983-1EF5E6F74EA3}" destId="{1BAEF553-D942-4C4D-A3FE-A5109E83D1AA}" srcOrd="2" destOrd="0" presId="urn:microsoft.com/office/officeart/2018/2/layout/IconVerticalSolidList"/>
    <dgm:cxn modelId="{EB2761EE-9E86-4D69-A2AC-DE23287C4563}" type="presParOf" srcId="{1BAEF553-D942-4C4D-A3FE-A5109E83D1AA}" destId="{7CC6E05A-9973-4A28-B2C2-2B5EC8B7AAF1}" srcOrd="0" destOrd="0" presId="urn:microsoft.com/office/officeart/2018/2/layout/IconVerticalSolidList"/>
    <dgm:cxn modelId="{79926F30-5BD9-4177-8CE3-3BD3E6F42121}" type="presParOf" srcId="{1BAEF553-D942-4C4D-A3FE-A5109E83D1AA}" destId="{AA7E56E2-74BD-498B-B129-11F81801A8B6}" srcOrd="1" destOrd="0" presId="urn:microsoft.com/office/officeart/2018/2/layout/IconVerticalSolidList"/>
    <dgm:cxn modelId="{A35731D6-9270-44D1-9A7E-998D6C877F91}" type="presParOf" srcId="{1BAEF553-D942-4C4D-A3FE-A5109E83D1AA}" destId="{5B34D3CE-8BB7-41FA-8B2A-C3AAAD27F865}" srcOrd="2" destOrd="0" presId="urn:microsoft.com/office/officeart/2018/2/layout/IconVerticalSolidList"/>
    <dgm:cxn modelId="{FC9024E6-7C5B-43DD-BCAA-644DCD61778A}" type="presParOf" srcId="{1BAEF553-D942-4C4D-A3FE-A5109E83D1AA}" destId="{111EE931-7FD0-40D0-B819-CDA5EB0CAE23}" srcOrd="3" destOrd="0" presId="urn:microsoft.com/office/officeart/2018/2/layout/IconVerticalSolidList"/>
    <dgm:cxn modelId="{B9DCA33A-E011-4493-8ED9-C94AA7E80316}" type="presParOf" srcId="{3470992F-AA10-4B64-9983-1EF5E6F74EA3}" destId="{9E910CA7-B95E-4DA2-BDD3-CA613E375D0C}" srcOrd="3" destOrd="0" presId="urn:microsoft.com/office/officeart/2018/2/layout/IconVerticalSolidList"/>
    <dgm:cxn modelId="{AA192134-51AE-485C-A4A7-501247298A00}" type="presParOf" srcId="{3470992F-AA10-4B64-9983-1EF5E6F74EA3}" destId="{CB9B45A0-EBFE-4970-A57F-57962D1EF014}" srcOrd="4" destOrd="0" presId="urn:microsoft.com/office/officeart/2018/2/layout/IconVerticalSolidList"/>
    <dgm:cxn modelId="{AFF0E183-3239-44D3-8A1F-92683C445146}" type="presParOf" srcId="{CB9B45A0-EBFE-4970-A57F-57962D1EF014}" destId="{69830C5F-8051-448F-8C28-A3E80E18B5A4}" srcOrd="0" destOrd="0" presId="urn:microsoft.com/office/officeart/2018/2/layout/IconVerticalSolidList"/>
    <dgm:cxn modelId="{41F5436B-9A83-40A9-9E8D-01D933D88AF0}" type="presParOf" srcId="{CB9B45A0-EBFE-4970-A57F-57962D1EF014}" destId="{1F0B4EF0-7B1E-4E8A-87F3-6FD71E60FC18}" srcOrd="1" destOrd="0" presId="urn:microsoft.com/office/officeart/2018/2/layout/IconVerticalSolidList"/>
    <dgm:cxn modelId="{A6709AAA-C3FE-4FEF-942F-BD115CA16B47}" type="presParOf" srcId="{CB9B45A0-EBFE-4970-A57F-57962D1EF014}" destId="{1FB9A23A-6D95-4027-B080-5F8FEFF7B6E1}" srcOrd="2" destOrd="0" presId="urn:microsoft.com/office/officeart/2018/2/layout/IconVerticalSolidList"/>
    <dgm:cxn modelId="{6885C1D7-0689-40CC-83D3-7E5D8A0948EA}" type="presParOf" srcId="{CB9B45A0-EBFE-4970-A57F-57962D1EF014}" destId="{7CD9AEEE-4DFF-497E-863C-8FEC7F25560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719806-11DB-4C3A-8139-8DD5E02AA53B}">
      <dsp:nvSpPr>
        <dsp:cNvPr id="0" name=""/>
        <dsp:cNvSpPr/>
      </dsp:nvSpPr>
      <dsp:spPr>
        <a:xfrm>
          <a:off x="0" y="640"/>
          <a:ext cx="6391275" cy="149868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5C1381-8D00-4933-BAC5-17175F990067}">
      <dsp:nvSpPr>
        <dsp:cNvPr id="0" name=""/>
        <dsp:cNvSpPr/>
      </dsp:nvSpPr>
      <dsp:spPr>
        <a:xfrm>
          <a:off x="453352" y="337845"/>
          <a:ext cx="824278" cy="8242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85CDEF-F58A-4D7A-A79B-1A36C3886EE0}">
      <dsp:nvSpPr>
        <dsp:cNvPr id="0" name=""/>
        <dsp:cNvSpPr/>
      </dsp:nvSpPr>
      <dsp:spPr>
        <a:xfrm>
          <a:off x="1730984" y="640"/>
          <a:ext cx="4660290" cy="1498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11" tIns="158611" rIns="158611" bIns="15861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/>
            <a:t>Perception is the root of our understanding, behaviour and actions</a:t>
          </a:r>
          <a:endParaRPr lang="en-US" sz="2200" kern="1200"/>
        </a:p>
      </dsp:txBody>
      <dsp:txXfrm>
        <a:off x="1730984" y="640"/>
        <a:ext cx="4660290" cy="1498687"/>
      </dsp:txXfrm>
    </dsp:sp>
    <dsp:sp modelId="{25267FE9-3BD0-4678-AC70-DAF49B1FB5C7}">
      <dsp:nvSpPr>
        <dsp:cNvPr id="0" name=""/>
        <dsp:cNvSpPr/>
      </dsp:nvSpPr>
      <dsp:spPr>
        <a:xfrm>
          <a:off x="0" y="1873999"/>
          <a:ext cx="6391275" cy="149868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B0F55B-48F1-4537-87FF-AD0F482D764A}">
      <dsp:nvSpPr>
        <dsp:cNvPr id="0" name=""/>
        <dsp:cNvSpPr/>
      </dsp:nvSpPr>
      <dsp:spPr>
        <a:xfrm>
          <a:off x="453352" y="2211204"/>
          <a:ext cx="824278" cy="8242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1B85F0-1ECD-48CB-A105-98974B0A5435}">
      <dsp:nvSpPr>
        <dsp:cNvPr id="0" name=""/>
        <dsp:cNvSpPr/>
      </dsp:nvSpPr>
      <dsp:spPr>
        <a:xfrm>
          <a:off x="1730984" y="1873999"/>
          <a:ext cx="4660290" cy="1498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11" tIns="158611" rIns="158611" bIns="15861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/>
            <a:t>Managers need to understand importance of perception in guiding behaviour and</a:t>
          </a:r>
          <a:endParaRPr lang="en-US" sz="2200" kern="1200"/>
        </a:p>
      </dsp:txBody>
      <dsp:txXfrm>
        <a:off x="1730984" y="1873999"/>
        <a:ext cx="4660290" cy="1498687"/>
      </dsp:txXfrm>
    </dsp:sp>
    <dsp:sp modelId="{DED1512E-CB11-4956-AA59-63256721D2A8}">
      <dsp:nvSpPr>
        <dsp:cNvPr id="0" name=""/>
        <dsp:cNvSpPr/>
      </dsp:nvSpPr>
      <dsp:spPr>
        <a:xfrm>
          <a:off x="0" y="3747359"/>
          <a:ext cx="6391275" cy="149868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6DD1FC-24FD-44D6-86EC-1C16B4937AEC}">
      <dsp:nvSpPr>
        <dsp:cNvPr id="0" name=""/>
        <dsp:cNvSpPr/>
      </dsp:nvSpPr>
      <dsp:spPr>
        <a:xfrm>
          <a:off x="453352" y="4084563"/>
          <a:ext cx="824278" cy="82427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FAC31-4FF6-40F5-9194-52621C3D2A1D}">
      <dsp:nvSpPr>
        <dsp:cNvPr id="0" name=""/>
        <dsp:cNvSpPr/>
      </dsp:nvSpPr>
      <dsp:spPr>
        <a:xfrm>
          <a:off x="1730984" y="3747359"/>
          <a:ext cx="4660290" cy="1498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11" tIns="158611" rIns="158611" bIns="15861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i="0" kern="1200"/>
            <a:t>For effective personal and work relationships</a:t>
          </a:r>
          <a:endParaRPr lang="en-US" sz="2200" kern="1200"/>
        </a:p>
      </dsp:txBody>
      <dsp:txXfrm>
        <a:off x="1730984" y="3747359"/>
        <a:ext cx="4660290" cy="14986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9BDA64-0A42-490A-880F-49D52250E350}">
      <dsp:nvSpPr>
        <dsp:cNvPr id="0" name=""/>
        <dsp:cNvSpPr/>
      </dsp:nvSpPr>
      <dsp:spPr>
        <a:xfrm>
          <a:off x="0" y="640"/>
          <a:ext cx="6391275" cy="149868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ED6D87-7002-4203-867C-7AB9D397476B}">
      <dsp:nvSpPr>
        <dsp:cNvPr id="0" name=""/>
        <dsp:cNvSpPr/>
      </dsp:nvSpPr>
      <dsp:spPr>
        <a:xfrm>
          <a:off x="453352" y="337845"/>
          <a:ext cx="824278" cy="8242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A4566-0C40-4145-92E4-3C4847433C73}">
      <dsp:nvSpPr>
        <dsp:cNvPr id="0" name=""/>
        <dsp:cNvSpPr/>
      </dsp:nvSpPr>
      <dsp:spPr>
        <a:xfrm>
          <a:off x="1730984" y="640"/>
          <a:ext cx="4660290" cy="1498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11" tIns="158611" rIns="158611" bIns="15861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Selecting and organising incoming information happens quickly.</a:t>
          </a:r>
          <a:endParaRPr lang="en-US" sz="2200" kern="1200"/>
        </a:p>
      </dsp:txBody>
      <dsp:txXfrm>
        <a:off x="1730984" y="640"/>
        <a:ext cx="4660290" cy="1498687"/>
      </dsp:txXfrm>
    </dsp:sp>
    <dsp:sp modelId="{7CC6E05A-9973-4A28-B2C2-2B5EC8B7AAF1}">
      <dsp:nvSpPr>
        <dsp:cNvPr id="0" name=""/>
        <dsp:cNvSpPr/>
      </dsp:nvSpPr>
      <dsp:spPr>
        <a:xfrm>
          <a:off x="0" y="1873999"/>
          <a:ext cx="6391275" cy="149868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7E56E2-74BD-498B-B129-11F81801A8B6}">
      <dsp:nvSpPr>
        <dsp:cNvPr id="0" name=""/>
        <dsp:cNvSpPr/>
      </dsp:nvSpPr>
      <dsp:spPr>
        <a:xfrm>
          <a:off x="453352" y="2211204"/>
          <a:ext cx="824278" cy="8242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1EE931-7FD0-40D0-B819-CDA5EB0CAE23}">
      <dsp:nvSpPr>
        <dsp:cNvPr id="0" name=""/>
        <dsp:cNvSpPr/>
      </dsp:nvSpPr>
      <dsp:spPr>
        <a:xfrm>
          <a:off x="1730984" y="1873999"/>
          <a:ext cx="4660290" cy="1498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11" tIns="158611" rIns="158611" bIns="15861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Interpretation can be a much more deliberate and conscious step</a:t>
          </a:r>
          <a:endParaRPr lang="en-US" sz="2200" kern="1200"/>
        </a:p>
      </dsp:txBody>
      <dsp:txXfrm>
        <a:off x="1730984" y="1873999"/>
        <a:ext cx="4660290" cy="1498687"/>
      </dsp:txXfrm>
    </dsp:sp>
    <dsp:sp modelId="{69830C5F-8051-448F-8C28-A3E80E18B5A4}">
      <dsp:nvSpPr>
        <dsp:cNvPr id="0" name=""/>
        <dsp:cNvSpPr/>
      </dsp:nvSpPr>
      <dsp:spPr>
        <a:xfrm>
          <a:off x="0" y="3747359"/>
          <a:ext cx="6391275" cy="149868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0B4EF0-7B1E-4E8A-87F3-6FD71E60FC18}">
      <dsp:nvSpPr>
        <dsp:cNvPr id="0" name=""/>
        <dsp:cNvSpPr/>
      </dsp:nvSpPr>
      <dsp:spPr>
        <a:xfrm>
          <a:off x="453352" y="4084563"/>
          <a:ext cx="824278" cy="82427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D9AEEE-4DFF-497E-863C-8FEC7F255602}">
      <dsp:nvSpPr>
        <dsp:cNvPr id="0" name=""/>
        <dsp:cNvSpPr/>
      </dsp:nvSpPr>
      <dsp:spPr>
        <a:xfrm>
          <a:off x="1730984" y="3747359"/>
          <a:ext cx="4660290" cy="14986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611" tIns="158611" rIns="158611" bIns="15861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We assign meaning to information based on mental structures known as schemata</a:t>
          </a:r>
          <a:endParaRPr lang="en-US" sz="2200" kern="1200"/>
        </a:p>
      </dsp:txBody>
      <dsp:txXfrm>
        <a:off x="1730984" y="3747359"/>
        <a:ext cx="4660290" cy="14986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BA3248A-FCBA-4538-91BB-8EA1C8C575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DCFD71-1B38-4263-B845-13ED0170C9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D02A6-1DEC-41EB-81A1-F35E40B39432}" type="datetime1">
              <a:rPr lang="en-GB" smtClean="0"/>
              <a:t>04/12/2023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44538B-F3ED-44C7-B9D3-4566ABB9783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D54B66-A131-4DAC-BEFE-11AFA7521B4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F95C10-1B97-4631-BBA9-B116D8CE39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39257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057704-6EDB-46AC-8852-2827E769FDB2}" type="datetime1">
              <a:rPr lang="en-GB" smtClean="0"/>
              <a:pPr/>
              <a:t>04/12/2023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DB08D-32FE-4C56-95DB-2741485080A6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3030388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8DB08D-32FE-4C56-95DB-2741485080A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588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rtlCol="0" anchor="b"/>
          <a:lstStyle>
            <a:lvl1pPr>
              <a:defRPr sz="54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rtlCol="0"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rtlCol="0"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rtl="0"/>
            <a:fld id="{7A92D7B5-060E-4D44-811A-B518BD881B18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 rtlCol="0"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154954" y="2603500"/>
            <a:ext cx="8825659" cy="3416300"/>
          </a:xfrm>
        </p:spPr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81D501-BD47-47FC-8F1B-30736704360D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rtlCol="0" anchor="ctr"/>
          <a:lstStyle>
            <a:lvl1pPr algn="l">
              <a:defRPr sz="4000" b="0" cap="none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895559" y="2677644"/>
            <a:ext cx="3757545" cy="2283824"/>
          </a:xfrm>
        </p:spPr>
        <p:txBody>
          <a:bodyPr rtlCol="0"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5BF883-6AD6-4A4E-BFA7-F1B4A3964359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154954" y="2603500"/>
            <a:ext cx="4825158" cy="3416301"/>
          </a:xfrm>
        </p:spPr>
        <p:txBody>
          <a:bodyPr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08712" y="2603500"/>
            <a:ext cx="4825159" cy="3416300"/>
          </a:xfrm>
        </p:spPr>
        <p:txBody>
          <a:bodyPr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DB93A3-8EAD-4647-AD6C-B45EAA43133B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2603500"/>
            <a:ext cx="4825157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154954" y="3179762"/>
            <a:ext cx="4825158" cy="2840039"/>
          </a:xfrm>
        </p:spPr>
        <p:txBody>
          <a:bodyPr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208712" y="2603500"/>
            <a:ext cx="4825159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208712" y="3179762"/>
            <a:ext cx="4825159" cy="2840039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657A1CA-2D22-4F7B-AB9E-CAC4F2E16CF8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37B500A-BD17-4B81-A178-237AB3D17220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62C6426-9A57-4D6B-98BF-C5C52C38A9F7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rtlCol="0" anchor="b"/>
          <a:lstStyle>
            <a:lvl1pPr algn="l">
              <a:defRPr sz="2400" b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781146" y="1447800"/>
            <a:ext cx="5190066" cy="4572000"/>
          </a:xfrm>
        </p:spPr>
        <p:txBody>
          <a:bodyPr rtlCol="0" anchor="ctr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 bwMode="gray">
          <a:xfrm>
            <a:off x="1154954" y="3129280"/>
            <a:ext cx="2793158" cy="2895599"/>
          </a:xfrm>
        </p:spPr>
        <p:txBody>
          <a:bodyPr rtlCol="0"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EECA4D-BC6E-4DB3-8906-078886374D65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rtlCol="0" anchor="b">
            <a:normAutofit/>
          </a:bodyPr>
          <a:lstStyle>
            <a:lvl1pPr algn="l">
              <a:defRPr sz="3600" b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 bwMode="gray">
          <a:xfrm>
            <a:off x="1154954" y="3657600"/>
            <a:ext cx="3859212" cy="1371600"/>
          </a:xfrm>
        </p:spPr>
        <p:txBody>
          <a:bodyPr rtlCol="0"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8174BEE-114B-4E2C-8645-91D5D000FC10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54954" y="5536665"/>
            <a:ext cx="8825658" cy="493712"/>
          </a:xfrm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E02F0F7-D86C-4FC9-AC82-0DCCF787CE69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 rtlCol="0"/>
          <a:lstStyle>
            <a:lvl1pPr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54954" y="3543300"/>
            <a:ext cx="8825659" cy="2476500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8DC5E46-5961-4EA7-98EF-1A55899C3BBE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en-GB" sz="9600" b="0" i="0" noProof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0"/>
            <a:r>
              <a:rPr lang="en-GB" sz="9600" b="0" i="0" noProof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 rtlCol="0"/>
          <a:lstStyle>
            <a:lvl1pPr>
              <a:defRPr sz="40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 hasCustomPrompt="1"/>
          </p:nvPr>
        </p:nvSpPr>
        <p:spPr bwMode="gray">
          <a:xfrm>
            <a:off x="1945945" y="3678766"/>
            <a:ext cx="7731219" cy="342174"/>
          </a:xfrm>
        </p:spPr>
        <p:txBody>
          <a:bodyPr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54954" y="5029199"/>
            <a:ext cx="9244897" cy="997857"/>
          </a:xfrm>
        </p:spPr>
        <p:txBody>
          <a:bodyPr rtlCol="0"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EF471A9-B3A6-4735-9C47-AB4C5F7C0FD5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5024967"/>
            <a:ext cx="8825659" cy="860400"/>
          </a:xfrm>
        </p:spPr>
        <p:txBody>
          <a:bodyPr rtlCol="0"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1AEDE4B-68AA-4ABB-9AD1-7586C442BFB3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rtlCol="0"/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2603502"/>
            <a:ext cx="3141878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 hasCustomPrompt="1"/>
          </p:nvPr>
        </p:nvSpPr>
        <p:spPr>
          <a:xfrm>
            <a:off x="1154953" y="3179764"/>
            <a:ext cx="3141879" cy="284729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12721" y="2603500"/>
            <a:ext cx="3147009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 hasCustomPrompt="1"/>
          </p:nvPr>
        </p:nvSpPr>
        <p:spPr>
          <a:xfrm>
            <a:off x="4512721" y="3179763"/>
            <a:ext cx="3147009" cy="284729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888135" y="2603501"/>
            <a:ext cx="314573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 hasCustomPrompt="1"/>
          </p:nvPr>
        </p:nvSpPr>
        <p:spPr>
          <a:xfrm>
            <a:off x="7888329" y="3179762"/>
            <a:ext cx="3145536" cy="284729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E5E5E3-BB3C-4FC6-B3BB-6BBF7E5E9C26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rtlCol="0"/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54954" y="4532844"/>
            <a:ext cx="3050438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 hasCustomPrompt="1"/>
          </p:nvPr>
        </p:nvSpPr>
        <p:spPr>
          <a:xfrm>
            <a:off x="1154954" y="5109106"/>
            <a:ext cx="3050438" cy="91795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68865" y="4532844"/>
            <a:ext cx="3050438" cy="576263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 hasCustomPrompt="1"/>
          </p:nvPr>
        </p:nvSpPr>
        <p:spPr>
          <a:xfrm>
            <a:off x="4570172" y="5109105"/>
            <a:ext cx="3050438" cy="91795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7982775" y="4532845"/>
            <a:ext cx="305109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 hasCustomPrompt="1"/>
          </p:nvPr>
        </p:nvSpPr>
        <p:spPr>
          <a:xfrm>
            <a:off x="7982775" y="5109104"/>
            <a:ext cx="3051096" cy="91795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0F1556-A8AE-4DA0-8175-4FCE8DE49E24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154954" y="2603500"/>
            <a:ext cx="8825659" cy="3416300"/>
          </a:xfrm>
        </p:spPr>
        <p:txBody>
          <a:bodyPr vert="eaVert" rtlCol="0" anchor="t" anchorCtr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 rtlCol="0"/>
          <a:lstStyle/>
          <a:p>
            <a:pPr rtl="0"/>
            <a:fld id="{324601DC-A9AE-4833-9CC5-036749A2D10B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rtlCol="0" anchor="b" anchorCtr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154954" y="1278467"/>
            <a:ext cx="6256025" cy="4748590"/>
          </a:xfrm>
        </p:spPr>
        <p:txBody>
          <a:bodyPr vert="eaVert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 rtlCol="0"/>
          <a:lstStyle/>
          <a:p>
            <a:pPr rtl="0"/>
            <a:fld id="{1EBB9208-58AD-4095-AAD8-A3150B629594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 rtl="0"/>
            <a:fld id="{66226CF3-8F39-4466-AAB4-C44B91920D46}" type="datetime1">
              <a:rPr lang="en-GB" noProof="0" smtClean="0"/>
              <a:t>04/12/2023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 rtl="0"/>
            <a:fld id="{D57F1E4F-1CFF-5643-939E-217C01CDF56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implicit.harvard.edu/implicit/takeatest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QpUH7i7EhM?feature=oembed" TargetMode="External"/><Relationship Id="rId4" Type="http://schemas.openxmlformats.org/officeDocument/2006/relationships/image" Target="../media/image2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r>
              <a:rPr lang="en-GB" sz="4000"/>
              <a:t>PERCEPTION, COMMUNICATION AND EMOTIONAL INTELLIGENCE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r>
              <a:rPr lang="en-GB"/>
              <a:t>5th </a:t>
            </a:r>
            <a:r>
              <a:rPr lang="en-GB" err="1"/>
              <a:t>december</a:t>
            </a:r>
            <a:r>
              <a:rPr lang="en-GB"/>
              <a:t> 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2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EC25EB6-AA40-6368-5B0D-D8A066D6D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PERCEPTION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F230F09-3247-6E59-53E8-82634F6842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200854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2980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5788F0-7451-78D0-0AAE-0529CEEBF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Definition</a:t>
            </a:r>
          </a:p>
        </p:txBody>
      </p:sp>
      <p:pic>
        <p:nvPicPr>
          <p:cNvPr id="4" name="Picture 3" descr="A diagram of a selection and organization">
            <a:extLst>
              <a:ext uri="{FF2B5EF4-FFF2-40B4-BE49-F238E27FC236}">
                <a16:creationId xmlns:a16="http://schemas.microsoft.com/office/drawing/2014/main" id="{84D8A44A-F5C1-3010-2D5A-01D2C0D22F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4607" y="1511540"/>
            <a:ext cx="6391533" cy="383491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0E8048-24B6-43FD-DC09-74E32D879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120900"/>
            <a:ext cx="3133726" cy="38989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"Process of selection, organising, and interpretating information"</a:t>
            </a:r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2027349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7D6BA-89C4-2BBB-B18D-02696D8AF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Selecting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BA8E3-085C-86AE-D2A4-391D96C2D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We use all five senses</a:t>
            </a:r>
          </a:p>
          <a:p>
            <a:r>
              <a:rPr lang="en-GB"/>
              <a:t>So many external stimuli – impossible to process them all</a:t>
            </a:r>
          </a:p>
          <a:p>
            <a:r>
              <a:rPr lang="en-GB"/>
              <a:t>How do we decide what to select and what to leave out? (Fiske &amp; Taylor, 1991)</a:t>
            </a:r>
          </a:p>
          <a:p>
            <a:r>
              <a:rPr lang="en-GB" b="1"/>
              <a:t>Salience </a:t>
            </a:r>
            <a:r>
              <a:rPr lang="en-GB"/>
              <a:t>is the degree by which something attracts our attention</a:t>
            </a:r>
          </a:p>
          <a:p>
            <a:r>
              <a:rPr lang="en-GB"/>
              <a:t>It will depend on aural, visual stimuli and things which meet our needs or interests</a:t>
            </a:r>
          </a:p>
        </p:txBody>
      </p:sp>
    </p:spTree>
    <p:extLst>
      <p:ext uri="{BB962C8B-B14F-4D97-AF65-F5344CB8AC3E}">
        <p14:creationId xmlns:p14="http://schemas.microsoft.com/office/powerpoint/2010/main" val="4149998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6AF98-7DD0-09E8-4371-2E05ABFE1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Organising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45AF58-914B-186E-0E07-7EA8A9D847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We sort and categorise information based on innate and learned patterns</a:t>
            </a:r>
            <a:endParaRPr lang="en-US"/>
          </a:p>
          <a:p>
            <a:r>
              <a:rPr lang="en-GB"/>
              <a:t>We sort using proximity, similarity and difference (Coren, 1980)</a:t>
            </a:r>
          </a:p>
        </p:txBody>
      </p:sp>
    </p:spTree>
    <p:extLst>
      <p:ext uri="{BB962C8B-B14F-4D97-AF65-F5344CB8AC3E}">
        <p14:creationId xmlns:p14="http://schemas.microsoft.com/office/powerpoint/2010/main" val="3526305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5577CD9-48D3-0922-8124-83951D8E3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Interpreting Information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6350964-3D33-5302-211A-7CA938DC7E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4310741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80681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4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F8A882-AAF9-EF64-AD35-572AC3B80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rgbClr val="EBEBEB"/>
                </a:solidFill>
              </a:rPr>
              <a:t>What do you see?</a:t>
            </a:r>
          </a:p>
        </p:txBody>
      </p:sp>
      <p:pic>
        <p:nvPicPr>
          <p:cNvPr id="13" name="Content Placeholder 12" descr="A drawing of a person with a feather&#10;&#10;Description automatically generated">
            <a:extLst>
              <a:ext uri="{FF2B5EF4-FFF2-40B4-BE49-F238E27FC236}">
                <a16:creationId xmlns:a16="http://schemas.microsoft.com/office/drawing/2014/main" id="{5422A150-DA29-6E28-1B31-CD4B50029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1146" y="803751"/>
            <a:ext cx="3478454" cy="5250498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F3113215-4730-D959-934A-B1C1BF961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120900"/>
            <a:ext cx="3133726" cy="38989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Perception v Reality</a:t>
            </a:r>
          </a:p>
          <a:p>
            <a:r>
              <a:rPr lang="en-US">
                <a:solidFill>
                  <a:srgbClr val="FFFFFF"/>
                </a:solidFill>
              </a:rPr>
              <a:t>Research by Flinders University in 2018: the older you are the more likely you are to see an old woman</a:t>
            </a:r>
          </a:p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2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0111356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0D0195-4238-FB42-9220-42AD1D4E4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55" y="1241266"/>
            <a:ext cx="3161016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AND ANOTHER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4747F90-85B8-89AA-3AC3-20B079D5D9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55" y="4591665"/>
            <a:ext cx="3161016" cy="162232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WHAT DO YOU SEE?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5A657F0-42F3-40D3-BC75-7DA1F5C6A2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332" y="396837"/>
            <a:ext cx="7906665" cy="6058999"/>
            <a:chOff x="423332" y="396837"/>
            <a:chExt cx="7906665" cy="6058999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E94FF68-7A60-47B7-AB98-1674FC7F2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id="{42B4F8D7-4E9C-45EF-9072-1AF32CEF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37" name="Freeform 5">
              <a:extLst>
                <a:ext uri="{FF2B5EF4-FFF2-40B4-BE49-F238E27FC236}">
                  <a16:creationId xmlns:a16="http://schemas.microsoft.com/office/drawing/2014/main" id="{3ECBDDDB-593C-40F0-8E80-AA75798EE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pic>
        <p:nvPicPr>
          <p:cNvPr id="4" name="Content Placeholder 3" descr="A blue and white logo&#10;&#10;Description automatically generated">
            <a:extLst>
              <a:ext uri="{FF2B5EF4-FFF2-40B4-BE49-F238E27FC236}">
                <a16:creationId xmlns:a16="http://schemas.microsoft.com/office/drawing/2014/main" id="{2E53B0EF-30B2-3FE8-F98C-A7F3A55ABD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6974" y="1114621"/>
            <a:ext cx="4628758" cy="462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415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8D5530-2764-0A71-E302-F25B5BF6F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55" y="1241266"/>
            <a:ext cx="3161016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2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Factors affecting our perception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5A657F0-42F3-40D3-BC75-7DA1F5C6A2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332" y="396837"/>
            <a:ext cx="7906665" cy="6058999"/>
            <a:chOff x="423332" y="396837"/>
            <a:chExt cx="7906665" cy="605899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E94FF68-7A60-47B7-AB98-1674FC7F2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42B4F8D7-4E9C-45EF-9072-1AF32CEF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3ECBDDDB-593C-40F0-8E80-AA75798EE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pic>
        <p:nvPicPr>
          <p:cNvPr id="4" name="Content Placeholder 3" descr="A yellow face with blue arrows pointing towards the center&#10;&#10;Description automatically generated">
            <a:extLst>
              <a:ext uri="{FF2B5EF4-FFF2-40B4-BE49-F238E27FC236}">
                <a16:creationId xmlns:a16="http://schemas.microsoft.com/office/drawing/2014/main" id="{E8448F52-15BF-42AA-B9F0-A9491BCE8E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09763" y="1238319"/>
            <a:ext cx="6443180" cy="438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578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E0488BA-180E-40D8-8350-4B17917955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215BB1FA-293E-5B0C-3731-349EFADD51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8572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DD1528-2FBC-E5C2-914C-89805D119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In work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8A956-02FB-02A7-A503-25F88484F2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Perception &amp; stimuli can influence a manager's relationship with employees.  This may impact on:</a:t>
            </a:r>
          </a:p>
          <a:p>
            <a:pPr lvl="1">
              <a:buFont typeface="Courier New" charset="2"/>
              <a:buChar char="o"/>
            </a:pPr>
            <a:r>
              <a:rPr lang="en-GB">
                <a:solidFill>
                  <a:schemeClr val="tx1"/>
                </a:solidFill>
              </a:rPr>
              <a:t>Pay &amp; reward</a:t>
            </a:r>
          </a:p>
          <a:p>
            <a:pPr lvl="1">
              <a:buFont typeface="Courier New" charset="2"/>
              <a:buChar char="o"/>
            </a:pPr>
            <a:r>
              <a:rPr lang="en-GB">
                <a:solidFill>
                  <a:schemeClr val="tx1"/>
                </a:solidFill>
              </a:rPr>
              <a:t>Access to training &amp; development</a:t>
            </a:r>
          </a:p>
          <a:p>
            <a:pPr lvl="1">
              <a:buFont typeface="Courier New" charset="2"/>
              <a:buChar char="o"/>
            </a:pPr>
            <a:r>
              <a:rPr lang="en-GB">
                <a:solidFill>
                  <a:schemeClr val="tx1"/>
                </a:solidFill>
              </a:rPr>
              <a:t>Performance management</a:t>
            </a:r>
          </a:p>
          <a:p>
            <a:pPr lvl="1">
              <a:buFont typeface="Courier New" charset="2"/>
              <a:buChar char="o"/>
            </a:pPr>
            <a:r>
              <a:rPr lang="en-GB">
                <a:solidFill>
                  <a:schemeClr val="tx1"/>
                </a:solidFill>
              </a:rPr>
              <a:t>Recruitment and selection decisions</a:t>
            </a:r>
          </a:p>
        </p:txBody>
      </p:sp>
    </p:spTree>
    <p:extLst>
      <p:ext uri="{BB962C8B-B14F-4D97-AF65-F5344CB8AC3E}">
        <p14:creationId xmlns:p14="http://schemas.microsoft.com/office/powerpoint/2010/main" val="1411595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E0488BA-180E-40D8-8350-4B17917955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 up of beakers with solutions on a shelf in a lab">
            <a:extLst>
              <a:ext uri="{FF2B5EF4-FFF2-40B4-BE49-F238E27FC236}">
                <a16:creationId xmlns:a16="http://schemas.microsoft.com/office/drawing/2014/main" id="{9C7E2A7B-493E-80F2-1EFA-C383846B70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15605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DD88880-E278-1A18-4756-E7C0AA6B5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Stereotypes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456C1-65A9-FA35-59EC-2AAD7D0F5F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The tendency to ascribe positive or negative characteristics to others on the basis of general categorisations and perceived similarities.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A means of simplifying the process of perception and making judgements of other people, instead of dealing with a range of complex and alternative stimuli.</a:t>
            </a:r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1507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E0488BA-180E-40D8-8350-4B17917955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encil Crayons on a blue background">
            <a:extLst>
              <a:ext uri="{FF2B5EF4-FFF2-40B4-BE49-F238E27FC236}">
                <a16:creationId xmlns:a16="http://schemas.microsoft.com/office/drawing/2014/main" id="{621041F6-531D-5699-058E-F53AC69C26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25000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DB5E082-E178-45F0-E087-FD3A14B62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Common stereotypes – often: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4EA2D-8620-8EEC-219D-BA0F3063A5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Nationality 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Occupation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Age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Physical attributes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Education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Social </a:t>
            </a:r>
            <a:endParaRPr lang="en-GB">
              <a:solidFill>
                <a:schemeClr val="tx1"/>
              </a:solidFill>
            </a:endParaRPr>
          </a:p>
          <a:p>
            <a:r>
              <a:rPr lang="en-GB">
                <a:solidFill>
                  <a:schemeClr val="tx1"/>
                </a:solidFill>
                <a:ea typeface="+mn-lt"/>
                <a:cs typeface="+mn-lt"/>
              </a:rPr>
              <a:t>Politics</a:t>
            </a:r>
            <a:endParaRPr lang="en-GB">
              <a:solidFill>
                <a:schemeClr val="tx1"/>
              </a:solidFill>
            </a:endParaRPr>
          </a:p>
          <a:p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1115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3EF4D6-026A-4D52-B916-967329EE3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4DB4846F-6AA5-4DB3-9581-D95F22BD5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21010068">
            <a:off x="8490951" y="1797517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54EC22E-2292-4292-A80B-E81DF64BF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780041"/>
            <a:ext cx="12192000" cy="5077959"/>
          </a:xfrm>
          <a:custGeom>
            <a:avLst/>
            <a:gdLst>
              <a:gd name="connsiteX0" fmla="*/ 12192000 w 12192000"/>
              <a:gd name="connsiteY0" fmla="*/ 0 h 5077959"/>
              <a:gd name="connsiteX1" fmla="*/ 12192000 w 12192000"/>
              <a:gd name="connsiteY1" fmla="*/ 1972152 h 5077959"/>
              <a:gd name="connsiteX2" fmla="*/ 12192000 w 12192000"/>
              <a:gd name="connsiteY2" fmla="*/ 2361342 h 5077959"/>
              <a:gd name="connsiteX3" fmla="*/ 12192000 w 12192000"/>
              <a:gd name="connsiteY3" fmla="*/ 5077959 h 5077959"/>
              <a:gd name="connsiteX4" fmla="*/ 0 w 12192000"/>
              <a:gd name="connsiteY4" fmla="*/ 5077959 h 5077959"/>
              <a:gd name="connsiteX5" fmla="*/ 0 w 12192000"/>
              <a:gd name="connsiteY5" fmla="*/ 2361342 h 5077959"/>
              <a:gd name="connsiteX6" fmla="*/ 0 w 12192000"/>
              <a:gd name="connsiteY6" fmla="*/ 1972152 h 5077959"/>
              <a:gd name="connsiteX7" fmla="*/ 0 w 12192000"/>
              <a:gd name="connsiteY7" fmla="*/ 12515 h 5077959"/>
              <a:gd name="connsiteX8" fmla="*/ 108623 w 12192000"/>
              <a:gd name="connsiteY8" fmla="*/ 29540 h 5077959"/>
              <a:gd name="connsiteX9" fmla="*/ 300195 w 12192000"/>
              <a:gd name="connsiteY9" fmla="*/ 56163 h 5077959"/>
              <a:gd name="connsiteX10" fmla="*/ 527528 w 12192000"/>
              <a:gd name="connsiteY10" fmla="*/ 88041 h 5077959"/>
              <a:gd name="connsiteX11" fmla="*/ 779127 w 12192000"/>
              <a:gd name="connsiteY11" fmla="*/ 121671 h 5077959"/>
              <a:gd name="connsiteX12" fmla="*/ 1062654 w 12192000"/>
              <a:gd name="connsiteY12" fmla="*/ 157052 h 5077959"/>
              <a:gd name="connsiteX13" fmla="*/ 1371726 w 12192000"/>
              <a:gd name="connsiteY13" fmla="*/ 194535 h 5077959"/>
              <a:gd name="connsiteX14" fmla="*/ 1707616 w 12192000"/>
              <a:gd name="connsiteY14" fmla="*/ 232018 h 5077959"/>
              <a:gd name="connsiteX15" fmla="*/ 2065219 w 12192000"/>
              <a:gd name="connsiteY15" fmla="*/ 270201 h 5077959"/>
              <a:gd name="connsiteX16" fmla="*/ 2450918 w 12192000"/>
              <a:gd name="connsiteY16" fmla="*/ 305583 h 5077959"/>
              <a:gd name="connsiteX17" fmla="*/ 2854496 w 12192000"/>
              <a:gd name="connsiteY17" fmla="*/ 339562 h 5077959"/>
              <a:gd name="connsiteX18" fmla="*/ 3281065 w 12192000"/>
              <a:gd name="connsiteY18" fmla="*/ 370390 h 5077959"/>
              <a:gd name="connsiteX19" fmla="*/ 3725514 w 12192000"/>
              <a:gd name="connsiteY19" fmla="*/ 399815 h 5077959"/>
              <a:gd name="connsiteX20" fmla="*/ 4189119 w 12192000"/>
              <a:gd name="connsiteY20" fmla="*/ 427490 h 5077959"/>
              <a:gd name="connsiteX21" fmla="*/ 4426671 w 12192000"/>
              <a:gd name="connsiteY21" fmla="*/ 437298 h 5077959"/>
              <a:gd name="connsiteX22" fmla="*/ 4669330 w 12192000"/>
              <a:gd name="connsiteY22" fmla="*/ 448158 h 5077959"/>
              <a:gd name="connsiteX23" fmla="*/ 4915819 w 12192000"/>
              <a:gd name="connsiteY23" fmla="*/ 458317 h 5077959"/>
              <a:gd name="connsiteX24" fmla="*/ 5163586 w 12192000"/>
              <a:gd name="connsiteY24" fmla="*/ 464973 h 5077959"/>
              <a:gd name="connsiteX25" fmla="*/ 5416461 w 12192000"/>
              <a:gd name="connsiteY25" fmla="*/ 470928 h 5077959"/>
              <a:gd name="connsiteX26" fmla="*/ 5671892 w 12192000"/>
              <a:gd name="connsiteY26" fmla="*/ 477234 h 5077959"/>
              <a:gd name="connsiteX27" fmla="*/ 5932430 w 12192000"/>
              <a:gd name="connsiteY27" fmla="*/ 481437 h 5077959"/>
              <a:gd name="connsiteX28" fmla="*/ 6195523 w 12192000"/>
              <a:gd name="connsiteY28" fmla="*/ 481437 h 5077959"/>
              <a:gd name="connsiteX29" fmla="*/ 6461170 w 12192000"/>
              <a:gd name="connsiteY29" fmla="*/ 483539 h 5077959"/>
              <a:gd name="connsiteX30" fmla="*/ 6729372 w 12192000"/>
              <a:gd name="connsiteY30" fmla="*/ 481437 h 5077959"/>
              <a:gd name="connsiteX31" fmla="*/ 7001406 w 12192000"/>
              <a:gd name="connsiteY31" fmla="*/ 477234 h 5077959"/>
              <a:gd name="connsiteX32" fmla="*/ 7273439 w 12192000"/>
              <a:gd name="connsiteY32" fmla="*/ 473380 h 5077959"/>
              <a:gd name="connsiteX33" fmla="*/ 7549303 w 12192000"/>
              <a:gd name="connsiteY33" fmla="*/ 464973 h 5077959"/>
              <a:gd name="connsiteX34" fmla="*/ 7827722 w 12192000"/>
              <a:gd name="connsiteY34" fmla="*/ 456215 h 5077959"/>
              <a:gd name="connsiteX35" fmla="*/ 8106140 w 12192000"/>
              <a:gd name="connsiteY35" fmla="*/ 446056 h 5077959"/>
              <a:gd name="connsiteX36" fmla="*/ 8387114 w 12192000"/>
              <a:gd name="connsiteY36" fmla="*/ 431694 h 5077959"/>
              <a:gd name="connsiteX37" fmla="*/ 8670640 w 12192000"/>
              <a:gd name="connsiteY37" fmla="*/ 414528 h 5077959"/>
              <a:gd name="connsiteX38" fmla="*/ 8955446 w 12192000"/>
              <a:gd name="connsiteY38" fmla="*/ 398064 h 5077959"/>
              <a:gd name="connsiteX39" fmla="*/ 9240250 w 12192000"/>
              <a:gd name="connsiteY39" fmla="*/ 377045 h 5077959"/>
              <a:gd name="connsiteX40" fmla="*/ 9528886 w 12192000"/>
              <a:gd name="connsiteY40" fmla="*/ 351823 h 5077959"/>
              <a:gd name="connsiteX41" fmla="*/ 9813691 w 12192000"/>
              <a:gd name="connsiteY41" fmla="*/ 326601 h 5077959"/>
              <a:gd name="connsiteX42" fmla="*/ 10103603 w 12192000"/>
              <a:gd name="connsiteY42" fmla="*/ 297525 h 5077959"/>
              <a:gd name="connsiteX43" fmla="*/ 10394794 w 12192000"/>
              <a:gd name="connsiteY43" fmla="*/ 265647 h 5077959"/>
              <a:gd name="connsiteX44" fmla="*/ 10682153 w 12192000"/>
              <a:gd name="connsiteY44" fmla="*/ 232018 h 5077959"/>
              <a:gd name="connsiteX45" fmla="*/ 10973344 w 12192000"/>
              <a:gd name="connsiteY45" fmla="*/ 192783 h 5077959"/>
              <a:gd name="connsiteX46" fmla="*/ 11263257 w 12192000"/>
              <a:gd name="connsiteY46" fmla="*/ 150746 h 5077959"/>
              <a:gd name="connsiteX47" fmla="*/ 11554448 w 12192000"/>
              <a:gd name="connsiteY47" fmla="*/ 109060 h 5077959"/>
              <a:gd name="connsiteX48" fmla="*/ 11844360 w 12192000"/>
              <a:gd name="connsiteY48" fmla="*/ 60367 h 5077959"/>
              <a:gd name="connsiteX49" fmla="*/ 12132996 w 12192000"/>
              <a:gd name="connsiteY49" fmla="*/ 10623 h 5077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2192000" h="5077959">
                <a:moveTo>
                  <a:pt x="12192000" y="0"/>
                </a:moveTo>
                <a:lnTo>
                  <a:pt x="12192000" y="1972152"/>
                </a:lnTo>
                <a:lnTo>
                  <a:pt x="12192000" y="2361342"/>
                </a:lnTo>
                <a:lnTo>
                  <a:pt x="12192000" y="5077959"/>
                </a:lnTo>
                <a:lnTo>
                  <a:pt x="0" y="5077959"/>
                </a:lnTo>
                <a:lnTo>
                  <a:pt x="0" y="2361342"/>
                </a:lnTo>
                <a:lnTo>
                  <a:pt x="0" y="1972152"/>
                </a:lnTo>
                <a:lnTo>
                  <a:pt x="0" y="12515"/>
                </a:lnTo>
                <a:lnTo>
                  <a:pt x="108623" y="29540"/>
                </a:lnTo>
                <a:lnTo>
                  <a:pt x="300195" y="56163"/>
                </a:lnTo>
                <a:lnTo>
                  <a:pt x="527528" y="88041"/>
                </a:lnTo>
                <a:lnTo>
                  <a:pt x="779127" y="121671"/>
                </a:lnTo>
                <a:lnTo>
                  <a:pt x="1062654" y="157052"/>
                </a:lnTo>
                <a:lnTo>
                  <a:pt x="1371726" y="194535"/>
                </a:lnTo>
                <a:lnTo>
                  <a:pt x="1707616" y="232018"/>
                </a:lnTo>
                <a:lnTo>
                  <a:pt x="2065219" y="270201"/>
                </a:lnTo>
                <a:lnTo>
                  <a:pt x="2450918" y="305583"/>
                </a:lnTo>
                <a:lnTo>
                  <a:pt x="2854496" y="339562"/>
                </a:lnTo>
                <a:lnTo>
                  <a:pt x="3281065" y="370390"/>
                </a:lnTo>
                <a:lnTo>
                  <a:pt x="3725514" y="399815"/>
                </a:lnTo>
                <a:lnTo>
                  <a:pt x="4189119" y="427490"/>
                </a:lnTo>
                <a:lnTo>
                  <a:pt x="4426671" y="437298"/>
                </a:lnTo>
                <a:lnTo>
                  <a:pt x="4669330" y="448158"/>
                </a:lnTo>
                <a:lnTo>
                  <a:pt x="4915819" y="458317"/>
                </a:lnTo>
                <a:lnTo>
                  <a:pt x="5163586" y="464973"/>
                </a:lnTo>
                <a:lnTo>
                  <a:pt x="5416461" y="470928"/>
                </a:lnTo>
                <a:lnTo>
                  <a:pt x="5671892" y="477234"/>
                </a:lnTo>
                <a:lnTo>
                  <a:pt x="5932430" y="481437"/>
                </a:lnTo>
                <a:lnTo>
                  <a:pt x="6195523" y="481437"/>
                </a:lnTo>
                <a:lnTo>
                  <a:pt x="6461170" y="483539"/>
                </a:lnTo>
                <a:lnTo>
                  <a:pt x="6729372" y="481437"/>
                </a:lnTo>
                <a:lnTo>
                  <a:pt x="7001406" y="477234"/>
                </a:lnTo>
                <a:lnTo>
                  <a:pt x="7273439" y="473380"/>
                </a:lnTo>
                <a:lnTo>
                  <a:pt x="7549303" y="464973"/>
                </a:lnTo>
                <a:lnTo>
                  <a:pt x="7827722" y="456215"/>
                </a:lnTo>
                <a:lnTo>
                  <a:pt x="8106140" y="446056"/>
                </a:lnTo>
                <a:lnTo>
                  <a:pt x="8387114" y="431694"/>
                </a:lnTo>
                <a:lnTo>
                  <a:pt x="8670640" y="414528"/>
                </a:lnTo>
                <a:lnTo>
                  <a:pt x="8955446" y="398064"/>
                </a:lnTo>
                <a:lnTo>
                  <a:pt x="9240250" y="377045"/>
                </a:lnTo>
                <a:lnTo>
                  <a:pt x="9528886" y="351823"/>
                </a:lnTo>
                <a:lnTo>
                  <a:pt x="9813691" y="326601"/>
                </a:lnTo>
                <a:lnTo>
                  <a:pt x="10103603" y="297525"/>
                </a:lnTo>
                <a:lnTo>
                  <a:pt x="10394794" y="265647"/>
                </a:lnTo>
                <a:lnTo>
                  <a:pt x="10682153" y="232018"/>
                </a:lnTo>
                <a:lnTo>
                  <a:pt x="10973344" y="192783"/>
                </a:lnTo>
                <a:lnTo>
                  <a:pt x="11263257" y="150746"/>
                </a:lnTo>
                <a:lnTo>
                  <a:pt x="11554448" y="109060"/>
                </a:lnTo>
                <a:lnTo>
                  <a:pt x="11844360" y="60367"/>
                </a:lnTo>
                <a:lnTo>
                  <a:pt x="12132996" y="106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1C7165-8A3A-44EB-88D0-4EFA36A00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A1081473-BB93-49A4-B605-4E2053739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6D74D1-D603-893A-AA10-0DFB45007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1" y="838200"/>
            <a:ext cx="8825659" cy="977902"/>
          </a:xfrm>
        </p:spPr>
        <p:txBody>
          <a:bodyPr>
            <a:normAutofit/>
          </a:bodyPr>
          <a:lstStyle/>
          <a:p>
            <a:pPr algn="ctr"/>
            <a:r>
              <a:rPr lang="en-GB" b="1">
                <a:solidFill>
                  <a:srgbClr val="EBEBEB"/>
                </a:solidFill>
                <a:ea typeface="+mj-lt"/>
                <a:cs typeface="+mj-lt"/>
              </a:rPr>
              <a:t>The halo/rusty halo effects</a:t>
            </a:r>
            <a:endParaRPr lang="en-US">
              <a:solidFill>
                <a:srgbClr val="EBEBEB"/>
              </a:solidFill>
            </a:endParaRPr>
          </a:p>
          <a:p>
            <a:pPr algn="ctr"/>
            <a:endParaRPr lang="en-GB">
              <a:solidFill>
                <a:srgbClr val="EBEBEB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969CF9-39AA-B86F-8C21-2049758344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171" y="2757942"/>
            <a:ext cx="8825659" cy="326185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 b="1">
                <a:solidFill>
                  <a:srgbClr val="404040"/>
                </a:solidFill>
                <a:ea typeface="+mn-lt"/>
                <a:cs typeface="+mn-lt"/>
              </a:rPr>
              <a:t>The halo effect</a:t>
            </a:r>
            <a:endParaRPr lang="en-GB" sz="2000" b="1">
              <a:solidFill>
                <a:srgbClr val="404040"/>
              </a:solidFill>
            </a:endParaRPr>
          </a:p>
          <a:p>
            <a:r>
              <a:rPr lang="en-GB" sz="2000">
                <a:solidFill>
                  <a:srgbClr val="404040"/>
                </a:solidFill>
                <a:ea typeface="+mn-lt"/>
                <a:cs typeface="+mn-lt"/>
              </a:rPr>
              <a:t>A process whereby a person’s perception is formed on the basis of a single favourable trait or impression.</a:t>
            </a:r>
            <a:endParaRPr lang="en-GB" sz="2000">
              <a:solidFill>
                <a:srgbClr val="404040"/>
              </a:solidFill>
            </a:endParaRPr>
          </a:p>
          <a:p>
            <a:r>
              <a:rPr lang="en-GB" sz="2000">
                <a:solidFill>
                  <a:srgbClr val="404040"/>
                </a:solidFill>
                <a:ea typeface="+mn-lt"/>
                <a:cs typeface="+mn-lt"/>
              </a:rPr>
              <a:t>It tends to shut out other relevant characteristics of a person.</a:t>
            </a:r>
            <a:endParaRPr lang="en-GB" sz="2000">
              <a:solidFill>
                <a:srgbClr val="404040"/>
              </a:solidFill>
            </a:endParaRPr>
          </a:p>
          <a:p>
            <a:r>
              <a:rPr lang="en-GB" sz="2000" b="1">
                <a:solidFill>
                  <a:srgbClr val="404040"/>
                </a:solidFill>
                <a:ea typeface="+mn-lt"/>
                <a:cs typeface="+mn-lt"/>
              </a:rPr>
              <a:t>The rusty halo effect</a:t>
            </a:r>
            <a:endParaRPr lang="en-GB" sz="2000" b="1">
              <a:solidFill>
                <a:srgbClr val="404040"/>
              </a:solidFill>
            </a:endParaRPr>
          </a:p>
          <a:p>
            <a:r>
              <a:rPr lang="en-GB" sz="2000">
                <a:solidFill>
                  <a:srgbClr val="404040"/>
                </a:solidFill>
                <a:ea typeface="+mn-lt"/>
                <a:cs typeface="+mn-lt"/>
              </a:rPr>
              <a:t>Judgements made about a person are formed from the perception of negative characteristics.</a:t>
            </a:r>
            <a:endParaRPr lang="en-GB" sz="2000">
              <a:solidFill>
                <a:srgbClr val="404040"/>
              </a:solidFill>
            </a:endParaRPr>
          </a:p>
          <a:p>
            <a:endParaRPr lang="en-GB" sz="200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94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3EF4D6-026A-4D52-B916-967329EE3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4DB4846F-6AA5-4DB3-9581-D95F22BD5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21010068">
            <a:off x="8490951" y="1797517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54EC22E-2292-4292-A80B-E81DF64BF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780041"/>
            <a:ext cx="12192000" cy="5077959"/>
          </a:xfrm>
          <a:custGeom>
            <a:avLst/>
            <a:gdLst>
              <a:gd name="connsiteX0" fmla="*/ 12192000 w 12192000"/>
              <a:gd name="connsiteY0" fmla="*/ 0 h 5077959"/>
              <a:gd name="connsiteX1" fmla="*/ 12192000 w 12192000"/>
              <a:gd name="connsiteY1" fmla="*/ 1972152 h 5077959"/>
              <a:gd name="connsiteX2" fmla="*/ 12192000 w 12192000"/>
              <a:gd name="connsiteY2" fmla="*/ 2361342 h 5077959"/>
              <a:gd name="connsiteX3" fmla="*/ 12192000 w 12192000"/>
              <a:gd name="connsiteY3" fmla="*/ 5077959 h 5077959"/>
              <a:gd name="connsiteX4" fmla="*/ 0 w 12192000"/>
              <a:gd name="connsiteY4" fmla="*/ 5077959 h 5077959"/>
              <a:gd name="connsiteX5" fmla="*/ 0 w 12192000"/>
              <a:gd name="connsiteY5" fmla="*/ 2361342 h 5077959"/>
              <a:gd name="connsiteX6" fmla="*/ 0 w 12192000"/>
              <a:gd name="connsiteY6" fmla="*/ 1972152 h 5077959"/>
              <a:gd name="connsiteX7" fmla="*/ 0 w 12192000"/>
              <a:gd name="connsiteY7" fmla="*/ 12515 h 5077959"/>
              <a:gd name="connsiteX8" fmla="*/ 108623 w 12192000"/>
              <a:gd name="connsiteY8" fmla="*/ 29540 h 5077959"/>
              <a:gd name="connsiteX9" fmla="*/ 300195 w 12192000"/>
              <a:gd name="connsiteY9" fmla="*/ 56163 h 5077959"/>
              <a:gd name="connsiteX10" fmla="*/ 527528 w 12192000"/>
              <a:gd name="connsiteY10" fmla="*/ 88041 h 5077959"/>
              <a:gd name="connsiteX11" fmla="*/ 779127 w 12192000"/>
              <a:gd name="connsiteY11" fmla="*/ 121671 h 5077959"/>
              <a:gd name="connsiteX12" fmla="*/ 1062654 w 12192000"/>
              <a:gd name="connsiteY12" fmla="*/ 157052 h 5077959"/>
              <a:gd name="connsiteX13" fmla="*/ 1371726 w 12192000"/>
              <a:gd name="connsiteY13" fmla="*/ 194535 h 5077959"/>
              <a:gd name="connsiteX14" fmla="*/ 1707616 w 12192000"/>
              <a:gd name="connsiteY14" fmla="*/ 232018 h 5077959"/>
              <a:gd name="connsiteX15" fmla="*/ 2065219 w 12192000"/>
              <a:gd name="connsiteY15" fmla="*/ 270201 h 5077959"/>
              <a:gd name="connsiteX16" fmla="*/ 2450918 w 12192000"/>
              <a:gd name="connsiteY16" fmla="*/ 305583 h 5077959"/>
              <a:gd name="connsiteX17" fmla="*/ 2854496 w 12192000"/>
              <a:gd name="connsiteY17" fmla="*/ 339562 h 5077959"/>
              <a:gd name="connsiteX18" fmla="*/ 3281065 w 12192000"/>
              <a:gd name="connsiteY18" fmla="*/ 370390 h 5077959"/>
              <a:gd name="connsiteX19" fmla="*/ 3725514 w 12192000"/>
              <a:gd name="connsiteY19" fmla="*/ 399815 h 5077959"/>
              <a:gd name="connsiteX20" fmla="*/ 4189119 w 12192000"/>
              <a:gd name="connsiteY20" fmla="*/ 427490 h 5077959"/>
              <a:gd name="connsiteX21" fmla="*/ 4426671 w 12192000"/>
              <a:gd name="connsiteY21" fmla="*/ 437298 h 5077959"/>
              <a:gd name="connsiteX22" fmla="*/ 4669330 w 12192000"/>
              <a:gd name="connsiteY22" fmla="*/ 448158 h 5077959"/>
              <a:gd name="connsiteX23" fmla="*/ 4915819 w 12192000"/>
              <a:gd name="connsiteY23" fmla="*/ 458317 h 5077959"/>
              <a:gd name="connsiteX24" fmla="*/ 5163586 w 12192000"/>
              <a:gd name="connsiteY24" fmla="*/ 464973 h 5077959"/>
              <a:gd name="connsiteX25" fmla="*/ 5416461 w 12192000"/>
              <a:gd name="connsiteY25" fmla="*/ 470928 h 5077959"/>
              <a:gd name="connsiteX26" fmla="*/ 5671892 w 12192000"/>
              <a:gd name="connsiteY26" fmla="*/ 477234 h 5077959"/>
              <a:gd name="connsiteX27" fmla="*/ 5932430 w 12192000"/>
              <a:gd name="connsiteY27" fmla="*/ 481437 h 5077959"/>
              <a:gd name="connsiteX28" fmla="*/ 6195523 w 12192000"/>
              <a:gd name="connsiteY28" fmla="*/ 481437 h 5077959"/>
              <a:gd name="connsiteX29" fmla="*/ 6461170 w 12192000"/>
              <a:gd name="connsiteY29" fmla="*/ 483539 h 5077959"/>
              <a:gd name="connsiteX30" fmla="*/ 6729372 w 12192000"/>
              <a:gd name="connsiteY30" fmla="*/ 481437 h 5077959"/>
              <a:gd name="connsiteX31" fmla="*/ 7001406 w 12192000"/>
              <a:gd name="connsiteY31" fmla="*/ 477234 h 5077959"/>
              <a:gd name="connsiteX32" fmla="*/ 7273439 w 12192000"/>
              <a:gd name="connsiteY32" fmla="*/ 473380 h 5077959"/>
              <a:gd name="connsiteX33" fmla="*/ 7549303 w 12192000"/>
              <a:gd name="connsiteY33" fmla="*/ 464973 h 5077959"/>
              <a:gd name="connsiteX34" fmla="*/ 7827722 w 12192000"/>
              <a:gd name="connsiteY34" fmla="*/ 456215 h 5077959"/>
              <a:gd name="connsiteX35" fmla="*/ 8106140 w 12192000"/>
              <a:gd name="connsiteY35" fmla="*/ 446056 h 5077959"/>
              <a:gd name="connsiteX36" fmla="*/ 8387114 w 12192000"/>
              <a:gd name="connsiteY36" fmla="*/ 431694 h 5077959"/>
              <a:gd name="connsiteX37" fmla="*/ 8670640 w 12192000"/>
              <a:gd name="connsiteY37" fmla="*/ 414528 h 5077959"/>
              <a:gd name="connsiteX38" fmla="*/ 8955446 w 12192000"/>
              <a:gd name="connsiteY38" fmla="*/ 398064 h 5077959"/>
              <a:gd name="connsiteX39" fmla="*/ 9240250 w 12192000"/>
              <a:gd name="connsiteY39" fmla="*/ 377045 h 5077959"/>
              <a:gd name="connsiteX40" fmla="*/ 9528886 w 12192000"/>
              <a:gd name="connsiteY40" fmla="*/ 351823 h 5077959"/>
              <a:gd name="connsiteX41" fmla="*/ 9813691 w 12192000"/>
              <a:gd name="connsiteY41" fmla="*/ 326601 h 5077959"/>
              <a:gd name="connsiteX42" fmla="*/ 10103603 w 12192000"/>
              <a:gd name="connsiteY42" fmla="*/ 297525 h 5077959"/>
              <a:gd name="connsiteX43" fmla="*/ 10394794 w 12192000"/>
              <a:gd name="connsiteY43" fmla="*/ 265647 h 5077959"/>
              <a:gd name="connsiteX44" fmla="*/ 10682153 w 12192000"/>
              <a:gd name="connsiteY44" fmla="*/ 232018 h 5077959"/>
              <a:gd name="connsiteX45" fmla="*/ 10973344 w 12192000"/>
              <a:gd name="connsiteY45" fmla="*/ 192783 h 5077959"/>
              <a:gd name="connsiteX46" fmla="*/ 11263257 w 12192000"/>
              <a:gd name="connsiteY46" fmla="*/ 150746 h 5077959"/>
              <a:gd name="connsiteX47" fmla="*/ 11554448 w 12192000"/>
              <a:gd name="connsiteY47" fmla="*/ 109060 h 5077959"/>
              <a:gd name="connsiteX48" fmla="*/ 11844360 w 12192000"/>
              <a:gd name="connsiteY48" fmla="*/ 60367 h 5077959"/>
              <a:gd name="connsiteX49" fmla="*/ 12132996 w 12192000"/>
              <a:gd name="connsiteY49" fmla="*/ 10623 h 5077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2192000" h="5077959">
                <a:moveTo>
                  <a:pt x="12192000" y="0"/>
                </a:moveTo>
                <a:lnTo>
                  <a:pt x="12192000" y="1972152"/>
                </a:lnTo>
                <a:lnTo>
                  <a:pt x="12192000" y="2361342"/>
                </a:lnTo>
                <a:lnTo>
                  <a:pt x="12192000" y="5077959"/>
                </a:lnTo>
                <a:lnTo>
                  <a:pt x="0" y="5077959"/>
                </a:lnTo>
                <a:lnTo>
                  <a:pt x="0" y="2361342"/>
                </a:lnTo>
                <a:lnTo>
                  <a:pt x="0" y="1972152"/>
                </a:lnTo>
                <a:lnTo>
                  <a:pt x="0" y="12515"/>
                </a:lnTo>
                <a:lnTo>
                  <a:pt x="108623" y="29540"/>
                </a:lnTo>
                <a:lnTo>
                  <a:pt x="300195" y="56163"/>
                </a:lnTo>
                <a:lnTo>
                  <a:pt x="527528" y="88041"/>
                </a:lnTo>
                <a:lnTo>
                  <a:pt x="779127" y="121671"/>
                </a:lnTo>
                <a:lnTo>
                  <a:pt x="1062654" y="157052"/>
                </a:lnTo>
                <a:lnTo>
                  <a:pt x="1371726" y="194535"/>
                </a:lnTo>
                <a:lnTo>
                  <a:pt x="1707616" y="232018"/>
                </a:lnTo>
                <a:lnTo>
                  <a:pt x="2065219" y="270201"/>
                </a:lnTo>
                <a:lnTo>
                  <a:pt x="2450918" y="305583"/>
                </a:lnTo>
                <a:lnTo>
                  <a:pt x="2854496" y="339562"/>
                </a:lnTo>
                <a:lnTo>
                  <a:pt x="3281065" y="370390"/>
                </a:lnTo>
                <a:lnTo>
                  <a:pt x="3725514" y="399815"/>
                </a:lnTo>
                <a:lnTo>
                  <a:pt x="4189119" y="427490"/>
                </a:lnTo>
                <a:lnTo>
                  <a:pt x="4426671" y="437298"/>
                </a:lnTo>
                <a:lnTo>
                  <a:pt x="4669330" y="448158"/>
                </a:lnTo>
                <a:lnTo>
                  <a:pt x="4915819" y="458317"/>
                </a:lnTo>
                <a:lnTo>
                  <a:pt x="5163586" y="464973"/>
                </a:lnTo>
                <a:lnTo>
                  <a:pt x="5416461" y="470928"/>
                </a:lnTo>
                <a:lnTo>
                  <a:pt x="5671892" y="477234"/>
                </a:lnTo>
                <a:lnTo>
                  <a:pt x="5932430" y="481437"/>
                </a:lnTo>
                <a:lnTo>
                  <a:pt x="6195523" y="481437"/>
                </a:lnTo>
                <a:lnTo>
                  <a:pt x="6461170" y="483539"/>
                </a:lnTo>
                <a:lnTo>
                  <a:pt x="6729372" y="481437"/>
                </a:lnTo>
                <a:lnTo>
                  <a:pt x="7001406" y="477234"/>
                </a:lnTo>
                <a:lnTo>
                  <a:pt x="7273439" y="473380"/>
                </a:lnTo>
                <a:lnTo>
                  <a:pt x="7549303" y="464973"/>
                </a:lnTo>
                <a:lnTo>
                  <a:pt x="7827722" y="456215"/>
                </a:lnTo>
                <a:lnTo>
                  <a:pt x="8106140" y="446056"/>
                </a:lnTo>
                <a:lnTo>
                  <a:pt x="8387114" y="431694"/>
                </a:lnTo>
                <a:lnTo>
                  <a:pt x="8670640" y="414528"/>
                </a:lnTo>
                <a:lnTo>
                  <a:pt x="8955446" y="398064"/>
                </a:lnTo>
                <a:lnTo>
                  <a:pt x="9240250" y="377045"/>
                </a:lnTo>
                <a:lnTo>
                  <a:pt x="9528886" y="351823"/>
                </a:lnTo>
                <a:lnTo>
                  <a:pt x="9813691" y="326601"/>
                </a:lnTo>
                <a:lnTo>
                  <a:pt x="10103603" y="297525"/>
                </a:lnTo>
                <a:lnTo>
                  <a:pt x="10394794" y="265647"/>
                </a:lnTo>
                <a:lnTo>
                  <a:pt x="10682153" y="232018"/>
                </a:lnTo>
                <a:lnTo>
                  <a:pt x="10973344" y="192783"/>
                </a:lnTo>
                <a:lnTo>
                  <a:pt x="11263257" y="150746"/>
                </a:lnTo>
                <a:lnTo>
                  <a:pt x="11554448" y="109060"/>
                </a:lnTo>
                <a:lnTo>
                  <a:pt x="11844360" y="60367"/>
                </a:lnTo>
                <a:lnTo>
                  <a:pt x="12132996" y="106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1C7165-8A3A-44EB-88D0-4EFA36A00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A1081473-BB93-49A4-B605-4E2053739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C946C2-B5E5-764D-080C-7B5C53F8F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1" y="838200"/>
            <a:ext cx="8825659" cy="977902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EBEBEB"/>
                </a:solidFill>
              </a:rPr>
              <a:t>Projection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1417F-1C6A-67CB-D57C-7A8DE4EDAC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171" y="2757942"/>
            <a:ext cx="8825659" cy="326185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solidFill>
                  <a:srgbClr val="404040"/>
                </a:solidFill>
                <a:ea typeface="+mn-lt"/>
                <a:cs typeface="+mn-lt"/>
              </a:rPr>
              <a:t>The tendency to attribute or project one’s feeling, motives or characteristics to other people.</a:t>
            </a:r>
            <a:endParaRPr lang="en-GB" sz="2000">
              <a:solidFill>
                <a:srgbClr val="404040"/>
              </a:solidFill>
            </a:endParaRPr>
          </a:p>
          <a:p>
            <a:r>
              <a:rPr lang="en-GB" sz="2000">
                <a:solidFill>
                  <a:srgbClr val="404040"/>
                </a:solidFill>
                <a:ea typeface="+mn-lt"/>
                <a:cs typeface="+mn-lt"/>
              </a:rPr>
              <a:t>These can be positive, but are often negative and reflect our own undesirable traits.</a:t>
            </a:r>
            <a:endParaRPr lang="en-GB" sz="2000">
              <a:solidFill>
                <a:srgbClr val="404040"/>
              </a:solidFill>
            </a:endParaRPr>
          </a:p>
          <a:p>
            <a:endParaRPr lang="en-GB" sz="200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576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3EF4D6-026A-4D52-B916-967329EE3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4DB4846F-6AA5-4DB3-9581-D95F22BD5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21010068">
            <a:off x="8490951" y="1797517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54EC22E-2292-4292-A80B-E81DF64BF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780041"/>
            <a:ext cx="12192000" cy="5077959"/>
          </a:xfrm>
          <a:custGeom>
            <a:avLst/>
            <a:gdLst>
              <a:gd name="connsiteX0" fmla="*/ 12192000 w 12192000"/>
              <a:gd name="connsiteY0" fmla="*/ 0 h 5077959"/>
              <a:gd name="connsiteX1" fmla="*/ 12192000 w 12192000"/>
              <a:gd name="connsiteY1" fmla="*/ 1972152 h 5077959"/>
              <a:gd name="connsiteX2" fmla="*/ 12192000 w 12192000"/>
              <a:gd name="connsiteY2" fmla="*/ 2361342 h 5077959"/>
              <a:gd name="connsiteX3" fmla="*/ 12192000 w 12192000"/>
              <a:gd name="connsiteY3" fmla="*/ 5077959 h 5077959"/>
              <a:gd name="connsiteX4" fmla="*/ 0 w 12192000"/>
              <a:gd name="connsiteY4" fmla="*/ 5077959 h 5077959"/>
              <a:gd name="connsiteX5" fmla="*/ 0 w 12192000"/>
              <a:gd name="connsiteY5" fmla="*/ 2361342 h 5077959"/>
              <a:gd name="connsiteX6" fmla="*/ 0 w 12192000"/>
              <a:gd name="connsiteY6" fmla="*/ 1972152 h 5077959"/>
              <a:gd name="connsiteX7" fmla="*/ 0 w 12192000"/>
              <a:gd name="connsiteY7" fmla="*/ 12515 h 5077959"/>
              <a:gd name="connsiteX8" fmla="*/ 108623 w 12192000"/>
              <a:gd name="connsiteY8" fmla="*/ 29540 h 5077959"/>
              <a:gd name="connsiteX9" fmla="*/ 300195 w 12192000"/>
              <a:gd name="connsiteY9" fmla="*/ 56163 h 5077959"/>
              <a:gd name="connsiteX10" fmla="*/ 527528 w 12192000"/>
              <a:gd name="connsiteY10" fmla="*/ 88041 h 5077959"/>
              <a:gd name="connsiteX11" fmla="*/ 779127 w 12192000"/>
              <a:gd name="connsiteY11" fmla="*/ 121671 h 5077959"/>
              <a:gd name="connsiteX12" fmla="*/ 1062654 w 12192000"/>
              <a:gd name="connsiteY12" fmla="*/ 157052 h 5077959"/>
              <a:gd name="connsiteX13" fmla="*/ 1371726 w 12192000"/>
              <a:gd name="connsiteY13" fmla="*/ 194535 h 5077959"/>
              <a:gd name="connsiteX14" fmla="*/ 1707616 w 12192000"/>
              <a:gd name="connsiteY14" fmla="*/ 232018 h 5077959"/>
              <a:gd name="connsiteX15" fmla="*/ 2065219 w 12192000"/>
              <a:gd name="connsiteY15" fmla="*/ 270201 h 5077959"/>
              <a:gd name="connsiteX16" fmla="*/ 2450918 w 12192000"/>
              <a:gd name="connsiteY16" fmla="*/ 305583 h 5077959"/>
              <a:gd name="connsiteX17" fmla="*/ 2854496 w 12192000"/>
              <a:gd name="connsiteY17" fmla="*/ 339562 h 5077959"/>
              <a:gd name="connsiteX18" fmla="*/ 3281065 w 12192000"/>
              <a:gd name="connsiteY18" fmla="*/ 370390 h 5077959"/>
              <a:gd name="connsiteX19" fmla="*/ 3725514 w 12192000"/>
              <a:gd name="connsiteY19" fmla="*/ 399815 h 5077959"/>
              <a:gd name="connsiteX20" fmla="*/ 4189119 w 12192000"/>
              <a:gd name="connsiteY20" fmla="*/ 427490 h 5077959"/>
              <a:gd name="connsiteX21" fmla="*/ 4426671 w 12192000"/>
              <a:gd name="connsiteY21" fmla="*/ 437298 h 5077959"/>
              <a:gd name="connsiteX22" fmla="*/ 4669330 w 12192000"/>
              <a:gd name="connsiteY22" fmla="*/ 448158 h 5077959"/>
              <a:gd name="connsiteX23" fmla="*/ 4915819 w 12192000"/>
              <a:gd name="connsiteY23" fmla="*/ 458317 h 5077959"/>
              <a:gd name="connsiteX24" fmla="*/ 5163586 w 12192000"/>
              <a:gd name="connsiteY24" fmla="*/ 464973 h 5077959"/>
              <a:gd name="connsiteX25" fmla="*/ 5416461 w 12192000"/>
              <a:gd name="connsiteY25" fmla="*/ 470928 h 5077959"/>
              <a:gd name="connsiteX26" fmla="*/ 5671892 w 12192000"/>
              <a:gd name="connsiteY26" fmla="*/ 477234 h 5077959"/>
              <a:gd name="connsiteX27" fmla="*/ 5932430 w 12192000"/>
              <a:gd name="connsiteY27" fmla="*/ 481437 h 5077959"/>
              <a:gd name="connsiteX28" fmla="*/ 6195523 w 12192000"/>
              <a:gd name="connsiteY28" fmla="*/ 481437 h 5077959"/>
              <a:gd name="connsiteX29" fmla="*/ 6461170 w 12192000"/>
              <a:gd name="connsiteY29" fmla="*/ 483539 h 5077959"/>
              <a:gd name="connsiteX30" fmla="*/ 6729372 w 12192000"/>
              <a:gd name="connsiteY30" fmla="*/ 481437 h 5077959"/>
              <a:gd name="connsiteX31" fmla="*/ 7001406 w 12192000"/>
              <a:gd name="connsiteY31" fmla="*/ 477234 h 5077959"/>
              <a:gd name="connsiteX32" fmla="*/ 7273439 w 12192000"/>
              <a:gd name="connsiteY32" fmla="*/ 473380 h 5077959"/>
              <a:gd name="connsiteX33" fmla="*/ 7549303 w 12192000"/>
              <a:gd name="connsiteY33" fmla="*/ 464973 h 5077959"/>
              <a:gd name="connsiteX34" fmla="*/ 7827722 w 12192000"/>
              <a:gd name="connsiteY34" fmla="*/ 456215 h 5077959"/>
              <a:gd name="connsiteX35" fmla="*/ 8106140 w 12192000"/>
              <a:gd name="connsiteY35" fmla="*/ 446056 h 5077959"/>
              <a:gd name="connsiteX36" fmla="*/ 8387114 w 12192000"/>
              <a:gd name="connsiteY36" fmla="*/ 431694 h 5077959"/>
              <a:gd name="connsiteX37" fmla="*/ 8670640 w 12192000"/>
              <a:gd name="connsiteY37" fmla="*/ 414528 h 5077959"/>
              <a:gd name="connsiteX38" fmla="*/ 8955446 w 12192000"/>
              <a:gd name="connsiteY38" fmla="*/ 398064 h 5077959"/>
              <a:gd name="connsiteX39" fmla="*/ 9240250 w 12192000"/>
              <a:gd name="connsiteY39" fmla="*/ 377045 h 5077959"/>
              <a:gd name="connsiteX40" fmla="*/ 9528886 w 12192000"/>
              <a:gd name="connsiteY40" fmla="*/ 351823 h 5077959"/>
              <a:gd name="connsiteX41" fmla="*/ 9813691 w 12192000"/>
              <a:gd name="connsiteY41" fmla="*/ 326601 h 5077959"/>
              <a:gd name="connsiteX42" fmla="*/ 10103603 w 12192000"/>
              <a:gd name="connsiteY42" fmla="*/ 297525 h 5077959"/>
              <a:gd name="connsiteX43" fmla="*/ 10394794 w 12192000"/>
              <a:gd name="connsiteY43" fmla="*/ 265647 h 5077959"/>
              <a:gd name="connsiteX44" fmla="*/ 10682153 w 12192000"/>
              <a:gd name="connsiteY44" fmla="*/ 232018 h 5077959"/>
              <a:gd name="connsiteX45" fmla="*/ 10973344 w 12192000"/>
              <a:gd name="connsiteY45" fmla="*/ 192783 h 5077959"/>
              <a:gd name="connsiteX46" fmla="*/ 11263257 w 12192000"/>
              <a:gd name="connsiteY46" fmla="*/ 150746 h 5077959"/>
              <a:gd name="connsiteX47" fmla="*/ 11554448 w 12192000"/>
              <a:gd name="connsiteY47" fmla="*/ 109060 h 5077959"/>
              <a:gd name="connsiteX48" fmla="*/ 11844360 w 12192000"/>
              <a:gd name="connsiteY48" fmla="*/ 60367 h 5077959"/>
              <a:gd name="connsiteX49" fmla="*/ 12132996 w 12192000"/>
              <a:gd name="connsiteY49" fmla="*/ 10623 h 5077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2192000" h="5077959">
                <a:moveTo>
                  <a:pt x="12192000" y="0"/>
                </a:moveTo>
                <a:lnTo>
                  <a:pt x="12192000" y="1972152"/>
                </a:lnTo>
                <a:lnTo>
                  <a:pt x="12192000" y="2361342"/>
                </a:lnTo>
                <a:lnTo>
                  <a:pt x="12192000" y="5077959"/>
                </a:lnTo>
                <a:lnTo>
                  <a:pt x="0" y="5077959"/>
                </a:lnTo>
                <a:lnTo>
                  <a:pt x="0" y="2361342"/>
                </a:lnTo>
                <a:lnTo>
                  <a:pt x="0" y="1972152"/>
                </a:lnTo>
                <a:lnTo>
                  <a:pt x="0" y="12515"/>
                </a:lnTo>
                <a:lnTo>
                  <a:pt x="108623" y="29540"/>
                </a:lnTo>
                <a:lnTo>
                  <a:pt x="300195" y="56163"/>
                </a:lnTo>
                <a:lnTo>
                  <a:pt x="527528" y="88041"/>
                </a:lnTo>
                <a:lnTo>
                  <a:pt x="779127" y="121671"/>
                </a:lnTo>
                <a:lnTo>
                  <a:pt x="1062654" y="157052"/>
                </a:lnTo>
                <a:lnTo>
                  <a:pt x="1371726" y="194535"/>
                </a:lnTo>
                <a:lnTo>
                  <a:pt x="1707616" y="232018"/>
                </a:lnTo>
                <a:lnTo>
                  <a:pt x="2065219" y="270201"/>
                </a:lnTo>
                <a:lnTo>
                  <a:pt x="2450918" y="305583"/>
                </a:lnTo>
                <a:lnTo>
                  <a:pt x="2854496" y="339562"/>
                </a:lnTo>
                <a:lnTo>
                  <a:pt x="3281065" y="370390"/>
                </a:lnTo>
                <a:lnTo>
                  <a:pt x="3725514" y="399815"/>
                </a:lnTo>
                <a:lnTo>
                  <a:pt x="4189119" y="427490"/>
                </a:lnTo>
                <a:lnTo>
                  <a:pt x="4426671" y="437298"/>
                </a:lnTo>
                <a:lnTo>
                  <a:pt x="4669330" y="448158"/>
                </a:lnTo>
                <a:lnTo>
                  <a:pt x="4915819" y="458317"/>
                </a:lnTo>
                <a:lnTo>
                  <a:pt x="5163586" y="464973"/>
                </a:lnTo>
                <a:lnTo>
                  <a:pt x="5416461" y="470928"/>
                </a:lnTo>
                <a:lnTo>
                  <a:pt x="5671892" y="477234"/>
                </a:lnTo>
                <a:lnTo>
                  <a:pt x="5932430" y="481437"/>
                </a:lnTo>
                <a:lnTo>
                  <a:pt x="6195523" y="481437"/>
                </a:lnTo>
                <a:lnTo>
                  <a:pt x="6461170" y="483539"/>
                </a:lnTo>
                <a:lnTo>
                  <a:pt x="6729372" y="481437"/>
                </a:lnTo>
                <a:lnTo>
                  <a:pt x="7001406" y="477234"/>
                </a:lnTo>
                <a:lnTo>
                  <a:pt x="7273439" y="473380"/>
                </a:lnTo>
                <a:lnTo>
                  <a:pt x="7549303" y="464973"/>
                </a:lnTo>
                <a:lnTo>
                  <a:pt x="7827722" y="456215"/>
                </a:lnTo>
                <a:lnTo>
                  <a:pt x="8106140" y="446056"/>
                </a:lnTo>
                <a:lnTo>
                  <a:pt x="8387114" y="431694"/>
                </a:lnTo>
                <a:lnTo>
                  <a:pt x="8670640" y="414528"/>
                </a:lnTo>
                <a:lnTo>
                  <a:pt x="8955446" y="398064"/>
                </a:lnTo>
                <a:lnTo>
                  <a:pt x="9240250" y="377045"/>
                </a:lnTo>
                <a:lnTo>
                  <a:pt x="9528886" y="351823"/>
                </a:lnTo>
                <a:lnTo>
                  <a:pt x="9813691" y="326601"/>
                </a:lnTo>
                <a:lnTo>
                  <a:pt x="10103603" y="297525"/>
                </a:lnTo>
                <a:lnTo>
                  <a:pt x="10394794" y="265647"/>
                </a:lnTo>
                <a:lnTo>
                  <a:pt x="10682153" y="232018"/>
                </a:lnTo>
                <a:lnTo>
                  <a:pt x="10973344" y="192783"/>
                </a:lnTo>
                <a:lnTo>
                  <a:pt x="11263257" y="150746"/>
                </a:lnTo>
                <a:lnTo>
                  <a:pt x="11554448" y="109060"/>
                </a:lnTo>
                <a:lnTo>
                  <a:pt x="11844360" y="60367"/>
                </a:lnTo>
                <a:lnTo>
                  <a:pt x="12132996" y="106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1C7165-8A3A-44EB-88D0-4EFA36A00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A1081473-BB93-49A4-B605-4E2053739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92BA5D-BCD9-F814-EFBC-73B38CC68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1" y="838200"/>
            <a:ext cx="8825659" cy="977902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EBEBEB"/>
                </a:solidFill>
              </a:rPr>
              <a:t>Perceptual Defence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A3151-E93F-4A90-F959-24052DFF2A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171" y="2757942"/>
            <a:ext cx="8825659" cy="326185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solidFill>
                  <a:srgbClr val="404040"/>
                </a:solidFill>
                <a:ea typeface="+mn-lt"/>
                <a:cs typeface="+mn-lt"/>
              </a:rPr>
              <a:t>The tendency to avoid or screen out certain stimuli that are perceptually disturbing or threatening, and select information supportive of an existing point of view.</a:t>
            </a:r>
            <a:endParaRPr lang="en-GB" sz="2000">
              <a:solidFill>
                <a:srgbClr val="404040"/>
              </a:solidFill>
            </a:endParaRPr>
          </a:p>
          <a:p>
            <a:endParaRPr lang="en-GB" sz="200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153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3EF4D6-026A-4D52-B916-967329EE3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4DB4846F-6AA5-4DB3-9581-D95F22BD5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21010068">
            <a:off x="8490951" y="1797517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54EC22E-2292-4292-A80B-E81DF64BF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780041"/>
            <a:ext cx="12192000" cy="5077959"/>
          </a:xfrm>
          <a:custGeom>
            <a:avLst/>
            <a:gdLst>
              <a:gd name="connsiteX0" fmla="*/ 12192000 w 12192000"/>
              <a:gd name="connsiteY0" fmla="*/ 0 h 5077959"/>
              <a:gd name="connsiteX1" fmla="*/ 12192000 w 12192000"/>
              <a:gd name="connsiteY1" fmla="*/ 1972152 h 5077959"/>
              <a:gd name="connsiteX2" fmla="*/ 12192000 w 12192000"/>
              <a:gd name="connsiteY2" fmla="*/ 2361342 h 5077959"/>
              <a:gd name="connsiteX3" fmla="*/ 12192000 w 12192000"/>
              <a:gd name="connsiteY3" fmla="*/ 5077959 h 5077959"/>
              <a:gd name="connsiteX4" fmla="*/ 0 w 12192000"/>
              <a:gd name="connsiteY4" fmla="*/ 5077959 h 5077959"/>
              <a:gd name="connsiteX5" fmla="*/ 0 w 12192000"/>
              <a:gd name="connsiteY5" fmla="*/ 2361342 h 5077959"/>
              <a:gd name="connsiteX6" fmla="*/ 0 w 12192000"/>
              <a:gd name="connsiteY6" fmla="*/ 1972152 h 5077959"/>
              <a:gd name="connsiteX7" fmla="*/ 0 w 12192000"/>
              <a:gd name="connsiteY7" fmla="*/ 12515 h 5077959"/>
              <a:gd name="connsiteX8" fmla="*/ 108623 w 12192000"/>
              <a:gd name="connsiteY8" fmla="*/ 29540 h 5077959"/>
              <a:gd name="connsiteX9" fmla="*/ 300195 w 12192000"/>
              <a:gd name="connsiteY9" fmla="*/ 56163 h 5077959"/>
              <a:gd name="connsiteX10" fmla="*/ 527528 w 12192000"/>
              <a:gd name="connsiteY10" fmla="*/ 88041 h 5077959"/>
              <a:gd name="connsiteX11" fmla="*/ 779127 w 12192000"/>
              <a:gd name="connsiteY11" fmla="*/ 121671 h 5077959"/>
              <a:gd name="connsiteX12" fmla="*/ 1062654 w 12192000"/>
              <a:gd name="connsiteY12" fmla="*/ 157052 h 5077959"/>
              <a:gd name="connsiteX13" fmla="*/ 1371726 w 12192000"/>
              <a:gd name="connsiteY13" fmla="*/ 194535 h 5077959"/>
              <a:gd name="connsiteX14" fmla="*/ 1707616 w 12192000"/>
              <a:gd name="connsiteY14" fmla="*/ 232018 h 5077959"/>
              <a:gd name="connsiteX15" fmla="*/ 2065219 w 12192000"/>
              <a:gd name="connsiteY15" fmla="*/ 270201 h 5077959"/>
              <a:gd name="connsiteX16" fmla="*/ 2450918 w 12192000"/>
              <a:gd name="connsiteY16" fmla="*/ 305583 h 5077959"/>
              <a:gd name="connsiteX17" fmla="*/ 2854496 w 12192000"/>
              <a:gd name="connsiteY17" fmla="*/ 339562 h 5077959"/>
              <a:gd name="connsiteX18" fmla="*/ 3281065 w 12192000"/>
              <a:gd name="connsiteY18" fmla="*/ 370390 h 5077959"/>
              <a:gd name="connsiteX19" fmla="*/ 3725514 w 12192000"/>
              <a:gd name="connsiteY19" fmla="*/ 399815 h 5077959"/>
              <a:gd name="connsiteX20" fmla="*/ 4189119 w 12192000"/>
              <a:gd name="connsiteY20" fmla="*/ 427490 h 5077959"/>
              <a:gd name="connsiteX21" fmla="*/ 4426671 w 12192000"/>
              <a:gd name="connsiteY21" fmla="*/ 437298 h 5077959"/>
              <a:gd name="connsiteX22" fmla="*/ 4669330 w 12192000"/>
              <a:gd name="connsiteY22" fmla="*/ 448158 h 5077959"/>
              <a:gd name="connsiteX23" fmla="*/ 4915819 w 12192000"/>
              <a:gd name="connsiteY23" fmla="*/ 458317 h 5077959"/>
              <a:gd name="connsiteX24" fmla="*/ 5163586 w 12192000"/>
              <a:gd name="connsiteY24" fmla="*/ 464973 h 5077959"/>
              <a:gd name="connsiteX25" fmla="*/ 5416461 w 12192000"/>
              <a:gd name="connsiteY25" fmla="*/ 470928 h 5077959"/>
              <a:gd name="connsiteX26" fmla="*/ 5671892 w 12192000"/>
              <a:gd name="connsiteY26" fmla="*/ 477234 h 5077959"/>
              <a:gd name="connsiteX27" fmla="*/ 5932430 w 12192000"/>
              <a:gd name="connsiteY27" fmla="*/ 481437 h 5077959"/>
              <a:gd name="connsiteX28" fmla="*/ 6195523 w 12192000"/>
              <a:gd name="connsiteY28" fmla="*/ 481437 h 5077959"/>
              <a:gd name="connsiteX29" fmla="*/ 6461170 w 12192000"/>
              <a:gd name="connsiteY29" fmla="*/ 483539 h 5077959"/>
              <a:gd name="connsiteX30" fmla="*/ 6729372 w 12192000"/>
              <a:gd name="connsiteY30" fmla="*/ 481437 h 5077959"/>
              <a:gd name="connsiteX31" fmla="*/ 7001406 w 12192000"/>
              <a:gd name="connsiteY31" fmla="*/ 477234 h 5077959"/>
              <a:gd name="connsiteX32" fmla="*/ 7273439 w 12192000"/>
              <a:gd name="connsiteY32" fmla="*/ 473380 h 5077959"/>
              <a:gd name="connsiteX33" fmla="*/ 7549303 w 12192000"/>
              <a:gd name="connsiteY33" fmla="*/ 464973 h 5077959"/>
              <a:gd name="connsiteX34" fmla="*/ 7827722 w 12192000"/>
              <a:gd name="connsiteY34" fmla="*/ 456215 h 5077959"/>
              <a:gd name="connsiteX35" fmla="*/ 8106140 w 12192000"/>
              <a:gd name="connsiteY35" fmla="*/ 446056 h 5077959"/>
              <a:gd name="connsiteX36" fmla="*/ 8387114 w 12192000"/>
              <a:gd name="connsiteY36" fmla="*/ 431694 h 5077959"/>
              <a:gd name="connsiteX37" fmla="*/ 8670640 w 12192000"/>
              <a:gd name="connsiteY37" fmla="*/ 414528 h 5077959"/>
              <a:gd name="connsiteX38" fmla="*/ 8955446 w 12192000"/>
              <a:gd name="connsiteY38" fmla="*/ 398064 h 5077959"/>
              <a:gd name="connsiteX39" fmla="*/ 9240250 w 12192000"/>
              <a:gd name="connsiteY39" fmla="*/ 377045 h 5077959"/>
              <a:gd name="connsiteX40" fmla="*/ 9528886 w 12192000"/>
              <a:gd name="connsiteY40" fmla="*/ 351823 h 5077959"/>
              <a:gd name="connsiteX41" fmla="*/ 9813691 w 12192000"/>
              <a:gd name="connsiteY41" fmla="*/ 326601 h 5077959"/>
              <a:gd name="connsiteX42" fmla="*/ 10103603 w 12192000"/>
              <a:gd name="connsiteY42" fmla="*/ 297525 h 5077959"/>
              <a:gd name="connsiteX43" fmla="*/ 10394794 w 12192000"/>
              <a:gd name="connsiteY43" fmla="*/ 265647 h 5077959"/>
              <a:gd name="connsiteX44" fmla="*/ 10682153 w 12192000"/>
              <a:gd name="connsiteY44" fmla="*/ 232018 h 5077959"/>
              <a:gd name="connsiteX45" fmla="*/ 10973344 w 12192000"/>
              <a:gd name="connsiteY45" fmla="*/ 192783 h 5077959"/>
              <a:gd name="connsiteX46" fmla="*/ 11263257 w 12192000"/>
              <a:gd name="connsiteY46" fmla="*/ 150746 h 5077959"/>
              <a:gd name="connsiteX47" fmla="*/ 11554448 w 12192000"/>
              <a:gd name="connsiteY47" fmla="*/ 109060 h 5077959"/>
              <a:gd name="connsiteX48" fmla="*/ 11844360 w 12192000"/>
              <a:gd name="connsiteY48" fmla="*/ 60367 h 5077959"/>
              <a:gd name="connsiteX49" fmla="*/ 12132996 w 12192000"/>
              <a:gd name="connsiteY49" fmla="*/ 10623 h 5077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2192000" h="5077959">
                <a:moveTo>
                  <a:pt x="12192000" y="0"/>
                </a:moveTo>
                <a:lnTo>
                  <a:pt x="12192000" y="1972152"/>
                </a:lnTo>
                <a:lnTo>
                  <a:pt x="12192000" y="2361342"/>
                </a:lnTo>
                <a:lnTo>
                  <a:pt x="12192000" y="5077959"/>
                </a:lnTo>
                <a:lnTo>
                  <a:pt x="0" y="5077959"/>
                </a:lnTo>
                <a:lnTo>
                  <a:pt x="0" y="2361342"/>
                </a:lnTo>
                <a:lnTo>
                  <a:pt x="0" y="1972152"/>
                </a:lnTo>
                <a:lnTo>
                  <a:pt x="0" y="12515"/>
                </a:lnTo>
                <a:lnTo>
                  <a:pt x="108623" y="29540"/>
                </a:lnTo>
                <a:lnTo>
                  <a:pt x="300195" y="56163"/>
                </a:lnTo>
                <a:lnTo>
                  <a:pt x="527528" y="88041"/>
                </a:lnTo>
                <a:lnTo>
                  <a:pt x="779127" y="121671"/>
                </a:lnTo>
                <a:lnTo>
                  <a:pt x="1062654" y="157052"/>
                </a:lnTo>
                <a:lnTo>
                  <a:pt x="1371726" y="194535"/>
                </a:lnTo>
                <a:lnTo>
                  <a:pt x="1707616" y="232018"/>
                </a:lnTo>
                <a:lnTo>
                  <a:pt x="2065219" y="270201"/>
                </a:lnTo>
                <a:lnTo>
                  <a:pt x="2450918" y="305583"/>
                </a:lnTo>
                <a:lnTo>
                  <a:pt x="2854496" y="339562"/>
                </a:lnTo>
                <a:lnTo>
                  <a:pt x="3281065" y="370390"/>
                </a:lnTo>
                <a:lnTo>
                  <a:pt x="3725514" y="399815"/>
                </a:lnTo>
                <a:lnTo>
                  <a:pt x="4189119" y="427490"/>
                </a:lnTo>
                <a:lnTo>
                  <a:pt x="4426671" y="437298"/>
                </a:lnTo>
                <a:lnTo>
                  <a:pt x="4669330" y="448158"/>
                </a:lnTo>
                <a:lnTo>
                  <a:pt x="4915819" y="458317"/>
                </a:lnTo>
                <a:lnTo>
                  <a:pt x="5163586" y="464973"/>
                </a:lnTo>
                <a:lnTo>
                  <a:pt x="5416461" y="470928"/>
                </a:lnTo>
                <a:lnTo>
                  <a:pt x="5671892" y="477234"/>
                </a:lnTo>
                <a:lnTo>
                  <a:pt x="5932430" y="481437"/>
                </a:lnTo>
                <a:lnTo>
                  <a:pt x="6195523" y="481437"/>
                </a:lnTo>
                <a:lnTo>
                  <a:pt x="6461170" y="483539"/>
                </a:lnTo>
                <a:lnTo>
                  <a:pt x="6729372" y="481437"/>
                </a:lnTo>
                <a:lnTo>
                  <a:pt x="7001406" y="477234"/>
                </a:lnTo>
                <a:lnTo>
                  <a:pt x="7273439" y="473380"/>
                </a:lnTo>
                <a:lnTo>
                  <a:pt x="7549303" y="464973"/>
                </a:lnTo>
                <a:lnTo>
                  <a:pt x="7827722" y="456215"/>
                </a:lnTo>
                <a:lnTo>
                  <a:pt x="8106140" y="446056"/>
                </a:lnTo>
                <a:lnTo>
                  <a:pt x="8387114" y="431694"/>
                </a:lnTo>
                <a:lnTo>
                  <a:pt x="8670640" y="414528"/>
                </a:lnTo>
                <a:lnTo>
                  <a:pt x="8955446" y="398064"/>
                </a:lnTo>
                <a:lnTo>
                  <a:pt x="9240250" y="377045"/>
                </a:lnTo>
                <a:lnTo>
                  <a:pt x="9528886" y="351823"/>
                </a:lnTo>
                <a:lnTo>
                  <a:pt x="9813691" y="326601"/>
                </a:lnTo>
                <a:lnTo>
                  <a:pt x="10103603" y="297525"/>
                </a:lnTo>
                <a:lnTo>
                  <a:pt x="10394794" y="265647"/>
                </a:lnTo>
                <a:lnTo>
                  <a:pt x="10682153" y="232018"/>
                </a:lnTo>
                <a:lnTo>
                  <a:pt x="10973344" y="192783"/>
                </a:lnTo>
                <a:lnTo>
                  <a:pt x="11263257" y="150746"/>
                </a:lnTo>
                <a:lnTo>
                  <a:pt x="11554448" y="109060"/>
                </a:lnTo>
                <a:lnTo>
                  <a:pt x="11844360" y="60367"/>
                </a:lnTo>
                <a:lnTo>
                  <a:pt x="12132996" y="106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1C7165-8A3A-44EB-88D0-4EFA36A00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A1081473-BB93-49A4-B605-4E2053739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3B4227-620A-E6D1-CF84-E8ED7559B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1" y="838200"/>
            <a:ext cx="8825659" cy="977902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EBEBEB"/>
                </a:solidFill>
              </a:rPr>
              <a:t>Unconscious Bias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D791E7-66AB-4465-A57A-E7D4DC54E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171" y="2757942"/>
            <a:ext cx="8825659" cy="326185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000">
                <a:solidFill>
                  <a:srgbClr val="404040"/>
                </a:solidFill>
              </a:rPr>
              <a:t>Duke University: "mature-faced" people had a career advantage over "baby-faced" people</a:t>
            </a:r>
          </a:p>
          <a:p>
            <a:r>
              <a:rPr lang="en-GB" sz="2000">
                <a:solidFill>
                  <a:srgbClr val="404040"/>
                </a:solidFill>
              </a:rPr>
              <a:t>Yale University: male and female scientists are more likely to hire men, rate them higher than men and pay them more than women.</a:t>
            </a:r>
          </a:p>
          <a:p>
            <a:r>
              <a:rPr lang="en-GB" sz="2000">
                <a:solidFill>
                  <a:srgbClr val="404040"/>
                </a:solidFill>
              </a:rPr>
              <a:t>"the associations we hold, outside our conscious awareness and control...triggered by our brain automatically making quick judgements and assessments"</a:t>
            </a:r>
          </a:p>
        </p:txBody>
      </p:sp>
    </p:spTree>
    <p:extLst>
      <p:ext uri="{BB962C8B-B14F-4D97-AF65-F5344CB8AC3E}">
        <p14:creationId xmlns:p14="http://schemas.microsoft.com/office/powerpoint/2010/main" val="31855990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219AE65-9B94-44EA-BEF3-EF4BFA169C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C81A57-9CD5-461B-8FFE-4A8CB6CFBE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17539" y="467397"/>
            <a:ext cx="695829" cy="591911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086C462-37F4-494D-8292-CCB95221CC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  <a:solidFill>
            <a:srgbClr val="FFFFFF"/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C7D2D64-353F-4802-AA48-A70CE6020B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30A6328F-CAA3-4052-BF4C-14BD47706E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1002">
              <a:schemeClr val="dk2"/>
            </a:fillRef>
            <a:effectRef idx="0">
              <a:scrgbClr r="0" g="0" b="0"/>
            </a:effectRef>
            <a:fontRef idx="major"/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4E50D3B-7514-5720-9A16-94F0F6E7A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372" y="1209957"/>
            <a:ext cx="3034580" cy="4438087"/>
          </a:xfrm>
        </p:spPr>
        <p:txBody>
          <a:bodyPr anchor="ctr">
            <a:normAutofit/>
          </a:bodyPr>
          <a:lstStyle/>
          <a:p>
            <a:pPr algn="r"/>
            <a:r>
              <a:rPr lang="en-GB" sz="3000">
                <a:solidFill>
                  <a:schemeClr val="tx1"/>
                </a:solidFill>
              </a:rPr>
              <a:t>4 STRATEGIES FOR OVERCOMING UNCONSCIOUS BIAS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D23B2CD-009B-425A-9616-1E1AD1D5A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56687" y="1930986"/>
            <a:ext cx="0" cy="3200400"/>
          </a:xfrm>
          <a:prstGeom prst="line">
            <a:avLst/>
          </a:prstGeom>
          <a:ln w="15875" cap="sq">
            <a:solidFill>
              <a:schemeClr val="tx2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F4A28-BA1B-53F5-E353-E9D9F7092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8424" y="1059025"/>
            <a:ext cx="5302189" cy="473995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Be aware of the bias – and mitigate it</a:t>
            </a:r>
          </a:p>
          <a:p>
            <a:r>
              <a:rPr lang="en-GB">
                <a:solidFill>
                  <a:schemeClr val="tx1"/>
                </a:solidFill>
              </a:rPr>
              <a:t>Improve cultural competency</a:t>
            </a:r>
          </a:p>
          <a:p>
            <a:r>
              <a:rPr lang="en-GB">
                <a:solidFill>
                  <a:schemeClr val="tx1"/>
                </a:solidFill>
              </a:rPr>
              <a:t>Create safe spaces for learning</a:t>
            </a:r>
          </a:p>
          <a:p>
            <a:r>
              <a:rPr lang="en-GB">
                <a:solidFill>
                  <a:schemeClr val="tx1"/>
                </a:solidFill>
              </a:rPr>
              <a:t>Take the Implicit Bias Test: </a:t>
            </a:r>
            <a:r>
              <a:rPr lang="en-GB">
                <a:solidFill>
                  <a:schemeClr val="tx1"/>
                </a:solidFill>
                <a:ea typeface="+mn-lt"/>
                <a:cs typeface="+mn-lt"/>
                <a:hlinkClick r:id="rId2"/>
              </a:rPr>
              <a:t>https://implicit.harvard.edu/implicit/takeatest.html</a:t>
            </a:r>
            <a:endParaRPr lang="en-GB">
              <a:solidFill>
                <a:schemeClr val="tx1"/>
              </a:solidFill>
              <a:ea typeface="+mn-lt"/>
              <a:cs typeface="+mn-lt"/>
            </a:endParaRPr>
          </a:p>
          <a:p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8909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3EF4D6-026A-4D52-B916-967329EE3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4DB4846F-6AA5-4DB3-9581-D95F22BD5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21010068">
            <a:off x="8490951" y="1797517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54EC22E-2292-4292-A80B-E81DF64BF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780041"/>
            <a:ext cx="12192000" cy="5077959"/>
          </a:xfrm>
          <a:custGeom>
            <a:avLst/>
            <a:gdLst>
              <a:gd name="connsiteX0" fmla="*/ 12192000 w 12192000"/>
              <a:gd name="connsiteY0" fmla="*/ 0 h 5077959"/>
              <a:gd name="connsiteX1" fmla="*/ 12192000 w 12192000"/>
              <a:gd name="connsiteY1" fmla="*/ 1972152 h 5077959"/>
              <a:gd name="connsiteX2" fmla="*/ 12192000 w 12192000"/>
              <a:gd name="connsiteY2" fmla="*/ 2361342 h 5077959"/>
              <a:gd name="connsiteX3" fmla="*/ 12192000 w 12192000"/>
              <a:gd name="connsiteY3" fmla="*/ 5077959 h 5077959"/>
              <a:gd name="connsiteX4" fmla="*/ 0 w 12192000"/>
              <a:gd name="connsiteY4" fmla="*/ 5077959 h 5077959"/>
              <a:gd name="connsiteX5" fmla="*/ 0 w 12192000"/>
              <a:gd name="connsiteY5" fmla="*/ 2361342 h 5077959"/>
              <a:gd name="connsiteX6" fmla="*/ 0 w 12192000"/>
              <a:gd name="connsiteY6" fmla="*/ 1972152 h 5077959"/>
              <a:gd name="connsiteX7" fmla="*/ 0 w 12192000"/>
              <a:gd name="connsiteY7" fmla="*/ 12515 h 5077959"/>
              <a:gd name="connsiteX8" fmla="*/ 108623 w 12192000"/>
              <a:gd name="connsiteY8" fmla="*/ 29540 h 5077959"/>
              <a:gd name="connsiteX9" fmla="*/ 300195 w 12192000"/>
              <a:gd name="connsiteY9" fmla="*/ 56163 h 5077959"/>
              <a:gd name="connsiteX10" fmla="*/ 527528 w 12192000"/>
              <a:gd name="connsiteY10" fmla="*/ 88041 h 5077959"/>
              <a:gd name="connsiteX11" fmla="*/ 779127 w 12192000"/>
              <a:gd name="connsiteY11" fmla="*/ 121671 h 5077959"/>
              <a:gd name="connsiteX12" fmla="*/ 1062654 w 12192000"/>
              <a:gd name="connsiteY12" fmla="*/ 157052 h 5077959"/>
              <a:gd name="connsiteX13" fmla="*/ 1371726 w 12192000"/>
              <a:gd name="connsiteY13" fmla="*/ 194535 h 5077959"/>
              <a:gd name="connsiteX14" fmla="*/ 1707616 w 12192000"/>
              <a:gd name="connsiteY14" fmla="*/ 232018 h 5077959"/>
              <a:gd name="connsiteX15" fmla="*/ 2065219 w 12192000"/>
              <a:gd name="connsiteY15" fmla="*/ 270201 h 5077959"/>
              <a:gd name="connsiteX16" fmla="*/ 2450918 w 12192000"/>
              <a:gd name="connsiteY16" fmla="*/ 305583 h 5077959"/>
              <a:gd name="connsiteX17" fmla="*/ 2854496 w 12192000"/>
              <a:gd name="connsiteY17" fmla="*/ 339562 h 5077959"/>
              <a:gd name="connsiteX18" fmla="*/ 3281065 w 12192000"/>
              <a:gd name="connsiteY18" fmla="*/ 370390 h 5077959"/>
              <a:gd name="connsiteX19" fmla="*/ 3725514 w 12192000"/>
              <a:gd name="connsiteY19" fmla="*/ 399815 h 5077959"/>
              <a:gd name="connsiteX20" fmla="*/ 4189119 w 12192000"/>
              <a:gd name="connsiteY20" fmla="*/ 427490 h 5077959"/>
              <a:gd name="connsiteX21" fmla="*/ 4426671 w 12192000"/>
              <a:gd name="connsiteY21" fmla="*/ 437298 h 5077959"/>
              <a:gd name="connsiteX22" fmla="*/ 4669330 w 12192000"/>
              <a:gd name="connsiteY22" fmla="*/ 448158 h 5077959"/>
              <a:gd name="connsiteX23" fmla="*/ 4915819 w 12192000"/>
              <a:gd name="connsiteY23" fmla="*/ 458317 h 5077959"/>
              <a:gd name="connsiteX24" fmla="*/ 5163586 w 12192000"/>
              <a:gd name="connsiteY24" fmla="*/ 464973 h 5077959"/>
              <a:gd name="connsiteX25" fmla="*/ 5416461 w 12192000"/>
              <a:gd name="connsiteY25" fmla="*/ 470928 h 5077959"/>
              <a:gd name="connsiteX26" fmla="*/ 5671892 w 12192000"/>
              <a:gd name="connsiteY26" fmla="*/ 477234 h 5077959"/>
              <a:gd name="connsiteX27" fmla="*/ 5932430 w 12192000"/>
              <a:gd name="connsiteY27" fmla="*/ 481437 h 5077959"/>
              <a:gd name="connsiteX28" fmla="*/ 6195523 w 12192000"/>
              <a:gd name="connsiteY28" fmla="*/ 481437 h 5077959"/>
              <a:gd name="connsiteX29" fmla="*/ 6461170 w 12192000"/>
              <a:gd name="connsiteY29" fmla="*/ 483539 h 5077959"/>
              <a:gd name="connsiteX30" fmla="*/ 6729372 w 12192000"/>
              <a:gd name="connsiteY30" fmla="*/ 481437 h 5077959"/>
              <a:gd name="connsiteX31" fmla="*/ 7001406 w 12192000"/>
              <a:gd name="connsiteY31" fmla="*/ 477234 h 5077959"/>
              <a:gd name="connsiteX32" fmla="*/ 7273439 w 12192000"/>
              <a:gd name="connsiteY32" fmla="*/ 473380 h 5077959"/>
              <a:gd name="connsiteX33" fmla="*/ 7549303 w 12192000"/>
              <a:gd name="connsiteY33" fmla="*/ 464973 h 5077959"/>
              <a:gd name="connsiteX34" fmla="*/ 7827722 w 12192000"/>
              <a:gd name="connsiteY34" fmla="*/ 456215 h 5077959"/>
              <a:gd name="connsiteX35" fmla="*/ 8106140 w 12192000"/>
              <a:gd name="connsiteY35" fmla="*/ 446056 h 5077959"/>
              <a:gd name="connsiteX36" fmla="*/ 8387114 w 12192000"/>
              <a:gd name="connsiteY36" fmla="*/ 431694 h 5077959"/>
              <a:gd name="connsiteX37" fmla="*/ 8670640 w 12192000"/>
              <a:gd name="connsiteY37" fmla="*/ 414528 h 5077959"/>
              <a:gd name="connsiteX38" fmla="*/ 8955446 w 12192000"/>
              <a:gd name="connsiteY38" fmla="*/ 398064 h 5077959"/>
              <a:gd name="connsiteX39" fmla="*/ 9240250 w 12192000"/>
              <a:gd name="connsiteY39" fmla="*/ 377045 h 5077959"/>
              <a:gd name="connsiteX40" fmla="*/ 9528886 w 12192000"/>
              <a:gd name="connsiteY40" fmla="*/ 351823 h 5077959"/>
              <a:gd name="connsiteX41" fmla="*/ 9813691 w 12192000"/>
              <a:gd name="connsiteY41" fmla="*/ 326601 h 5077959"/>
              <a:gd name="connsiteX42" fmla="*/ 10103603 w 12192000"/>
              <a:gd name="connsiteY42" fmla="*/ 297525 h 5077959"/>
              <a:gd name="connsiteX43" fmla="*/ 10394794 w 12192000"/>
              <a:gd name="connsiteY43" fmla="*/ 265647 h 5077959"/>
              <a:gd name="connsiteX44" fmla="*/ 10682153 w 12192000"/>
              <a:gd name="connsiteY44" fmla="*/ 232018 h 5077959"/>
              <a:gd name="connsiteX45" fmla="*/ 10973344 w 12192000"/>
              <a:gd name="connsiteY45" fmla="*/ 192783 h 5077959"/>
              <a:gd name="connsiteX46" fmla="*/ 11263257 w 12192000"/>
              <a:gd name="connsiteY46" fmla="*/ 150746 h 5077959"/>
              <a:gd name="connsiteX47" fmla="*/ 11554448 w 12192000"/>
              <a:gd name="connsiteY47" fmla="*/ 109060 h 5077959"/>
              <a:gd name="connsiteX48" fmla="*/ 11844360 w 12192000"/>
              <a:gd name="connsiteY48" fmla="*/ 60367 h 5077959"/>
              <a:gd name="connsiteX49" fmla="*/ 12132996 w 12192000"/>
              <a:gd name="connsiteY49" fmla="*/ 10623 h 5077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2192000" h="5077959">
                <a:moveTo>
                  <a:pt x="12192000" y="0"/>
                </a:moveTo>
                <a:lnTo>
                  <a:pt x="12192000" y="1972152"/>
                </a:lnTo>
                <a:lnTo>
                  <a:pt x="12192000" y="2361342"/>
                </a:lnTo>
                <a:lnTo>
                  <a:pt x="12192000" y="5077959"/>
                </a:lnTo>
                <a:lnTo>
                  <a:pt x="0" y="5077959"/>
                </a:lnTo>
                <a:lnTo>
                  <a:pt x="0" y="2361342"/>
                </a:lnTo>
                <a:lnTo>
                  <a:pt x="0" y="1972152"/>
                </a:lnTo>
                <a:lnTo>
                  <a:pt x="0" y="12515"/>
                </a:lnTo>
                <a:lnTo>
                  <a:pt x="108623" y="29540"/>
                </a:lnTo>
                <a:lnTo>
                  <a:pt x="300195" y="56163"/>
                </a:lnTo>
                <a:lnTo>
                  <a:pt x="527528" y="88041"/>
                </a:lnTo>
                <a:lnTo>
                  <a:pt x="779127" y="121671"/>
                </a:lnTo>
                <a:lnTo>
                  <a:pt x="1062654" y="157052"/>
                </a:lnTo>
                <a:lnTo>
                  <a:pt x="1371726" y="194535"/>
                </a:lnTo>
                <a:lnTo>
                  <a:pt x="1707616" y="232018"/>
                </a:lnTo>
                <a:lnTo>
                  <a:pt x="2065219" y="270201"/>
                </a:lnTo>
                <a:lnTo>
                  <a:pt x="2450918" y="305583"/>
                </a:lnTo>
                <a:lnTo>
                  <a:pt x="2854496" y="339562"/>
                </a:lnTo>
                <a:lnTo>
                  <a:pt x="3281065" y="370390"/>
                </a:lnTo>
                <a:lnTo>
                  <a:pt x="3725514" y="399815"/>
                </a:lnTo>
                <a:lnTo>
                  <a:pt x="4189119" y="427490"/>
                </a:lnTo>
                <a:lnTo>
                  <a:pt x="4426671" y="437298"/>
                </a:lnTo>
                <a:lnTo>
                  <a:pt x="4669330" y="448158"/>
                </a:lnTo>
                <a:lnTo>
                  <a:pt x="4915819" y="458317"/>
                </a:lnTo>
                <a:lnTo>
                  <a:pt x="5163586" y="464973"/>
                </a:lnTo>
                <a:lnTo>
                  <a:pt x="5416461" y="470928"/>
                </a:lnTo>
                <a:lnTo>
                  <a:pt x="5671892" y="477234"/>
                </a:lnTo>
                <a:lnTo>
                  <a:pt x="5932430" y="481437"/>
                </a:lnTo>
                <a:lnTo>
                  <a:pt x="6195523" y="481437"/>
                </a:lnTo>
                <a:lnTo>
                  <a:pt x="6461170" y="483539"/>
                </a:lnTo>
                <a:lnTo>
                  <a:pt x="6729372" y="481437"/>
                </a:lnTo>
                <a:lnTo>
                  <a:pt x="7001406" y="477234"/>
                </a:lnTo>
                <a:lnTo>
                  <a:pt x="7273439" y="473380"/>
                </a:lnTo>
                <a:lnTo>
                  <a:pt x="7549303" y="464973"/>
                </a:lnTo>
                <a:lnTo>
                  <a:pt x="7827722" y="456215"/>
                </a:lnTo>
                <a:lnTo>
                  <a:pt x="8106140" y="446056"/>
                </a:lnTo>
                <a:lnTo>
                  <a:pt x="8387114" y="431694"/>
                </a:lnTo>
                <a:lnTo>
                  <a:pt x="8670640" y="414528"/>
                </a:lnTo>
                <a:lnTo>
                  <a:pt x="8955446" y="398064"/>
                </a:lnTo>
                <a:lnTo>
                  <a:pt x="9240250" y="377045"/>
                </a:lnTo>
                <a:lnTo>
                  <a:pt x="9528886" y="351823"/>
                </a:lnTo>
                <a:lnTo>
                  <a:pt x="9813691" y="326601"/>
                </a:lnTo>
                <a:lnTo>
                  <a:pt x="10103603" y="297525"/>
                </a:lnTo>
                <a:lnTo>
                  <a:pt x="10394794" y="265647"/>
                </a:lnTo>
                <a:lnTo>
                  <a:pt x="10682153" y="232018"/>
                </a:lnTo>
                <a:lnTo>
                  <a:pt x="10973344" y="192783"/>
                </a:lnTo>
                <a:lnTo>
                  <a:pt x="11263257" y="150746"/>
                </a:lnTo>
                <a:lnTo>
                  <a:pt x="11554448" y="109060"/>
                </a:lnTo>
                <a:lnTo>
                  <a:pt x="11844360" y="60367"/>
                </a:lnTo>
                <a:lnTo>
                  <a:pt x="12132996" y="106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C1C7165-8A3A-44EB-88D0-4EFA36A00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A1081473-BB93-49A4-B605-4E2053739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C275D3-9500-9D6A-D423-ACF05183C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171" y="838200"/>
            <a:ext cx="8825659" cy="977902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EBEBEB"/>
                </a:solidFill>
              </a:rPr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DD0499-DF10-3652-0EAC-FD7073CDF0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3171" y="2757942"/>
            <a:ext cx="8825659" cy="3261857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>
                <a:solidFill>
                  <a:srgbClr val="404040"/>
                </a:solidFill>
              </a:rPr>
              <a:t>Leaders need to be able to communicate clearly and effectively</a:t>
            </a:r>
          </a:p>
          <a:p>
            <a:pPr>
              <a:lnSpc>
                <a:spcPct val="90000"/>
              </a:lnSpc>
            </a:pPr>
            <a:r>
              <a:rPr lang="en-GB" sz="1400">
                <a:solidFill>
                  <a:srgbClr val="404040"/>
                </a:solidFill>
              </a:rPr>
              <a:t>Most critical leadership skill?</a:t>
            </a: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r>
              <a:rPr lang="en-GB" sz="1400">
                <a:solidFill>
                  <a:srgbClr val="404040"/>
                </a:solidFill>
              </a:rPr>
              <a:t>Be clear and concise</a:t>
            </a: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r>
              <a:rPr lang="en-GB" sz="1400">
                <a:solidFill>
                  <a:srgbClr val="404040"/>
                </a:solidFill>
              </a:rPr>
              <a:t>Prepare ahead of time</a:t>
            </a: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r>
              <a:rPr lang="en-GB" sz="1400">
                <a:solidFill>
                  <a:srgbClr val="404040"/>
                </a:solidFill>
              </a:rPr>
              <a:t>Be mindful of nonverbal communication</a:t>
            </a: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r>
              <a:rPr lang="en-GB" sz="1400">
                <a:solidFill>
                  <a:srgbClr val="404040"/>
                </a:solidFill>
              </a:rPr>
              <a:t>Watch your tone</a:t>
            </a: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r>
              <a:rPr lang="en-GB" sz="1400">
                <a:solidFill>
                  <a:srgbClr val="404040"/>
                </a:solidFill>
              </a:rPr>
              <a:t>Practice active listening</a:t>
            </a: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r>
              <a:rPr lang="en-GB" sz="1400">
                <a:solidFill>
                  <a:srgbClr val="404040"/>
                </a:solidFill>
              </a:rPr>
              <a:t>Build your emotional intelligence</a:t>
            </a: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r>
              <a:rPr lang="en-GB" sz="1400">
                <a:solidFill>
                  <a:srgbClr val="404040"/>
                </a:solidFill>
              </a:rPr>
              <a:t>Develop a workplace communication strategy</a:t>
            </a: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r>
              <a:rPr lang="en-GB" sz="1400">
                <a:solidFill>
                  <a:srgbClr val="404040"/>
                </a:solidFill>
              </a:rPr>
              <a:t>Creative a positive culture</a:t>
            </a: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endParaRPr lang="en-GB" sz="1400">
              <a:solidFill>
                <a:srgbClr val="404040"/>
              </a:solidFill>
            </a:endParaRPr>
          </a:p>
          <a:p>
            <a:pPr lvl="1">
              <a:lnSpc>
                <a:spcPct val="90000"/>
              </a:lnSpc>
              <a:buFont typeface="Courier New" charset="2"/>
              <a:buChar char="o"/>
            </a:pPr>
            <a:endParaRPr lang="en-GB" sz="1400">
              <a:solidFill>
                <a:srgbClr val="4040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1994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10C9632-BB6F-48EE-AB65-501878BA5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58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EC8AAB6-953B-4D29-9967-3C44D06BB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C89ED458-2326-40DC-9C7B-1A717B6551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3F53C0-4D09-F984-D6B1-DEA2B4656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300">
                <a:solidFill>
                  <a:schemeClr val="tx1"/>
                </a:solidFill>
              </a:rPr>
              <a:t>In your groups</a:t>
            </a:r>
          </a:p>
        </p:txBody>
      </p:sp>
      <p:pic>
        <p:nvPicPr>
          <p:cNvPr id="4" name="Picture 3" descr="Coach with clipboard talking to football team huddle on field">
            <a:extLst>
              <a:ext uri="{FF2B5EF4-FFF2-40B4-BE49-F238E27FC236}">
                <a16:creationId xmlns:a16="http://schemas.microsoft.com/office/drawing/2014/main" id="{6EDFC522-5441-8B7F-68E9-B271D787AC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745" b="1"/>
          <a:stretch/>
        </p:blipFill>
        <p:spPr>
          <a:xfrm>
            <a:off x="5194607" y="803751"/>
            <a:ext cx="6391533" cy="525049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F9D1DE6-E368-4F07-85F9-D5B767477D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63B1F66-4ACE-4A01-8ADF-F175A9C358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F8448ED-9332-4A9B-8CAB-B1985E596E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C125E-664E-3418-628C-7048CE936F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120900"/>
            <a:ext cx="3133726" cy="38989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Define and give some examples of </a:t>
            </a:r>
            <a:r>
              <a:rPr lang="en-GB" b="1">
                <a:solidFill>
                  <a:schemeClr val="tx1"/>
                </a:solidFill>
              </a:rPr>
              <a:t>non-verbal</a:t>
            </a:r>
            <a:r>
              <a:rPr lang="en-GB">
                <a:solidFill>
                  <a:schemeClr val="tx1"/>
                </a:solidFill>
              </a:rPr>
              <a:t> communication</a:t>
            </a:r>
          </a:p>
          <a:p>
            <a:r>
              <a:rPr lang="en-GB">
                <a:solidFill>
                  <a:schemeClr val="tx1"/>
                </a:solidFill>
              </a:rPr>
              <a:t>What do we mean by active listening? Give some examples</a:t>
            </a:r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ED3A2261-1C75-40FF-8CD6-18C5900C1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164293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B3EF4D6-026A-4D52-B916-967329EE3F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587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4DB4846F-6AA5-4DB3-9581-D95F22BD5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21010068">
            <a:off x="8490951" y="1797517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54EC22E-2292-4292-A80B-E81DF64BF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780041"/>
            <a:ext cx="12192000" cy="5077959"/>
          </a:xfrm>
          <a:custGeom>
            <a:avLst/>
            <a:gdLst>
              <a:gd name="connsiteX0" fmla="*/ 12192000 w 12192000"/>
              <a:gd name="connsiteY0" fmla="*/ 0 h 5077959"/>
              <a:gd name="connsiteX1" fmla="*/ 12192000 w 12192000"/>
              <a:gd name="connsiteY1" fmla="*/ 1972152 h 5077959"/>
              <a:gd name="connsiteX2" fmla="*/ 12192000 w 12192000"/>
              <a:gd name="connsiteY2" fmla="*/ 2361342 h 5077959"/>
              <a:gd name="connsiteX3" fmla="*/ 12192000 w 12192000"/>
              <a:gd name="connsiteY3" fmla="*/ 5077959 h 5077959"/>
              <a:gd name="connsiteX4" fmla="*/ 0 w 12192000"/>
              <a:gd name="connsiteY4" fmla="*/ 5077959 h 5077959"/>
              <a:gd name="connsiteX5" fmla="*/ 0 w 12192000"/>
              <a:gd name="connsiteY5" fmla="*/ 2361342 h 5077959"/>
              <a:gd name="connsiteX6" fmla="*/ 0 w 12192000"/>
              <a:gd name="connsiteY6" fmla="*/ 1972152 h 5077959"/>
              <a:gd name="connsiteX7" fmla="*/ 0 w 12192000"/>
              <a:gd name="connsiteY7" fmla="*/ 12515 h 5077959"/>
              <a:gd name="connsiteX8" fmla="*/ 108623 w 12192000"/>
              <a:gd name="connsiteY8" fmla="*/ 29540 h 5077959"/>
              <a:gd name="connsiteX9" fmla="*/ 300195 w 12192000"/>
              <a:gd name="connsiteY9" fmla="*/ 56163 h 5077959"/>
              <a:gd name="connsiteX10" fmla="*/ 527528 w 12192000"/>
              <a:gd name="connsiteY10" fmla="*/ 88041 h 5077959"/>
              <a:gd name="connsiteX11" fmla="*/ 779127 w 12192000"/>
              <a:gd name="connsiteY11" fmla="*/ 121671 h 5077959"/>
              <a:gd name="connsiteX12" fmla="*/ 1062654 w 12192000"/>
              <a:gd name="connsiteY12" fmla="*/ 157052 h 5077959"/>
              <a:gd name="connsiteX13" fmla="*/ 1371726 w 12192000"/>
              <a:gd name="connsiteY13" fmla="*/ 194535 h 5077959"/>
              <a:gd name="connsiteX14" fmla="*/ 1707616 w 12192000"/>
              <a:gd name="connsiteY14" fmla="*/ 232018 h 5077959"/>
              <a:gd name="connsiteX15" fmla="*/ 2065219 w 12192000"/>
              <a:gd name="connsiteY15" fmla="*/ 270201 h 5077959"/>
              <a:gd name="connsiteX16" fmla="*/ 2450918 w 12192000"/>
              <a:gd name="connsiteY16" fmla="*/ 305583 h 5077959"/>
              <a:gd name="connsiteX17" fmla="*/ 2854496 w 12192000"/>
              <a:gd name="connsiteY17" fmla="*/ 339562 h 5077959"/>
              <a:gd name="connsiteX18" fmla="*/ 3281065 w 12192000"/>
              <a:gd name="connsiteY18" fmla="*/ 370390 h 5077959"/>
              <a:gd name="connsiteX19" fmla="*/ 3725514 w 12192000"/>
              <a:gd name="connsiteY19" fmla="*/ 399815 h 5077959"/>
              <a:gd name="connsiteX20" fmla="*/ 4189119 w 12192000"/>
              <a:gd name="connsiteY20" fmla="*/ 427490 h 5077959"/>
              <a:gd name="connsiteX21" fmla="*/ 4426671 w 12192000"/>
              <a:gd name="connsiteY21" fmla="*/ 437298 h 5077959"/>
              <a:gd name="connsiteX22" fmla="*/ 4669330 w 12192000"/>
              <a:gd name="connsiteY22" fmla="*/ 448158 h 5077959"/>
              <a:gd name="connsiteX23" fmla="*/ 4915819 w 12192000"/>
              <a:gd name="connsiteY23" fmla="*/ 458317 h 5077959"/>
              <a:gd name="connsiteX24" fmla="*/ 5163586 w 12192000"/>
              <a:gd name="connsiteY24" fmla="*/ 464973 h 5077959"/>
              <a:gd name="connsiteX25" fmla="*/ 5416461 w 12192000"/>
              <a:gd name="connsiteY25" fmla="*/ 470928 h 5077959"/>
              <a:gd name="connsiteX26" fmla="*/ 5671892 w 12192000"/>
              <a:gd name="connsiteY26" fmla="*/ 477234 h 5077959"/>
              <a:gd name="connsiteX27" fmla="*/ 5932430 w 12192000"/>
              <a:gd name="connsiteY27" fmla="*/ 481437 h 5077959"/>
              <a:gd name="connsiteX28" fmla="*/ 6195523 w 12192000"/>
              <a:gd name="connsiteY28" fmla="*/ 481437 h 5077959"/>
              <a:gd name="connsiteX29" fmla="*/ 6461170 w 12192000"/>
              <a:gd name="connsiteY29" fmla="*/ 483539 h 5077959"/>
              <a:gd name="connsiteX30" fmla="*/ 6729372 w 12192000"/>
              <a:gd name="connsiteY30" fmla="*/ 481437 h 5077959"/>
              <a:gd name="connsiteX31" fmla="*/ 7001406 w 12192000"/>
              <a:gd name="connsiteY31" fmla="*/ 477234 h 5077959"/>
              <a:gd name="connsiteX32" fmla="*/ 7273439 w 12192000"/>
              <a:gd name="connsiteY32" fmla="*/ 473380 h 5077959"/>
              <a:gd name="connsiteX33" fmla="*/ 7549303 w 12192000"/>
              <a:gd name="connsiteY33" fmla="*/ 464973 h 5077959"/>
              <a:gd name="connsiteX34" fmla="*/ 7827722 w 12192000"/>
              <a:gd name="connsiteY34" fmla="*/ 456215 h 5077959"/>
              <a:gd name="connsiteX35" fmla="*/ 8106140 w 12192000"/>
              <a:gd name="connsiteY35" fmla="*/ 446056 h 5077959"/>
              <a:gd name="connsiteX36" fmla="*/ 8387114 w 12192000"/>
              <a:gd name="connsiteY36" fmla="*/ 431694 h 5077959"/>
              <a:gd name="connsiteX37" fmla="*/ 8670640 w 12192000"/>
              <a:gd name="connsiteY37" fmla="*/ 414528 h 5077959"/>
              <a:gd name="connsiteX38" fmla="*/ 8955446 w 12192000"/>
              <a:gd name="connsiteY38" fmla="*/ 398064 h 5077959"/>
              <a:gd name="connsiteX39" fmla="*/ 9240250 w 12192000"/>
              <a:gd name="connsiteY39" fmla="*/ 377045 h 5077959"/>
              <a:gd name="connsiteX40" fmla="*/ 9528886 w 12192000"/>
              <a:gd name="connsiteY40" fmla="*/ 351823 h 5077959"/>
              <a:gd name="connsiteX41" fmla="*/ 9813691 w 12192000"/>
              <a:gd name="connsiteY41" fmla="*/ 326601 h 5077959"/>
              <a:gd name="connsiteX42" fmla="*/ 10103603 w 12192000"/>
              <a:gd name="connsiteY42" fmla="*/ 297525 h 5077959"/>
              <a:gd name="connsiteX43" fmla="*/ 10394794 w 12192000"/>
              <a:gd name="connsiteY43" fmla="*/ 265647 h 5077959"/>
              <a:gd name="connsiteX44" fmla="*/ 10682153 w 12192000"/>
              <a:gd name="connsiteY44" fmla="*/ 232018 h 5077959"/>
              <a:gd name="connsiteX45" fmla="*/ 10973344 w 12192000"/>
              <a:gd name="connsiteY45" fmla="*/ 192783 h 5077959"/>
              <a:gd name="connsiteX46" fmla="*/ 11263257 w 12192000"/>
              <a:gd name="connsiteY46" fmla="*/ 150746 h 5077959"/>
              <a:gd name="connsiteX47" fmla="*/ 11554448 w 12192000"/>
              <a:gd name="connsiteY47" fmla="*/ 109060 h 5077959"/>
              <a:gd name="connsiteX48" fmla="*/ 11844360 w 12192000"/>
              <a:gd name="connsiteY48" fmla="*/ 60367 h 5077959"/>
              <a:gd name="connsiteX49" fmla="*/ 12132996 w 12192000"/>
              <a:gd name="connsiteY49" fmla="*/ 10623 h 5077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2192000" h="5077959">
                <a:moveTo>
                  <a:pt x="12192000" y="0"/>
                </a:moveTo>
                <a:lnTo>
                  <a:pt x="12192000" y="1972152"/>
                </a:lnTo>
                <a:lnTo>
                  <a:pt x="12192000" y="2361342"/>
                </a:lnTo>
                <a:lnTo>
                  <a:pt x="12192000" y="5077959"/>
                </a:lnTo>
                <a:lnTo>
                  <a:pt x="0" y="5077959"/>
                </a:lnTo>
                <a:lnTo>
                  <a:pt x="0" y="2361342"/>
                </a:lnTo>
                <a:lnTo>
                  <a:pt x="0" y="1972152"/>
                </a:lnTo>
                <a:lnTo>
                  <a:pt x="0" y="12515"/>
                </a:lnTo>
                <a:lnTo>
                  <a:pt x="108623" y="29540"/>
                </a:lnTo>
                <a:lnTo>
                  <a:pt x="300195" y="56163"/>
                </a:lnTo>
                <a:lnTo>
                  <a:pt x="527528" y="88041"/>
                </a:lnTo>
                <a:lnTo>
                  <a:pt x="779127" y="121671"/>
                </a:lnTo>
                <a:lnTo>
                  <a:pt x="1062654" y="157052"/>
                </a:lnTo>
                <a:lnTo>
                  <a:pt x="1371726" y="194535"/>
                </a:lnTo>
                <a:lnTo>
                  <a:pt x="1707616" y="232018"/>
                </a:lnTo>
                <a:lnTo>
                  <a:pt x="2065219" y="270201"/>
                </a:lnTo>
                <a:lnTo>
                  <a:pt x="2450918" y="305583"/>
                </a:lnTo>
                <a:lnTo>
                  <a:pt x="2854496" y="339562"/>
                </a:lnTo>
                <a:lnTo>
                  <a:pt x="3281065" y="370390"/>
                </a:lnTo>
                <a:lnTo>
                  <a:pt x="3725514" y="399815"/>
                </a:lnTo>
                <a:lnTo>
                  <a:pt x="4189119" y="427490"/>
                </a:lnTo>
                <a:lnTo>
                  <a:pt x="4426671" y="437298"/>
                </a:lnTo>
                <a:lnTo>
                  <a:pt x="4669330" y="448158"/>
                </a:lnTo>
                <a:lnTo>
                  <a:pt x="4915819" y="458317"/>
                </a:lnTo>
                <a:lnTo>
                  <a:pt x="5163586" y="464973"/>
                </a:lnTo>
                <a:lnTo>
                  <a:pt x="5416461" y="470928"/>
                </a:lnTo>
                <a:lnTo>
                  <a:pt x="5671892" y="477234"/>
                </a:lnTo>
                <a:lnTo>
                  <a:pt x="5932430" y="481437"/>
                </a:lnTo>
                <a:lnTo>
                  <a:pt x="6195523" y="481437"/>
                </a:lnTo>
                <a:lnTo>
                  <a:pt x="6461170" y="483539"/>
                </a:lnTo>
                <a:lnTo>
                  <a:pt x="6729372" y="481437"/>
                </a:lnTo>
                <a:lnTo>
                  <a:pt x="7001406" y="477234"/>
                </a:lnTo>
                <a:lnTo>
                  <a:pt x="7273439" y="473380"/>
                </a:lnTo>
                <a:lnTo>
                  <a:pt x="7549303" y="464973"/>
                </a:lnTo>
                <a:lnTo>
                  <a:pt x="7827722" y="456215"/>
                </a:lnTo>
                <a:lnTo>
                  <a:pt x="8106140" y="446056"/>
                </a:lnTo>
                <a:lnTo>
                  <a:pt x="8387114" y="431694"/>
                </a:lnTo>
                <a:lnTo>
                  <a:pt x="8670640" y="414528"/>
                </a:lnTo>
                <a:lnTo>
                  <a:pt x="8955446" y="398064"/>
                </a:lnTo>
                <a:lnTo>
                  <a:pt x="9240250" y="377045"/>
                </a:lnTo>
                <a:lnTo>
                  <a:pt x="9528886" y="351823"/>
                </a:lnTo>
                <a:lnTo>
                  <a:pt x="9813691" y="326601"/>
                </a:lnTo>
                <a:lnTo>
                  <a:pt x="10103603" y="297525"/>
                </a:lnTo>
                <a:lnTo>
                  <a:pt x="10394794" y="265647"/>
                </a:lnTo>
                <a:lnTo>
                  <a:pt x="10682153" y="232018"/>
                </a:lnTo>
                <a:lnTo>
                  <a:pt x="10973344" y="192783"/>
                </a:lnTo>
                <a:lnTo>
                  <a:pt x="11263257" y="150746"/>
                </a:lnTo>
                <a:lnTo>
                  <a:pt x="11554448" y="109060"/>
                </a:lnTo>
                <a:lnTo>
                  <a:pt x="11844360" y="60367"/>
                </a:lnTo>
                <a:lnTo>
                  <a:pt x="12132996" y="1062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92A2039-50D4-4D49-A79F-C82A1D9131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  <a:solidFill>
            <a:srgbClr val="FFFFFF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C1C7165-8A3A-44EB-88D0-4EFA36A004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 useBgFill="1">
          <p:nvSpPr>
            <p:cNvPr id="16" name="Freeform 5">
              <a:extLst>
                <a:ext uri="{FF2B5EF4-FFF2-40B4-BE49-F238E27FC236}">
                  <a16:creationId xmlns:a16="http://schemas.microsoft.com/office/drawing/2014/main" id="{A1081473-BB93-49A4-B605-4E2053739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7E8FCB1-D9CD-64EF-CFFC-27B5F33DF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838200"/>
            <a:ext cx="8761413" cy="9779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Emotional Intelligence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9F29F-CC3B-EC9C-4F4D-FABF1D2F3F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7233" y="2603500"/>
            <a:ext cx="8417535" cy="34163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/>
              <a:t>Sought after interpersonal skills – valued by 71% of employers above technical skills</a:t>
            </a:r>
          </a:p>
          <a:p>
            <a:r>
              <a:rPr lang="en-GB"/>
              <a:t>It's the ability to understand and manage your emotions, as well as recognise and influence the emotions of those around you</a:t>
            </a:r>
          </a:p>
          <a:p>
            <a:r>
              <a:rPr lang="en-GB"/>
              <a:t>Daniel Goleman:</a:t>
            </a:r>
          </a:p>
          <a:p>
            <a:pPr lvl="1">
              <a:buFont typeface="Courier New" charset="2"/>
              <a:buChar char="o"/>
            </a:pPr>
            <a:r>
              <a:rPr lang="en-GB"/>
              <a:t>"the most effective leaders are all alike in one crucial way: they all have a high degree of emotional intelligence."</a:t>
            </a:r>
          </a:p>
        </p:txBody>
      </p:sp>
    </p:spTree>
    <p:extLst>
      <p:ext uri="{BB962C8B-B14F-4D97-AF65-F5344CB8AC3E}">
        <p14:creationId xmlns:p14="http://schemas.microsoft.com/office/powerpoint/2010/main" val="3854101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43780CE-2BE5-46F6-97B2-60DF30217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1A87A49-68E6-459E-A5A6-46229FF421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F6ACD5FC-CAFE-48EB-B765-60EED2E0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65DBA1-5575-6392-2ECE-5652F41B6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8"/>
            <a:ext cx="2942210" cy="10202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>
                <a:solidFill>
                  <a:srgbClr val="EBEBEB"/>
                </a:solidFill>
              </a:rPr>
              <a:t>Five components of emotional intelligence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55B971-90FB-0594-8F25-8C872A90F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4607" y="1783180"/>
            <a:ext cx="6391533" cy="329163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F33B405-D785-4738-B1C0-6A0AA5E9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233DC0E-DE6C-4FB6-A529-51B162641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870477F-E451-4BC3-863F-0E2FC5728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F9590-651B-1FB5-CB22-06C22C188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120900"/>
            <a:ext cx="3133726" cy="389890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Empathy</a:t>
            </a:r>
          </a:p>
          <a:p>
            <a:r>
              <a:rPr lang="en-GB">
                <a:solidFill>
                  <a:srgbClr val="FFFFFF"/>
                </a:solidFill>
              </a:rPr>
              <a:t>Effective communication</a:t>
            </a:r>
          </a:p>
          <a:p>
            <a:r>
              <a:rPr lang="en-GB">
                <a:solidFill>
                  <a:srgbClr val="FFFFFF"/>
                </a:solidFill>
              </a:rPr>
              <a:t>Self-awareness </a:t>
            </a:r>
          </a:p>
          <a:p>
            <a:r>
              <a:rPr lang="en-GB">
                <a:solidFill>
                  <a:srgbClr val="FFFFFF"/>
                </a:solidFill>
              </a:rPr>
              <a:t>Self-regulation</a:t>
            </a:r>
          </a:p>
          <a:p>
            <a:r>
              <a:rPr lang="en-GB">
                <a:solidFill>
                  <a:srgbClr val="FFFFFF"/>
                </a:solidFill>
              </a:rPr>
              <a:t>Motivation</a:t>
            </a:r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B4A81DE1-E2BC-4A31-99EE-71350421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8570049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3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11CAC6F2-0806-417B-BF5D-5AEF6195FA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4723B02-0AAB-4F6E-BA41-8ED99D559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77AEBB-A01F-5040-DACB-07F79028C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0773" y="1113062"/>
            <a:ext cx="3382297" cy="3281957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2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DANIEL GOLEMAN ON LEADERSHIP</a:t>
            </a:r>
          </a:p>
        </p:txBody>
      </p:sp>
      <p:pic>
        <p:nvPicPr>
          <p:cNvPr id="4" name="Online Media 3" title="Daniel Goleman on what it takes to be a great leader">
            <a:hlinkClick r:id="" action="ppaction://media"/>
            <a:extLst>
              <a:ext uri="{FF2B5EF4-FFF2-40B4-BE49-F238E27FC236}">
                <a16:creationId xmlns:a16="http://schemas.microsoft.com/office/drawing/2014/main" id="{3F3E835C-5402-4811-5E57-12FBAA96EBF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09763" y="1599411"/>
            <a:ext cx="6470907" cy="365606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72201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314C310-850D-4491-AA52-C75BEA68B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EC3799-3F52-48CE-85CC-83AED368E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3FC2939-BF10-4CBC-904B-74A17D4B9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266B6D5D-11B6-40A6-9CEF-F0B0D104C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58AEF95-329C-C110-0012-9CC7B1CE9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247" y="1085549"/>
            <a:ext cx="3430947" cy="4686903"/>
          </a:xfrm>
        </p:spPr>
        <p:txBody>
          <a:bodyPr anchor="ctr">
            <a:normAutofit/>
          </a:bodyPr>
          <a:lstStyle/>
          <a:p>
            <a:pPr algn="r"/>
            <a:r>
              <a:rPr lang="en-GB">
                <a:solidFill>
                  <a:schemeClr val="tx1"/>
                </a:solidFill>
              </a:rPr>
              <a:t>How can you develop Emotional Intelligence?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89E20C7-BB50-4317-93C7-90C8ED80B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930986"/>
            <a:ext cx="0" cy="3200400"/>
          </a:xfrm>
          <a:prstGeom prst="line">
            <a:avLst/>
          </a:prstGeom>
          <a:ln w="15875" cap="sq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9C191-77A5-5290-85C3-6D5A76BFA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1399" y="1085549"/>
            <a:ext cx="5579707" cy="468690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solidFill>
                  <a:schemeClr val="tx1"/>
                </a:solidFill>
              </a:rPr>
              <a:t>Imagine you are preparing for an interview for a graduate scheme.  Prepare a plan to improve your EQ – knowing that it is a sought after skill.</a:t>
            </a:r>
          </a:p>
          <a:p>
            <a:r>
              <a:rPr lang="en-GB">
                <a:solidFill>
                  <a:schemeClr val="tx1"/>
                </a:solidFill>
              </a:rPr>
              <a:t>Lots of people have a personal development plan.  Could you be one of them?</a:t>
            </a:r>
          </a:p>
        </p:txBody>
      </p:sp>
    </p:spTree>
    <p:extLst>
      <p:ext uri="{BB962C8B-B14F-4D97-AF65-F5344CB8AC3E}">
        <p14:creationId xmlns:p14="http://schemas.microsoft.com/office/powerpoint/2010/main" val="35717372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6C25D-0327-B3E9-1234-762417800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develop your EQ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184E7-6D72-E253-B076-80C2AFC9C9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/>
              <a:t>Try journalling – reflecting on your day. </a:t>
            </a:r>
          </a:p>
          <a:p>
            <a:r>
              <a:rPr lang="en-GB"/>
              <a:t>Undergo a 360-degree assessment</a:t>
            </a:r>
          </a:p>
          <a:p>
            <a:r>
              <a:rPr lang="en-GB"/>
              <a:t>Practice active listening</a:t>
            </a:r>
          </a:p>
          <a:p>
            <a:r>
              <a:rPr lang="en-GB"/>
              <a:t>Pay attention to your emotions</a:t>
            </a:r>
          </a:p>
          <a:p>
            <a:r>
              <a:rPr lang="en-GB"/>
              <a:t>Take online courses </a:t>
            </a:r>
          </a:p>
          <a:p>
            <a:r>
              <a:rPr lang="en-GB"/>
              <a:t>Read books</a:t>
            </a:r>
          </a:p>
          <a:p>
            <a:r>
              <a:rPr lang="en-GB"/>
              <a:t>Recognise an emotional response</a:t>
            </a:r>
          </a:p>
          <a:p>
            <a:r>
              <a:rPr lang="en-GB"/>
              <a:t>Recognise self-management strategies</a:t>
            </a:r>
          </a:p>
          <a:p>
            <a:r>
              <a:rPr lang="en-GB"/>
              <a:t>Learn to identify others' values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5678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TF00001243</Template>
  <Application>Microsoft Office PowerPoint</Application>
  <PresentationFormat>Widescreen</PresentationFormat>
  <Slides>24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Ion Boardroom</vt:lpstr>
      <vt:lpstr>PERCEPTION, COMMUNICATION AND EMOTIONAL INTELLIGENCE</vt:lpstr>
      <vt:lpstr>PERCEPTION</vt:lpstr>
      <vt:lpstr>Definition</vt:lpstr>
      <vt:lpstr>Selecting Information</vt:lpstr>
      <vt:lpstr>Organising Information</vt:lpstr>
      <vt:lpstr>Interpreting Information</vt:lpstr>
      <vt:lpstr>What do you see?</vt:lpstr>
      <vt:lpstr>AND ANOTHER</vt:lpstr>
      <vt:lpstr>Factors affecting our perception</vt:lpstr>
      <vt:lpstr>In work</vt:lpstr>
      <vt:lpstr>Stereotypes</vt:lpstr>
      <vt:lpstr>Common stereotypes – often:</vt:lpstr>
      <vt:lpstr>The halo/rusty halo effects </vt:lpstr>
      <vt:lpstr>Projection</vt:lpstr>
      <vt:lpstr>Perceptual Defence</vt:lpstr>
      <vt:lpstr>Unconscious Bias</vt:lpstr>
      <vt:lpstr>4 STRATEGIES FOR OVERCOMING UNCONSCIOUS BIAS</vt:lpstr>
      <vt:lpstr>COMMUNICATION</vt:lpstr>
      <vt:lpstr>In your groups</vt:lpstr>
      <vt:lpstr>Emotional Intelligence</vt:lpstr>
      <vt:lpstr>Five components of emotional intelligence</vt:lpstr>
      <vt:lpstr>DANIEL GOLEMAN ON LEADERSHIP</vt:lpstr>
      <vt:lpstr>How can you develop Emotional Intelligence?</vt:lpstr>
      <vt:lpstr>How to develop your EQ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2023-12-04T11:31:21Z</dcterms:created>
  <dcterms:modified xsi:type="dcterms:W3CDTF">2023-12-04T22:04:06Z</dcterms:modified>
</cp:coreProperties>
</file>