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5" r:id="rId5"/>
    <p:sldId id="259" r:id="rId6"/>
    <p:sldId id="260" r:id="rId7"/>
    <p:sldId id="261" r:id="rId8"/>
    <p:sldId id="266" r:id="rId9"/>
    <p:sldId id="267" r:id="rId10"/>
    <p:sldId id="264"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82" d="100"/>
          <a:sy n="82" d="100"/>
        </p:scale>
        <p:origin x="147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3C3406-38AD-4EEB-A0D5-4BA2DC10BB3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0AD4B15-1931-4655-BC66-DFF674C77B6D}">
      <dgm:prSet custT="1"/>
      <dgm:spPr/>
      <dgm:t>
        <a:bodyPr/>
        <a:lstStyle/>
        <a:p>
          <a:pPr>
            <a:lnSpc>
              <a:spcPct val="100000"/>
            </a:lnSpc>
          </a:pPr>
          <a:r>
            <a:rPr lang="en-GB" sz="1400" b="1" dirty="0"/>
            <a:t>To operate as a team is to accomplish a common objective.</a:t>
          </a:r>
          <a:endParaRPr lang="en-US" sz="1400" b="1" dirty="0"/>
        </a:p>
      </dgm:t>
    </dgm:pt>
    <dgm:pt modelId="{46151630-52C3-4B65-95B0-E8A0A203A681}" type="parTrans" cxnId="{4EFDD338-058A-404E-958B-683048E5AA2E}">
      <dgm:prSet/>
      <dgm:spPr/>
      <dgm:t>
        <a:bodyPr/>
        <a:lstStyle/>
        <a:p>
          <a:endParaRPr lang="en-US" sz="2400" b="1"/>
        </a:p>
      </dgm:t>
    </dgm:pt>
    <dgm:pt modelId="{4935B016-BF2D-44AF-B500-A442F2417E17}" type="sibTrans" cxnId="{4EFDD338-058A-404E-958B-683048E5AA2E}">
      <dgm:prSet/>
      <dgm:spPr/>
      <dgm:t>
        <a:bodyPr/>
        <a:lstStyle/>
        <a:p>
          <a:endParaRPr lang="en-US" sz="2400" b="1"/>
        </a:p>
      </dgm:t>
    </dgm:pt>
    <dgm:pt modelId="{10203EFA-8170-4189-BDDB-8E4C18A6B1A5}">
      <dgm:prSet custT="1"/>
      <dgm:spPr/>
      <dgm:t>
        <a:bodyPr/>
        <a:lstStyle/>
        <a:p>
          <a:pPr>
            <a:lnSpc>
              <a:spcPct val="100000"/>
            </a:lnSpc>
          </a:pPr>
          <a:r>
            <a:rPr lang="en-GB" sz="1400" b="1" dirty="0"/>
            <a:t>Trust, understanding, and clear communication are essential for team success.</a:t>
          </a:r>
          <a:endParaRPr lang="en-US" sz="1400" b="1" dirty="0"/>
        </a:p>
      </dgm:t>
    </dgm:pt>
    <dgm:pt modelId="{D45EFAE8-06E1-45AE-BC7F-8CEAE0304861}" type="parTrans" cxnId="{95217B6C-BCB5-4109-B4A2-F7CA1E608F9E}">
      <dgm:prSet/>
      <dgm:spPr/>
      <dgm:t>
        <a:bodyPr/>
        <a:lstStyle/>
        <a:p>
          <a:endParaRPr lang="en-US" sz="2400" b="1"/>
        </a:p>
      </dgm:t>
    </dgm:pt>
    <dgm:pt modelId="{9FCA5364-4739-4374-9C2E-E09B0F434797}" type="sibTrans" cxnId="{95217B6C-BCB5-4109-B4A2-F7CA1E608F9E}">
      <dgm:prSet/>
      <dgm:spPr/>
      <dgm:t>
        <a:bodyPr/>
        <a:lstStyle/>
        <a:p>
          <a:endParaRPr lang="en-US" sz="2400" b="1"/>
        </a:p>
      </dgm:t>
    </dgm:pt>
    <dgm:pt modelId="{E1791C31-F794-4B82-AD4E-D70073190C66}">
      <dgm:prSet custT="1"/>
      <dgm:spPr/>
      <dgm:t>
        <a:bodyPr/>
        <a:lstStyle/>
        <a:p>
          <a:pPr>
            <a:lnSpc>
              <a:spcPct val="100000"/>
            </a:lnSpc>
          </a:pPr>
          <a:r>
            <a:rPr lang="en-GB" sz="1400" b="1" dirty="0"/>
            <a:t>Using Belbin's and Thomas Kilmann's frameworks, I have discovered my innate function in teams.</a:t>
          </a:r>
          <a:endParaRPr lang="en-US" sz="1400" b="1" dirty="0"/>
        </a:p>
      </dgm:t>
    </dgm:pt>
    <dgm:pt modelId="{BC0EDFE9-9AB3-4299-A0F9-4BF49A28D0CD}" type="parTrans" cxnId="{AB8F245C-9728-4E24-8547-0E474E7A30EF}">
      <dgm:prSet/>
      <dgm:spPr/>
      <dgm:t>
        <a:bodyPr/>
        <a:lstStyle/>
        <a:p>
          <a:endParaRPr lang="en-US" sz="2400" b="1"/>
        </a:p>
      </dgm:t>
    </dgm:pt>
    <dgm:pt modelId="{A4A98B3A-6C1F-4522-B2A1-7CB19011B73C}" type="sibTrans" cxnId="{AB8F245C-9728-4E24-8547-0E474E7A30EF}">
      <dgm:prSet/>
      <dgm:spPr/>
      <dgm:t>
        <a:bodyPr/>
        <a:lstStyle/>
        <a:p>
          <a:endParaRPr lang="en-US" sz="2400" b="1"/>
        </a:p>
      </dgm:t>
    </dgm:pt>
    <dgm:pt modelId="{E34E7DA6-FE7F-47EF-B30A-63891679EF8A}">
      <dgm:prSet custT="1"/>
      <dgm:spPr/>
      <dgm:t>
        <a:bodyPr/>
        <a:lstStyle/>
        <a:p>
          <a:pPr>
            <a:lnSpc>
              <a:spcPct val="100000"/>
            </a:lnSpc>
          </a:pPr>
          <a:r>
            <a:rPr lang="en-GB" sz="1400" b="1" dirty="0"/>
            <a:t>I'm a natural team player because I enjoy helping others and fostering good teamwork.</a:t>
          </a:r>
          <a:endParaRPr lang="en-US" sz="1400" b="1" dirty="0"/>
        </a:p>
      </dgm:t>
    </dgm:pt>
    <dgm:pt modelId="{7A48A02B-F986-4B86-8A1C-45C15ED6F211}" type="parTrans" cxnId="{6BF9B5C9-734F-4B7C-B115-20970C74162A}">
      <dgm:prSet/>
      <dgm:spPr/>
      <dgm:t>
        <a:bodyPr/>
        <a:lstStyle/>
        <a:p>
          <a:endParaRPr lang="en-US" sz="2400" b="1"/>
        </a:p>
      </dgm:t>
    </dgm:pt>
    <dgm:pt modelId="{C99BE21F-E737-47F1-ADC3-43320EF4AAF9}" type="sibTrans" cxnId="{6BF9B5C9-734F-4B7C-B115-20970C74162A}">
      <dgm:prSet/>
      <dgm:spPr/>
      <dgm:t>
        <a:bodyPr/>
        <a:lstStyle/>
        <a:p>
          <a:endParaRPr lang="en-US" sz="2400" b="1"/>
        </a:p>
      </dgm:t>
    </dgm:pt>
    <dgm:pt modelId="{42F2DAE7-31D2-40F7-BF04-F7044306A342}">
      <dgm:prSet custT="1"/>
      <dgm:spPr/>
      <dgm:t>
        <a:bodyPr/>
        <a:lstStyle/>
        <a:p>
          <a:pPr>
            <a:lnSpc>
              <a:spcPct val="100000"/>
            </a:lnSpc>
          </a:pPr>
          <a:r>
            <a:rPr lang="en-GB" sz="1400" b="1" dirty="0"/>
            <a:t>I also discovered how crucial conflict resolution is to productive teamwork.</a:t>
          </a:r>
          <a:endParaRPr lang="en-US" sz="1400" b="1" dirty="0"/>
        </a:p>
      </dgm:t>
    </dgm:pt>
    <dgm:pt modelId="{2108E9E5-15DF-430F-8DDB-2EE789677D80}" type="parTrans" cxnId="{C1A6A875-0B06-4831-A0FB-E65022DD7ECB}">
      <dgm:prSet/>
      <dgm:spPr/>
      <dgm:t>
        <a:bodyPr/>
        <a:lstStyle/>
        <a:p>
          <a:endParaRPr lang="en-US" sz="2400" b="1"/>
        </a:p>
      </dgm:t>
    </dgm:pt>
    <dgm:pt modelId="{A13367D9-633B-4A12-84CD-A02B37019A92}" type="sibTrans" cxnId="{C1A6A875-0B06-4831-A0FB-E65022DD7ECB}">
      <dgm:prSet/>
      <dgm:spPr/>
      <dgm:t>
        <a:bodyPr/>
        <a:lstStyle/>
        <a:p>
          <a:endParaRPr lang="en-US" sz="2400" b="1"/>
        </a:p>
      </dgm:t>
    </dgm:pt>
    <dgm:pt modelId="{C69F2F83-B25F-4095-9514-4C8F19F2AB44}" type="pres">
      <dgm:prSet presAssocID="{893C3406-38AD-4EEB-A0D5-4BA2DC10BB3B}" presName="root" presStyleCnt="0">
        <dgm:presLayoutVars>
          <dgm:dir/>
          <dgm:resizeHandles val="exact"/>
        </dgm:presLayoutVars>
      </dgm:prSet>
      <dgm:spPr/>
    </dgm:pt>
    <dgm:pt modelId="{6E7D701B-C676-43F5-91E8-5AB03692CFF5}" type="pres">
      <dgm:prSet presAssocID="{80AD4B15-1931-4655-BC66-DFF674C77B6D}" presName="compNode" presStyleCnt="0"/>
      <dgm:spPr/>
    </dgm:pt>
    <dgm:pt modelId="{4B49B7C4-0269-4D58-9E62-C6CA2293F8C0}" type="pres">
      <dgm:prSet presAssocID="{80AD4B15-1931-4655-BC66-DFF674C77B6D}" presName="iconRect" presStyleLbl="node1" presStyleIdx="0" presStyleCnt="5" custScaleX="108327" custScaleY="103814" custLinFactNeighborX="33518" custLinFactNeighborY="-4343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ycle with People"/>
        </a:ext>
      </dgm:extLst>
    </dgm:pt>
    <dgm:pt modelId="{10CE490C-AB88-47C8-8F67-E6491A76AD24}" type="pres">
      <dgm:prSet presAssocID="{80AD4B15-1931-4655-BC66-DFF674C77B6D}" presName="spaceRect" presStyleCnt="0"/>
      <dgm:spPr/>
    </dgm:pt>
    <dgm:pt modelId="{F1AFBF73-813B-4BBF-8743-0E686FAC9F05}" type="pres">
      <dgm:prSet presAssocID="{80AD4B15-1931-4655-BC66-DFF674C77B6D}" presName="textRect" presStyleLbl="revTx" presStyleIdx="0" presStyleCnt="5" custScaleX="213005" custScaleY="177191" custLinFactNeighborX="8819" custLinFactNeighborY="-19107">
        <dgm:presLayoutVars>
          <dgm:chMax val="1"/>
          <dgm:chPref val="1"/>
        </dgm:presLayoutVars>
      </dgm:prSet>
      <dgm:spPr/>
    </dgm:pt>
    <dgm:pt modelId="{A317CC65-F8E3-4E3F-AED1-1136D93BB241}" type="pres">
      <dgm:prSet presAssocID="{4935B016-BF2D-44AF-B500-A442F2417E17}" presName="sibTrans" presStyleCnt="0"/>
      <dgm:spPr/>
    </dgm:pt>
    <dgm:pt modelId="{46A5F5BA-8FE4-4FF5-95FA-1FD7EABD4032}" type="pres">
      <dgm:prSet presAssocID="{10203EFA-8170-4189-BDDB-8E4C18A6B1A5}" presName="compNode" presStyleCnt="0"/>
      <dgm:spPr/>
    </dgm:pt>
    <dgm:pt modelId="{23CE376F-5F3E-495E-8096-DFCBBC2D67C6}" type="pres">
      <dgm:prSet presAssocID="{10203EFA-8170-4189-BDDB-8E4C18A6B1A5}" presName="iconRect" presStyleLbl="node1" presStyleIdx="1" presStyleCnt="5" custScaleX="108327" custScaleY="95709" custLinFactNeighborX="-5966" custLinFactNeighborY="-2338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7F8ABCC3-9E70-4825-9B10-DD83E02527F6}" type="pres">
      <dgm:prSet presAssocID="{10203EFA-8170-4189-BDDB-8E4C18A6B1A5}" presName="spaceRect" presStyleCnt="0"/>
      <dgm:spPr/>
    </dgm:pt>
    <dgm:pt modelId="{13441248-773D-4473-8803-6F30A5D88BD1}" type="pres">
      <dgm:prSet presAssocID="{10203EFA-8170-4189-BDDB-8E4C18A6B1A5}" presName="textRect" presStyleLbl="revTx" presStyleIdx="1" presStyleCnt="5" custScaleX="223980" custScaleY="172576" custLinFactNeighborX="394" custLinFactNeighborY="-12908">
        <dgm:presLayoutVars>
          <dgm:chMax val="1"/>
          <dgm:chPref val="1"/>
        </dgm:presLayoutVars>
      </dgm:prSet>
      <dgm:spPr/>
    </dgm:pt>
    <dgm:pt modelId="{596F8FC0-12A7-43EC-A6C9-F6E57B7129B5}" type="pres">
      <dgm:prSet presAssocID="{9FCA5364-4739-4374-9C2E-E09B0F434797}" presName="sibTrans" presStyleCnt="0"/>
      <dgm:spPr/>
    </dgm:pt>
    <dgm:pt modelId="{F3B2D916-B228-4204-A5DD-33A135FEBD82}" type="pres">
      <dgm:prSet presAssocID="{E1791C31-F794-4B82-AD4E-D70073190C66}" presName="compNode" presStyleCnt="0"/>
      <dgm:spPr/>
    </dgm:pt>
    <dgm:pt modelId="{55DC73C5-1E22-4795-9800-9E2FD7BDFF65}" type="pres">
      <dgm:prSet presAssocID="{E1791C31-F794-4B82-AD4E-D70073190C66}" presName="iconRect" presStyleLbl="node1" presStyleIdx="2" presStyleCnt="5" custScaleX="108327" custScaleY="96735" custLinFactNeighborX="-16448" custLinFactNeighborY="-6111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nk"/>
        </a:ext>
      </dgm:extLst>
    </dgm:pt>
    <dgm:pt modelId="{928B0449-0CF4-418B-B7FB-CF02FDBD5E4D}" type="pres">
      <dgm:prSet presAssocID="{E1791C31-F794-4B82-AD4E-D70073190C66}" presName="spaceRect" presStyleCnt="0"/>
      <dgm:spPr/>
    </dgm:pt>
    <dgm:pt modelId="{08C3826E-05ED-4225-9DD5-844790D2C0C1}" type="pres">
      <dgm:prSet presAssocID="{E1791C31-F794-4B82-AD4E-D70073190C66}" presName="textRect" presStyleLbl="revTx" presStyleIdx="2" presStyleCnt="5" custScaleX="344908" custScaleY="194078" custLinFactNeighborX="-5419" custLinFactNeighborY="7891">
        <dgm:presLayoutVars>
          <dgm:chMax val="1"/>
          <dgm:chPref val="1"/>
        </dgm:presLayoutVars>
      </dgm:prSet>
      <dgm:spPr/>
    </dgm:pt>
    <dgm:pt modelId="{3F073C74-CD2F-4D07-8A08-2F71E8D1681F}" type="pres">
      <dgm:prSet presAssocID="{A4A98B3A-6C1F-4522-B2A1-7CB19011B73C}" presName="sibTrans" presStyleCnt="0"/>
      <dgm:spPr/>
    </dgm:pt>
    <dgm:pt modelId="{1F72E010-7C26-45F4-8E37-EC12B1C84CD8}" type="pres">
      <dgm:prSet presAssocID="{E34E7DA6-FE7F-47EF-B30A-63891679EF8A}" presName="compNode" presStyleCnt="0"/>
      <dgm:spPr/>
    </dgm:pt>
    <dgm:pt modelId="{7A9AA02A-D205-4C17-9A38-39BF44DDCF63}" type="pres">
      <dgm:prSet presAssocID="{E34E7DA6-FE7F-47EF-B30A-63891679EF8A}" presName="iconRect" presStyleLbl="node1" presStyleIdx="3" presStyleCnt="5" custScaleX="80985" custScaleY="79842" custLinFactNeighborX="13115" custLinFactNeighborY="75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0C2B9681-5863-48D6-B885-6337A1D5A47D}" type="pres">
      <dgm:prSet presAssocID="{E34E7DA6-FE7F-47EF-B30A-63891679EF8A}" presName="spaceRect" presStyleCnt="0"/>
      <dgm:spPr/>
    </dgm:pt>
    <dgm:pt modelId="{17A3C546-34B4-4624-9FF2-AB8592940CCE}" type="pres">
      <dgm:prSet presAssocID="{E34E7DA6-FE7F-47EF-B30A-63891679EF8A}" presName="textRect" presStyleLbl="revTx" presStyleIdx="3" presStyleCnt="5" custScaleX="212930" custScaleY="255881" custLinFactNeighborX="-1668" custLinFactNeighborY="93253">
        <dgm:presLayoutVars>
          <dgm:chMax val="1"/>
          <dgm:chPref val="1"/>
        </dgm:presLayoutVars>
      </dgm:prSet>
      <dgm:spPr/>
    </dgm:pt>
    <dgm:pt modelId="{2C0AEBD3-99CB-4567-AFAA-079AF92D06B2}" type="pres">
      <dgm:prSet presAssocID="{C99BE21F-E737-47F1-ADC3-43320EF4AAF9}" presName="sibTrans" presStyleCnt="0"/>
      <dgm:spPr/>
    </dgm:pt>
    <dgm:pt modelId="{FA4AF3FC-FA19-4958-9384-8F7BFCFBAEC8}" type="pres">
      <dgm:prSet presAssocID="{42F2DAE7-31D2-40F7-BF04-F7044306A342}" presName="compNode" presStyleCnt="0"/>
      <dgm:spPr/>
    </dgm:pt>
    <dgm:pt modelId="{C38FF666-63DA-47E9-898A-C6B49F92E8A8}" type="pres">
      <dgm:prSet presAssocID="{42F2DAE7-31D2-40F7-BF04-F7044306A342}" presName="iconRect" presStyleLbl="node1" presStyleIdx="4" presStyleCnt="5" custScaleX="80985" custScaleY="79842" custLinFactNeighborX="23774" custLinFactNeighborY="1622"/>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eam"/>
        </a:ext>
      </dgm:extLst>
    </dgm:pt>
    <dgm:pt modelId="{1C33AADA-C3BB-4610-AE19-2A07B287EDCB}" type="pres">
      <dgm:prSet presAssocID="{42F2DAE7-31D2-40F7-BF04-F7044306A342}" presName="spaceRect" presStyleCnt="0"/>
      <dgm:spPr/>
    </dgm:pt>
    <dgm:pt modelId="{F6296EBE-14FF-40BB-89F4-CEDF43913D96}" type="pres">
      <dgm:prSet presAssocID="{42F2DAE7-31D2-40F7-BF04-F7044306A342}" presName="textRect" presStyleLbl="revTx" presStyleIdx="4" presStyleCnt="5" custScaleX="221505" custScaleY="232875" custLinFactNeighborX="914" custLinFactNeighborY="99004">
        <dgm:presLayoutVars>
          <dgm:chMax val="1"/>
          <dgm:chPref val="1"/>
        </dgm:presLayoutVars>
      </dgm:prSet>
      <dgm:spPr/>
    </dgm:pt>
  </dgm:ptLst>
  <dgm:cxnLst>
    <dgm:cxn modelId="{59B5322A-FBCE-4FE3-8D67-321F562AADEB}" type="presOf" srcId="{10203EFA-8170-4189-BDDB-8E4C18A6B1A5}" destId="{13441248-773D-4473-8803-6F30A5D88BD1}" srcOrd="0" destOrd="0" presId="urn:microsoft.com/office/officeart/2018/2/layout/IconLabelList"/>
    <dgm:cxn modelId="{4EFDD338-058A-404E-958B-683048E5AA2E}" srcId="{893C3406-38AD-4EEB-A0D5-4BA2DC10BB3B}" destId="{80AD4B15-1931-4655-BC66-DFF674C77B6D}" srcOrd="0" destOrd="0" parTransId="{46151630-52C3-4B65-95B0-E8A0A203A681}" sibTransId="{4935B016-BF2D-44AF-B500-A442F2417E17}"/>
    <dgm:cxn modelId="{104AAA3C-4F4B-49E3-B001-7B31D3ED2D6C}" type="presOf" srcId="{893C3406-38AD-4EEB-A0D5-4BA2DC10BB3B}" destId="{C69F2F83-B25F-4095-9514-4C8F19F2AB44}" srcOrd="0" destOrd="0" presId="urn:microsoft.com/office/officeart/2018/2/layout/IconLabelList"/>
    <dgm:cxn modelId="{AB8F245C-9728-4E24-8547-0E474E7A30EF}" srcId="{893C3406-38AD-4EEB-A0D5-4BA2DC10BB3B}" destId="{E1791C31-F794-4B82-AD4E-D70073190C66}" srcOrd="2" destOrd="0" parTransId="{BC0EDFE9-9AB3-4299-A0F9-4BF49A28D0CD}" sibTransId="{A4A98B3A-6C1F-4522-B2A1-7CB19011B73C}"/>
    <dgm:cxn modelId="{95217B6C-BCB5-4109-B4A2-F7CA1E608F9E}" srcId="{893C3406-38AD-4EEB-A0D5-4BA2DC10BB3B}" destId="{10203EFA-8170-4189-BDDB-8E4C18A6B1A5}" srcOrd="1" destOrd="0" parTransId="{D45EFAE8-06E1-45AE-BC7F-8CEAE0304861}" sibTransId="{9FCA5364-4739-4374-9C2E-E09B0F434797}"/>
    <dgm:cxn modelId="{C1A6A875-0B06-4831-A0FB-E65022DD7ECB}" srcId="{893C3406-38AD-4EEB-A0D5-4BA2DC10BB3B}" destId="{42F2DAE7-31D2-40F7-BF04-F7044306A342}" srcOrd="4" destOrd="0" parTransId="{2108E9E5-15DF-430F-8DDB-2EE789677D80}" sibTransId="{A13367D9-633B-4A12-84CD-A02B37019A92}"/>
    <dgm:cxn modelId="{3DBAE19A-1E57-4711-9C57-9D68608FC0B7}" type="presOf" srcId="{80AD4B15-1931-4655-BC66-DFF674C77B6D}" destId="{F1AFBF73-813B-4BBF-8743-0E686FAC9F05}" srcOrd="0" destOrd="0" presId="urn:microsoft.com/office/officeart/2018/2/layout/IconLabelList"/>
    <dgm:cxn modelId="{856DF9A9-66F6-4C95-BC3F-B9F78F2D315A}" type="presOf" srcId="{E34E7DA6-FE7F-47EF-B30A-63891679EF8A}" destId="{17A3C546-34B4-4624-9FF2-AB8592940CCE}" srcOrd="0" destOrd="0" presId="urn:microsoft.com/office/officeart/2018/2/layout/IconLabelList"/>
    <dgm:cxn modelId="{6BF9B5C9-734F-4B7C-B115-20970C74162A}" srcId="{893C3406-38AD-4EEB-A0D5-4BA2DC10BB3B}" destId="{E34E7DA6-FE7F-47EF-B30A-63891679EF8A}" srcOrd="3" destOrd="0" parTransId="{7A48A02B-F986-4B86-8A1C-45C15ED6F211}" sibTransId="{C99BE21F-E737-47F1-ADC3-43320EF4AAF9}"/>
    <dgm:cxn modelId="{89F163E8-3F4E-435E-B0D0-7436EC60153A}" type="presOf" srcId="{E1791C31-F794-4B82-AD4E-D70073190C66}" destId="{08C3826E-05ED-4225-9DD5-844790D2C0C1}" srcOrd="0" destOrd="0" presId="urn:microsoft.com/office/officeart/2018/2/layout/IconLabelList"/>
    <dgm:cxn modelId="{66592AF6-4FD4-46AF-98CE-E4531DA99584}" type="presOf" srcId="{42F2DAE7-31D2-40F7-BF04-F7044306A342}" destId="{F6296EBE-14FF-40BB-89F4-CEDF43913D96}" srcOrd="0" destOrd="0" presId="urn:microsoft.com/office/officeart/2018/2/layout/IconLabelList"/>
    <dgm:cxn modelId="{AD4E1A45-AAA6-4A45-8E38-2F4DE704956A}" type="presParOf" srcId="{C69F2F83-B25F-4095-9514-4C8F19F2AB44}" destId="{6E7D701B-C676-43F5-91E8-5AB03692CFF5}" srcOrd="0" destOrd="0" presId="urn:microsoft.com/office/officeart/2018/2/layout/IconLabelList"/>
    <dgm:cxn modelId="{E0DCF3DC-FB7A-4F04-A744-21C94AB6BF11}" type="presParOf" srcId="{6E7D701B-C676-43F5-91E8-5AB03692CFF5}" destId="{4B49B7C4-0269-4D58-9E62-C6CA2293F8C0}" srcOrd="0" destOrd="0" presId="urn:microsoft.com/office/officeart/2018/2/layout/IconLabelList"/>
    <dgm:cxn modelId="{126F8CCA-B803-4005-8E55-B3C504A729AA}" type="presParOf" srcId="{6E7D701B-C676-43F5-91E8-5AB03692CFF5}" destId="{10CE490C-AB88-47C8-8F67-E6491A76AD24}" srcOrd="1" destOrd="0" presId="urn:microsoft.com/office/officeart/2018/2/layout/IconLabelList"/>
    <dgm:cxn modelId="{11B000B6-7D16-42F8-8CB2-243EFEF6D365}" type="presParOf" srcId="{6E7D701B-C676-43F5-91E8-5AB03692CFF5}" destId="{F1AFBF73-813B-4BBF-8743-0E686FAC9F05}" srcOrd="2" destOrd="0" presId="urn:microsoft.com/office/officeart/2018/2/layout/IconLabelList"/>
    <dgm:cxn modelId="{5BB64415-E8E1-4FE4-834C-EFD8D89AB225}" type="presParOf" srcId="{C69F2F83-B25F-4095-9514-4C8F19F2AB44}" destId="{A317CC65-F8E3-4E3F-AED1-1136D93BB241}" srcOrd="1" destOrd="0" presId="urn:microsoft.com/office/officeart/2018/2/layout/IconLabelList"/>
    <dgm:cxn modelId="{A6877464-6C27-45D9-9E27-71AE51273DC5}" type="presParOf" srcId="{C69F2F83-B25F-4095-9514-4C8F19F2AB44}" destId="{46A5F5BA-8FE4-4FF5-95FA-1FD7EABD4032}" srcOrd="2" destOrd="0" presId="urn:microsoft.com/office/officeart/2018/2/layout/IconLabelList"/>
    <dgm:cxn modelId="{50125B79-DD7B-4621-B011-B0FF6AE204F0}" type="presParOf" srcId="{46A5F5BA-8FE4-4FF5-95FA-1FD7EABD4032}" destId="{23CE376F-5F3E-495E-8096-DFCBBC2D67C6}" srcOrd="0" destOrd="0" presId="urn:microsoft.com/office/officeart/2018/2/layout/IconLabelList"/>
    <dgm:cxn modelId="{47DAE073-E87C-4D23-8751-3DBC98F14609}" type="presParOf" srcId="{46A5F5BA-8FE4-4FF5-95FA-1FD7EABD4032}" destId="{7F8ABCC3-9E70-4825-9B10-DD83E02527F6}" srcOrd="1" destOrd="0" presId="urn:microsoft.com/office/officeart/2018/2/layout/IconLabelList"/>
    <dgm:cxn modelId="{AF476196-7438-4661-87C6-F61579FE8043}" type="presParOf" srcId="{46A5F5BA-8FE4-4FF5-95FA-1FD7EABD4032}" destId="{13441248-773D-4473-8803-6F30A5D88BD1}" srcOrd="2" destOrd="0" presId="urn:microsoft.com/office/officeart/2018/2/layout/IconLabelList"/>
    <dgm:cxn modelId="{21F650E5-E21C-4865-86C8-9C50909336DD}" type="presParOf" srcId="{C69F2F83-B25F-4095-9514-4C8F19F2AB44}" destId="{596F8FC0-12A7-43EC-A6C9-F6E57B7129B5}" srcOrd="3" destOrd="0" presId="urn:microsoft.com/office/officeart/2018/2/layout/IconLabelList"/>
    <dgm:cxn modelId="{76A4008B-3D11-40BD-BD28-A1FBEBAC6068}" type="presParOf" srcId="{C69F2F83-B25F-4095-9514-4C8F19F2AB44}" destId="{F3B2D916-B228-4204-A5DD-33A135FEBD82}" srcOrd="4" destOrd="0" presId="urn:microsoft.com/office/officeart/2018/2/layout/IconLabelList"/>
    <dgm:cxn modelId="{57AFBEA5-8103-4B35-A70D-24C5DF8CE8D5}" type="presParOf" srcId="{F3B2D916-B228-4204-A5DD-33A135FEBD82}" destId="{55DC73C5-1E22-4795-9800-9E2FD7BDFF65}" srcOrd="0" destOrd="0" presId="urn:microsoft.com/office/officeart/2018/2/layout/IconLabelList"/>
    <dgm:cxn modelId="{53D3A51E-655E-4776-8A32-A95EAD470C34}" type="presParOf" srcId="{F3B2D916-B228-4204-A5DD-33A135FEBD82}" destId="{928B0449-0CF4-418B-B7FB-CF02FDBD5E4D}" srcOrd="1" destOrd="0" presId="urn:microsoft.com/office/officeart/2018/2/layout/IconLabelList"/>
    <dgm:cxn modelId="{09C6F61E-198E-459F-9CDB-AA672954FD91}" type="presParOf" srcId="{F3B2D916-B228-4204-A5DD-33A135FEBD82}" destId="{08C3826E-05ED-4225-9DD5-844790D2C0C1}" srcOrd="2" destOrd="0" presId="urn:microsoft.com/office/officeart/2018/2/layout/IconLabelList"/>
    <dgm:cxn modelId="{BBE9CC69-AC21-4B48-AE50-E46531DEAE2B}" type="presParOf" srcId="{C69F2F83-B25F-4095-9514-4C8F19F2AB44}" destId="{3F073C74-CD2F-4D07-8A08-2F71E8D1681F}" srcOrd="5" destOrd="0" presId="urn:microsoft.com/office/officeart/2018/2/layout/IconLabelList"/>
    <dgm:cxn modelId="{BD2AAFC2-3004-4351-A7D9-DE09E3DEBF56}" type="presParOf" srcId="{C69F2F83-B25F-4095-9514-4C8F19F2AB44}" destId="{1F72E010-7C26-45F4-8E37-EC12B1C84CD8}" srcOrd="6" destOrd="0" presId="urn:microsoft.com/office/officeart/2018/2/layout/IconLabelList"/>
    <dgm:cxn modelId="{E4554ED6-13A5-4853-9418-8D8FA6A7E4A2}" type="presParOf" srcId="{1F72E010-7C26-45F4-8E37-EC12B1C84CD8}" destId="{7A9AA02A-D205-4C17-9A38-39BF44DDCF63}" srcOrd="0" destOrd="0" presId="urn:microsoft.com/office/officeart/2018/2/layout/IconLabelList"/>
    <dgm:cxn modelId="{3FA0878D-CFB2-486D-B1DC-333F1B05F308}" type="presParOf" srcId="{1F72E010-7C26-45F4-8E37-EC12B1C84CD8}" destId="{0C2B9681-5863-48D6-B885-6337A1D5A47D}" srcOrd="1" destOrd="0" presId="urn:microsoft.com/office/officeart/2018/2/layout/IconLabelList"/>
    <dgm:cxn modelId="{6CFB0D2A-5BB3-4AA2-8C6E-B50FE9A8ECEA}" type="presParOf" srcId="{1F72E010-7C26-45F4-8E37-EC12B1C84CD8}" destId="{17A3C546-34B4-4624-9FF2-AB8592940CCE}" srcOrd="2" destOrd="0" presId="urn:microsoft.com/office/officeart/2018/2/layout/IconLabelList"/>
    <dgm:cxn modelId="{D0DDE821-D84D-4BE0-A6BA-CA695458B670}" type="presParOf" srcId="{C69F2F83-B25F-4095-9514-4C8F19F2AB44}" destId="{2C0AEBD3-99CB-4567-AFAA-079AF92D06B2}" srcOrd="7" destOrd="0" presId="urn:microsoft.com/office/officeart/2018/2/layout/IconLabelList"/>
    <dgm:cxn modelId="{2E6FA96D-B2D2-47DD-AA29-416D80050364}" type="presParOf" srcId="{C69F2F83-B25F-4095-9514-4C8F19F2AB44}" destId="{FA4AF3FC-FA19-4958-9384-8F7BFCFBAEC8}" srcOrd="8" destOrd="0" presId="urn:microsoft.com/office/officeart/2018/2/layout/IconLabelList"/>
    <dgm:cxn modelId="{B2A478C0-7BA7-4D2F-AB1E-92C8B5092A86}" type="presParOf" srcId="{FA4AF3FC-FA19-4958-9384-8F7BFCFBAEC8}" destId="{C38FF666-63DA-47E9-898A-C6B49F92E8A8}" srcOrd="0" destOrd="0" presId="urn:microsoft.com/office/officeart/2018/2/layout/IconLabelList"/>
    <dgm:cxn modelId="{AB99E7DE-17D3-4F5C-B3A6-1ADF0817C02B}" type="presParOf" srcId="{FA4AF3FC-FA19-4958-9384-8F7BFCFBAEC8}" destId="{1C33AADA-C3BB-4610-AE19-2A07B287EDCB}" srcOrd="1" destOrd="0" presId="urn:microsoft.com/office/officeart/2018/2/layout/IconLabelList"/>
    <dgm:cxn modelId="{4D42C26F-69BE-4684-8ACF-5FAEEBA81469}" type="presParOf" srcId="{FA4AF3FC-FA19-4958-9384-8F7BFCFBAEC8}" destId="{F6296EBE-14FF-40BB-89F4-CEDF43913D9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9B7C4-0269-4D58-9E62-C6CA2293F8C0}">
      <dsp:nvSpPr>
        <dsp:cNvPr id="0" name=""/>
        <dsp:cNvSpPr/>
      </dsp:nvSpPr>
      <dsp:spPr>
        <a:xfrm>
          <a:off x="939046" y="32488"/>
          <a:ext cx="443008" cy="4245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AFBF73-813B-4BBF-8743-0E686FAC9F05}">
      <dsp:nvSpPr>
        <dsp:cNvPr id="0" name=""/>
        <dsp:cNvSpPr/>
      </dsp:nvSpPr>
      <dsp:spPr>
        <a:xfrm>
          <a:off x="135740" y="550781"/>
          <a:ext cx="1935766" cy="728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To operate as a team is to accomplish a common objective.</a:t>
          </a:r>
          <a:endParaRPr lang="en-US" sz="1400" b="1" kern="1200" dirty="0"/>
        </a:p>
      </dsp:txBody>
      <dsp:txXfrm>
        <a:off x="135740" y="550781"/>
        <a:ext cx="1935766" cy="728484"/>
      </dsp:txXfrm>
    </dsp:sp>
    <dsp:sp modelId="{23CE376F-5F3E-495E-8096-DFCBBC2D67C6}">
      <dsp:nvSpPr>
        <dsp:cNvPr id="0" name=""/>
        <dsp:cNvSpPr/>
      </dsp:nvSpPr>
      <dsp:spPr>
        <a:xfrm>
          <a:off x="2922248" y="140222"/>
          <a:ext cx="443008" cy="3746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441248-773D-4473-8803-6F30A5D88BD1}">
      <dsp:nvSpPr>
        <dsp:cNvPr id="0" name=""/>
        <dsp:cNvSpPr/>
      </dsp:nvSpPr>
      <dsp:spPr>
        <a:xfrm>
          <a:off x="2153978" y="573625"/>
          <a:ext cx="2035505" cy="70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Trust, understanding, and clear communication are essential for team success.</a:t>
          </a:r>
          <a:endParaRPr lang="en-US" sz="1400" b="1" kern="1200" dirty="0"/>
        </a:p>
      </dsp:txBody>
      <dsp:txXfrm>
        <a:off x="2153978" y="573625"/>
        <a:ext cx="2035505" cy="709511"/>
      </dsp:txXfrm>
    </dsp:sp>
    <dsp:sp modelId="{55DC73C5-1E22-4795-9800-9E2FD7BDFF65}">
      <dsp:nvSpPr>
        <dsp:cNvPr id="0" name=""/>
        <dsp:cNvSpPr/>
      </dsp:nvSpPr>
      <dsp:spPr>
        <a:xfrm>
          <a:off x="1831979" y="1343257"/>
          <a:ext cx="443008" cy="382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C3826E-05ED-4225-9DD5-844790D2C0C1}">
      <dsp:nvSpPr>
        <dsp:cNvPr id="0" name=""/>
        <dsp:cNvSpPr/>
      </dsp:nvSpPr>
      <dsp:spPr>
        <a:xfrm>
          <a:off x="504258" y="1974351"/>
          <a:ext cx="3134486" cy="797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Using Belbin's and Thomas Kilmann's frameworks, I have discovered my innate function in teams.</a:t>
          </a:r>
          <a:endParaRPr lang="en-US" sz="1400" b="1" kern="1200" dirty="0"/>
        </a:p>
      </dsp:txBody>
      <dsp:txXfrm>
        <a:off x="504258" y="1974351"/>
        <a:ext cx="3134486" cy="797912"/>
      </dsp:txXfrm>
    </dsp:sp>
    <dsp:sp modelId="{7A9AA02A-D205-4C17-9A38-39BF44DDCF63}">
      <dsp:nvSpPr>
        <dsp:cNvPr id="0" name=""/>
        <dsp:cNvSpPr/>
      </dsp:nvSpPr>
      <dsp:spPr>
        <a:xfrm>
          <a:off x="944051" y="2969484"/>
          <a:ext cx="268216" cy="2606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A3C546-34B4-4624-9FF2-AB8592940CCE}">
      <dsp:nvSpPr>
        <dsp:cNvPr id="0" name=""/>
        <dsp:cNvSpPr/>
      </dsp:nvSpPr>
      <dsp:spPr>
        <a:xfrm>
          <a:off x="52022" y="3311450"/>
          <a:ext cx="1935084" cy="10520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I'm a natural team player because I enjoy helping others and fostering good teamwork.</a:t>
          </a:r>
          <a:endParaRPr lang="en-US" sz="1400" b="1" kern="1200" dirty="0"/>
        </a:p>
      </dsp:txBody>
      <dsp:txXfrm>
        <a:off x="52022" y="3311450"/>
        <a:ext cx="1935084" cy="1052002"/>
      </dsp:txXfrm>
    </dsp:sp>
    <dsp:sp modelId="{C38FF666-63DA-47E9-898A-C6B49F92E8A8}">
      <dsp:nvSpPr>
        <dsp:cNvPr id="0" name=""/>
        <dsp:cNvSpPr/>
      </dsp:nvSpPr>
      <dsp:spPr>
        <a:xfrm>
          <a:off x="3112439" y="2995961"/>
          <a:ext cx="268216" cy="2606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96EBE-14FF-40BB-89F4-CEDF43913D96}">
      <dsp:nvSpPr>
        <dsp:cNvPr id="0" name=""/>
        <dsp:cNvSpPr/>
      </dsp:nvSpPr>
      <dsp:spPr>
        <a:xfrm>
          <a:off x="2169610" y="3406034"/>
          <a:ext cx="2013013" cy="95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I also discovered how crucial conflict resolution is to productive teamwork.</a:t>
          </a:r>
          <a:endParaRPr lang="en-US" sz="1400" b="1" kern="1200" dirty="0"/>
        </a:p>
      </dsp:txBody>
      <dsp:txXfrm>
        <a:off x="2169610" y="3406034"/>
        <a:ext cx="2013013" cy="95741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diagramLayout" Target="../diagrams/layout1.xml"/><Relationship Id="rId7" Type="http://schemas.openxmlformats.org/officeDocument/2006/relationships/image" Target="../media/image1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ccelerate.uk.com/training-tools/belbin/nine-belbin-team-role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moving forward">
            <a:extLst>
              <a:ext uri="{FF2B5EF4-FFF2-40B4-BE49-F238E27FC236}">
                <a16:creationId xmlns:a16="http://schemas.microsoft.com/office/drawing/2014/main" id="{38659E55-5F5A-7D43-7978-6F4FD9038568}"/>
              </a:ext>
            </a:extLst>
          </p:cNvPr>
          <p:cNvPicPr>
            <a:picLocks noChangeAspect="1"/>
          </p:cNvPicPr>
          <p:nvPr/>
        </p:nvPicPr>
        <p:blipFill>
          <a:blip r:embed="rId2"/>
          <a:srcRect r="10116" b="2"/>
          <a:stretch>
            <a:fillRect/>
          </a:stretch>
        </p:blipFill>
        <p:spPr>
          <a:xfrm>
            <a:off x="20" y="10"/>
            <a:ext cx="7252212" cy="6857990"/>
          </a:xfrm>
          <a:prstGeom prst="rect">
            <a:avLst/>
          </a:prstGeom>
        </p:spPr>
      </p:pic>
      <p:sp>
        <p:nvSpPr>
          <p:cNvPr id="25" name="Rectangle 2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960070" y="5520"/>
            <a:ext cx="2584324" cy="2882059"/>
          </a:xfrm>
          <a:noFill/>
        </p:spPr>
        <p:txBody>
          <a:bodyPr>
            <a:normAutofit/>
          </a:bodyPr>
          <a:lstStyle/>
          <a:p>
            <a:pPr algn="l">
              <a:lnSpc>
                <a:spcPct val="90000"/>
              </a:lnSpc>
            </a:pPr>
            <a:r>
              <a:rPr lang="en-GB" sz="3100" dirty="0"/>
              <a:t>Team Role Composition, Strengths, Weaknesses, and Challenges</a:t>
            </a:r>
          </a:p>
        </p:txBody>
      </p:sp>
      <p:sp>
        <p:nvSpPr>
          <p:cNvPr id="3" name="Subtitle 2"/>
          <p:cNvSpPr>
            <a:spLocks noGrp="1"/>
          </p:cNvSpPr>
          <p:nvPr>
            <p:ph type="subTitle" idx="1"/>
          </p:nvPr>
        </p:nvSpPr>
        <p:spPr>
          <a:xfrm>
            <a:off x="5951551" y="2887580"/>
            <a:ext cx="2927753" cy="3449052"/>
          </a:xfrm>
          <a:noFill/>
        </p:spPr>
        <p:txBody>
          <a:bodyPr>
            <a:normAutofit/>
          </a:bodyPr>
          <a:lstStyle/>
          <a:p>
            <a:pPr algn="l">
              <a:lnSpc>
                <a:spcPct val="90000"/>
              </a:lnSpc>
            </a:pPr>
            <a:r>
              <a:rPr lang="en-GB" sz="1800" dirty="0">
                <a:solidFill>
                  <a:schemeClr val="tx1">
                    <a:lumMod val="75000"/>
                    <a:lumOff val="25000"/>
                  </a:schemeClr>
                </a:solidFill>
              </a:rPr>
              <a:t>A Reflective Report Using Belbin’s SPI and Thomas Kilmann’s Model</a:t>
            </a:r>
          </a:p>
          <a:p>
            <a:pPr algn="l">
              <a:lnSpc>
                <a:spcPct val="90000"/>
              </a:lnSpc>
            </a:pPr>
            <a:r>
              <a:rPr lang="en-GB" sz="1800" dirty="0">
                <a:solidFill>
                  <a:schemeClr val="tx1">
                    <a:lumMod val="75000"/>
                    <a:lumOff val="25000"/>
                  </a:schemeClr>
                </a:solidFill>
              </a:rPr>
              <a:t>Name – Gurjit Kaur</a:t>
            </a:r>
          </a:p>
          <a:p>
            <a:pPr algn="l">
              <a:lnSpc>
                <a:spcPct val="90000"/>
              </a:lnSpc>
            </a:pPr>
            <a:r>
              <a:rPr lang="en-GB" sz="1800">
                <a:solidFill>
                  <a:schemeClr val="tx1">
                    <a:lumMod val="75000"/>
                    <a:lumOff val="25000"/>
                  </a:schemeClr>
                </a:solidFill>
              </a:rPr>
              <a:t>ID - 2425352</a:t>
            </a:r>
            <a:endParaRPr lang="en-GB" sz="1800" dirty="0">
              <a:solidFill>
                <a:schemeClr val="tx1">
                  <a:lumMod val="75000"/>
                  <a:lumOff val="2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80347" y="873760"/>
            <a:ext cx="5299142" cy="1107440"/>
          </a:xfrm>
        </p:spPr>
        <p:txBody>
          <a:bodyPr anchor="ctr">
            <a:normAutofit/>
          </a:bodyPr>
          <a:lstStyle/>
          <a:p>
            <a:pPr>
              <a:lnSpc>
                <a:spcPct val="90000"/>
              </a:lnSpc>
            </a:pPr>
            <a:r>
              <a:rPr lang="en-GB" sz="3600" dirty="0">
                <a:solidFill>
                  <a:srgbClr val="0070C0"/>
                </a:solidFill>
              </a:rPr>
              <a:t>Introduction to Teamwork</a:t>
            </a:r>
          </a:p>
        </p:txBody>
      </p:sp>
      <p:cxnSp>
        <p:nvCxnSpPr>
          <p:cNvPr id="24" name="Straight Connector 2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0348" y="2109537"/>
            <a:ext cx="5299141" cy="4435641"/>
          </a:xfrm>
        </p:spPr>
        <p:txBody>
          <a:bodyPr anchor="t">
            <a:normAutofit lnSpcReduction="10000"/>
          </a:bodyPr>
          <a:lstStyle/>
          <a:p>
            <a:r>
              <a:rPr lang="en-GB" sz="2000" dirty="0">
                <a:solidFill>
                  <a:schemeClr val="tx1">
                    <a:alpha val="80000"/>
                  </a:schemeClr>
                </a:solidFill>
              </a:rPr>
              <a:t>Successful initiatives and better organisational performance depend on teamwork.</a:t>
            </a:r>
          </a:p>
          <a:p>
            <a:r>
              <a:rPr lang="en-GB" sz="2000" dirty="0">
                <a:solidFill>
                  <a:schemeClr val="tx1">
                    <a:alpha val="80000"/>
                  </a:schemeClr>
                </a:solidFill>
              </a:rPr>
              <a:t>Teams with a variety of backgrounds or specialties typically perform better, according to research.</a:t>
            </a:r>
          </a:p>
          <a:p>
            <a:r>
              <a:rPr lang="en-GB" sz="2000" dirty="0">
                <a:solidFill>
                  <a:schemeClr val="tx1">
                    <a:alpha val="80000"/>
                  </a:schemeClr>
                </a:solidFill>
              </a:rPr>
              <a:t>Team performance is not much impacted by demographic diversity.</a:t>
            </a:r>
          </a:p>
          <a:p>
            <a:r>
              <a:rPr lang="en-GB" sz="2000" dirty="0">
                <a:solidFill>
                  <a:schemeClr val="tx1">
                    <a:alpha val="80000"/>
                  </a:schemeClr>
                </a:solidFill>
              </a:rPr>
              <a:t>For a team to succeed and function successfully, personality differences and team roles must be balanced.</a:t>
            </a:r>
          </a:p>
          <a:p>
            <a:r>
              <a:rPr lang="en-GB" sz="2000" dirty="0">
                <a:solidFill>
                  <a:schemeClr val="tx1">
                    <a:alpha val="80000"/>
                  </a:schemeClr>
                </a:solidFill>
              </a:rPr>
              <a:t>This talk uses Thomas Kilmann's model and Belbin's SPI to reflect on my own team experiences.</a:t>
            </a:r>
          </a:p>
        </p:txBody>
      </p:sp>
      <p:pic>
        <p:nvPicPr>
          <p:cNvPr id="7" name="Graphic 6" descr="Group Brainstorm">
            <a:extLst>
              <a:ext uri="{FF2B5EF4-FFF2-40B4-BE49-F238E27FC236}">
                <a16:creationId xmlns:a16="http://schemas.microsoft.com/office/drawing/2014/main" id="{7878BB02-81EF-2526-DE3F-96BBE02965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79489" y="2424435"/>
            <a:ext cx="2661303" cy="2661303"/>
          </a:xfrm>
          <a:prstGeom prst="rect">
            <a:avLst/>
          </a:prstGeom>
        </p:spPr>
      </p:pic>
      <p:sp>
        <p:nvSpPr>
          <p:cNvPr id="2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3414" y="1899284"/>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646" y="2189928"/>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9533" y="330938"/>
            <a:ext cx="4241498" cy="1454051"/>
          </a:xfrm>
        </p:spPr>
        <p:txBody>
          <a:bodyPr>
            <a:normAutofit fontScale="90000"/>
          </a:bodyPr>
          <a:lstStyle/>
          <a:p>
            <a:r>
              <a:rPr lang="en-GB" sz="3100" dirty="0">
                <a:solidFill>
                  <a:schemeClr val="tx2"/>
                </a:solidFill>
              </a:rPr>
              <a:t>Reflecting on Teamwork: Belbin’s and Thomas Kilmann’s Models</a:t>
            </a:r>
          </a:p>
        </p:txBody>
      </p:sp>
      <p:graphicFrame>
        <p:nvGraphicFramePr>
          <p:cNvPr id="33" name="Content Placeholder 2">
            <a:extLst>
              <a:ext uri="{FF2B5EF4-FFF2-40B4-BE49-F238E27FC236}">
                <a16:creationId xmlns:a16="http://schemas.microsoft.com/office/drawing/2014/main" id="{65A4D4AC-82BD-C8C7-C32C-6FB9B033B083}"/>
              </a:ext>
            </a:extLst>
          </p:cNvPr>
          <p:cNvGraphicFramePr>
            <a:graphicFrameLocks noGrp="1"/>
          </p:cNvGraphicFramePr>
          <p:nvPr>
            <p:ph idx="1"/>
            <p:extLst>
              <p:ext uri="{D42A27DB-BD31-4B8C-83A1-F6EECF244321}">
                <p14:modId xmlns:p14="http://schemas.microsoft.com/office/powerpoint/2010/main" val="2777591428"/>
              </p:ext>
            </p:extLst>
          </p:nvPr>
        </p:nvGraphicFramePr>
        <p:xfrm>
          <a:off x="111576" y="1973178"/>
          <a:ext cx="4241498" cy="4363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25" name="Group 2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63680" y="-16714"/>
            <a:ext cx="4780320" cy="6874714"/>
            <a:chOff x="5818240" y="-1"/>
            <a:chExt cx="6373761" cy="6874714"/>
          </a:xfrm>
        </p:grpSpPr>
        <p:sp>
          <p:nvSpPr>
            <p:cNvPr id="26" name="Freeform: Shape 2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roup of People">
            <a:extLst>
              <a:ext uri="{FF2B5EF4-FFF2-40B4-BE49-F238E27FC236}">
                <a16:creationId xmlns:a16="http://schemas.microsoft.com/office/drawing/2014/main" id="{AC06C420-0AFC-0F80-55A1-A7A0391F59E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81294" y="2337435"/>
            <a:ext cx="3106674" cy="310667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091C84-5848-697A-591C-4A68F6EDA70E}"/>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Belbin Team Roles | Belbin">
            <a:extLst>
              <a:ext uri="{FF2B5EF4-FFF2-40B4-BE49-F238E27FC236}">
                <a16:creationId xmlns:a16="http://schemas.microsoft.com/office/drawing/2014/main" id="{0CC0B712-6A47-9916-76A1-B435435AC9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 y="1656057"/>
            <a:ext cx="3732020" cy="3732020"/>
          </a:xfrm>
          <a:prstGeom prst="rect">
            <a:avLst/>
          </a:prstGeom>
          <a:noFill/>
          <a:extLst>
            <a:ext uri="{909E8E84-426E-40DD-AFC4-6F175D3DCCD1}">
              <a14:hiddenFill xmlns:a14="http://schemas.microsoft.com/office/drawing/2010/main">
                <a:solidFill>
                  <a:srgbClr val="FFFFFF"/>
                </a:solidFill>
              </a14:hiddenFill>
            </a:ext>
          </a:extLst>
        </p:spPr>
      </p:pic>
      <p:sp>
        <p:nvSpPr>
          <p:cNvPr id="2057" name="Right Triangle 205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021" y="623275"/>
            <a:ext cx="4928098"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F47A67-2FEC-C441-91BF-649FDC9EB509}"/>
              </a:ext>
            </a:extLst>
          </p:cNvPr>
          <p:cNvSpPr>
            <a:spLocks noGrp="1"/>
          </p:cNvSpPr>
          <p:nvPr>
            <p:ph type="title"/>
          </p:nvPr>
        </p:nvSpPr>
        <p:spPr>
          <a:xfrm>
            <a:off x="4099244" y="1188637"/>
            <a:ext cx="4231734" cy="1597228"/>
          </a:xfrm>
        </p:spPr>
        <p:txBody>
          <a:bodyPr>
            <a:normAutofit/>
          </a:bodyPr>
          <a:lstStyle/>
          <a:p>
            <a:pPr>
              <a:lnSpc>
                <a:spcPct val="90000"/>
              </a:lnSpc>
            </a:pPr>
            <a:r>
              <a:rPr lang="en-GB" sz="3600"/>
              <a:t>Belbin’s 9 Team Roles</a:t>
            </a:r>
            <a:br>
              <a:rPr lang="en-GB" sz="3600"/>
            </a:br>
            <a:endParaRPr lang="en-GB" sz="3600"/>
          </a:p>
        </p:txBody>
      </p:sp>
      <p:sp>
        <p:nvSpPr>
          <p:cNvPr id="3" name="Content Placeholder 2">
            <a:extLst>
              <a:ext uri="{FF2B5EF4-FFF2-40B4-BE49-F238E27FC236}">
                <a16:creationId xmlns:a16="http://schemas.microsoft.com/office/drawing/2014/main" id="{397CD668-634A-C125-4808-6924B01281B7}"/>
              </a:ext>
            </a:extLst>
          </p:cNvPr>
          <p:cNvSpPr>
            <a:spLocks noGrp="1"/>
          </p:cNvSpPr>
          <p:nvPr>
            <p:ph idx="1"/>
          </p:nvPr>
        </p:nvSpPr>
        <p:spPr>
          <a:xfrm>
            <a:off x="4099245" y="2998278"/>
            <a:ext cx="3379240" cy="2728198"/>
          </a:xfrm>
        </p:spPr>
        <p:txBody>
          <a:bodyPr anchor="t">
            <a:normAutofit/>
          </a:bodyPr>
          <a:lstStyle/>
          <a:p>
            <a:pPr>
              <a:lnSpc>
                <a:spcPct val="90000"/>
              </a:lnSpc>
            </a:pPr>
            <a:r>
              <a:rPr lang="en-GB" sz="1800"/>
              <a:t>Belbin found that nine essential roles are necessary for a team to succeed.</a:t>
            </a:r>
          </a:p>
          <a:p>
            <a:pPr>
              <a:lnSpc>
                <a:spcPct val="90000"/>
              </a:lnSpc>
            </a:pPr>
            <a:r>
              <a:rPr lang="en-GB" sz="1800"/>
              <a:t>Understanding each function aids in controlling a team's shortcomings and balancing its strengths.</a:t>
            </a:r>
          </a:p>
          <a:p>
            <a:pPr>
              <a:lnSpc>
                <a:spcPct val="90000"/>
              </a:lnSpc>
            </a:pPr>
            <a:r>
              <a:rPr lang="en-GB" sz="1800"/>
              <a:t>The many roles on my team led to both opportunities and difficulties.</a:t>
            </a:r>
          </a:p>
        </p:txBody>
      </p:sp>
    </p:spTree>
    <p:extLst>
      <p:ext uri="{BB962C8B-B14F-4D97-AF65-F5344CB8AC3E}">
        <p14:creationId xmlns:p14="http://schemas.microsoft.com/office/powerpoint/2010/main" val="2797800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pPr>
              <a:lnSpc>
                <a:spcPct val="90000"/>
              </a:lnSpc>
            </a:pPr>
            <a:r>
              <a:rPr lang="en-GB" dirty="0">
                <a:solidFill>
                  <a:srgbClr val="0070C0"/>
                </a:solidFill>
              </a:rPr>
              <a:t>Belbin’s Action-Oriented Roles</a:t>
            </a:r>
          </a:p>
        </p:txBody>
      </p:sp>
      <p:sp>
        <p:nvSpPr>
          <p:cNvPr id="25" name="Freeform: Shape 2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332378" y="1995252"/>
            <a:ext cx="4830239" cy="4502695"/>
          </a:xfrm>
        </p:spPr>
        <p:txBody>
          <a:bodyPr anchor="ctr">
            <a:normAutofit lnSpcReduction="10000"/>
          </a:bodyPr>
          <a:lstStyle/>
          <a:p>
            <a:pPr marL="0" indent="0">
              <a:lnSpc>
                <a:spcPct val="150000"/>
              </a:lnSpc>
              <a:buNone/>
            </a:pPr>
            <a:r>
              <a:rPr lang="en-GB" sz="2000" b="1" dirty="0"/>
              <a:t>Action-Oriented Roles:</a:t>
            </a:r>
          </a:p>
          <a:p>
            <a:pPr marL="0" indent="0">
              <a:lnSpc>
                <a:spcPct val="150000"/>
              </a:lnSpc>
              <a:buNone/>
            </a:pPr>
            <a:endParaRPr lang="en-GB" sz="2000" b="1" dirty="0"/>
          </a:p>
          <a:p>
            <a:pPr>
              <a:lnSpc>
                <a:spcPct val="90000"/>
              </a:lnSpc>
            </a:pPr>
            <a:r>
              <a:rPr lang="en-GB" sz="2000" dirty="0"/>
              <a:t>Shaper: Can be combative, enjoys challenges, and drives the team ahead.</a:t>
            </a:r>
          </a:p>
          <a:p>
            <a:pPr>
              <a:lnSpc>
                <a:spcPct val="90000"/>
              </a:lnSpc>
            </a:pPr>
            <a:r>
              <a:rPr lang="en-GB" sz="2000" dirty="0"/>
              <a:t>Implementer: Practically implements ideas and occasionally opposes novel approaches.</a:t>
            </a:r>
          </a:p>
          <a:p>
            <a:pPr>
              <a:lnSpc>
                <a:spcPct val="90000"/>
              </a:lnSpc>
            </a:pPr>
            <a:r>
              <a:rPr lang="en-GB" sz="2000" dirty="0"/>
              <a:t>Completer Finisher: Very anxious, perfectionist, quality focused, and reluctant to delegate (Belbin, 2010),.</a:t>
            </a:r>
          </a:p>
          <a:p>
            <a:pPr>
              <a:lnSpc>
                <a:spcPct val="90000"/>
              </a:lnSpc>
            </a:pPr>
            <a:endParaRPr lang="en-GB" sz="2000" dirty="0"/>
          </a:p>
          <a:p>
            <a:pPr>
              <a:lnSpc>
                <a:spcPct val="90000"/>
              </a:lnSpc>
            </a:pPr>
            <a:r>
              <a:rPr lang="en-GB" sz="2000" dirty="0"/>
              <a:t>Example: My team's Shaper and Completer Finisher sometimes disagreed about speed against excellence.</a:t>
            </a:r>
          </a:p>
        </p:txBody>
      </p:sp>
      <p:sp>
        <p:nvSpPr>
          <p:cNvPr id="27" name="Oval 2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ers">
            <a:extLst>
              <a:ext uri="{FF2B5EF4-FFF2-40B4-BE49-F238E27FC236}">
                <a16:creationId xmlns:a16="http://schemas.microsoft.com/office/drawing/2014/main" id="{4B721D92-0E40-6791-DFB4-FD6476A6B1E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9" name="Freeform: Shape 2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628650" y="365125"/>
            <a:ext cx="4045020" cy="1325563"/>
          </a:xfrm>
        </p:spPr>
        <p:txBody>
          <a:bodyPr>
            <a:normAutofit/>
          </a:bodyPr>
          <a:lstStyle/>
          <a:p>
            <a:pPr>
              <a:lnSpc>
                <a:spcPct val="90000"/>
              </a:lnSpc>
            </a:pPr>
            <a:r>
              <a:rPr dirty="0">
                <a:solidFill>
                  <a:srgbClr val="0070C0"/>
                </a:solidFill>
              </a:rPr>
              <a:t>Belbin’s People-Oriented Roles</a:t>
            </a:r>
            <a:endParaRPr lang="en-GB" dirty="0">
              <a:solidFill>
                <a:srgbClr val="0070C0"/>
              </a:solidFill>
            </a:endParaRPr>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293999" y="1825625"/>
            <a:ext cx="4714321" cy="4462880"/>
          </a:xfrm>
        </p:spPr>
        <p:txBody>
          <a:bodyPr anchor="t">
            <a:normAutofit fontScale="92500" lnSpcReduction="10000"/>
          </a:bodyPr>
          <a:lstStyle/>
          <a:p>
            <a:pPr marL="0" indent="0">
              <a:lnSpc>
                <a:spcPct val="90000"/>
              </a:lnSpc>
              <a:buNone/>
            </a:pPr>
            <a:r>
              <a:rPr lang="en-GB" sz="2400" b="1" dirty="0">
                <a:solidFill>
                  <a:srgbClr val="0070C0"/>
                </a:solidFill>
              </a:rPr>
              <a:t>People-Oriented Roles:</a:t>
            </a:r>
          </a:p>
          <a:p>
            <a:pPr marL="0" indent="0">
              <a:lnSpc>
                <a:spcPct val="90000"/>
              </a:lnSpc>
              <a:buNone/>
            </a:pPr>
            <a:endParaRPr lang="en-GB" sz="2400" b="1" dirty="0"/>
          </a:p>
          <a:p>
            <a:pPr>
              <a:lnSpc>
                <a:spcPct val="90000"/>
              </a:lnSpc>
            </a:pPr>
            <a:r>
              <a:rPr lang="en-GB" sz="2000" dirty="0"/>
              <a:t>Coordinator: Quietly leads, assigns, and may come seem as manipulative or indolent.</a:t>
            </a:r>
          </a:p>
          <a:p>
            <a:pPr>
              <a:lnSpc>
                <a:spcPct val="90000"/>
              </a:lnSpc>
            </a:pPr>
            <a:r>
              <a:rPr lang="en-GB" sz="2000" dirty="0" err="1"/>
              <a:t>Teamworker</a:t>
            </a:r>
            <a:r>
              <a:rPr lang="en-GB" sz="2000" dirty="0"/>
              <a:t>: Avoids controversy, listens well, maintains peace, and occasionally lacks decisiveness.</a:t>
            </a:r>
          </a:p>
          <a:p>
            <a:pPr>
              <a:lnSpc>
                <a:spcPct val="90000"/>
              </a:lnSpc>
            </a:pPr>
            <a:r>
              <a:rPr lang="en-GB" sz="2000" dirty="0"/>
              <a:t>Resource Investigator: Informal, brings new relationships and ideas, but can quickly lose interest (Accelerate UK, 2015).</a:t>
            </a:r>
          </a:p>
          <a:p>
            <a:pPr marL="0" indent="0">
              <a:lnSpc>
                <a:spcPct val="90000"/>
              </a:lnSpc>
              <a:buNone/>
            </a:pPr>
            <a:endParaRPr lang="en-GB" sz="2000" dirty="0"/>
          </a:p>
          <a:p>
            <a:pPr>
              <a:lnSpc>
                <a:spcPct val="90000"/>
              </a:lnSpc>
            </a:pPr>
            <a:r>
              <a:rPr lang="en-GB" sz="2000" dirty="0"/>
              <a:t>Example: I was a team player by nature, making sure that everyone's opinions were heard when there was dispute in the group.</a:t>
            </a: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Users">
            <a:extLst>
              <a:ext uri="{FF2B5EF4-FFF2-40B4-BE49-F238E27FC236}">
                <a16:creationId xmlns:a16="http://schemas.microsoft.com/office/drawing/2014/main" id="{AE58976C-DC0F-F786-3E29-D8BFD2971E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9352" y="5486400"/>
            <a:ext cx="2004648"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3108EAE4-48A3-D77C-AC7C-9B0806A66F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05789" y="1551128"/>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3" name="Arc 3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1537" y="650160"/>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628650" y="479493"/>
            <a:ext cx="3943350" cy="1325563"/>
          </a:xfrm>
        </p:spPr>
        <p:txBody>
          <a:bodyPr>
            <a:normAutofit/>
          </a:bodyPr>
          <a:lstStyle/>
          <a:p>
            <a:pPr>
              <a:lnSpc>
                <a:spcPct val="90000"/>
              </a:lnSpc>
            </a:pPr>
            <a:r>
              <a:rPr lang="en-GB" sz="4100" dirty="0">
                <a:solidFill>
                  <a:srgbClr val="0070C0"/>
                </a:solidFill>
              </a:rPr>
              <a:t>Belbin’s Thought-Oriented Roles</a:t>
            </a:r>
          </a:p>
        </p:txBody>
      </p:sp>
      <p:sp>
        <p:nvSpPr>
          <p:cNvPr id="3" name="Content Placeholder 2"/>
          <p:cNvSpPr>
            <a:spLocks noGrp="1"/>
          </p:cNvSpPr>
          <p:nvPr>
            <p:ph idx="1"/>
          </p:nvPr>
        </p:nvSpPr>
        <p:spPr>
          <a:xfrm>
            <a:off x="250157" y="1975722"/>
            <a:ext cx="4700336" cy="4232117"/>
          </a:xfrm>
        </p:spPr>
        <p:txBody>
          <a:bodyPr>
            <a:normAutofit fontScale="92500" lnSpcReduction="10000"/>
          </a:bodyPr>
          <a:lstStyle/>
          <a:p>
            <a:pPr marL="0" indent="0">
              <a:lnSpc>
                <a:spcPct val="90000"/>
              </a:lnSpc>
              <a:buNone/>
            </a:pPr>
            <a:r>
              <a:rPr lang="en-GB" sz="2400" b="1" dirty="0">
                <a:solidFill>
                  <a:srgbClr val="0070C0"/>
                </a:solidFill>
              </a:rPr>
              <a:t>Thought-Oriented Roles:</a:t>
            </a:r>
          </a:p>
          <a:p>
            <a:pPr marL="0" indent="0">
              <a:lnSpc>
                <a:spcPct val="90000"/>
              </a:lnSpc>
              <a:buNone/>
            </a:pPr>
            <a:endParaRPr lang="en-GB" sz="2400" b="1" dirty="0"/>
          </a:p>
          <a:p>
            <a:pPr>
              <a:lnSpc>
                <a:spcPct val="90000"/>
              </a:lnSpc>
            </a:pPr>
            <a:r>
              <a:rPr lang="en-GB" sz="2000" dirty="0"/>
              <a:t>Plant: Sometimes unrealistic and a bad communicator, but creative in solving problems. </a:t>
            </a:r>
          </a:p>
          <a:p>
            <a:pPr>
              <a:lnSpc>
                <a:spcPct val="90000"/>
              </a:lnSpc>
            </a:pPr>
            <a:r>
              <a:rPr lang="en-GB" sz="2000" dirty="0"/>
              <a:t>Monitor Evaluator: Considerate decision maker who occasionally shows coldness or broken down importance. </a:t>
            </a:r>
          </a:p>
          <a:p>
            <a:pPr>
              <a:lnSpc>
                <a:spcPct val="90000"/>
              </a:lnSpc>
            </a:pPr>
            <a:r>
              <a:rPr lang="en-GB" sz="2000" dirty="0"/>
              <a:t>Specialist: Skilled in a single field, dedicated, yet possibly lacking in social skills (Mathieu et al., 2008).</a:t>
            </a:r>
          </a:p>
          <a:p>
            <a:pPr marL="0" indent="0">
              <a:lnSpc>
                <a:spcPct val="90000"/>
              </a:lnSpc>
              <a:buNone/>
            </a:pPr>
            <a:endParaRPr lang="en-GB" sz="2000" dirty="0"/>
          </a:p>
          <a:p>
            <a:pPr>
              <a:lnSpc>
                <a:spcPct val="90000"/>
              </a:lnSpc>
            </a:pPr>
            <a:r>
              <a:rPr lang="en-GB" sz="2000" dirty="0"/>
              <a:t>Example: We were able to effectively refine our concepts thanks to the fair reviews offered by our Monitor Evaluator.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238999"/>
            <a:ext cx="7886700" cy="669348"/>
          </a:xfrm>
        </p:spPr>
        <p:txBody>
          <a:bodyPr>
            <a:normAutofit/>
          </a:bodyPr>
          <a:lstStyle/>
          <a:p>
            <a:pPr>
              <a:lnSpc>
                <a:spcPct val="90000"/>
              </a:lnSpc>
            </a:pPr>
            <a:r>
              <a:rPr lang="en-GB" sz="2800" b="1" dirty="0"/>
              <a:t>Belbin’s Role Strengths and Weaknesses</a:t>
            </a:r>
          </a:p>
        </p:txBody>
      </p:sp>
      <p:sp>
        <p:nvSpPr>
          <p:cNvPr id="43" name="Arc 4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Content Placeholder 2"/>
          <p:cNvSpPr>
            <a:spLocks noGrp="1"/>
          </p:cNvSpPr>
          <p:nvPr>
            <p:ph idx="1"/>
          </p:nvPr>
        </p:nvSpPr>
        <p:spPr>
          <a:xfrm>
            <a:off x="628650" y="908347"/>
            <a:ext cx="7886700" cy="5188672"/>
          </a:xfrm>
        </p:spPr>
        <p:txBody>
          <a:bodyPr>
            <a:normAutofit/>
          </a:bodyPr>
          <a:lstStyle/>
          <a:p>
            <a:pPr marL="0" indent="0">
              <a:lnSpc>
                <a:spcPct val="90000"/>
              </a:lnSpc>
              <a:buNone/>
            </a:pPr>
            <a:r>
              <a:rPr lang="en-GB" sz="1800" dirty="0"/>
              <a:t>Action-Oriented Roles:</a:t>
            </a:r>
          </a:p>
          <a:p>
            <a:pPr>
              <a:lnSpc>
                <a:spcPct val="90000"/>
              </a:lnSpc>
            </a:pPr>
            <a:r>
              <a:rPr lang="en-GB" sz="1800" dirty="0"/>
              <a:t>Shaper: Strong driver with a potential for aggression.</a:t>
            </a:r>
          </a:p>
          <a:p>
            <a:pPr>
              <a:lnSpc>
                <a:spcPct val="90000"/>
              </a:lnSpc>
            </a:pPr>
            <a:r>
              <a:rPr lang="en-GB" sz="1800" dirty="0"/>
              <a:t>Implementer: Well organised but averse to change.</a:t>
            </a:r>
          </a:p>
          <a:p>
            <a:pPr>
              <a:lnSpc>
                <a:spcPct val="90000"/>
              </a:lnSpc>
            </a:pPr>
            <a:r>
              <a:rPr lang="en-GB" sz="1800" dirty="0"/>
              <a:t>Completer Finisher: Detail-oriented but prone to excessive concern.</a:t>
            </a:r>
          </a:p>
          <a:p>
            <a:pPr marL="0" indent="0">
              <a:lnSpc>
                <a:spcPct val="90000"/>
              </a:lnSpc>
              <a:buNone/>
            </a:pPr>
            <a:endParaRPr lang="en-GB" sz="1800" dirty="0"/>
          </a:p>
          <a:p>
            <a:pPr marL="0" indent="0">
              <a:lnSpc>
                <a:spcPct val="90000"/>
              </a:lnSpc>
              <a:buNone/>
            </a:pPr>
            <a:r>
              <a:rPr lang="en-GB" sz="1800" dirty="0"/>
              <a:t>People-Oriented Roles:</a:t>
            </a:r>
          </a:p>
          <a:p>
            <a:pPr>
              <a:lnSpc>
                <a:spcPct val="90000"/>
              </a:lnSpc>
            </a:pPr>
            <a:r>
              <a:rPr lang="en-GB" sz="1800" dirty="0"/>
              <a:t>Coordinator: Competent leader who might assign too much (Tuckman, 1965).</a:t>
            </a:r>
          </a:p>
          <a:p>
            <a:pPr>
              <a:lnSpc>
                <a:spcPct val="90000"/>
              </a:lnSpc>
            </a:pPr>
            <a:r>
              <a:rPr lang="en-GB" sz="1800" dirty="0" err="1"/>
              <a:t>Teamworker</a:t>
            </a:r>
            <a:r>
              <a:rPr lang="en-GB" sz="1800" dirty="0"/>
              <a:t>: Maintains harmony but might steer clear of choices.</a:t>
            </a:r>
          </a:p>
          <a:p>
            <a:pPr>
              <a:lnSpc>
                <a:spcPct val="90000"/>
              </a:lnSpc>
            </a:pPr>
            <a:r>
              <a:rPr lang="en-GB" sz="1800" dirty="0"/>
              <a:t>Resource Investigator: Finds concepts but can become disinterested.</a:t>
            </a:r>
          </a:p>
          <a:p>
            <a:pPr>
              <a:lnSpc>
                <a:spcPct val="90000"/>
              </a:lnSpc>
            </a:pPr>
            <a:endParaRPr lang="en-GB" sz="1800" dirty="0"/>
          </a:p>
          <a:p>
            <a:pPr>
              <a:lnSpc>
                <a:spcPct val="90000"/>
              </a:lnSpc>
            </a:pPr>
            <a:r>
              <a:rPr lang="en-GB" sz="1800" dirty="0"/>
              <a:t>Thought-Oriented Roles:</a:t>
            </a:r>
          </a:p>
          <a:p>
            <a:pPr>
              <a:lnSpc>
                <a:spcPct val="90000"/>
              </a:lnSpc>
            </a:pPr>
            <a:r>
              <a:rPr lang="en-GB" sz="1800" dirty="0"/>
              <a:t>Plant: Imaginative but possibly unattainable.</a:t>
            </a:r>
          </a:p>
          <a:p>
            <a:pPr>
              <a:lnSpc>
                <a:spcPct val="90000"/>
              </a:lnSpc>
            </a:pPr>
            <a:r>
              <a:rPr lang="en-GB" sz="1800" dirty="0"/>
              <a:t>Monitor Evaluator: Reasonable but possibly chilly.</a:t>
            </a:r>
          </a:p>
          <a:p>
            <a:pPr>
              <a:lnSpc>
                <a:spcPct val="90000"/>
              </a:lnSpc>
            </a:pPr>
            <a:r>
              <a:rPr lang="en-GB" sz="1800" dirty="0"/>
              <a:t>Specialist: Well, informed however can have a very limited emphasis.</a:t>
            </a:r>
          </a:p>
          <a:p>
            <a:pPr>
              <a:lnSpc>
                <a:spcPct val="90000"/>
              </a:lnSpc>
            </a:pPr>
            <a:r>
              <a:rPr lang="en-GB" sz="1800" dirty="0"/>
              <a:t>Example: Each of Belbin's jobs has strengths and weaknesses.  For teams to be successful, balance is essential.  Knowing these responsibilities made it easier for me to recognise how groups may help one another and get better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pPr>
              <a:lnSpc>
                <a:spcPct val="90000"/>
              </a:lnSpc>
            </a:pPr>
            <a:r>
              <a:rPr lang="en-GB" sz="4300"/>
              <a:t>Belbin’s Roles in My Team Experience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pPr>
              <a:lnSpc>
                <a:spcPct val="90000"/>
              </a:lnSpc>
            </a:pPr>
            <a:r>
              <a:rPr lang="en-GB" sz="1900" dirty="0"/>
              <a:t>I mostly kept the peace while working as a team player.</a:t>
            </a:r>
          </a:p>
          <a:p>
            <a:pPr>
              <a:lnSpc>
                <a:spcPct val="90000"/>
              </a:lnSpc>
            </a:pPr>
            <a:r>
              <a:rPr lang="en-GB" sz="1900" dirty="0"/>
              <a:t>A Shaper on my team pushed us to accomplish deadlines.</a:t>
            </a:r>
          </a:p>
          <a:p>
            <a:pPr>
              <a:lnSpc>
                <a:spcPct val="90000"/>
              </a:lnSpc>
            </a:pPr>
            <a:r>
              <a:rPr lang="en-GB" sz="1900" dirty="0"/>
              <a:t>Despite being extremely well-organised, our implementer didn't enjoy last-minute modifications.</a:t>
            </a:r>
          </a:p>
          <a:p>
            <a:pPr>
              <a:lnSpc>
                <a:spcPct val="90000"/>
              </a:lnSpc>
            </a:pPr>
            <a:r>
              <a:rPr lang="en-GB" sz="1900" dirty="0"/>
              <a:t>We were able to inspect every little detail with the help of the Completer Finisher.</a:t>
            </a:r>
          </a:p>
          <a:p>
            <a:pPr>
              <a:lnSpc>
                <a:spcPct val="90000"/>
              </a:lnSpc>
            </a:pPr>
            <a:r>
              <a:rPr lang="en-GB" sz="1900" dirty="0"/>
              <a:t>Understanding Belbin's paradigm helped us better handle the disputes that occasionally arose from our disparate positions (Horwitz and Horwitz, 2007).</a:t>
            </a:r>
          </a:p>
          <a:p>
            <a:pPr>
              <a:lnSpc>
                <a:spcPct val="90000"/>
              </a:lnSpc>
            </a:pPr>
            <a:r>
              <a:rPr lang="en-GB" sz="1900" dirty="0"/>
              <a:t>Roles that were balanced strengthened the team and increased our performance.</a:t>
            </a:r>
          </a:p>
          <a:p>
            <a:pPr>
              <a:lnSpc>
                <a:spcPct val="90000"/>
              </a:lnSpc>
            </a:pPr>
            <a:r>
              <a:rPr lang="en-GB" sz="1900" dirty="0"/>
              <a:t>Example: I was a team player on my team.  Although our various duties occasionally conflicted, Belbin's model improved our communication and allowed us to complete our work effectively.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334E7-3B42-6DC3-FE9A-C9534CD4DD2C}"/>
              </a:ext>
            </a:extLst>
          </p:cNvPr>
          <p:cNvSpPr>
            <a:spLocks noGrp="1"/>
          </p:cNvSpPr>
          <p:nvPr>
            <p:ph type="ctrTitle"/>
          </p:nvPr>
        </p:nvSpPr>
        <p:spPr>
          <a:xfrm>
            <a:off x="196517" y="317668"/>
            <a:ext cx="2899610" cy="636838"/>
          </a:xfrm>
        </p:spPr>
        <p:txBody>
          <a:bodyPr>
            <a:normAutofit fontScale="90000"/>
          </a:bodyPr>
          <a:lstStyle/>
          <a:p>
            <a:r>
              <a:rPr lang="en-GB" dirty="0">
                <a:solidFill>
                  <a:srgbClr val="0070C0"/>
                </a:solidFill>
              </a:rPr>
              <a:t>References</a:t>
            </a:r>
          </a:p>
        </p:txBody>
      </p:sp>
      <p:sp>
        <p:nvSpPr>
          <p:cNvPr id="3" name="Subtitle 2">
            <a:extLst>
              <a:ext uri="{FF2B5EF4-FFF2-40B4-BE49-F238E27FC236}">
                <a16:creationId xmlns:a16="http://schemas.microsoft.com/office/drawing/2014/main" id="{BB0A8575-C67B-4A98-534E-FDDCF115EF90}"/>
              </a:ext>
            </a:extLst>
          </p:cNvPr>
          <p:cNvSpPr>
            <a:spLocks noGrp="1"/>
          </p:cNvSpPr>
          <p:nvPr>
            <p:ph type="subTitle" idx="1"/>
          </p:nvPr>
        </p:nvSpPr>
        <p:spPr>
          <a:xfrm>
            <a:off x="360947" y="1219200"/>
            <a:ext cx="8373979" cy="5321132"/>
          </a:xfrm>
        </p:spPr>
        <p:txBody>
          <a:bodyPr>
            <a:normAutofit fontScale="62500" lnSpcReduction="20000"/>
          </a:bodyPr>
          <a:lstStyle/>
          <a:p>
            <a:pPr algn="l"/>
            <a:r>
              <a:rPr lang="en-GB" dirty="0">
                <a:solidFill>
                  <a:schemeClr val="tx1"/>
                </a:solidFill>
              </a:rPr>
              <a:t>Accelerate UK (2015). </a:t>
            </a:r>
            <a:r>
              <a:rPr lang="en-GB" i="1" dirty="0">
                <a:solidFill>
                  <a:schemeClr val="tx1"/>
                </a:solidFill>
              </a:rPr>
              <a:t>9 Belbin Team Roles - Discover the Belbin Team Inventory | Accelerate UK</a:t>
            </a:r>
            <a:r>
              <a:rPr lang="en-GB" dirty="0">
                <a:solidFill>
                  <a:schemeClr val="tx1"/>
                </a:solidFill>
              </a:rPr>
              <a:t>. [online] Accelerate UK. Available at: </a:t>
            </a:r>
            <a:r>
              <a:rPr lang="en-GB" dirty="0">
                <a:solidFill>
                  <a:schemeClr val="tx1"/>
                </a:solidFill>
                <a:hlinkClick r:id="rId2"/>
              </a:rPr>
              <a:t>https://www.accelerate.uk.com/training-tools/belbin/nine-belbin-team-roles/</a:t>
            </a:r>
            <a:r>
              <a:rPr lang="en-GB" dirty="0">
                <a:solidFill>
                  <a:schemeClr val="tx1"/>
                </a:solidFill>
              </a:rPr>
              <a:t>.</a:t>
            </a:r>
          </a:p>
          <a:p>
            <a:pPr algn="l"/>
            <a:endParaRPr lang="en-GB" dirty="0">
              <a:solidFill>
                <a:schemeClr val="tx1"/>
              </a:solidFill>
            </a:endParaRPr>
          </a:p>
          <a:p>
            <a:pPr algn="l"/>
            <a:r>
              <a:rPr lang="en-GB" dirty="0">
                <a:solidFill>
                  <a:schemeClr val="tx1"/>
                </a:solidFill>
              </a:rPr>
              <a:t>Belbin, M. (2010). </a:t>
            </a:r>
            <a:r>
              <a:rPr lang="en-GB" i="1" dirty="0">
                <a:solidFill>
                  <a:schemeClr val="tx1"/>
                </a:solidFill>
              </a:rPr>
              <a:t>Team Roles at Work</a:t>
            </a:r>
            <a:r>
              <a:rPr lang="en-GB" dirty="0">
                <a:solidFill>
                  <a:schemeClr val="tx1"/>
                </a:solidFill>
              </a:rPr>
              <a:t>. [online] Routledge. </a:t>
            </a:r>
            <a:r>
              <a:rPr lang="en-GB" dirty="0" err="1">
                <a:solidFill>
                  <a:schemeClr val="tx1"/>
                </a:solidFill>
              </a:rPr>
              <a:t>doi:https</a:t>
            </a:r>
            <a:r>
              <a:rPr lang="en-GB" dirty="0">
                <a:solidFill>
                  <a:schemeClr val="tx1"/>
                </a:solidFill>
              </a:rPr>
              <a:t>://doi.org/10.4324/9780080963242.</a:t>
            </a:r>
          </a:p>
          <a:p>
            <a:pPr algn="l"/>
            <a:endParaRPr lang="en-GB" dirty="0">
              <a:solidFill>
                <a:schemeClr val="tx1"/>
              </a:solidFill>
            </a:endParaRPr>
          </a:p>
          <a:p>
            <a:pPr algn="l"/>
            <a:r>
              <a:rPr lang="en-GB" dirty="0">
                <a:solidFill>
                  <a:schemeClr val="tx1"/>
                </a:solidFill>
              </a:rPr>
              <a:t>Horwitz, S.K. and Horwitz, I.B. (2007). The effects of team diversity on team outcomes: A meta-analytic review of team demography. </a:t>
            </a:r>
            <a:r>
              <a:rPr lang="en-GB" i="1" dirty="0">
                <a:solidFill>
                  <a:schemeClr val="tx1"/>
                </a:solidFill>
              </a:rPr>
              <a:t>Journal of Management</a:t>
            </a:r>
            <a:r>
              <a:rPr lang="en-GB" dirty="0">
                <a:solidFill>
                  <a:schemeClr val="tx1"/>
                </a:solidFill>
              </a:rPr>
              <a:t>, 33(6), pp.987–1015.</a:t>
            </a:r>
          </a:p>
          <a:p>
            <a:pPr algn="l"/>
            <a:endParaRPr lang="en-GB" dirty="0">
              <a:solidFill>
                <a:schemeClr val="tx1"/>
              </a:solidFill>
            </a:endParaRPr>
          </a:p>
          <a:p>
            <a:pPr algn="l"/>
            <a:r>
              <a:rPr lang="en-GB" dirty="0">
                <a:solidFill>
                  <a:schemeClr val="tx1"/>
                </a:solidFill>
              </a:rPr>
              <a:t>Mathieu, J., Maynard, M.T., Rapp, T. and Gilson, L. (2008). Team effectiveness 1997-2007: A review of recent advancements and a glimpse into the future. </a:t>
            </a:r>
            <a:r>
              <a:rPr lang="en-GB" i="1" dirty="0">
                <a:solidFill>
                  <a:schemeClr val="tx1"/>
                </a:solidFill>
              </a:rPr>
              <a:t>Journal of Management</a:t>
            </a:r>
            <a:r>
              <a:rPr lang="en-GB" dirty="0">
                <a:solidFill>
                  <a:schemeClr val="tx1"/>
                </a:solidFill>
              </a:rPr>
              <a:t>, 34(3), pp.410–476. </a:t>
            </a:r>
            <a:r>
              <a:rPr lang="en-GB" dirty="0" err="1">
                <a:solidFill>
                  <a:schemeClr val="tx1"/>
                </a:solidFill>
              </a:rPr>
              <a:t>doi:https</a:t>
            </a:r>
            <a:r>
              <a:rPr lang="en-GB" dirty="0">
                <a:solidFill>
                  <a:schemeClr val="tx1"/>
                </a:solidFill>
              </a:rPr>
              <a:t>://doi.org/10.1177/0149206308316061.</a:t>
            </a:r>
          </a:p>
          <a:p>
            <a:pPr algn="l"/>
            <a:endParaRPr lang="en-GB" dirty="0">
              <a:solidFill>
                <a:schemeClr val="tx1"/>
              </a:solidFill>
            </a:endParaRPr>
          </a:p>
          <a:p>
            <a:pPr algn="l"/>
            <a:r>
              <a:rPr lang="en-GB" dirty="0">
                <a:solidFill>
                  <a:schemeClr val="tx1"/>
                </a:solidFill>
              </a:rPr>
              <a:t>Tuckman, B. (1965). Developmental Sequence in Small Groups. </a:t>
            </a:r>
            <a:r>
              <a:rPr lang="en-GB" i="1" dirty="0">
                <a:solidFill>
                  <a:schemeClr val="tx1"/>
                </a:solidFill>
              </a:rPr>
              <a:t>Psychological Bulletin</a:t>
            </a:r>
            <a:r>
              <a:rPr lang="en-GB" dirty="0">
                <a:solidFill>
                  <a:schemeClr val="tx1"/>
                </a:solidFill>
              </a:rPr>
              <a:t>, [online] 63(6), pp.384–399. </a:t>
            </a:r>
            <a:r>
              <a:rPr lang="en-GB" dirty="0" err="1">
                <a:solidFill>
                  <a:schemeClr val="tx1"/>
                </a:solidFill>
              </a:rPr>
              <a:t>doi:https</a:t>
            </a:r>
            <a:r>
              <a:rPr lang="en-GB" dirty="0">
                <a:solidFill>
                  <a:schemeClr val="tx1"/>
                </a:solidFill>
              </a:rPr>
              <a:t>://doi.org/10.1037/h0022100.</a:t>
            </a:r>
          </a:p>
        </p:txBody>
      </p:sp>
    </p:spTree>
    <p:extLst>
      <p:ext uri="{BB962C8B-B14F-4D97-AF65-F5344CB8AC3E}">
        <p14:creationId xmlns:p14="http://schemas.microsoft.com/office/powerpoint/2010/main" val="4272963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271</TotalTime>
  <Words>935</Words>
  <Application>Microsoft Office PowerPoint</Application>
  <PresentationFormat>On-screen Show (4:3)</PresentationFormat>
  <Paragraphs>78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Team Role Composition, Strengths, Weaknesses, and Challenges</vt:lpstr>
      <vt:lpstr>Introduction to Teamwork</vt:lpstr>
      <vt:lpstr>Reflecting on Teamwork: Belbin’s and Thomas Kilmann’s Models</vt:lpstr>
      <vt:lpstr>Belbin’s 9 Team Roles </vt:lpstr>
      <vt:lpstr>Belbin’s Action-Oriented Roles</vt:lpstr>
      <vt:lpstr>Belbin’s People-Oriented Roles</vt:lpstr>
      <vt:lpstr>Belbin’s Thought-Oriented Roles</vt:lpstr>
      <vt:lpstr>Belbin’s Role Strengths and Weaknesses</vt:lpstr>
      <vt:lpstr>Belbin’s Roles in My Team Experience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2425352@student.uwtsd.ac.uk</dc:creator>
  <cp:keywords/>
  <dc:description>generated using python-pptx</dc:description>
  <cp:lastModifiedBy>Gurjit Kaur</cp:lastModifiedBy>
  <cp:revision>12</cp:revision>
  <dcterms:created xsi:type="dcterms:W3CDTF">2013-01-27T09:14:16Z</dcterms:created>
  <dcterms:modified xsi:type="dcterms:W3CDTF">2025-06-27T20:33:32Z</dcterms:modified>
  <cp:category/>
</cp:coreProperties>
</file>