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18288000" cy="10287000"/>
  <p:notesSz cx="6858000" cy="9144000"/>
  <p:embeddedFontLst>
    <p:embeddedFont>
      <p:font typeface="Aileron" panose="020B0604020202020204" charset="0"/>
      <p:regular r:id="rId32"/>
    </p:embeddedFont>
    <p:embeddedFont>
      <p:font typeface="Aileron Heavy" panose="020B0604020202020204" charset="0"/>
      <p:regular r:id="rId33"/>
    </p:embeddedFont>
    <p:embeddedFont>
      <p:font typeface="Canva Sans Bold" panose="020B0604020202020204" charset="0"/>
      <p:regular r:id="rId34"/>
    </p:embeddedFont>
    <p:embeddedFont>
      <p:font typeface="Droid Serif Bold" panose="020B0604020202020204" charset="0"/>
      <p:regular r:id="rId35"/>
    </p:embeddedFont>
    <p:embeddedFont>
      <p:font typeface="Heading Now 31-38 Bold" panose="020B0604020202020204" charset="0"/>
      <p:regular r:id="rId36"/>
    </p:embeddedFont>
    <p:embeddedFont>
      <p:font typeface="League Spartan" panose="020B0604020202020204" charset="0"/>
      <p:regular r:id="rId37"/>
    </p:embeddedFont>
    <p:embeddedFont>
      <p:font typeface="Montserrat Bold" panose="020B0604020202020204" charset="0"/>
      <p:regular r:id="rId38"/>
    </p:embeddedFont>
    <p:embeddedFont>
      <p:font typeface="Montserrat Semi-Bold" panose="020B0604020202020204" charset="0"/>
      <p:regular r:id="rId39"/>
    </p:embeddedFont>
    <p:embeddedFont>
      <p:font typeface="Open Sans" panose="020B0606030504020204" pitchFamily="34" charset="0"/>
      <p:regular r:id="rId40"/>
    </p:embeddedFont>
    <p:embeddedFont>
      <p:font typeface="Open Sauce" panose="020B0604020202020204" charset="0"/>
      <p:regular r:id="rId41"/>
    </p:embeddedFont>
    <p:embeddedFont>
      <p:font typeface="Open Sauce Bold" panose="020B0604020202020204" charset="0"/>
      <p:regular r:id="rId42"/>
    </p:embeddedFont>
    <p:embeddedFont>
      <p:font typeface="Poppins" panose="00000500000000000000" pitchFamily="2" charset="0"/>
      <p:regular r:id="rId43"/>
    </p:embeddedFont>
    <p:embeddedFont>
      <p:font typeface="Roboto" panose="02000000000000000000" pitchFamily="2" charset="0"/>
      <p:regular r:id="rId44"/>
    </p:embeddedFont>
    <p:embeddedFont>
      <p:font typeface="Roboto Bold" panose="02000000000000000000" charset="0"/>
      <p:regular r:id="rId45"/>
    </p:embeddedFont>
    <p:embeddedFont>
      <p:font typeface="Source Sans Pro" panose="020B0503030403020204" pitchFamily="34" charset="0"/>
      <p:regular r:id="rId46"/>
    </p:embeddedFont>
    <p:embeddedFont>
      <p:font typeface="Work Sans" pitchFamily="2" charset="0"/>
      <p:regular r:id="rId4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FC3996-0F41-459A-9C02-067F96C8891E}" v="5" dt="2025-11-30T22:49:43.3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8" d="100"/>
          <a:sy n="68" d="100"/>
        </p:scale>
        <p:origin x="81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8.fntdata"/><Relationship Id="rId21" Type="http://schemas.openxmlformats.org/officeDocument/2006/relationships/slide" Target="slides/slide20.xml"/><Relationship Id="rId34" Type="http://schemas.openxmlformats.org/officeDocument/2006/relationships/font" Target="fonts/font3.fntdata"/><Relationship Id="rId42" Type="http://schemas.openxmlformats.org/officeDocument/2006/relationships/font" Target="fonts/font11.fntdata"/><Relationship Id="rId47" Type="http://schemas.openxmlformats.org/officeDocument/2006/relationships/font" Target="fonts/font16.fntdata"/><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1.fntdata"/><Relationship Id="rId37" Type="http://schemas.openxmlformats.org/officeDocument/2006/relationships/font" Target="fonts/font6.fntdata"/><Relationship Id="rId40" Type="http://schemas.openxmlformats.org/officeDocument/2006/relationships/font" Target="fonts/font9.fntdata"/><Relationship Id="rId45" Type="http://schemas.openxmlformats.org/officeDocument/2006/relationships/font" Target="fonts/font14.fntdata"/><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4" Type="http://schemas.openxmlformats.org/officeDocument/2006/relationships/font" Target="fonts/font13.fntdata"/><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4.fntdata"/><Relationship Id="rId43" Type="http://schemas.openxmlformats.org/officeDocument/2006/relationships/font" Target="fonts/font12.fntdata"/><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2.fntdata"/><Relationship Id="rId38" Type="http://schemas.openxmlformats.org/officeDocument/2006/relationships/font" Target="fonts/font7.fntdata"/><Relationship Id="rId46" Type="http://schemas.openxmlformats.org/officeDocument/2006/relationships/font" Target="fonts/font15.fntdata"/><Relationship Id="rId20" Type="http://schemas.openxmlformats.org/officeDocument/2006/relationships/slide" Target="slides/slide19.xml"/><Relationship Id="rId41"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5.fntdata"/><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ia Stoleru" userId="c3453e735986092e" providerId="LiveId" clId="{D0CD8104-3258-4502-855D-6D81425C7D5D}"/>
    <pc:docChg chg="custSel modSld">
      <pc:chgData name="Daria Stoleru" userId="c3453e735986092e" providerId="LiveId" clId="{D0CD8104-3258-4502-855D-6D81425C7D5D}" dt="2025-11-30T22:58:22.403" v="267" actId="20577"/>
      <pc:docMkLst>
        <pc:docMk/>
      </pc:docMkLst>
      <pc:sldChg chg="modSp mod">
        <pc:chgData name="Daria Stoleru" userId="c3453e735986092e" providerId="LiveId" clId="{D0CD8104-3258-4502-855D-6D81425C7D5D}" dt="2025-11-30T22:32:33.199" v="262" actId="20577"/>
        <pc:sldMkLst>
          <pc:docMk/>
          <pc:sldMk cId="0" sldId="256"/>
        </pc:sldMkLst>
        <pc:spChg chg="mod">
          <ac:chgData name="Daria Stoleru" userId="c3453e735986092e" providerId="LiveId" clId="{D0CD8104-3258-4502-855D-6D81425C7D5D}" dt="2025-11-30T22:25:53.065" v="145" actId="20577"/>
          <ac:spMkLst>
            <pc:docMk/>
            <pc:sldMk cId="0" sldId="256"/>
            <ac:spMk id="10" creationId="{00000000-0000-0000-0000-000000000000}"/>
          </ac:spMkLst>
        </pc:spChg>
        <pc:spChg chg="mod">
          <ac:chgData name="Daria Stoleru" userId="c3453e735986092e" providerId="LiveId" clId="{D0CD8104-3258-4502-855D-6D81425C7D5D}" dt="2025-11-30T22:32:33.199" v="262" actId="20577"/>
          <ac:spMkLst>
            <pc:docMk/>
            <pc:sldMk cId="0" sldId="256"/>
            <ac:spMk id="11" creationId="{00000000-0000-0000-0000-000000000000}"/>
          </ac:spMkLst>
        </pc:spChg>
      </pc:sldChg>
      <pc:sldChg chg="modSp mod">
        <pc:chgData name="Daria Stoleru" userId="c3453e735986092e" providerId="LiveId" clId="{D0CD8104-3258-4502-855D-6D81425C7D5D}" dt="2025-11-30T22:43:15.606" v="265" actId="313"/>
        <pc:sldMkLst>
          <pc:docMk/>
          <pc:sldMk cId="0" sldId="257"/>
        </pc:sldMkLst>
        <pc:spChg chg="mod">
          <ac:chgData name="Daria Stoleru" userId="c3453e735986092e" providerId="LiveId" clId="{D0CD8104-3258-4502-855D-6D81425C7D5D}" dt="2025-11-30T22:43:15.606" v="265" actId="313"/>
          <ac:spMkLst>
            <pc:docMk/>
            <pc:sldMk cId="0" sldId="257"/>
            <ac:spMk id="11" creationId="{00000000-0000-0000-0000-000000000000}"/>
          </ac:spMkLst>
        </pc:spChg>
      </pc:sldChg>
      <pc:sldChg chg="modSp mod">
        <pc:chgData name="Daria Stoleru" userId="c3453e735986092e" providerId="LiveId" clId="{D0CD8104-3258-4502-855D-6D81425C7D5D}" dt="2025-11-30T22:29:22.928" v="167" actId="20577"/>
        <pc:sldMkLst>
          <pc:docMk/>
          <pc:sldMk cId="0" sldId="263"/>
        </pc:sldMkLst>
        <pc:spChg chg="mod">
          <ac:chgData name="Daria Stoleru" userId="c3453e735986092e" providerId="LiveId" clId="{D0CD8104-3258-4502-855D-6D81425C7D5D}" dt="2025-11-30T22:29:22.928" v="167" actId="20577"/>
          <ac:spMkLst>
            <pc:docMk/>
            <pc:sldMk cId="0" sldId="263"/>
            <ac:spMk id="3" creationId="{00000000-0000-0000-0000-000000000000}"/>
          </ac:spMkLst>
        </pc:spChg>
      </pc:sldChg>
      <pc:sldChg chg="modSp mod">
        <pc:chgData name="Daria Stoleru" userId="c3453e735986092e" providerId="LiveId" clId="{D0CD8104-3258-4502-855D-6D81425C7D5D}" dt="2025-11-30T22:30:32.305" v="202" actId="20577"/>
        <pc:sldMkLst>
          <pc:docMk/>
          <pc:sldMk cId="0" sldId="270"/>
        </pc:sldMkLst>
        <pc:spChg chg="mod">
          <ac:chgData name="Daria Stoleru" userId="c3453e735986092e" providerId="LiveId" clId="{D0CD8104-3258-4502-855D-6D81425C7D5D}" dt="2025-11-30T22:30:32.305" v="202" actId="20577"/>
          <ac:spMkLst>
            <pc:docMk/>
            <pc:sldMk cId="0" sldId="270"/>
            <ac:spMk id="3" creationId="{00000000-0000-0000-0000-000000000000}"/>
          </ac:spMkLst>
        </pc:spChg>
      </pc:sldChg>
      <pc:sldChg chg="modSp mod">
        <pc:chgData name="Daria Stoleru" userId="c3453e735986092e" providerId="LiveId" clId="{D0CD8104-3258-4502-855D-6D81425C7D5D}" dt="2025-11-30T22:31:25.856" v="228" actId="20577"/>
        <pc:sldMkLst>
          <pc:docMk/>
          <pc:sldMk cId="0" sldId="277"/>
        </pc:sldMkLst>
        <pc:spChg chg="mod">
          <ac:chgData name="Daria Stoleru" userId="c3453e735986092e" providerId="LiveId" clId="{D0CD8104-3258-4502-855D-6D81425C7D5D}" dt="2025-11-30T22:31:25.856" v="228" actId="20577"/>
          <ac:spMkLst>
            <pc:docMk/>
            <pc:sldMk cId="0" sldId="277"/>
            <ac:spMk id="3" creationId="{00000000-0000-0000-0000-000000000000}"/>
          </ac:spMkLst>
        </pc:spChg>
      </pc:sldChg>
      <pc:sldChg chg="modNotesTx">
        <pc:chgData name="Daria Stoleru" userId="c3453e735986092e" providerId="LiveId" clId="{D0CD8104-3258-4502-855D-6D81425C7D5D}" dt="2025-11-30T22:57:50.464" v="266" actId="27107"/>
        <pc:sldMkLst>
          <pc:docMk/>
          <pc:sldMk cId="0" sldId="281"/>
        </pc:sldMkLst>
      </pc:sldChg>
      <pc:sldChg chg="modSp mod">
        <pc:chgData name="Daria Stoleru" userId="c3453e735986092e" providerId="LiveId" clId="{D0CD8104-3258-4502-855D-6D81425C7D5D}" dt="2025-11-30T22:58:22.403" v="267" actId="20577"/>
        <pc:sldMkLst>
          <pc:docMk/>
          <pc:sldMk cId="0" sldId="284"/>
        </pc:sldMkLst>
        <pc:spChg chg="mod">
          <ac:chgData name="Daria Stoleru" userId="c3453e735986092e" providerId="LiveId" clId="{D0CD8104-3258-4502-855D-6D81425C7D5D}" dt="2025-11-30T22:37:19.089" v="263" actId="6549"/>
          <ac:spMkLst>
            <pc:docMk/>
            <pc:sldMk cId="0" sldId="284"/>
            <ac:spMk id="2" creationId="{00000000-0000-0000-0000-000000000000}"/>
          </ac:spMkLst>
        </pc:spChg>
        <pc:spChg chg="mod">
          <ac:chgData name="Daria Stoleru" userId="c3453e735986092e" providerId="LiveId" clId="{D0CD8104-3258-4502-855D-6D81425C7D5D}" dt="2025-11-30T22:58:22.403" v="267" actId="20577"/>
          <ac:spMkLst>
            <pc:docMk/>
            <pc:sldMk cId="0" sldId="284"/>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30.11.2025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Unilever is a multinational consumer goods company operating in multiple sectors across the globe. Its complex structure and diverse workforce create HR challenges, such as managing talent across geographies, aligning local policies with global standards, and ensuring digital skills keep pace with business needs (Brewster et al., 2020). Understanding these strategic HR challenges is critical for effective HRM planning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Unilever’s HRM challenges reflect both global strategy and local realities. Talent acquisition in high-tech roles is highly competitive, and employees expect more than financial rewards—they value development, flexibility, and recognition. Digital skills gaps hinder adoption of HR systems, while engagement varies across regions due to cultural and operational differences (Brewster et al., 2020). HR must reconcile global efficiency with local employee wellbeing to maintain a competitive advantage.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Line managers act as a bridge between corporate HR strategy and local teams. They ensure that policies and digital tools, such as Workday or SAP SuccessFactors, are implemented effectively. Their role includes monitoring adoption, coaching employees, and providing feedback on technology-related challenges. Without strong line manager involvement, digital HR initiatives can fail due to lack of engagement or understanding (Ulrich &amp; Dulebohn, 2015)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Digital transformation in HR has become central to Unilever’s strategy. Platforms like Workday enable efficiency in payroll, recruitment, and performance management. AI tools help analyze candidate data and predict workforce trends. E-learning portals provide employees with upskilling opportunities globally (Bondarouk &amp; Brewster, 2016). However, these technologies require careful implementation to avoid challenges such as resistance or lack of adoption.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While HR technology offers efficiency, it presents significant challenges. Employees may resist new platforms if they feel threatened or untrained. Integrating digital tools with existing legacy systems can be technically complex. Furthermore, handling personal employee data across jurisdictions with different regulations, such as GDPR, adds risk. Over-reliance on AI for evaluation can alienate employees if the human element is removed (Marler &amp; Parry, 2016).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Training and development at Unilever is a strategic priority. With over 149,000 employees in 190+ countries, continuous skill development is essential to maintain competitiveness (Strohmeier, 2020). Learning initiatives focus on digital upskilling, leadership growth, and cross-functional expertise. Unilever leverages e-learning platforms and mentoring to provide consistent global training while adapting content to local contexts (Marler &amp; Parry, 2016).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Unilever’s training policies combine structured programs with flexible, digital delivery. Leadership programs identify and nurture talent for senior roles . Technical and digital skills training supports strategic priorities such as data-driven decision-making and operational efficiency. Evaluations ensure that programs are effective and aligned with organisational goals.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Line managers are crucial for effective training implementation. They identify gaps, support employee development, and monitor application of skills in day-to-day tasks (Ulrich &amp; Dulebohn, 2015). Managers act as change agents, promoting engagement with e-learning platforms and mentoring programs. Their feedback helps HR tailor future learning initiatives to actual business needs (Marler &amp; Parry, 2016)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Despite extensive learning programs, Unilever faces challenges. Rapid technological change creates skill gaps that require constant updating of curricula . Different countries have varied learning cultures, which can affect engagement. Digital tools must be intuitive and motivating to ensure completion, while measuring the ROI of training initiatives remains complex (Brewster et al., 2020)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address training challenges, Unilever can introduce AI-driven personalized learning paths that target individual skill gaps (Bondarouk &amp; Brewster, 2016). Gamification can improve engagement and completion rates. Content should be culturally adapted to ensure relevance in different regions. Finally, linking training results to performance and career progression ensures motivation and organizational impact (Marler &amp; Parry, 2016)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Training success can be measured by multiple metrics. Completion rates indicate engagement, while surveys capture satisfaction and learning experience. Competency assessments evaluate skill improvement, and linking learning to promotions or internal mobility demonstrates real business value (Strohmeier, 2020; Brewster et al., 2020). Consistent tracking ensures that training programs support strategic HR objectives.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Unilever’s international teams are a cornerstone of its global strategy. They combine employees from multiple countries to enhance innovation, share expertise, and develop future leaders (Brewster et al., 2020). Managing such teams involves navigating cultural differences, coordinating across time zones, and leveraging digital tools for effective collaboration (Stahl et al., 2012). Understanding these dynamics is essential for HR to support global operations effectively.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 provides comprehensive policies for international assignments. Pre-departure training ensures employees are prepared for cultural, regulatory, and operational challenges (Stahl et al., 2012). Compensation and benefits are carefully structured to balance fairness and competitiveness. Repatriation support ensures employees reintegrate smoothly and continue career development after returning home (Collings et al., 2019).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Line managers play a critical role in managing international teams. They act as cultural mediators, support employees through performance management, and ensure virtual collaboration is effective (Stahl et al., 2012). Managers must be trained to recognize potential conflicts arising from cultural differences and manage team dynamics proactively (Sparrow et al., 2019).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Managing international teams is complex due to cultural diversity and distributed work. Miscommunication can arise from differing work styles and cultural norms (Brewster et al., 2020). Virtual teams require tools and practices that overcome time zone barriers. Post-assignment, knowledge transfer is critical to retain expertise and prevent gaps in organizational learning (Stahl et al., 2012)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address challenges, Unilever should focus on enhancing cultural competence across teams. Digital collaboration tools must be supported by guidelines for virtual meetings, shared documentation, and asynchronous communication (Brewster et al., 2020). Mentoring programs help international assignees integrate effectively, and structured knowledge transfer ensures continuity of expertise (Collings et al., 2019)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Success can be measured using multiple indicators. Performance metrics show how well international teams meet strategic goals. Surveys assess engagement and satisfaction of assignees (Stahl et al., 2012). Retaining talent post-assignment demonstrates that mobility programs are effective, while tracking knowledge transfer ensures long-term organizational benefit (Collings et al., 2019)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Unilever’s reward strategy is designed to support its global business objectives. It balances financial incentives, such as salary and bonuses, with non-financial rewards like recognition programs and career development opportunities (Armstrong &amp; Taylor, 2020). The goal is to ensure that employees feel motivated and valued while supporting the company’s strategic goals of innovation and sustainability (Brewster et al., 2020). Reward strategies must be adapted to local contexts while maintaining consistency globally.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Unilever uses a combination of financial and non-financial reward tools. Base salaries are competitive to attract skilled talent, while performance-based bonuses incentivize high achievement (Armstrong &amp; Taylor, 2020). Recognition programs and benefits, including health insurance and flexible work arrangements, help improve engagement and retention. The challenge is to implement these consistently across diverse global locations, respecting local legislation and norms (WorldatWork, 2021).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Line managers are critical in operationalizing reward strategies. They communicate policies clearly, ensure performance is fairly assessed, and recognize achievements. Managers also provide guidance on career development and progression, which is a key component of non-financial rewards (Brewster et al., 2020). Without proactive manager involvement, reward initiatives risk being seen as inconsistent or unfair.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Reward management faces multiple challenges. Global consistency must be balanced with local market expectations, which may vary significantly. Performance-based rewards need to consider cultural differences in motivation and recognition (Armstrong &amp; Taylor, 2020). Organizations also face the challenge of controlling costs while ensuring employees feel fairly compensated. Transparency and communication are key to maintaining trust in reward systems (Milkovich et al., 2019).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address these challenges, Unilever should maintain a global framework for rewards but allow local adaptations. Benchmarking salaries ensures competitiveness, while integrating recognition platforms digitally can enhance engagement across regions (WorldatWork, 2021). Analytics can track how rewards influence employee retention, motivation, and performance, enabling continuous improvement (Milkovich et al., 2019)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Our group’s analysis shows that Unilever’s HRM functions are interconnected. Digital HR tools, such as Workday and AI analytics, enhance efficiency, while international team management ensures global assignments succeed. Reward and recognition strategies motivate employees and reinforce engagement. Line managers play a crucial role in translating global policies into local action. Together, these practices balance global consistency with local adaptation, driving innovation, sustainability, and strategic success across Unilever’s operations (Brewster et al., 2020; Strohmeier, 2020; Armstrong &amp; Taylor, 2020; Milkovich et al., 2019). Effective HRM thus becomes a competitive advantage, supporting both employee satisfaction and organizational performance.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11/30/2025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4.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jpe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4.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pn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2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43.jpeg"/><Relationship Id="rId4" Type="http://schemas.openxmlformats.org/officeDocument/2006/relationships/image" Target="../media/image42.jpeg"/></Relationships>
</file>

<file path=ppt/slides/_rels/slide2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46.jpeg"/><Relationship Id="rId4" Type="http://schemas.openxmlformats.org/officeDocument/2006/relationships/image" Target="../media/image45.jpeg"/></Relationships>
</file>

<file path=ppt/slides/_rels/slide2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49.jpeg"/><Relationship Id="rId4" Type="http://schemas.openxmlformats.org/officeDocument/2006/relationships/image" Target="../media/image48.jpeg"/></Relationships>
</file>

<file path=ppt/slides/_rels/slide29.xml.rels><?xml version="1.0" encoding="UTF-8" standalone="yes"?>
<Relationships xmlns="http://schemas.openxmlformats.org/package/2006/relationships"><Relationship Id="rId8" Type="http://schemas.openxmlformats.org/officeDocument/2006/relationships/hyperlink" Target="https://hbr.org/2022/01/using-people-analytics-to-build-an-equitable-workplace?utm_source=chatgpt.com" TargetMode="External"/><Relationship Id="rId13" Type="http://schemas.openxmlformats.org/officeDocument/2006/relationships/hyperlink" Target="https://www.tandfonline.com/doi/abs/10.1080/09585190802670516?utm_source=chatgpt.com" TargetMode="External"/><Relationship Id="rId18" Type="http://schemas.openxmlformats.org/officeDocument/2006/relationships/hyperlink" Target="https://www.unilever.com/investors/annual-report-and-accounts/archive-of-annual-report-and-accounts/?utm_source=chatgpt.com" TargetMode="External"/><Relationship Id="rId3" Type="http://schemas.openxmlformats.org/officeDocument/2006/relationships/hyperlink" Target="https://www.tandfonline.com/doi/full/10.1080/09585192.2016.1232296?utm_source=chatgpt.com" TargetMode="External"/><Relationship Id="rId7" Type="http://schemas.openxmlformats.org/officeDocument/2006/relationships/hyperlink" Target="https://www.gartner.com/en/human-resources/trends/2024-hr-technology-imperatives?utm_source=chatgpt.com" TargetMode="External"/><Relationship Id="rId12" Type="http://schemas.openxmlformats.org/officeDocument/2006/relationships/hyperlink" Target="https://www.mheducation.com/highered/product/compensation-gerhart.html?utm_source=chatgpt.com" TargetMode="External"/><Relationship Id="rId17" Type="http://schemas.openxmlformats.org/officeDocument/2006/relationships/hyperlink" Target="https://www.sciencedirect.com/science/article/abs/pii/S1053482215000054?utm_source=chatgpt.com" TargetMode="External"/><Relationship Id="rId2" Type="http://schemas.openxmlformats.org/officeDocument/2006/relationships/hyperlink" Target="https://www.koganpage.com/hr-learning-development/armstrong-s-handbook-of-human-resource-management-practice-9781398606630?utm_source=chatgpt.com" TargetMode="External"/><Relationship Id="rId16" Type="http://schemas.openxmlformats.org/officeDocument/2006/relationships/hyperlink" Target="https://journals.sagepub.com/doi/abs/10.1177/2397002220921131?utm_source=chatgpt.com" TargetMode="External"/><Relationship Id="rId1" Type="http://schemas.openxmlformats.org/officeDocument/2006/relationships/slideLayout" Target="../slideLayouts/slideLayout7.xml"/><Relationship Id="rId6" Type="http://schemas.openxmlformats.org/officeDocument/2006/relationships/hyperlink" Target="https://www.deloitte.com/us/en/insights/topics/talent/human-capital-trends/2024.html?utm_source=chatgpt.com" TargetMode="External"/><Relationship Id="rId11" Type="http://schemas.openxmlformats.org/officeDocument/2006/relationships/hyperlink" Target="https://www.tandfonline.com/doi/abs/10.1080/09585192.2015.1091980?scroll=top&amp;tab=permissions&amp;utm_source=chatgpt.com" TargetMode="External"/><Relationship Id="rId5" Type="http://schemas.openxmlformats.org/officeDocument/2006/relationships/hyperlink" Target="https://www.routledge.com/Global-Talent-Management/Collings-Scullion-Caligiuri/p/book/9781138712454?utm_source=chatgpt.com" TargetMode="External"/><Relationship Id="rId15" Type="http://schemas.openxmlformats.org/officeDocument/2006/relationships/hyperlink" Target="https://pmc.ncbi.nlm.nih.gov/articles/PMC7812115/?utm_source=chatgpt.com" TargetMode="External"/><Relationship Id="rId10" Type="http://schemas.openxmlformats.org/officeDocument/2006/relationships/hyperlink" Target="https://www.tandfonline.com/doi/abs/10.1080/09585192.2015.1091980" TargetMode="External"/><Relationship Id="rId19" Type="http://schemas.openxmlformats.org/officeDocument/2006/relationships/hyperlink" Target="https://worldatwork.org/topics/total-rewards?utm_source=chatgpt.com" TargetMode="External"/><Relationship Id="rId4" Type="http://schemas.openxmlformats.org/officeDocument/2006/relationships/hyperlink" Target="https://www.routledge.com/Globalizing-Human-Resource-Management/Sparrow-Brewster-Chung/p/book/9781138950696?utm_source=chatgpt.com" TargetMode="External"/><Relationship Id="rId9" Type="http://schemas.openxmlformats.org/officeDocument/2006/relationships/hyperlink" Target="https://ico.org.uk/for-organisations/uk-gdpr-guidance-and-resources/employment/?utm_source=chatgpt.com" TargetMode="External"/><Relationship Id="rId14" Type="http://schemas.openxmlformats.org/officeDocument/2006/relationships/hyperlink" Target="https://www.taylorfrancis.com/books/mono/10.4324/9781315668611/globalizing-human-resource-management-paul-sparrow-chris-brewster-chul-chung?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3191" r="-3191"/>
            </a:stretch>
          </a:blipFill>
        </p:spPr>
        <p:txBody>
          <a:bodyPr/>
          <a:lstStyle/>
          <a:p>
            <a:endParaRPr lang="en-GB"/>
          </a:p>
        </p:txBody>
      </p:sp>
      <p:grpSp>
        <p:nvGrpSpPr>
          <p:cNvPr id="3" name="Group 3"/>
          <p:cNvGrpSpPr/>
          <p:nvPr/>
        </p:nvGrpSpPr>
        <p:grpSpPr>
          <a:xfrm>
            <a:off x="1931414" y="7875477"/>
            <a:ext cx="15190512" cy="1996326"/>
            <a:chOff x="0" y="0"/>
            <a:chExt cx="4000793" cy="525781"/>
          </a:xfrm>
        </p:grpSpPr>
        <p:sp>
          <p:nvSpPr>
            <p:cNvPr id="4" name="Freeform 4"/>
            <p:cNvSpPr/>
            <p:nvPr/>
          </p:nvSpPr>
          <p:spPr>
            <a:xfrm>
              <a:off x="0" y="0"/>
              <a:ext cx="4000793" cy="525781"/>
            </a:xfrm>
            <a:custGeom>
              <a:avLst/>
              <a:gdLst/>
              <a:ahLst/>
              <a:cxnLst/>
              <a:rect l="l" t="t" r="r" b="b"/>
              <a:pathLst>
                <a:path w="4000793" h="525781">
                  <a:moveTo>
                    <a:pt x="0" y="0"/>
                  </a:moveTo>
                  <a:lnTo>
                    <a:pt x="4000793" y="0"/>
                  </a:lnTo>
                  <a:lnTo>
                    <a:pt x="4000793" y="525781"/>
                  </a:lnTo>
                  <a:lnTo>
                    <a:pt x="0" y="525781"/>
                  </a:lnTo>
                  <a:close/>
                </a:path>
              </a:pathLst>
            </a:custGeom>
            <a:solidFill>
              <a:srgbClr val="242254"/>
            </a:solidFill>
          </p:spPr>
          <p:txBody>
            <a:bodyPr/>
            <a:lstStyle/>
            <a:p>
              <a:endParaRPr lang="en-GB"/>
            </a:p>
          </p:txBody>
        </p:sp>
        <p:sp>
          <p:nvSpPr>
            <p:cNvPr id="5" name="TextBox 5"/>
            <p:cNvSpPr txBox="1"/>
            <p:nvPr/>
          </p:nvSpPr>
          <p:spPr>
            <a:xfrm>
              <a:off x="0" y="-38100"/>
              <a:ext cx="4000793" cy="563881"/>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4017849" y="371224"/>
            <a:ext cx="9653043" cy="4210865"/>
            <a:chOff x="0" y="0"/>
            <a:chExt cx="2542365" cy="1109034"/>
          </a:xfrm>
        </p:grpSpPr>
        <p:sp>
          <p:nvSpPr>
            <p:cNvPr id="7" name="Freeform 7"/>
            <p:cNvSpPr/>
            <p:nvPr/>
          </p:nvSpPr>
          <p:spPr>
            <a:xfrm>
              <a:off x="0" y="0"/>
              <a:ext cx="2542365" cy="1109034"/>
            </a:xfrm>
            <a:custGeom>
              <a:avLst/>
              <a:gdLst/>
              <a:ahLst/>
              <a:cxnLst/>
              <a:rect l="l" t="t" r="r" b="b"/>
              <a:pathLst>
                <a:path w="2542365" h="1109034">
                  <a:moveTo>
                    <a:pt x="0" y="0"/>
                  </a:moveTo>
                  <a:lnTo>
                    <a:pt x="2542365" y="0"/>
                  </a:lnTo>
                  <a:lnTo>
                    <a:pt x="2542365" y="1109034"/>
                  </a:lnTo>
                  <a:lnTo>
                    <a:pt x="0" y="1109034"/>
                  </a:lnTo>
                  <a:close/>
                </a:path>
              </a:pathLst>
            </a:custGeom>
            <a:solidFill>
              <a:srgbClr val="FFFFFF"/>
            </a:solidFill>
          </p:spPr>
          <p:txBody>
            <a:bodyPr/>
            <a:lstStyle/>
            <a:p>
              <a:endParaRPr lang="en-GB"/>
            </a:p>
          </p:txBody>
        </p:sp>
        <p:sp>
          <p:nvSpPr>
            <p:cNvPr id="8" name="TextBox 8"/>
            <p:cNvSpPr txBox="1"/>
            <p:nvPr/>
          </p:nvSpPr>
          <p:spPr>
            <a:xfrm>
              <a:off x="0" y="-38100"/>
              <a:ext cx="2542365" cy="1147134"/>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7242504" y="551304"/>
            <a:ext cx="2898873" cy="1314953"/>
          </a:xfrm>
          <a:custGeom>
            <a:avLst/>
            <a:gdLst/>
            <a:ahLst/>
            <a:cxnLst/>
            <a:rect l="l" t="t" r="r" b="b"/>
            <a:pathLst>
              <a:path w="2898873" h="1314953">
                <a:moveTo>
                  <a:pt x="0" y="0"/>
                </a:moveTo>
                <a:lnTo>
                  <a:pt x="2898872" y="0"/>
                </a:lnTo>
                <a:lnTo>
                  <a:pt x="2898872" y="1314953"/>
                </a:lnTo>
                <a:lnTo>
                  <a:pt x="0" y="1314953"/>
                </a:lnTo>
                <a:lnTo>
                  <a:pt x="0" y="0"/>
                </a:lnTo>
                <a:close/>
              </a:path>
            </a:pathLst>
          </a:custGeom>
          <a:blipFill>
            <a:blip r:embed="rId3"/>
            <a:stretch>
              <a:fillRect/>
            </a:stretch>
          </a:blipFill>
        </p:spPr>
        <p:txBody>
          <a:bodyPr/>
          <a:lstStyle/>
          <a:p>
            <a:endParaRPr lang="en-GB"/>
          </a:p>
        </p:txBody>
      </p:sp>
      <p:sp>
        <p:nvSpPr>
          <p:cNvPr id="10" name="TextBox 10"/>
          <p:cNvSpPr txBox="1"/>
          <p:nvPr/>
        </p:nvSpPr>
        <p:spPr>
          <a:xfrm>
            <a:off x="2508775" y="8156190"/>
            <a:ext cx="6627175" cy="1538883"/>
          </a:xfrm>
          <a:prstGeom prst="rect">
            <a:avLst/>
          </a:prstGeom>
        </p:spPr>
        <p:txBody>
          <a:bodyPr lIns="0" tIns="0" rIns="0" bIns="0" rtlCol="0" anchor="t">
            <a:spAutoFit/>
          </a:bodyPr>
          <a:lstStyle/>
          <a:p>
            <a:pPr algn="l">
              <a:lnSpc>
                <a:spcPts val="1956"/>
              </a:lnSpc>
            </a:pPr>
            <a:r>
              <a:rPr lang="en-US" sz="1672" spc="-33" dirty="0">
                <a:solidFill>
                  <a:srgbClr val="FFFFFF"/>
                </a:solidFill>
                <a:latin typeface="Open Sauce"/>
                <a:ea typeface="Open Sauce"/>
                <a:cs typeface="Open Sauce"/>
                <a:sym typeface="Open Sauce"/>
              </a:rPr>
              <a:t>Student Names &amp; IDs:</a:t>
            </a:r>
          </a:p>
          <a:p>
            <a:pPr marL="361009" lvl="1" indent="-180505" algn="l">
              <a:lnSpc>
                <a:spcPts val="1956"/>
              </a:lnSpc>
              <a:buFont typeface="Arial"/>
              <a:buChar char="•"/>
            </a:pPr>
            <a:r>
              <a:rPr lang="en-US" sz="1672" spc="-33" dirty="0">
                <a:solidFill>
                  <a:srgbClr val="FFFFFF"/>
                </a:solidFill>
                <a:latin typeface="Open Sauce"/>
                <a:ea typeface="Open Sauce"/>
                <a:cs typeface="Open Sauce"/>
                <a:sym typeface="Open Sauce"/>
              </a:rPr>
              <a:t>Cristian Stoleru 		– 2215119 – Group Leader</a:t>
            </a:r>
          </a:p>
          <a:p>
            <a:pPr marL="361009" lvl="1" indent="-180505" algn="l">
              <a:lnSpc>
                <a:spcPts val="1956"/>
              </a:lnSpc>
              <a:buFont typeface="Arial"/>
              <a:buChar char="•"/>
            </a:pPr>
            <a:r>
              <a:rPr lang="en-US" sz="1672" spc="-33" dirty="0">
                <a:solidFill>
                  <a:srgbClr val="FFFFFF"/>
                </a:solidFill>
                <a:latin typeface="Open Sauce"/>
                <a:ea typeface="Open Sauce"/>
                <a:cs typeface="Open Sauce"/>
                <a:sym typeface="Open Sauce"/>
              </a:rPr>
              <a:t>Md. Shajal Mia 			- 2437642</a:t>
            </a:r>
          </a:p>
          <a:p>
            <a:pPr marL="361009" lvl="1" indent="-180505" algn="l">
              <a:lnSpc>
                <a:spcPts val="1956"/>
              </a:lnSpc>
              <a:buFont typeface="Arial"/>
              <a:buChar char="•"/>
            </a:pPr>
            <a:r>
              <a:rPr lang="en-US" sz="1672" spc="-33" dirty="0">
                <a:solidFill>
                  <a:srgbClr val="FFFFFF"/>
                </a:solidFill>
                <a:latin typeface="Open Sauce"/>
                <a:ea typeface="Open Sauce"/>
                <a:cs typeface="Open Sauce"/>
                <a:sym typeface="Open Sauce"/>
              </a:rPr>
              <a:t>Rifatun Nabi Chowdhury Rian 	- 2510637</a:t>
            </a:r>
          </a:p>
          <a:p>
            <a:pPr marL="361009" lvl="1" indent="-180505" algn="l">
              <a:lnSpc>
                <a:spcPts val="1956"/>
              </a:lnSpc>
              <a:buFont typeface="Arial"/>
              <a:buChar char="•"/>
            </a:pPr>
            <a:r>
              <a:rPr lang="en-US" sz="1672" spc="-33" dirty="0">
                <a:solidFill>
                  <a:srgbClr val="FFFFFF"/>
                </a:solidFill>
                <a:latin typeface="Open Sauce"/>
                <a:ea typeface="Open Sauce"/>
                <a:cs typeface="Open Sauce"/>
                <a:sym typeface="Open Sauce"/>
              </a:rPr>
              <a:t>Kamrul Islam Bayazid 		- 2506580</a:t>
            </a:r>
          </a:p>
          <a:p>
            <a:pPr algn="l">
              <a:lnSpc>
                <a:spcPts val="1956"/>
              </a:lnSpc>
            </a:pPr>
            <a:endParaRPr lang="en-US" sz="1672" spc="-33" dirty="0">
              <a:solidFill>
                <a:srgbClr val="FFFFFF"/>
              </a:solidFill>
              <a:latin typeface="Open Sauce"/>
              <a:ea typeface="Open Sauce"/>
              <a:cs typeface="Open Sauce"/>
              <a:sym typeface="Open Sauce"/>
            </a:endParaRPr>
          </a:p>
        </p:txBody>
      </p:sp>
      <p:sp>
        <p:nvSpPr>
          <p:cNvPr id="11" name="TextBox 11"/>
          <p:cNvSpPr txBox="1"/>
          <p:nvPr/>
        </p:nvSpPr>
        <p:spPr>
          <a:xfrm>
            <a:off x="11597744" y="8155830"/>
            <a:ext cx="5389123" cy="1745286"/>
          </a:xfrm>
          <a:prstGeom prst="rect">
            <a:avLst/>
          </a:prstGeom>
        </p:spPr>
        <p:txBody>
          <a:bodyPr lIns="0" tIns="0" rIns="0" bIns="0" rtlCol="0" anchor="t">
            <a:spAutoFit/>
          </a:bodyPr>
          <a:lstStyle/>
          <a:p>
            <a:pPr marL="361009" lvl="1" indent="-180504" algn="l">
              <a:lnSpc>
                <a:spcPts val="2340"/>
              </a:lnSpc>
              <a:buFont typeface="Arial"/>
              <a:buChar char="•"/>
            </a:pPr>
            <a:r>
              <a:rPr lang="en-US" sz="1672" spc="-33" dirty="0">
                <a:solidFill>
                  <a:srgbClr val="FFFFFF"/>
                </a:solidFill>
                <a:latin typeface="Open Sauce"/>
                <a:ea typeface="Open Sauce"/>
                <a:cs typeface="Open Sauce"/>
                <a:sym typeface="Open Sauce"/>
              </a:rPr>
              <a:t>Programme: MBA</a:t>
            </a:r>
          </a:p>
          <a:p>
            <a:pPr marL="361009" lvl="1" indent="-180504" algn="l">
              <a:lnSpc>
                <a:spcPts val="2340"/>
              </a:lnSpc>
              <a:buFont typeface="Arial"/>
              <a:buChar char="•"/>
            </a:pPr>
            <a:r>
              <a:rPr lang="en-US" sz="1672" spc="-33" dirty="0">
                <a:solidFill>
                  <a:srgbClr val="FFFFFF"/>
                </a:solidFill>
                <a:latin typeface="Open Sauce"/>
                <a:ea typeface="Open Sauce"/>
                <a:cs typeface="Open Sauce"/>
                <a:sym typeface="Open Sauce"/>
              </a:rPr>
              <a:t>Module: Human Capital Management (LCMB7023)</a:t>
            </a:r>
          </a:p>
          <a:p>
            <a:pPr marL="361009" lvl="1" indent="-180504" algn="l">
              <a:lnSpc>
                <a:spcPts val="2340"/>
              </a:lnSpc>
              <a:buFont typeface="Arial"/>
              <a:buChar char="•"/>
            </a:pPr>
            <a:r>
              <a:rPr lang="en-US" sz="1672" spc="-33" dirty="0">
                <a:solidFill>
                  <a:srgbClr val="FFFFFF"/>
                </a:solidFill>
                <a:latin typeface="Open Sauce"/>
                <a:ea typeface="Open Sauce"/>
                <a:cs typeface="Open Sauce"/>
                <a:sym typeface="Open Sauce"/>
              </a:rPr>
              <a:t>Lecturer: Dr. Gladius Kulothungan</a:t>
            </a:r>
          </a:p>
          <a:p>
            <a:pPr marL="361009" lvl="1" indent="-180504" algn="l">
              <a:lnSpc>
                <a:spcPts val="2340"/>
              </a:lnSpc>
              <a:buFont typeface="Arial"/>
              <a:buChar char="•"/>
            </a:pPr>
            <a:r>
              <a:rPr lang="en-US" sz="1672" spc="-33" dirty="0">
                <a:solidFill>
                  <a:srgbClr val="FFFFFF"/>
                </a:solidFill>
                <a:latin typeface="Open Sauce"/>
                <a:ea typeface="Open Sauce"/>
                <a:cs typeface="Open Sauce"/>
                <a:sym typeface="Open Sauce"/>
              </a:rPr>
              <a:t>Assessment: Group Presentation</a:t>
            </a:r>
          </a:p>
          <a:p>
            <a:pPr marL="361009" lvl="1" indent="-180504" algn="l">
              <a:lnSpc>
                <a:spcPts val="2340"/>
              </a:lnSpc>
              <a:buFont typeface="Arial"/>
              <a:buChar char="•"/>
            </a:pPr>
            <a:r>
              <a:rPr lang="en-US" sz="1672" spc="-33" dirty="0">
                <a:solidFill>
                  <a:srgbClr val="FFFFFF"/>
                </a:solidFill>
                <a:latin typeface="Open Sauce"/>
                <a:ea typeface="Open Sauce"/>
                <a:cs typeface="Open Sauce"/>
                <a:sym typeface="Open Sauce"/>
              </a:rPr>
              <a:t>Company: Unilever</a:t>
            </a:r>
          </a:p>
          <a:p>
            <a:pPr algn="l">
              <a:lnSpc>
                <a:spcPts val="2340"/>
              </a:lnSpc>
            </a:pPr>
            <a:endParaRPr lang="en-US" sz="1672" spc="-33" dirty="0">
              <a:solidFill>
                <a:srgbClr val="FFFFFF"/>
              </a:solidFill>
              <a:latin typeface="Open Sauce"/>
              <a:ea typeface="Open Sauce"/>
              <a:cs typeface="Open Sauce"/>
              <a:sym typeface="Open Sauce"/>
            </a:endParaRPr>
          </a:p>
        </p:txBody>
      </p:sp>
      <p:sp>
        <p:nvSpPr>
          <p:cNvPr id="12" name="TextBox 12"/>
          <p:cNvSpPr txBox="1"/>
          <p:nvPr/>
        </p:nvSpPr>
        <p:spPr>
          <a:xfrm>
            <a:off x="4017849" y="1891520"/>
            <a:ext cx="9905428" cy="2321424"/>
          </a:xfrm>
          <a:prstGeom prst="rect">
            <a:avLst/>
          </a:prstGeom>
        </p:spPr>
        <p:txBody>
          <a:bodyPr lIns="0" tIns="0" rIns="0" bIns="0" rtlCol="0" anchor="t">
            <a:spAutoFit/>
          </a:bodyPr>
          <a:lstStyle/>
          <a:p>
            <a:pPr algn="ctr">
              <a:lnSpc>
                <a:spcPts val="6271"/>
              </a:lnSpc>
            </a:pPr>
            <a:r>
              <a:rPr lang="en-US" sz="3646" b="1">
                <a:solidFill>
                  <a:srgbClr val="242254"/>
                </a:solidFill>
                <a:latin typeface="Droid Serif Bold"/>
                <a:ea typeface="Droid Serif Bold"/>
                <a:cs typeface="Droid Serif Bold"/>
                <a:sym typeface="Droid Serif Bold"/>
              </a:rPr>
              <a:t>HR TECHNOLOGY &amp; DIGITAL TRANSFORMATION: CHALLENGES AND SOLUTIONS AT UNILEVER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0000" r="-10000"/>
            </a:stretch>
          </a:blipFill>
        </p:spPr>
        <p:txBody>
          <a:bodyPr/>
          <a:lstStyle/>
          <a:p>
            <a:endParaRPr lang="en-GB"/>
          </a:p>
        </p:txBody>
      </p:sp>
      <p:sp>
        <p:nvSpPr>
          <p:cNvPr id="3" name="Freeform 3"/>
          <p:cNvSpPr/>
          <p:nvPr/>
        </p:nvSpPr>
        <p:spPr>
          <a:xfrm>
            <a:off x="10531843" y="4144890"/>
            <a:ext cx="6727457" cy="5113410"/>
          </a:xfrm>
          <a:custGeom>
            <a:avLst/>
            <a:gdLst/>
            <a:ahLst/>
            <a:cxnLst/>
            <a:rect l="l" t="t" r="r" b="b"/>
            <a:pathLst>
              <a:path w="6727457" h="5113410">
                <a:moveTo>
                  <a:pt x="0" y="0"/>
                </a:moveTo>
                <a:lnTo>
                  <a:pt x="6727457" y="0"/>
                </a:lnTo>
                <a:lnTo>
                  <a:pt x="6727457" y="5113410"/>
                </a:lnTo>
                <a:lnTo>
                  <a:pt x="0" y="5113410"/>
                </a:lnTo>
                <a:lnTo>
                  <a:pt x="0" y="0"/>
                </a:lnTo>
                <a:close/>
              </a:path>
            </a:pathLst>
          </a:custGeom>
          <a:blipFill>
            <a:blip r:embed="rId4"/>
            <a:stretch>
              <a:fillRect/>
            </a:stretch>
          </a:blipFill>
        </p:spPr>
        <p:txBody>
          <a:bodyPr/>
          <a:lstStyle/>
          <a:p>
            <a:endParaRPr lang="en-GB"/>
          </a:p>
        </p:txBody>
      </p:sp>
      <p:grpSp>
        <p:nvGrpSpPr>
          <p:cNvPr id="4" name="Group 4"/>
          <p:cNvGrpSpPr/>
          <p:nvPr/>
        </p:nvGrpSpPr>
        <p:grpSpPr>
          <a:xfrm>
            <a:off x="1170522" y="2051651"/>
            <a:ext cx="15570584" cy="869373"/>
            <a:chOff x="0" y="0"/>
            <a:chExt cx="10918011" cy="609600"/>
          </a:xfrm>
        </p:grpSpPr>
        <p:sp>
          <p:nvSpPr>
            <p:cNvPr id="5" name="Freeform 5"/>
            <p:cNvSpPr/>
            <p:nvPr/>
          </p:nvSpPr>
          <p:spPr>
            <a:xfrm>
              <a:off x="0" y="0"/>
              <a:ext cx="10918011" cy="609600"/>
            </a:xfrm>
            <a:custGeom>
              <a:avLst/>
              <a:gdLst/>
              <a:ahLst/>
              <a:cxnLst/>
              <a:rect l="l" t="t" r="r" b="b"/>
              <a:pathLst>
                <a:path w="10918011" h="609600">
                  <a:moveTo>
                    <a:pt x="203200" y="0"/>
                  </a:moveTo>
                  <a:lnTo>
                    <a:pt x="10714811" y="0"/>
                  </a:lnTo>
                  <a:lnTo>
                    <a:pt x="10918011" y="609600"/>
                  </a:lnTo>
                  <a:lnTo>
                    <a:pt x="0" y="609600"/>
                  </a:lnTo>
                  <a:lnTo>
                    <a:pt x="203200" y="0"/>
                  </a:lnTo>
                  <a:close/>
                </a:path>
              </a:pathLst>
            </a:custGeom>
            <a:solidFill>
              <a:srgbClr val="242254"/>
            </a:solidFill>
          </p:spPr>
          <p:txBody>
            <a:bodyPr/>
            <a:lstStyle/>
            <a:p>
              <a:endParaRPr lang="en-GB"/>
            </a:p>
          </p:txBody>
        </p:sp>
        <p:sp>
          <p:nvSpPr>
            <p:cNvPr id="6" name="TextBox 6"/>
            <p:cNvSpPr txBox="1"/>
            <p:nvPr/>
          </p:nvSpPr>
          <p:spPr>
            <a:xfrm>
              <a:off x="127000" y="19050"/>
              <a:ext cx="10664011" cy="590550"/>
            </a:xfrm>
            <a:prstGeom prst="rect">
              <a:avLst/>
            </a:prstGeom>
          </p:spPr>
          <p:txBody>
            <a:bodyPr lIns="50800" tIns="50800" rIns="50800" bIns="50800" rtlCol="0" anchor="ctr"/>
            <a:lstStyle/>
            <a:p>
              <a:pPr algn="ctr">
                <a:lnSpc>
                  <a:spcPts val="2574"/>
                </a:lnSpc>
              </a:pPr>
              <a:endParaRPr/>
            </a:p>
          </p:txBody>
        </p:sp>
      </p:grpSp>
      <p:grpSp>
        <p:nvGrpSpPr>
          <p:cNvPr id="7" name="Group 7"/>
          <p:cNvGrpSpPr/>
          <p:nvPr/>
        </p:nvGrpSpPr>
        <p:grpSpPr>
          <a:xfrm>
            <a:off x="10716932" y="4286055"/>
            <a:ext cx="6356644" cy="4750535"/>
            <a:chOff x="0" y="0"/>
            <a:chExt cx="8475526" cy="6334046"/>
          </a:xfrm>
        </p:grpSpPr>
        <p:pic>
          <p:nvPicPr>
            <p:cNvPr id="8" name="Picture 8"/>
            <p:cNvPicPr>
              <a:picLocks noChangeAspect="1"/>
            </p:cNvPicPr>
            <p:nvPr/>
          </p:nvPicPr>
          <p:blipFill>
            <a:blip r:embed="rId5"/>
            <a:srcRect l="12031" r="12031"/>
            <a:stretch>
              <a:fillRect/>
            </a:stretch>
          </p:blipFill>
          <p:spPr>
            <a:xfrm>
              <a:off x="0" y="0"/>
              <a:ext cx="8475526" cy="6334046"/>
            </a:xfrm>
            <a:prstGeom prst="rect">
              <a:avLst/>
            </a:prstGeom>
          </p:spPr>
        </p:pic>
      </p:grpSp>
      <p:sp>
        <p:nvSpPr>
          <p:cNvPr id="9" name="TextBox 9"/>
          <p:cNvSpPr txBox="1"/>
          <p:nvPr/>
        </p:nvSpPr>
        <p:spPr>
          <a:xfrm>
            <a:off x="7233523" y="1054365"/>
            <a:ext cx="4203148" cy="873120"/>
          </a:xfrm>
          <a:prstGeom prst="rect">
            <a:avLst/>
          </a:prstGeom>
        </p:spPr>
        <p:txBody>
          <a:bodyPr lIns="0" tIns="0" rIns="0" bIns="0" rtlCol="0" anchor="t">
            <a:spAutoFit/>
          </a:bodyPr>
          <a:lstStyle/>
          <a:p>
            <a:pPr algn="l">
              <a:lnSpc>
                <a:spcPts val="7000"/>
              </a:lnSpc>
              <a:spcBef>
                <a:spcPct val="0"/>
              </a:spcBef>
            </a:pPr>
            <a:r>
              <a:rPr lang="en-US" sz="5000" b="1">
                <a:solidFill>
                  <a:srgbClr val="000000"/>
                </a:solidFill>
                <a:latin typeface="Droid Serif Bold"/>
                <a:ea typeface="Droid Serif Bold"/>
                <a:cs typeface="Droid Serif Bold"/>
                <a:sym typeface="Droid Serif Bold"/>
              </a:rPr>
              <a:t>Overview </a:t>
            </a:r>
          </a:p>
        </p:txBody>
      </p:sp>
      <p:sp>
        <p:nvSpPr>
          <p:cNvPr id="10" name="TextBox 10"/>
          <p:cNvSpPr txBox="1"/>
          <p:nvPr/>
        </p:nvSpPr>
        <p:spPr>
          <a:xfrm>
            <a:off x="2969889" y="1992628"/>
            <a:ext cx="11971851" cy="873120"/>
          </a:xfrm>
          <a:prstGeom prst="rect">
            <a:avLst/>
          </a:prstGeom>
        </p:spPr>
        <p:txBody>
          <a:bodyPr lIns="0" tIns="0" rIns="0" bIns="0" rtlCol="0" anchor="t">
            <a:spAutoFit/>
          </a:bodyPr>
          <a:lstStyle/>
          <a:p>
            <a:pPr algn="l">
              <a:lnSpc>
                <a:spcPts val="7000"/>
              </a:lnSpc>
              <a:spcBef>
                <a:spcPct val="0"/>
              </a:spcBef>
            </a:pPr>
            <a:r>
              <a:rPr lang="en-US" sz="5000" b="1">
                <a:solidFill>
                  <a:srgbClr val="FFFFFF"/>
                </a:solidFill>
                <a:latin typeface="Droid Serif Bold"/>
                <a:ea typeface="Droid Serif Bold"/>
                <a:cs typeface="Droid Serif Bold"/>
                <a:sym typeface="Droid Serif Bold"/>
              </a:rPr>
              <a:t>Unilever &amp; Strategic HRM Challenges</a:t>
            </a:r>
          </a:p>
        </p:txBody>
      </p:sp>
      <p:sp>
        <p:nvSpPr>
          <p:cNvPr id="11" name="TextBox 11"/>
          <p:cNvSpPr txBox="1"/>
          <p:nvPr/>
        </p:nvSpPr>
        <p:spPr>
          <a:xfrm>
            <a:off x="1028700" y="3268240"/>
            <a:ext cx="8616273" cy="6372194"/>
          </a:xfrm>
          <a:prstGeom prst="rect">
            <a:avLst/>
          </a:prstGeom>
        </p:spPr>
        <p:txBody>
          <a:bodyPr lIns="0" tIns="0" rIns="0" bIns="0" rtlCol="0" anchor="t">
            <a:spAutoFit/>
          </a:bodyPr>
          <a:lstStyle/>
          <a:p>
            <a:pPr marL="647700" lvl="1" indent="-323850" algn="just">
              <a:lnSpc>
                <a:spcPts val="5550"/>
              </a:lnSpc>
              <a:buFont typeface="Arial"/>
              <a:buChar char="•"/>
            </a:pPr>
            <a:r>
              <a:rPr lang="en-US" sz="3000" spc="-96" dirty="0">
                <a:solidFill>
                  <a:srgbClr val="000000"/>
                </a:solidFill>
                <a:latin typeface="Open Sauce"/>
                <a:ea typeface="Open Sauce"/>
                <a:cs typeface="Open Sauce"/>
                <a:sym typeface="Open Sauce"/>
              </a:rPr>
              <a:t>Founded in 1929, headquarters: London, UK &amp; Rotterdam, NL</a:t>
            </a:r>
          </a:p>
          <a:p>
            <a:pPr marL="647700" lvl="1" indent="-323850" algn="just">
              <a:lnSpc>
                <a:spcPts val="5550"/>
              </a:lnSpc>
              <a:buFont typeface="Arial"/>
              <a:buChar char="•"/>
            </a:pPr>
            <a:r>
              <a:rPr lang="en-US" sz="3000" spc="-96" dirty="0">
                <a:solidFill>
                  <a:srgbClr val="000000"/>
                </a:solidFill>
                <a:latin typeface="Open Sauce"/>
                <a:ea typeface="Open Sauce"/>
                <a:cs typeface="Open Sauce"/>
                <a:sym typeface="Open Sauce"/>
              </a:rPr>
              <a:t>Operates in 190+ countries</a:t>
            </a:r>
          </a:p>
          <a:p>
            <a:pPr marL="647700" lvl="1" indent="-323850" algn="just">
              <a:lnSpc>
                <a:spcPts val="5550"/>
              </a:lnSpc>
              <a:buFont typeface="Arial"/>
              <a:buChar char="•"/>
            </a:pPr>
            <a:r>
              <a:rPr lang="en-US" sz="3000" spc="-96" dirty="0">
                <a:solidFill>
                  <a:srgbClr val="000000"/>
                </a:solidFill>
                <a:latin typeface="Open Sauce"/>
                <a:ea typeface="Open Sauce"/>
                <a:cs typeface="Open Sauce"/>
                <a:sym typeface="Open Sauce"/>
              </a:rPr>
              <a:t>149,000 employees globally (Unilever, 2023)</a:t>
            </a:r>
          </a:p>
          <a:p>
            <a:pPr marL="647700" lvl="1" indent="-323850" algn="just">
              <a:lnSpc>
                <a:spcPts val="5550"/>
              </a:lnSpc>
              <a:buFont typeface="Arial"/>
              <a:buChar char="•"/>
            </a:pPr>
            <a:r>
              <a:rPr lang="en-US" sz="3000" spc="-96" dirty="0">
                <a:solidFill>
                  <a:srgbClr val="000000"/>
                </a:solidFill>
                <a:latin typeface="Open Sauce"/>
                <a:ea typeface="Open Sauce"/>
                <a:cs typeface="Open Sauce"/>
                <a:sym typeface="Open Sauce"/>
              </a:rPr>
              <a:t>Portfolio: Foods, Home Care, Beauty &amp; Personal Care</a:t>
            </a:r>
          </a:p>
          <a:p>
            <a:pPr marL="647700" lvl="1" indent="-323850" algn="just">
              <a:lnSpc>
                <a:spcPts val="5550"/>
              </a:lnSpc>
              <a:buFont typeface="Arial"/>
              <a:buChar char="•"/>
            </a:pPr>
            <a:r>
              <a:rPr lang="en-US" sz="3000" spc="-96" dirty="0">
                <a:solidFill>
                  <a:srgbClr val="000000"/>
                </a:solidFill>
                <a:latin typeface="Open Sauce"/>
                <a:ea typeface="Open Sauce"/>
                <a:cs typeface="Open Sauce"/>
                <a:sym typeface="Open Sauce"/>
              </a:rPr>
              <a:t>Key strategic goals: sustainable growth, innovation, digitalisation</a:t>
            </a:r>
          </a:p>
          <a:p>
            <a:pPr algn="just">
              <a:lnSpc>
                <a:spcPts val="5550"/>
              </a:lnSpc>
            </a:pPr>
            <a:endParaRPr lang="en-US" sz="3000" spc="-96" dirty="0">
              <a:solidFill>
                <a:srgbClr val="000000"/>
              </a:solidFill>
              <a:latin typeface="Open Sauce"/>
              <a:ea typeface="Open Sauce"/>
              <a:cs typeface="Open Sauce"/>
              <a:sym typeface="Open Sauce"/>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0000" r="-10000"/>
            </a:stretch>
          </a:blipFill>
        </p:spPr>
        <p:txBody>
          <a:bodyPr/>
          <a:lstStyle/>
          <a:p>
            <a:endParaRPr lang="en-GB"/>
          </a:p>
        </p:txBody>
      </p:sp>
      <p:sp>
        <p:nvSpPr>
          <p:cNvPr id="3" name="Freeform 3"/>
          <p:cNvSpPr/>
          <p:nvPr/>
        </p:nvSpPr>
        <p:spPr>
          <a:xfrm>
            <a:off x="17221200" y="9229725"/>
            <a:ext cx="858138" cy="858138"/>
          </a:xfrm>
          <a:custGeom>
            <a:avLst/>
            <a:gdLst/>
            <a:ahLst/>
            <a:cxnLst/>
            <a:rect l="l" t="t" r="r" b="b"/>
            <a:pathLst>
              <a:path w="858138" h="858138">
                <a:moveTo>
                  <a:pt x="0" y="0"/>
                </a:moveTo>
                <a:lnTo>
                  <a:pt x="858138" y="0"/>
                </a:lnTo>
                <a:lnTo>
                  <a:pt x="858138" y="858138"/>
                </a:lnTo>
                <a:lnTo>
                  <a:pt x="0" y="858138"/>
                </a:lnTo>
                <a:lnTo>
                  <a:pt x="0" y="0"/>
                </a:lnTo>
                <a:close/>
              </a:path>
            </a:pathLst>
          </a:custGeom>
          <a:blipFill>
            <a:blip r:embed="rId4"/>
            <a:stretch>
              <a:fillRect/>
            </a:stretch>
          </a:blipFill>
        </p:spPr>
        <p:txBody>
          <a:bodyPr/>
          <a:lstStyle/>
          <a:p>
            <a:endParaRPr lang="en-GB"/>
          </a:p>
        </p:txBody>
      </p:sp>
      <p:grpSp>
        <p:nvGrpSpPr>
          <p:cNvPr id="4" name="Group 4"/>
          <p:cNvGrpSpPr/>
          <p:nvPr/>
        </p:nvGrpSpPr>
        <p:grpSpPr>
          <a:xfrm>
            <a:off x="1583101" y="973423"/>
            <a:ext cx="13479538" cy="869373"/>
            <a:chOff x="0" y="0"/>
            <a:chExt cx="9451780" cy="609600"/>
          </a:xfrm>
        </p:grpSpPr>
        <p:sp>
          <p:nvSpPr>
            <p:cNvPr id="5" name="Freeform 5"/>
            <p:cNvSpPr/>
            <p:nvPr/>
          </p:nvSpPr>
          <p:spPr>
            <a:xfrm>
              <a:off x="0" y="0"/>
              <a:ext cx="9451780" cy="609600"/>
            </a:xfrm>
            <a:custGeom>
              <a:avLst/>
              <a:gdLst/>
              <a:ahLst/>
              <a:cxnLst/>
              <a:rect l="l" t="t" r="r" b="b"/>
              <a:pathLst>
                <a:path w="9451780" h="609600">
                  <a:moveTo>
                    <a:pt x="203200" y="0"/>
                  </a:moveTo>
                  <a:lnTo>
                    <a:pt x="9248580" y="0"/>
                  </a:lnTo>
                  <a:lnTo>
                    <a:pt x="9451780" y="609600"/>
                  </a:lnTo>
                  <a:lnTo>
                    <a:pt x="0" y="609600"/>
                  </a:lnTo>
                  <a:lnTo>
                    <a:pt x="203200" y="0"/>
                  </a:lnTo>
                  <a:close/>
                </a:path>
              </a:pathLst>
            </a:custGeom>
            <a:solidFill>
              <a:srgbClr val="242254"/>
            </a:solidFill>
          </p:spPr>
          <p:txBody>
            <a:bodyPr/>
            <a:lstStyle/>
            <a:p>
              <a:endParaRPr lang="en-GB"/>
            </a:p>
          </p:txBody>
        </p:sp>
        <p:sp>
          <p:nvSpPr>
            <p:cNvPr id="6" name="TextBox 6"/>
            <p:cNvSpPr txBox="1"/>
            <p:nvPr/>
          </p:nvSpPr>
          <p:spPr>
            <a:xfrm>
              <a:off x="127000" y="19050"/>
              <a:ext cx="9197780" cy="590550"/>
            </a:xfrm>
            <a:prstGeom prst="rect">
              <a:avLst/>
            </a:prstGeom>
          </p:spPr>
          <p:txBody>
            <a:bodyPr lIns="50800" tIns="50800" rIns="50800" bIns="50800" rtlCol="0" anchor="ctr"/>
            <a:lstStyle/>
            <a:p>
              <a:pPr algn="ctr">
                <a:lnSpc>
                  <a:spcPts val="2574"/>
                </a:lnSpc>
              </a:pPr>
              <a:endParaRPr/>
            </a:p>
          </p:txBody>
        </p:sp>
      </p:grpSp>
      <p:sp>
        <p:nvSpPr>
          <p:cNvPr id="7" name="TextBox 7"/>
          <p:cNvSpPr txBox="1"/>
          <p:nvPr/>
        </p:nvSpPr>
        <p:spPr>
          <a:xfrm>
            <a:off x="4156563" y="914400"/>
            <a:ext cx="8457545" cy="873120"/>
          </a:xfrm>
          <a:prstGeom prst="rect">
            <a:avLst/>
          </a:prstGeom>
        </p:spPr>
        <p:txBody>
          <a:bodyPr lIns="0" tIns="0" rIns="0" bIns="0" rtlCol="0" anchor="t">
            <a:spAutoFit/>
          </a:bodyPr>
          <a:lstStyle/>
          <a:p>
            <a:pPr algn="l">
              <a:lnSpc>
                <a:spcPts val="7000"/>
              </a:lnSpc>
              <a:spcBef>
                <a:spcPct val="0"/>
              </a:spcBef>
            </a:pPr>
            <a:r>
              <a:rPr lang="en-US" sz="5000" b="1">
                <a:solidFill>
                  <a:srgbClr val="FFFFFF"/>
                </a:solidFill>
                <a:latin typeface="Droid Serif Bold"/>
                <a:ea typeface="Droid Serif Bold"/>
                <a:cs typeface="Droid Serif Bold"/>
                <a:sym typeface="Droid Serif Bold"/>
              </a:rPr>
              <a:t>Strategic HRM Challenges</a:t>
            </a:r>
          </a:p>
        </p:txBody>
      </p:sp>
      <p:sp>
        <p:nvSpPr>
          <p:cNvPr id="8" name="TextBox 8"/>
          <p:cNvSpPr txBox="1"/>
          <p:nvPr/>
        </p:nvSpPr>
        <p:spPr>
          <a:xfrm>
            <a:off x="1448040" y="2185592"/>
            <a:ext cx="14236153" cy="7700010"/>
          </a:xfrm>
          <a:prstGeom prst="rect">
            <a:avLst/>
          </a:prstGeom>
        </p:spPr>
        <p:txBody>
          <a:bodyPr lIns="0" tIns="0" rIns="0" bIns="0" rtlCol="0" anchor="t">
            <a:spAutoFit/>
          </a:bodyPr>
          <a:lstStyle/>
          <a:p>
            <a:pPr marL="647700" lvl="1" indent="-323850" algn="just">
              <a:lnSpc>
                <a:spcPts val="6870"/>
              </a:lnSpc>
              <a:buFont typeface="Arial"/>
              <a:buChar char="•"/>
            </a:pPr>
            <a:r>
              <a:rPr lang="en-US" sz="3000" spc="-60" dirty="0">
                <a:solidFill>
                  <a:srgbClr val="000000"/>
                </a:solidFill>
                <a:latin typeface="Open Sauce"/>
                <a:ea typeface="Open Sauce"/>
                <a:cs typeface="Open Sauce"/>
                <a:sym typeface="Open Sauce"/>
              </a:rPr>
              <a:t>Global talent acquisition &amp; retention: Competition for skilled employees in technology and digital roles (Sparrow et al., 2019).</a:t>
            </a:r>
          </a:p>
          <a:p>
            <a:pPr marL="647700" lvl="1" indent="-323850" algn="just">
              <a:lnSpc>
                <a:spcPts val="6870"/>
              </a:lnSpc>
              <a:buFont typeface="Arial"/>
              <a:buChar char="•"/>
            </a:pPr>
            <a:r>
              <a:rPr lang="en-US" sz="3000" spc="-60" dirty="0">
                <a:solidFill>
                  <a:srgbClr val="000000"/>
                </a:solidFill>
                <a:latin typeface="Open Sauce"/>
                <a:ea typeface="Open Sauce"/>
                <a:cs typeface="Open Sauce"/>
                <a:sym typeface="Open Sauce"/>
              </a:rPr>
              <a:t>Employee engagement: Maintaining motivation across regions with different cultures and work practices.</a:t>
            </a:r>
          </a:p>
          <a:p>
            <a:pPr marL="647700" lvl="1" indent="-323850" algn="just">
              <a:lnSpc>
                <a:spcPts val="6870"/>
              </a:lnSpc>
              <a:buFont typeface="Arial"/>
              <a:buChar char="•"/>
            </a:pPr>
            <a:r>
              <a:rPr lang="en-US" sz="3000" spc="-60" dirty="0">
                <a:solidFill>
                  <a:srgbClr val="000000"/>
                </a:solidFill>
                <a:latin typeface="Open Sauce"/>
                <a:ea typeface="Open Sauce"/>
                <a:cs typeface="Open Sauce"/>
                <a:sym typeface="Open Sauce"/>
              </a:rPr>
              <a:t>Digital skills gap: Need for data analytics and digital HR competency (Strohmeier, 2020).</a:t>
            </a:r>
          </a:p>
          <a:p>
            <a:pPr marL="647700" lvl="1" indent="-323850" algn="just">
              <a:lnSpc>
                <a:spcPts val="6870"/>
              </a:lnSpc>
              <a:buFont typeface="Arial"/>
              <a:buChar char="•"/>
            </a:pPr>
            <a:r>
              <a:rPr lang="en-US" sz="3000" spc="-60" dirty="0">
                <a:solidFill>
                  <a:srgbClr val="000000"/>
                </a:solidFill>
                <a:latin typeface="Open Sauce"/>
                <a:ea typeface="Open Sauce"/>
                <a:cs typeface="Open Sauce"/>
                <a:sym typeface="Open Sauce"/>
              </a:rPr>
              <a:t>Cost vs. wellbeing balance: Managing efficiency without affecting employee satisfaction.</a:t>
            </a:r>
          </a:p>
          <a:p>
            <a:pPr algn="just">
              <a:lnSpc>
                <a:spcPts val="6870"/>
              </a:lnSpc>
            </a:pPr>
            <a:endParaRPr lang="en-US" sz="3000" spc="-60" dirty="0">
              <a:solidFill>
                <a:srgbClr val="000000"/>
              </a:solidFill>
              <a:latin typeface="Open Sauce"/>
              <a:ea typeface="Open Sauce"/>
              <a:cs typeface="Open Sauce"/>
              <a:sym typeface="Open Sauce"/>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0000" r="-10000"/>
            </a:stretch>
          </a:blipFill>
        </p:spPr>
        <p:txBody>
          <a:bodyPr/>
          <a:lstStyle/>
          <a:p>
            <a:endParaRPr lang="en-GB"/>
          </a:p>
        </p:txBody>
      </p:sp>
      <p:sp>
        <p:nvSpPr>
          <p:cNvPr id="3" name="Freeform 3"/>
          <p:cNvSpPr/>
          <p:nvPr/>
        </p:nvSpPr>
        <p:spPr>
          <a:xfrm>
            <a:off x="17221200" y="9229725"/>
            <a:ext cx="858138" cy="858138"/>
          </a:xfrm>
          <a:custGeom>
            <a:avLst/>
            <a:gdLst/>
            <a:ahLst/>
            <a:cxnLst/>
            <a:rect l="l" t="t" r="r" b="b"/>
            <a:pathLst>
              <a:path w="858138" h="858138">
                <a:moveTo>
                  <a:pt x="0" y="0"/>
                </a:moveTo>
                <a:lnTo>
                  <a:pt x="858138" y="0"/>
                </a:lnTo>
                <a:lnTo>
                  <a:pt x="858138" y="858138"/>
                </a:lnTo>
                <a:lnTo>
                  <a:pt x="0" y="858138"/>
                </a:lnTo>
                <a:lnTo>
                  <a:pt x="0" y="0"/>
                </a:lnTo>
                <a:close/>
              </a:path>
            </a:pathLst>
          </a:custGeom>
          <a:blipFill>
            <a:blip r:embed="rId4"/>
            <a:stretch>
              <a:fillRect/>
            </a:stretch>
          </a:blipFill>
        </p:spPr>
        <p:txBody>
          <a:bodyPr/>
          <a:lstStyle/>
          <a:p>
            <a:endParaRPr lang="en-GB"/>
          </a:p>
        </p:txBody>
      </p:sp>
      <p:grpSp>
        <p:nvGrpSpPr>
          <p:cNvPr id="4" name="Group 4"/>
          <p:cNvGrpSpPr/>
          <p:nvPr/>
        </p:nvGrpSpPr>
        <p:grpSpPr>
          <a:xfrm>
            <a:off x="2756308" y="1237554"/>
            <a:ext cx="11920609" cy="869373"/>
            <a:chOff x="0" y="0"/>
            <a:chExt cx="8358668" cy="609600"/>
          </a:xfrm>
        </p:grpSpPr>
        <p:sp>
          <p:nvSpPr>
            <p:cNvPr id="5" name="Freeform 5"/>
            <p:cNvSpPr/>
            <p:nvPr/>
          </p:nvSpPr>
          <p:spPr>
            <a:xfrm>
              <a:off x="0" y="0"/>
              <a:ext cx="8358668" cy="609600"/>
            </a:xfrm>
            <a:custGeom>
              <a:avLst/>
              <a:gdLst/>
              <a:ahLst/>
              <a:cxnLst/>
              <a:rect l="l" t="t" r="r" b="b"/>
              <a:pathLst>
                <a:path w="8358668" h="609600">
                  <a:moveTo>
                    <a:pt x="203200" y="0"/>
                  </a:moveTo>
                  <a:lnTo>
                    <a:pt x="8155468" y="0"/>
                  </a:lnTo>
                  <a:lnTo>
                    <a:pt x="8358668" y="609600"/>
                  </a:lnTo>
                  <a:lnTo>
                    <a:pt x="0" y="609600"/>
                  </a:lnTo>
                  <a:lnTo>
                    <a:pt x="203200" y="0"/>
                  </a:lnTo>
                  <a:close/>
                </a:path>
              </a:pathLst>
            </a:custGeom>
            <a:solidFill>
              <a:srgbClr val="242254"/>
            </a:solidFill>
          </p:spPr>
          <p:txBody>
            <a:bodyPr/>
            <a:lstStyle/>
            <a:p>
              <a:endParaRPr lang="en-GB"/>
            </a:p>
          </p:txBody>
        </p:sp>
        <p:sp>
          <p:nvSpPr>
            <p:cNvPr id="6" name="TextBox 6"/>
            <p:cNvSpPr txBox="1"/>
            <p:nvPr/>
          </p:nvSpPr>
          <p:spPr>
            <a:xfrm>
              <a:off x="127000" y="19050"/>
              <a:ext cx="8104668" cy="590550"/>
            </a:xfrm>
            <a:prstGeom prst="rect">
              <a:avLst/>
            </a:prstGeom>
          </p:spPr>
          <p:txBody>
            <a:bodyPr lIns="50800" tIns="50800" rIns="50800" bIns="50800" rtlCol="0" anchor="ctr"/>
            <a:lstStyle/>
            <a:p>
              <a:pPr algn="ctr">
                <a:lnSpc>
                  <a:spcPts val="2574"/>
                </a:lnSpc>
              </a:pPr>
              <a:endParaRPr/>
            </a:p>
          </p:txBody>
        </p:sp>
      </p:grpSp>
      <p:sp>
        <p:nvSpPr>
          <p:cNvPr id="7" name="Freeform 7"/>
          <p:cNvSpPr/>
          <p:nvPr/>
        </p:nvSpPr>
        <p:spPr>
          <a:xfrm>
            <a:off x="1430701" y="3547740"/>
            <a:ext cx="6727457" cy="5113410"/>
          </a:xfrm>
          <a:custGeom>
            <a:avLst/>
            <a:gdLst/>
            <a:ahLst/>
            <a:cxnLst/>
            <a:rect l="l" t="t" r="r" b="b"/>
            <a:pathLst>
              <a:path w="6727457" h="5113410">
                <a:moveTo>
                  <a:pt x="0" y="0"/>
                </a:moveTo>
                <a:lnTo>
                  <a:pt x="6727456" y="0"/>
                </a:lnTo>
                <a:lnTo>
                  <a:pt x="6727456" y="5113410"/>
                </a:lnTo>
                <a:lnTo>
                  <a:pt x="0" y="5113410"/>
                </a:lnTo>
                <a:lnTo>
                  <a:pt x="0" y="0"/>
                </a:lnTo>
                <a:close/>
              </a:path>
            </a:pathLst>
          </a:custGeom>
          <a:blipFill>
            <a:blip r:embed="rId5"/>
            <a:stretch>
              <a:fillRect/>
            </a:stretch>
          </a:blipFill>
        </p:spPr>
        <p:txBody>
          <a:bodyPr/>
          <a:lstStyle/>
          <a:p>
            <a:endParaRPr lang="en-GB"/>
          </a:p>
        </p:txBody>
      </p:sp>
      <p:grpSp>
        <p:nvGrpSpPr>
          <p:cNvPr id="8" name="Group 8"/>
          <p:cNvGrpSpPr/>
          <p:nvPr/>
        </p:nvGrpSpPr>
        <p:grpSpPr>
          <a:xfrm>
            <a:off x="1607957" y="3664072"/>
            <a:ext cx="6356644" cy="4750535"/>
            <a:chOff x="0" y="0"/>
            <a:chExt cx="8475526" cy="6334046"/>
          </a:xfrm>
        </p:grpSpPr>
        <p:pic>
          <p:nvPicPr>
            <p:cNvPr id="9" name="Picture 9"/>
            <p:cNvPicPr>
              <a:picLocks noChangeAspect="1"/>
            </p:cNvPicPr>
            <p:nvPr/>
          </p:nvPicPr>
          <p:blipFill>
            <a:blip r:embed="rId6"/>
            <a:srcRect l="5424" r="5424"/>
            <a:stretch>
              <a:fillRect/>
            </a:stretch>
          </p:blipFill>
          <p:spPr>
            <a:xfrm>
              <a:off x="0" y="0"/>
              <a:ext cx="8475526" cy="6334046"/>
            </a:xfrm>
            <a:prstGeom prst="rect">
              <a:avLst/>
            </a:prstGeom>
          </p:spPr>
        </p:pic>
      </p:grpSp>
      <p:sp>
        <p:nvSpPr>
          <p:cNvPr id="10" name="TextBox 10"/>
          <p:cNvSpPr txBox="1"/>
          <p:nvPr/>
        </p:nvSpPr>
        <p:spPr>
          <a:xfrm>
            <a:off x="6638359" y="35209"/>
            <a:ext cx="6551132" cy="1344640"/>
          </a:xfrm>
          <a:prstGeom prst="rect">
            <a:avLst/>
          </a:prstGeom>
        </p:spPr>
        <p:txBody>
          <a:bodyPr lIns="0" tIns="0" rIns="0" bIns="0" rtlCol="0" anchor="t">
            <a:spAutoFit/>
          </a:bodyPr>
          <a:lstStyle/>
          <a:p>
            <a:pPr algn="l">
              <a:lnSpc>
                <a:spcPts val="10910"/>
              </a:lnSpc>
              <a:spcBef>
                <a:spcPct val="0"/>
              </a:spcBef>
            </a:pPr>
            <a:r>
              <a:rPr lang="en-US" sz="7793" b="1">
                <a:solidFill>
                  <a:srgbClr val="000000"/>
                </a:solidFill>
                <a:latin typeface="Droid Serif Bold"/>
                <a:ea typeface="Droid Serif Bold"/>
                <a:cs typeface="Droid Serif Bold"/>
                <a:sym typeface="Droid Serif Bold"/>
              </a:rPr>
              <a:t>Role of </a:t>
            </a:r>
          </a:p>
        </p:txBody>
      </p:sp>
      <p:sp>
        <p:nvSpPr>
          <p:cNvPr id="11" name="TextBox 11"/>
          <p:cNvSpPr txBox="1"/>
          <p:nvPr/>
        </p:nvSpPr>
        <p:spPr>
          <a:xfrm>
            <a:off x="4796006" y="1265549"/>
            <a:ext cx="10235839" cy="873120"/>
          </a:xfrm>
          <a:prstGeom prst="rect">
            <a:avLst/>
          </a:prstGeom>
        </p:spPr>
        <p:txBody>
          <a:bodyPr lIns="0" tIns="0" rIns="0" bIns="0" rtlCol="0" anchor="t">
            <a:spAutoFit/>
          </a:bodyPr>
          <a:lstStyle/>
          <a:p>
            <a:pPr algn="l">
              <a:lnSpc>
                <a:spcPts val="7000"/>
              </a:lnSpc>
              <a:spcBef>
                <a:spcPct val="0"/>
              </a:spcBef>
            </a:pPr>
            <a:r>
              <a:rPr lang="en-US" sz="5000" b="1">
                <a:solidFill>
                  <a:srgbClr val="FFFFFF"/>
                </a:solidFill>
                <a:latin typeface="Droid Serif Bold"/>
                <a:ea typeface="Droid Serif Bold"/>
                <a:cs typeface="Droid Serif Bold"/>
                <a:sym typeface="Droid Serif Bold"/>
              </a:rPr>
              <a:t>Line Managers in HRM</a:t>
            </a:r>
          </a:p>
        </p:txBody>
      </p:sp>
      <p:sp>
        <p:nvSpPr>
          <p:cNvPr id="12" name="TextBox 12"/>
          <p:cNvSpPr txBox="1"/>
          <p:nvPr/>
        </p:nvSpPr>
        <p:spPr>
          <a:xfrm>
            <a:off x="8504906" y="3283072"/>
            <a:ext cx="8899131" cy="6553200"/>
          </a:xfrm>
          <a:prstGeom prst="rect">
            <a:avLst/>
          </a:prstGeom>
        </p:spPr>
        <p:txBody>
          <a:bodyPr lIns="0" tIns="0" rIns="0" bIns="0" rtlCol="0" anchor="t">
            <a:spAutoFit/>
          </a:bodyPr>
          <a:lstStyle/>
          <a:p>
            <a:pPr marL="647700" lvl="1" indent="-323850" algn="just">
              <a:lnSpc>
                <a:spcPts val="7500"/>
              </a:lnSpc>
              <a:buFont typeface="Arial"/>
              <a:buChar char="•"/>
            </a:pPr>
            <a:r>
              <a:rPr lang="en-US" sz="3000" spc="-60">
                <a:solidFill>
                  <a:srgbClr val="000000"/>
                </a:solidFill>
                <a:latin typeface="Open Sauce"/>
                <a:ea typeface="Open Sauce"/>
                <a:cs typeface="Open Sauce"/>
                <a:sym typeface="Open Sauce"/>
              </a:rPr>
              <a:t>Implement global HR policies locally</a:t>
            </a:r>
          </a:p>
          <a:p>
            <a:pPr marL="647700" lvl="1" indent="-323850" algn="just">
              <a:lnSpc>
                <a:spcPts val="7500"/>
              </a:lnSpc>
              <a:buFont typeface="Arial"/>
              <a:buChar char="•"/>
            </a:pPr>
            <a:r>
              <a:rPr lang="en-US" sz="3000" spc="-60">
                <a:solidFill>
                  <a:srgbClr val="000000"/>
                </a:solidFill>
                <a:latin typeface="Open Sauce"/>
                <a:ea typeface="Open Sauce"/>
                <a:cs typeface="Open Sauce"/>
                <a:sym typeface="Open Sauce"/>
              </a:rPr>
              <a:t>Monitor adoption of HR technology</a:t>
            </a:r>
          </a:p>
          <a:p>
            <a:pPr marL="647700" lvl="1" indent="-323850" algn="just">
              <a:lnSpc>
                <a:spcPts val="7500"/>
              </a:lnSpc>
              <a:buFont typeface="Arial"/>
              <a:buChar char="•"/>
            </a:pPr>
            <a:r>
              <a:rPr lang="en-US" sz="3000" spc="-60">
                <a:solidFill>
                  <a:srgbClr val="000000"/>
                </a:solidFill>
                <a:latin typeface="Open Sauce"/>
                <a:ea typeface="Open Sauce"/>
                <a:cs typeface="Open Sauce"/>
                <a:sym typeface="Open Sauce"/>
              </a:rPr>
              <a:t>Conduct performance reviews using digital platforms</a:t>
            </a:r>
          </a:p>
          <a:p>
            <a:pPr marL="647700" lvl="1" indent="-323850" algn="just">
              <a:lnSpc>
                <a:spcPts val="7500"/>
              </a:lnSpc>
              <a:buFont typeface="Arial"/>
              <a:buChar char="•"/>
            </a:pPr>
            <a:r>
              <a:rPr lang="en-US" sz="3000" spc="-60">
                <a:solidFill>
                  <a:srgbClr val="000000"/>
                </a:solidFill>
                <a:latin typeface="Open Sauce"/>
                <a:ea typeface="Open Sauce"/>
                <a:cs typeface="Open Sauce"/>
                <a:sym typeface="Open Sauce"/>
              </a:rPr>
              <a:t>Facilitate employee engagement and learning initiatives</a:t>
            </a:r>
          </a:p>
          <a:p>
            <a:pPr algn="just">
              <a:lnSpc>
                <a:spcPts val="7500"/>
              </a:lnSpc>
            </a:pPr>
            <a:endParaRPr lang="en-US" sz="3000" spc="-60">
              <a:solidFill>
                <a:srgbClr val="000000"/>
              </a:solidFill>
              <a:latin typeface="Open Sauce"/>
              <a:ea typeface="Open Sauce"/>
              <a:cs typeface="Open Sauce"/>
              <a:sym typeface="Open Sauce"/>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444" b="-444"/>
            </a:stretch>
          </a:blipFill>
        </p:spPr>
        <p:txBody>
          <a:bodyPr/>
          <a:lstStyle/>
          <a:p>
            <a:endParaRPr lang="en-GB"/>
          </a:p>
        </p:txBody>
      </p:sp>
      <p:sp>
        <p:nvSpPr>
          <p:cNvPr id="3" name="TextBox 3"/>
          <p:cNvSpPr txBox="1"/>
          <p:nvPr/>
        </p:nvSpPr>
        <p:spPr>
          <a:xfrm>
            <a:off x="2120466" y="1284465"/>
            <a:ext cx="14898293" cy="982116"/>
          </a:xfrm>
          <a:prstGeom prst="rect">
            <a:avLst/>
          </a:prstGeom>
        </p:spPr>
        <p:txBody>
          <a:bodyPr lIns="0" tIns="0" rIns="0" bIns="0" rtlCol="0" anchor="t">
            <a:spAutoFit/>
          </a:bodyPr>
          <a:lstStyle/>
          <a:p>
            <a:pPr algn="l">
              <a:lnSpc>
                <a:spcPts val="8005"/>
              </a:lnSpc>
              <a:spcBef>
                <a:spcPct val="0"/>
              </a:spcBef>
            </a:pPr>
            <a:r>
              <a:rPr lang="en-US" sz="5718" b="1">
                <a:solidFill>
                  <a:srgbClr val="000000"/>
                </a:solidFill>
                <a:latin typeface="Droid Serif Bold"/>
                <a:ea typeface="Droid Serif Bold"/>
                <a:cs typeface="Droid Serif Bold"/>
                <a:sym typeface="Droid Serif Bold"/>
              </a:rPr>
              <a:t>HR Technology </a:t>
            </a:r>
          </a:p>
        </p:txBody>
      </p:sp>
      <p:grpSp>
        <p:nvGrpSpPr>
          <p:cNvPr id="4" name="Group 4"/>
          <p:cNvGrpSpPr/>
          <p:nvPr/>
        </p:nvGrpSpPr>
        <p:grpSpPr>
          <a:xfrm>
            <a:off x="1737385" y="2266582"/>
            <a:ext cx="10054555" cy="994250"/>
            <a:chOff x="0" y="0"/>
            <a:chExt cx="6164703" cy="609600"/>
          </a:xfrm>
        </p:grpSpPr>
        <p:sp>
          <p:nvSpPr>
            <p:cNvPr id="5" name="Freeform 5"/>
            <p:cNvSpPr/>
            <p:nvPr/>
          </p:nvSpPr>
          <p:spPr>
            <a:xfrm>
              <a:off x="0" y="0"/>
              <a:ext cx="6164703" cy="609600"/>
            </a:xfrm>
            <a:custGeom>
              <a:avLst/>
              <a:gdLst/>
              <a:ahLst/>
              <a:cxnLst/>
              <a:rect l="l" t="t" r="r" b="b"/>
              <a:pathLst>
                <a:path w="6164703" h="609600">
                  <a:moveTo>
                    <a:pt x="203200" y="0"/>
                  </a:moveTo>
                  <a:lnTo>
                    <a:pt x="5961503" y="0"/>
                  </a:lnTo>
                  <a:lnTo>
                    <a:pt x="6164703" y="609600"/>
                  </a:lnTo>
                  <a:lnTo>
                    <a:pt x="0" y="609600"/>
                  </a:lnTo>
                  <a:lnTo>
                    <a:pt x="203200" y="0"/>
                  </a:lnTo>
                  <a:close/>
                </a:path>
              </a:pathLst>
            </a:custGeom>
            <a:solidFill>
              <a:srgbClr val="242254"/>
            </a:solidFill>
          </p:spPr>
          <p:txBody>
            <a:bodyPr/>
            <a:lstStyle/>
            <a:p>
              <a:endParaRPr lang="en-GB"/>
            </a:p>
          </p:txBody>
        </p:sp>
        <p:sp>
          <p:nvSpPr>
            <p:cNvPr id="6" name="TextBox 6"/>
            <p:cNvSpPr txBox="1"/>
            <p:nvPr/>
          </p:nvSpPr>
          <p:spPr>
            <a:xfrm>
              <a:off x="127000" y="19050"/>
              <a:ext cx="5910703" cy="590550"/>
            </a:xfrm>
            <a:prstGeom prst="rect">
              <a:avLst/>
            </a:prstGeom>
          </p:spPr>
          <p:txBody>
            <a:bodyPr lIns="50800" tIns="50800" rIns="50800" bIns="50800" rtlCol="0" anchor="ctr"/>
            <a:lstStyle/>
            <a:p>
              <a:pPr algn="ctr">
                <a:lnSpc>
                  <a:spcPts val="2574"/>
                </a:lnSpc>
              </a:pPr>
              <a:endParaRPr/>
            </a:p>
          </p:txBody>
        </p:sp>
      </p:grpSp>
      <p:sp>
        <p:nvSpPr>
          <p:cNvPr id="7" name="TextBox 7"/>
          <p:cNvSpPr txBox="1"/>
          <p:nvPr/>
        </p:nvSpPr>
        <p:spPr>
          <a:xfrm>
            <a:off x="1583101" y="3515992"/>
            <a:ext cx="14899425" cy="5713733"/>
          </a:xfrm>
          <a:prstGeom prst="rect">
            <a:avLst/>
          </a:prstGeom>
        </p:spPr>
        <p:txBody>
          <a:bodyPr lIns="0" tIns="0" rIns="0" bIns="0" rtlCol="0" anchor="t">
            <a:spAutoFit/>
          </a:bodyPr>
          <a:lstStyle/>
          <a:p>
            <a:pPr marL="798826" lvl="1" indent="-399413" algn="just">
              <a:lnSpc>
                <a:spcPts val="9249"/>
              </a:lnSpc>
              <a:buFont typeface="Arial"/>
              <a:buChar char="•"/>
            </a:pPr>
            <a:r>
              <a:rPr lang="en-US" sz="3699" spc="-73">
                <a:solidFill>
                  <a:srgbClr val="000000"/>
                </a:solidFill>
                <a:latin typeface="Open Sauce"/>
                <a:ea typeface="Open Sauce"/>
                <a:cs typeface="Open Sauce"/>
                <a:sym typeface="Open Sauce"/>
              </a:rPr>
              <a:t>Core platforms: Workday, SAP SuccessFactors</a:t>
            </a:r>
          </a:p>
          <a:p>
            <a:pPr marL="798826" lvl="1" indent="-399413" algn="just">
              <a:lnSpc>
                <a:spcPts val="9249"/>
              </a:lnSpc>
              <a:buFont typeface="Arial"/>
              <a:buChar char="•"/>
            </a:pPr>
            <a:r>
              <a:rPr lang="en-US" sz="3699" spc="-73">
                <a:solidFill>
                  <a:srgbClr val="000000"/>
                </a:solidFill>
                <a:latin typeface="Open Sauce"/>
                <a:ea typeface="Open Sauce"/>
                <a:cs typeface="Open Sauce"/>
                <a:sym typeface="Open Sauce"/>
              </a:rPr>
              <a:t>AI-assisted recruitment and talent analytics</a:t>
            </a:r>
          </a:p>
          <a:p>
            <a:pPr marL="798826" lvl="1" indent="-399413" algn="just">
              <a:lnSpc>
                <a:spcPts val="9249"/>
              </a:lnSpc>
              <a:buFont typeface="Arial"/>
              <a:buChar char="•"/>
            </a:pPr>
            <a:r>
              <a:rPr lang="en-US" sz="3699" spc="-73">
                <a:solidFill>
                  <a:srgbClr val="000000"/>
                </a:solidFill>
                <a:latin typeface="Open Sauce"/>
                <a:ea typeface="Open Sauce"/>
                <a:cs typeface="Open Sauce"/>
                <a:sym typeface="Open Sauce"/>
              </a:rPr>
              <a:t>E-learning platforms for training and development</a:t>
            </a:r>
          </a:p>
          <a:p>
            <a:pPr marL="798826" lvl="1" indent="-399413" algn="just">
              <a:lnSpc>
                <a:spcPts val="9249"/>
              </a:lnSpc>
              <a:buFont typeface="Arial"/>
              <a:buChar char="•"/>
            </a:pPr>
            <a:r>
              <a:rPr lang="en-US" sz="3699" spc="-73">
                <a:solidFill>
                  <a:srgbClr val="000000"/>
                </a:solidFill>
                <a:latin typeface="Open Sauce"/>
                <a:ea typeface="Open Sauce"/>
                <a:cs typeface="Open Sauce"/>
                <a:sym typeface="Open Sauce"/>
              </a:rPr>
              <a:t>Digital dashboards for HR reporting and performance tracking</a:t>
            </a:r>
          </a:p>
          <a:p>
            <a:pPr algn="just">
              <a:lnSpc>
                <a:spcPts val="9249"/>
              </a:lnSpc>
            </a:pPr>
            <a:endParaRPr lang="en-US" sz="3699" spc="-73">
              <a:solidFill>
                <a:srgbClr val="000000"/>
              </a:solidFill>
              <a:latin typeface="Open Sauce"/>
              <a:ea typeface="Open Sauce"/>
              <a:cs typeface="Open Sauce"/>
              <a:sym typeface="Open Sauce"/>
            </a:endParaRPr>
          </a:p>
        </p:txBody>
      </p:sp>
      <p:sp>
        <p:nvSpPr>
          <p:cNvPr id="8" name="Freeform 8"/>
          <p:cNvSpPr/>
          <p:nvPr/>
        </p:nvSpPr>
        <p:spPr>
          <a:xfrm>
            <a:off x="13807691" y="2906020"/>
            <a:ext cx="2962656" cy="4114800"/>
          </a:xfrm>
          <a:custGeom>
            <a:avLst/>
            <a:gdLst/>
            <a:ahLst/>
            <a:cxnLst/>
            <a:rect l="l" t="t" r="r" b="b"/>
            <a:pathLst>
              <a:path w="2962656" h="4114800">
                <a:moveTo>
                  <a:pt x="0" y="0"/>
                </a:moveTo>
                <a:lnTo>
                  <a:pt x="2962656" y="0"/>
                </a:lnTo>
                <a:lnTo>
                  <a:pt x="296265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TextBox 9"/>
          <p:cNvSpPr txBox="1"/>
          <p:nvPr/>
        </p:nvSpPr>
        <p:spPr>
          <a:xfrm>
            <a:off x="2300546" y="2454307"/>
            <a:ext cx="9671475" cy="552125"/>
          </a:xfrm>
          <a:prstGeom prst="rect">
            <a:avLst/>
          </a:prstGeom>
        </p:spPr>
        <p:txBody>
          <a:bodyPr lIns="0" tIns="0" rIns="0" bIns="0" rtlCol="0" anchor="t">
            <a:spAutoFit/>
          </a:bodyPr>
          <a:lstStyle/>
          <a:p>
            <a:pPr algn="l">
              <a:lnSpc>
                <a:spcPts val="4478"/>
              </a:lnSpc>
              <a:spcBef>
                <a:spcPct val="0"/>
              </a:spcBef>
            </a:pPr>
            <a:r>
              <a:rPr lang="en-US" sz="3198" b="1">
                <a:solidFill>
                  <a:srgbClr val="FFFFFF"/>
                </a:solidFill>
                <a:latin typeface="Droid Serif Bold"/>
                <a:ea typeface="Droid Serif Bold"/>
                <a:cs typeface="Droid Serif Bold"/>
                <a:sym typeface="Droid Serif Bold"/>
              </a:rPr>
              <a:t>&amp; Digital Transformation Challenges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Freeform 3"/>
          <p:cNvSpPr/>
          <p:nvPr/>
        </p:nvSpPr>
        <p:spPr>
          <a:xfrm>
            <a:off x="10005817" y="3346253"/>
            <a:ext cx="6727457" cy="5113410"/>
          </a:xfrm>
          <a:custGeom>
            <a:avLst/>
            <a:gdLst/>
            <a:ahLst/>
            <a:cxnLst/>
            <a:rect l="l" t="t" r="r" b="b"/>
            <a:pathLst>
              <a:path w="6727457" h="5113410">
                <a:moveTo>
                  <a:pt x="0" y="0"/>
                </a:moveTo>
                <a:lnTo>
                  <a:pt x="6727457" y="0"/>
                </a:lnTo>
                <a:lnTo>
                  <a:pt x="6727457" y="5113410"/>
                </a:lnTo>
                <a:lnTo>
                  <a:pt x="0" y="5113410"/>
                </a:lnTo>
                <a:lnTo>
                  <a:pt x="0" y="0"/>
                </a:lnTo>
                <a:close/>
              </a:path>
            </a:pathLst>
          </a:custGeom>
          <a:blipFill>
            <a:blip r:embed="rId4"/>
            <a:stretch>
              <a:fillRect/>
            </a:stretch>
          </a:blipFill>
        </p:spPr>
        <p:txBody>
          <a:bodyPr/>
          <a:lstStyle/>
          <a:p>
            <a:endParaRPr lang="en-GB"/>
          </a:p>
        </p:txBody>
      </p:sp>
      <p:grpSp>
        <p:nvGrpSpPr>
          <p:cNvPr id="4" name="Group 4"/>
          <p:cNvGrpSpPr/>
          <p:nvPr/>
        </p:nvGrpSpPr>
        <p:grpSpPr>
          <a:xfrm>
            <a:off x="10191223" y="3527690"/>
            <a:ext cx="6356644" cy="4750535"/>
            <a:chOff x="0" y="0"/>
            <a:chExt cx="8475526" cy="6334046"/>
          </a:xfrm>
        </p:grpSpPr>
        <p:pic>
          <p:nvPicPr>
            <p:cNvPr id="5" name="Picture 5"/>
            <p:cNvPicPr>
              <a:picLocks noChangeAspect="1"/>
            </p:cNvPicPr>
            <p:nvPr/>
          </p:nvPicPr>
          <p:blipFill>
            <a:blip r:embed="rId5"/>
            <a:srcRect l="12282" r="12282"/>
            <a:stretch>
              <a:fillRect/>
            </a:stretch>
          </p:blipFill>
          <p:spPr>
            <a:xfrm>
              <a:off x="0" y="0"/>
              <a:ext cx="8475526" cy="6334046"/>
            </a:xfrm>
            <a:prstGeom prst="rect">
              <a:avLst/>
            </a:prstGeom>
          </p:spPr>
        </p:pic>
      </p:grpSp>
      <p:grpSp>
        <p:nvGrpSpPr>
          <p:cNvPr id="6" name="Group 6"/>
          <p:cNvGrpSpPr/>
          <p:nvPr/>
        </p:nvGrpSpPr>
        <p:grpSpPr>
          <a:xfrm>
            <a:off x="2438482" y="1128027"/>
            <a:ext cx="13791076" cy="1268898"/>
            <a:chOff x="0" y="0"/>
            <a:chExt cx="3632218" cy="334195"/>
          </a:xfrm>
        </p:grpSpPr>
        <p:sp>
          <p:nvSpPr>
            <p:cNvPr id="7" name="Freeform 7"/>
            <p:cNvSpPr/>
            <p:nvPr/>
          </p:nvSpPr>
          <p:spPr>
            <a:xfrm>
              <a:off x="0" y="0"/>
              <a:ext cx="3632218" cy="334195"/>
            </a:xfrm>
            <a:custGeom>
              <a:avLst/>
              <a:gdLst/>
              <a:ahLst/>
              <a:cxnLst/>
              <a:rect l="l" t="t" r="r" b="b"/>
              <a:pathLst>
                <a:path w="3632218" h="334195">
                  <a:moveTo>
                    <a:pt x="0" y="0"/>
                  </a:moveTo>
                  <a:lnTo>
                    <a:pt x="3632218" y="0"/>
                  </a:lnTo>
                  <a:lnTo>
                    <a:pt x="3632218" y="334195"/>
                  </a:lnTo>
                  <a:lnTo>
                    <a:pt x="0" y="334195"/>
                  </a:lnTo>
                  <a:close/>
                </a:path>
              </a:pathLst>
            </a:custGeom>
            <a:solidFill>
              <a:srgbClr val="242254"/>
            </a:solidFill>
          </p:spPr>
          <p:txBody>
            <a:bodyPr/>
            <a:lstStyle/>
            <a:p>
              <a:endParaRPr lang="en-GB"/>
            </a:p>
          </p:txBody>
        </p:sp>
        <p:sp>
          <p:nvSpPr>
            <p:cNvPr id="8" name="TextBox 8"/>
            <p:cNvSpPr txBox="1"/>
            <p:nvPr/>
          </p:nvSpPr>
          <p:spPr>
            <a:xfrm>
              <a:off x="0" y="19050"/>
              <a:ext cx="3632218" cy="315145"/>
            </a:xfrm>
            <a:prstGeom prst="rect">
              <a:avLst/>
            </a:prstGeom>
          </p:spPr>
          <p:txBody>
            <a:bodyPr lIns="50800" tIns="50800" rIns="50800" bIns="50800" rtlCol="0" anchor="ctr"/>
            <a:lstStyle/>
            <a:p>
              <a:pPr algn="ctr">
                <a:lnSpc>
                  <a:spcPts val="2574"/>
                </a:lnSpc>
              </a:pPr>
              <a:endParaRPr/>
            </a:p>
          </p:txBody>
        </p:sp>
      </p:grpSp>
      <p:sp>
        <p:nvSpPr>
          <p:cNvPr id="9" name="TextBox 9"/>
          <p:cNvSpPr txBox="1"/>
          <p:nvPr/>
        </p:nvSpPr>
        <p:spPr>
          <a:xfrm>
            <a:off x="522680" y="3148077"/>
            <a:ext cx="9483137" cy="5509762"/>
          </a:xfrm>
          <a:prstGeom prst="rect">
            <a:avLst/>
          </a:prstGeom>
        </p:spPr>
        <p:txBody>
          <a:bodyPr lIns="0" tIns="0" rIns="0" bIns="0" rtlCol="0" anchor="t">
            <a:spAutoFit/>
          </a:bodyPr>
          <a:lstStyle/>
          <a:p>
            <a:pPr marL="812367" lvl="1" indent="-406184" algn="just">
              <a:lnSpc>
                <a:spcPts val="4402"/>
              </a:lnSpc>
              <a:buFont typeface="Arial"/>
              <a:buChar char="•"/>
            </a:pPr>
            <a:r>
              <a:rPr lang="en-US" sz="3762" spc="-75">
                <a:solidFill>
                  <a:srgbClr val="000000"/>
                </a:solidFill>
                <a:latin typeface="Open Sauce"/>
                <a:ea typeface="Open Sauce"/>
                <a:cs typeface="Open Sauce"/>
                <a:sym typeface="Open Sauce"/>
              </a:rPr>
              <a:t>Resistance to new technology (employee anxiety, lack of familiarity)</a:t>
            </a:r>
          </a:p>
          <a:p>
            <a:pPr marL="812367" lvl="1" indent="-406184" algn="just">
              <a:lnSpc>
                <a:spcPts val="4402"/>
              </a:lnSpc>
              <a:buFont typeface="Arial"/>
              <a:buChar char="•"/>
            </a:pPr>
            <a:r>
              <a:rPr lang="en-US" sz="3762" spc="-75">
                <a:solidFill>
                  <a:srgbClr val="000000"/>
                </a:solidFill>
                <a:latin typeface="Open Sauce"/>
                <a:ea typeface="Open Sauce"/>
                <a:cs typeface="Open Sauce"/>
                <a:sym typeface="Open Sauce"/>
              </a:rPr>
              <a:t>Integration with legacy systems is difficult</a:t>
            </a:r>
          </a:p>
          <a:p>
            <a:pPr marL="812367" lvl="1" indent="-406184" algn="just">
              <a:lnSpc>
                <a:spcPts val="4402"/>
              </a:lnSpc>
              <a:buFont typeface="Arial"/>
              <a:buChar char="•"/>
            </a:pPr>
            <a:r>
              <a:rPr lang="en-US" sz="3762" spc="-75">
                <a:solidFill>
                  <a:srgbClr val="000000"/>
                </a:solidFill>
                <a:latin typeface="Open Sauce"/>
                <a:ea typeface="Open Sauce"/>
                <a:cs typeface="Open Sauce"/>
                <a:sym typeface="Open Sauce"/>
              </a:rPr>
              <a:t>Data privacy and compliance issues across multiple countries (Marler &amp; Parry, 2016)</a:t>
            </a:r>
          </a:p>
          <a:p>
            <a:pPr marL="812367" lvl="1" indent="-406184" algn="just">
              <a:lnSpc>
                <a:spcPts val="4402"/>
              </a:lnSpc>
              <a:buFont typeface="Arial"/>
              <a:buChar char="•"/>
            </a:pPr>
            <a:r>
              <a:rPr lang="en-US" sz="3762" spc="-75">
                <a:solidFill>
                  <a:srgbClr val="000000"/>
                </a:solidFill>
                <a:latin typeface="Open Sauce"/>
                <a:ea typeface="Open Sauce"/>
                <a:cs typeface="Open Sauce"/>
                <a:sym typeface="Open Sauce"/>
              </a:rPr>
              <a:t>Risk of depersonalization: AI-based evaluations may feel impersonal</a:t>
            </a:r>
          </a:p>
          <a:p>
            <a:pPr algn="just">
              <a:lnSpc>
                <a:spcPts val="4402"/>
              </a:lnSpc>
            </a:pPr>
            <a:endParaRPr lang="en-US" sz="3762" spc="-75">
              <a:solidFill>
                <a:srgbClr val="000000"/>
              </a:solidFill>
              <a:latin typeface="Open Sauce"/>
              <a:ea typeface="Open Sauce"/>
              <a:cs typeface="Open Sauce"/>
              <a:sym typeface="Open Sauce"/>
            </a:endParaRPr>
          </a:p>
        </p:txBody>
      </p:sp>
      <p:sp>
        <p:nvSpPr>
          <p:cNvPr id="10" name="AutoShape 10"/>
          <p:cNvSpPr/>
          <p:nvPr/>
        </p:nvSpPr>
        <p:spPr>
          <a:xfrm>
            <a:off x="6999654" y="7460697"/>
            <a:ext cx="460340" cy="0"/>
          </a:xfrm>
          <a:prstGeom prst="line">
            <a:avLst/>
          </a:prstGeom>
          <a:ln w="47625" cap="flat">
            <a:solidFill>
              <a:srgbClr val="FFFFFF"/>
            </a:solidFill>
            <a:prstDash val="solid"/>
            <a:headEnd type="none" w="sm" len="sm"/>
            <a:tailEnd type="arrow" w="med" len="sm"/>
          </a:ln>
        </p:spPr>
        <p:txBody>
          <a:bodyPr/>
          <a:lstStyle/>
          <a:p>
            <a:endParaRPr lang="en-GB"/>
          </a:p>
        </p:txBody>
      </p:sp>
      <p:sp>
        <p:nvSpPr>
          <p:cNvPr id="11" name="TextBox 11"/>
          <p:cNvSpPr txBox="1"/>
          <p:nvPr/>
        </p:nvSpPr>
        <p:spPr>
          <a:xfrm>
            <a:off x="3967816" y="1268766"/>
            <a:ext cx="12261742" cy="873120"/>
          </a:xfrm>
          <a:prstGeom prst="rect">
            <a:avLst/>
          </a:prstGeom>
        </p:spPr>
        <p:txBody>
          <a:bodyPr lIns="0" tIns="0" rIns="0" bIns="0" rtlCol="0" anchor="t">
            <a:spAutoFit/>
          </a:bodyPr>
          <a:lstStyle/>
          <a:p>
            <a:pPr algn="l">
              <a:lnSpc>
                <a:spcPts val="7000"/>
              </a:lnSpc>
              <a:spcBef>
                <a:spcPct val="0"/>
              </a:spcBef>
            </a:pPr>
            <a:r>
              <a:rPr lang="en-US" sz="5000" b="1">
                <a:solidFill>
                  <a:srgbClr val="FFFFFF"/>
                </a:solidFill>
                <a:latin typeface="Droid Serif Bold"/>
                <a:ea typeface="Droid Serif Bold"/>
                <a:cs typeface="Droid Serif Bold"/>
                <a:sym typeface="Droid Serif Bold"/>
              </a:rPr>
              <a:t>Key Challenges of HR Technology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0000" r="-10000"/>
            </a:stretch>
          </a:blipFill>
        </p:spPr>
        <p:txBody>
          <a:bodyPr/>
          <a:lstStyle/>
          <a:p>
            <a:endParaRPr lang="en-GB"/>
          </a:p>
        </p:txBody>
      </p:sp>
      <p:sp>
        <p:nvSpPr>
          <p:cNvPr id="3" name="Freeform 3"/>
          <p:cNvSpPr/>
          <p:nvPr/>
        </p:nvSpPr>
        <p:spPr>
          <a:xfrm>
            <a:off x="17221200" y="9229725"/>
            <a:ext cx="858138" cy="858138"/>
          </a:xfrm>
          <a:custGeom>
            <a:avLst/>
            <a:gdLst/>
            <a:ahLst/>
            <a:cxnLst/>
            <a:rect l="l" t="t" r="r" b="b"/>
            <a:pathLst>
              <a:path w="858138" h="858138">
                <a:moveTo>
                  <a:pt x="0" y="0"/>
                </a:moveTo>
                <a:lnTo>
                  <a:pt x="858138" y="0"/>
                </a:lnTo>
                <a:lnTo>
                  <a:pt x="858138" y="858138"/>
                </a:lnTo>
                <a:lnTo>
                  <a:pt x="0" y="858138"/>
                </a:lnTo>
                <a:lnTo>
                  <a:pt x="0" y="0"/>
                </a:lnTo>
                <a:close/>
              </a:path>
            </a:pathLst>
          </a:custGeom>
          <a:blipFill>
            <a:blip r:embed="rId3"/>
            <a:stretch>
              <a:fillRect/>
            </a:stretch>
          </a:blipFill>
        </p:spPr>
        <p:txBody>
          <a:bodyPr/>
          <a:lstStyle/>
          <a:p>
            <a:endParaRPr lang="en-GB"/>
          </a:p>
        </p:txBody>
      </p:sp>
      <p:sp>
        <p:nvSpPr>
          <p:cNvPr id="4" name="Freeform 4"/>
          <p:cNvSpPr/>
          <p:nvPr/>
        </p:nvSpPr>
        <p:spPr>
          <a:xfrm>
            <a:off x="15289019" y="565753"/>
            <a:ext cx="1193506" cy="1193506"/>
          </a:xfrm>
          <a:custGeom>
            <a:avLst/>
            <a:gdLst/>
            <a:ahLst/>
            <a:cxnLst/>
            <a:rect l="l" t="t" r="r" b="b"/>
            <a:pathLst>
              <a:path w="1193506" h="1193506">
                <a:moveTo>
                  <a:pt x="0" y="0"/>
                </a:moveTo>
                <a:lnTo>
                  <a:pt x="1193507" y="0"/>
                </a:lnTo>
                <a:lnTo>
                  <a:pt x="1193507" y="1193506"/>
                </a:lnTo>
                <a:lnTo>
                  <a:pt x="0" y="1193506"/>
                </a:lnTo>
                <a:lnTo>
                  <a:pt x="0" y="0"/>
                </a:lnTo>
                <a:close/>
              </a:path>
            </a:pathLst>
          </a:custGeom>
          <a:blipFill>
            <a:blip r:embed="rId3"/>
            <a:stretch>
              <a:fillRect/>
            </a:stretch>
          </a:blipFill>
        </p:spPr>
        <p:txBody>
          <a:bodyPr/>
          <a:lstStyle/>
          <a:p>
            <a:endParaRPr lang="en-GB"/>
          </a:p>
        </p:txBody>
      </p:sp>
      <p:sp>
        <p:nvSpPr>
          <p:cNvPr id="5" name="Freeform 5"/>
          <p:cNvSpPr/>
          <p:nvPr/>
        </p:nvSpPr>
        <p:spPr>
          <a:xfrm>
            <a:off x="16741106" y="-563396"/>
            <a:ext cx="2111470" cy="2111470"/>
          </a:xfrm>
          <a:custGeom>
            <a:avLst/>
            <a:gdLst/>
            <a:ahLst/>
            <a:cxnLst/>
            <a:rect l="l" t="t" r="r" b="b"/>
            <a:pathLst>
              <a:path w="2111470" h="2111470">
                <a:moveTo>
                  <a:pt x="0" y="0"/>
                </a:moveTo>
                <a:lnTo>
                  <a:pt x="2111471" y="0"/>
                </a:lnTo>
                <a:lnTo>
                  <a:pt x="2111471" y="2111471"/>
                </a:lnTo>
                <a:lnTo>
                  <a:pt x="0" y="2111471"/>
                </a:lnTo>
                <a:lnTo>
                  <a:pt x="0" y="0"/>
                </a:lnTo>
                <a:close/>
              </a:path>
            </a:pathLst>
          </a:custGeom>
          <a:blipFill>
            <a:blip r:embed="rId3"/>
            <a:stretch>
              <a:fillRect/>
            </a:stretch>
          </a:blipFill>
        </p:spPr>
        <p:txBody>
          <a:bodyPr/>
          <a:lstStyle/>
          <a:p>
            <a:endParaRPr lang="en-GB"/>
          </a:p>
        </p:txBody>
      </p:sp>
      <p:grpSp>
        <p:nvGrpSpPr>
          <p:cNvPr id="6" name="Group 6"/>
          <p:cNvGrpSpPr/>
          <p:nvPr/>
        </p:nvGrpSpPr>
        <p:grpSpPr>
          <a:xfrm>
            <a:off x="145143" y="2051651"/>
            <a:ext cx="8239679" cy="869373"/>
            <a:chOff x="0" y="0"/>
            <a:chExt cx="5777619" cy="609600"/>
          </a:xfrm>
        </p:grpSpPr>
        <p:sp>
          <p:nvSpPr>
            <p:cNvPr id="7" name="Freeform 7"/>
            <p:cNvSpPr/>
            <p:nvPr/>
          </p:nvSpPr>
          <p:spPr>
            <a:xfrm>
              <a:off x="0" y="0"/>
              <a:ext cx="5777619" cy="609600"/>
            </a:xfrm>
            <a:custGeom>
              <a:avLst/>
              <a:gdLst/>
              <a:ahLst/>
              <a:cxnLst/>
              <a:rect l="l" t="t" r="r" b="b"/>
              <a:pathLst>
                <a:path w="5777619" h="609600">
                  <a:moveTo>
                    <a:pt x="203200" y="0"/>
                  </a:moveTo>
                  <a:lnTo>
                    <a:pt x="5574419" y="0"/>
                  </a:lnTo>
                  <a:lnTo>
                    <a:pt x="5777619" y="609600"/>
                  </a:lnTo>
                  <a:lnTo>
                    <a:pt x="0" y="609600"/>
                  </a:lnTo>
                  <a:lnTo>
                    <a:pt x="203200" y="0"/>
                  </a:lnTo>
                  <a:close/>
                </a:path>
              </a:pathLst>
            </a:custGeom>
            <a:solidFill>
              <a:srgbClr val="242254"/>
            </a:solidFill>
          </p:spPr>
          <p:txBody>
            <a:bodyPr/>
            <a:lstStyle/>
            <a:p>
              <a:endParaRPr lang="en-GB"/>
            </a:p>
          </p:txBody>
        </p:sp>
        <p:sp>
          <p:nvSpPr>
            <p:cNvPr id="8" name="TextBox 8"/>
            <p:cNvSpPr txBox="1"/>
            <p:nvPr/>
          </p:nvSpPr>
          <p:spPr>
            <a:xfrm>
              <a:off x="127000" y="19050"/>
              <a:ext cx="5523619" cy="590550"/>
            </a:xfrm>
            <a:prstGeom prst="rect">
              <a:avLst/>
            </a:prstGeom>
          </p:spPr>
          <p:txBody>
            <a:bodyPr lIns="50800" tIns="50800" rIns="50800" bIns="50800" rtlCol="0" anchor="ctr"/>
            <a:lstStyle/>
            <a:p>
              <a:pPr algn="ctr">
                <a:lnSpc>
                  <a:spcPts val="2574"/>
                </a:lnSpc>
              </a:pPr>
              <a:endParaRPr/>
            </a:p>
          </p:txBody>
        </p:sp>
      </p:grpSp>
      <p:sp>
        <p:nvSpPr>
          <p:cNvPr id="9" name="Freeform 9"/>
          <p:cNvSpPr/>
          <p:nvPr/>
        </p:nvSpPr>
        <p:spPr>
          <a:xfrm>
            <a:off x="10063827" y="3406575"/>
            <a:ext cx="6863003" cy="5216436"/>
          </a:xfrm>
          <a:custGeom>
            <a:avLst/>
            <a:gdLst/>
            <a:ahLst/>
            <a:cxnLst/>
            <a:rect l="l" t="t" r="r" b="b"/>
            <a:pathLst>
              <a:path w="6863003" h="5216436">
                <a:moveTo>
                  <a:pt x="0" y="0"/>
                </a:moveTo>
                <a:lnTo>
                  <a:pt x="6863003" y="0"/>
                </a:lnTo>
                <a:lnTo>
                  <a:pt x="6863003" y="5216436"/>
                </a:lnTo>
                <a:lnTo>
                  <a:pt x="0" y="5216436"/>
                </a:lnTo>
                <a:lnTo>
                  <a:pt x="0" y="0"/>
                </a:lnTo>
                <a:close/>
              </a:path>
            </a:pathLst>
          </a:custGeom>
          <a:blipFill>
            <a:blip r:embed="rId4"/>
            <a:stretch>
              <a:fillRect/>
            </a:stretch>
          </a:blipFill>
        </p:spPr>
        <p:txBody>
          <a:bodyPr/>
          <a:lstStyle/>
          <a:p>
            <a:endParaRPr lang="en-GB"/>
          </a:p>
        </p:txBody>
      </p:sp>
      <p:grpSp>
        <p:nvGrpSpPr>
          <p:cNvPr id="10" name="Group 10"/>
          <p:cNvGrpSpPr/>
          <p:nvPr/>
        </p:nvGrpSpPr>
        <p:grpSpPr>
          <a:xfrm>
            <a:off x="10252969" y="3525251"/>
            <a:ext cx="6484720" cy="4846249"/>
            <a:chOff x="0" y="0"/>
            <a:chExt cx="8646293" cy="6461666"/>
          </a:xfrm>
        </p:grpSpPr>
        <p:pic>
          <p:nvPicPr>
            <p:cNvPr id="11" name="Picture 11"/>
            <p:cNvPicPr>
              <a:picLocks noChangeAspect="1"/>
            </p:cNvPicPr>
            <p:nvPr/>
          </p:nvPicPr>
          <p:blipFill>
            <a:blip r:embed="rId5"/>
            <a:srcRect l="5424" r="5424"/>
            <a:stretch>
              <a:fillRect/>
            </a:stretch>
          </p:blipFill>
          <p:spPr>
            <a:xfrm>
              <a:off x="0" y="0"/>
              <a:ext cx="8646293" cy="6461666"/>
            </a:xfrm>
            <a:prstGeom prst="rect">
              <a:avLst/>
            </a:prstGeom>
          </p:spPr>
        </p:pic>
      </p:grpSp>
      <p:sp>
        <p:nvSpPr>
          <p:cNvPr id="12" name="TextBox 12"/>
          <p:cNvSpPr txBox="1"/>
          <p:nvPr/>
        </p:nvSpPr>
        <p:spPr>
          <a:xfrm>
            <a:off x="1583101" y="2047905"/>
            <a:ext cx="10235839" cy="873120"/>
          </a:xfrm>
          <a:prstGeom prst="rect">
            <a:avLst/>
          </a:prstGeom>
        </p:spPr>
        <p:txBody>
          <a:bodyPr lIns="0" tIns="0" rIns="0" bIns="0" rtlCol="0" anchor="t">
            <a:spAutoFit/>
          </a:bodyPr>
          <a:lstStyle/>
          <a:p>
            <a:pPr algn="l">
              <a:lnSpc>
                <a:spcPts val="7000"/>
              </a:lnSpc>
              <a:spcBef>
                <a:spcPct val="0"/>
              </a:spcBef>
            </a:pPr>
            <a:r>
              <a:rPr lang="en-US" sz="5000" b="1">
                <a:solidFill>
                  <a:srgbClr val="FFFFFF"/>
                </a:solidFill>
                <a:latin typeface="Droid Serif Bold"/>
                <a:ea typeface="Droid Serif Bold"/>
                <a:cs typeface="Droid Serif Bold"/>
                <a:sym typeface="Droid Serif Bold"/>
              </a:rPr>
              <a:t>Recommendations </a:t>
            </a:r>
          </a:p>
        </p:txBody>
      </p:sp>
      <p:sp>
        <p:nvSpPr>
          <p:cNvPr id="13" name="TextBox 13"/>
          <p:cNvSpPr txBox="1"/>
          <p:nvPr/>
        </p:nvSpPr>
        <p:spPr>
          <a:xfrm>
            <a:off x="705209" y="3277601"/>
            <a:ext cx="8717743" cy="5328285"/>
          </a:xfrm>
          <a:prstGeom prst="rect">
            <a:avLst/>
          </a:prstGeom>
        </p:spPr>
        <p:txBody>
          <a:bodyPr lIns="0" tIns="0" rIns="0" bIns="0" rtlCol="0" anchor="t">
            <a:spAutoFit/>
          </a:bodyPr>
          <a:lstStyle/>
          <a:p>
            <a:pPr marL="647700" lvl="1" indent="-323850" algn="just">
              <a:lnSpc>
                <a:spcPts val="6120"/>
              </a:lnSpc>
              <a:buFont typeface="Arial"/>
              <a:buChar char="•"/>
            </a:pPr>
            <a:r>
              <a:rPr lang="en-US" sz="3000" spc="-60">
                <a:solidFill>
                  <a:srgbClr val="000000"/>
                </a:solidFill>
                <a:latin typeface="Open Sauce"/>
                <a:ea typeface="Open Sauce"/>
                <a:cs typeface="Open Sauce"/>
                <a:sym typeface="Open Sauce"/>
              </a:rPr>
              <a:t>Regular audit of AI recruitment tools for bias</a:t>
            </a:r>
          </a:p>
          <a:p>
            <a:pPr marL="647700" lvl="1" indent="-323850" algn="just">
              <a:lnSpc>
                <a:spcPts val="6120"/>
              </a:lnSpc>
              <a:buFont typeface="Arial"/>
              <a:buChar char="•"/>
            </a:pPr>
            <a:r>
              <a:rPr lang="en-US" sz="3000" spc="-60">
                <a:solidFill>
                  <a:srgbClr val="000000"/>
                </a:solidFill>
                <a:latin typeface="Open Sauce"/>
                <a:ea typeface="Open Sauce"/>
                <a:cs typeface="Open Sauce"/>
                <a:sym typeface="Open Sauce"/>
              </a:rPr>
              <a:t>Develop culturally-tailored digital training programs</a:t>
            </a:r>
          </a:p>
          <a:p>
            <a:pPr marL="647700" lvl="1" indent="-323850" algn="just">
              <a:lnSpc>
                <a:spcPts val="6120"/>
              </a:lnSpc>
              <a:buFont typeface="Arial"/>
              <a:buChar char="•"/>
            </a:pPr>
            <a:r>
              <a:rPr lang="en-US" sz="3000" spc="-60">
                <a:solidFill>
                  <a:srgbClr val="000000"/>
                </a:solidFill>
                <a:latin typeface="Open Sauce"/>
                <a:ea typeface="Open Sauce"/>
                <a:cs typeface="Open Sauce"/>
                <a:sym typeface="Open Sauce"/>
              </a:rPr>
              <a:t>Promote inclusive remote work policies</a:t>
            </a:r>
          </a:p>
          <a:p>
            <a:pPr marL="647700" lvl="1" indent="-323850" algn="just">
              <a:lnSpc>
                <a:spcPts val="6120"/>
              </a:lnSpc>
              <a:buFont typeface="Arial"/>
              <a:buChar char="•"/>
            </a:pPr>
            <a:r>
              <a:rPr lang="en-US" sz="3000" spc="-60">
                <a:solidFill>
                  <a:srgbClr val="000000"/>
                </a:solidFill>
                <a:latin typeface="Open Sauce"/>
                <a:ea typeface="Open Sauce"/>
                <a:cs typeface="Open Sauce"/>
                <a:sym typeface="Open Sauce"/>
              </a:rPr>
              <a:t>Encourage feedback loops for continuous improvement</a:t>
            </a:r>
          </a:p>
          <a:p>
            <a:pPr algn="just">
              <a:lnSpc>
                <a:spcPts val="6120"/>
              </a:lnSpc>
            </a:pPr>
            <a:endParaRPr lang="en-US" sz="3000" spc="-60">
              <a:solidFill>
                <a:srgbClr val="000000"/>
              </a:solidFill>
              <a:latin typeface="Open Sauce"/>
              <a:ea typeface="Open Sauce"/>
              <a:cs typeface="Open Sauce"/>
              <a:sym typeface="Open Sauce"/>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0000" r="-10000"/>
            </a:stretch>
          </a:blipFill>
        </p:spPr>
        <p:txBody>
          <a:bodyPr/>
          <a:lstStyle/>
          <a:p>
            <a:endParaRPr lang="en-GB" dirty="0"/>
          </a:p>
        </p:txBody>
      </p:sp>
      <p:sp>
        <p:nvSpPr>
          <p:cNvPr id="3" name="TextBox 3"/>
          <p:cNvSpPr txBox="1"/>
          <p:nvPr/>
        </p:nvSpPr>
        <p:spPr>
          <a:xfrm>
            <a:off x="2178844" y="3618958"/>
            <a:ext cx="13930312" cy="4289379"/>
          </a:xfrm>
          <a:prstGeom prst="rect">
            <a:avLst/>
          </a:prstGeom>
        </p:spPr>
        <p:txBody>
          <a:bodyPr lIns="0" tIns="0" rIns="0" bIns="0" rtlCol="0" anchor="t">
            <a:spAutoFit/>
          </a:bodyPr>
          <a:lstStyle/>
          <a:p>
            <a:pPr algn="ctr">
              <a:lnSpc>
                <a:spcPts val="11916"/>
              </a:lnSpc>
            </a:pPr>
            <a:r>
              <a:rPr lang="en-US" sz="8511" b="1" dirty="0">
                <a:solidFill>
                  <a:srgbClr val="000000"/>
                </a:solidFill>
                <a:latin typeface="Canva Sans Bold"/>
                <a:ea typeface="Canva Sans Bold"/>
                <a:cs typeface="Canva Sans Bold"/>
                <a:sym typeface="Canva Sans Bold"/>
              </a:rPr>
              <a:t>Training and Development</a:t>
            </a:r>
          </a:p>
          <a:p>
            <a:pPr algn="ctr">
              <a:lnSpc>
                <a:spcPts val="11916"/>
              </a:lnSpc>
            </a:pPr>
            <a:r>
              <a:rPr lang="en-US" sz="2800" b="1" dirty="0">
                <a:solidFill>
                  <a:srgbClr val="000000"/>
                </a:solidFill>
                <a:latin typeface="Canva Sans Bold"/>
                <a:ea typeface="Canva Sans Bold"/>
                <a:cs typeface="Canva Sans Bold"/>
                <a:sym typeface="Canva Sans Bold"/>
              </a:rPr>
              <a:t>By Md. Shajal Mia</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0000" r="-10000"/>
            </a:stretch>
          </a:blipFill>
        </p:spPr>
        <p:txBody>
          <a:bodyPr/>
          <a:lstStyle/>
          <a:p>
            <a:endParaRPr lang="en-GB"/>
          </a:p>
        </p:txBody>
      </p:sp>
      <p:sp>
        <p:nvSpPr>
          <p:cNvPr id="3" name="Freeform 3"/>
          <p:cNvSpPr/>
          <p:nvPr/>
        </p:nvSpPr>
        <p:spPr>
          <a:xfrm>
            <a:off x="17221200" y="9229725"/>
            <a:ext cx="858138" cy="858138"/>
          </a:xfrm>
          <a:custGeom>
            <a:avLst/>
            <a:gdLst/>
            <a:ahLst/>
            <a:cxnLst/>
            <a:rect l="l" t="t" r="r" b="b"/>
            <a:pathLst>
              <a:path w="858138" h="858138">
                <a:moveTo>
                  <a:pt x="0" y="0"/>
                </a:moveTo>
                <a:lnTo>
                  <a:pt x="858138" y="0"/>
                </a:lnTo>
                <a:lnTo>
                  <a:pt x="858138" y="858138"/>
                </a:lnTo>
                <a:lnTo>
                  <a:pt x="0" y="858138"/>
                </a:lnTo>
                <a:lnTo>
                  <a:pt x="0" y="0"/>
                </a:lnTo>
                <a:close/>
              </a:path>
            </a:pathLst>
          </a:custGeom>
          <a:blipFill>
            <a:blip r:embed="rId4"/>
            <a:stretch>
              <a:fillRect/>
            </a:stretch>
          </a:blipFill>
        </p:spPr>
        <p:txBody>
          <a:bodyPr/>
          <a:lstStyle/>
          <a:p>
            <a:endParaRPr lang="en-GB"/>
          </a:p>
        </p:txBody>
      </p:sp>
      <p:sp>
        <p:nvSpPr>
          <p:cNvPr id="4" name="Freeform 4"/>
          <p:cNvSpPr/>
          <p:nvPr/>
        </p:nvSpPr>
        <p:spPr>
          <a:xfrm>
            <a:off x="15289019" y="565753"/>
            <a:ext cx="1193506" cy="1193506"/>
          </a:xfrm>
          <a:custGeom>
            <a:avLst/>
            <a:gdLst/>
            <a:ahLst/>
            <a:cxnLst/>
            <a:rect l="l" t="t" r="r" b="b"/>
            <a:pathLst>
              <a:path w="1193506" h="1193506">
                <a:moveTo>
                  <a:pt x="0" y="0"/>
                </a:moveTo>
                <a:lnTo>
                  <a:pt x="1193507" y="0"/>
                </a:lnTo>
                <a:lnTo>
                  <a:pt x="1193507" y="1193506"/>
                </a:lnTo>
                <a:lnTo>
                  <a:pt x="0" y="1193506"/>
                </a:lnTo>
                <a:lnTo>
                  <a:pt x="0" y="0"/>
                </a:lnTo>
                <a:close/>
              </a:path>
            </a:pathLst>
          </a:custGeom>
          <a:blipFill>
            <a:blip r:embed="rId4"/>
            <a:stretch>
              <a:fillRect/>
            </a:stretch>
          </a:blipFill>
        </p:spPr>
        <p:txBody>
          <a:bodyPr/>
          <a:lstStyle/>
          <a:p>
            <a:endParaRPr lang="en-GB"/>
          </a:p>
        </p:txBody>
      </p:sp>
      <p:sp>
        <p:nvSpPr>
          <p:cNvPr id="5" name="Freeform 5"/>
          <p:cNvSpPr/>
          <p:nvPr/>
        </p:nvSpPr>
        <p:spPr>
          <a:xfrm>
            <a:off x="16741106" y="-563396"/>
            <a:ext cx="2111470" cy="2111470"/>
          </a:xfrm>
          <a:custGeom>
            <a:avLst/>
            <a:gdLst/>
            <a:ahLst/>
            <a:cxnLst/>
            <a:rect l="l" t="t" r="r" b="b"/>
            <a:pathLst>
              <a:path w="2111470" h="2111470">
                <a:moveTo>
                  <a:pt x="0" y="0"/>
                </a:moveTo>
                <a:lnTo>
                  <a:pt x="2111471" y="0"/>
                </a:lnTo>
                <a:lnTo>
                  <a:pt x="2111471" y="2111471"/>
                </a:lnTo>
                <a:lnTo>
                  <a:pt x="0" y="2111471"/>
                </a:lnTo>
                <a:lnTo>
                  <a:pt x="0" y="0"/>
                </a:lnTo>
                <a:close/>
              </a:path>
            </a:pathLst>
          </a:custGeom>
          <a:blipFill>
            <a:blip r:embed="rId4"/>
            <a:stretch>
              <a:fillRect/>
            </a:stretch>
          </a:blipFill>
        </p:spPr>
        <p:txBody>
          <a:bodyPr/>
          <a:lstStyle/>
          <a:p>
            <a:endParaRPr lang="en-GB"/>
          </a:p>
        </p:txBody>
      </p:sp>
      <p:sp>
        <p:nvSpPr>
          <p:cNvPr id="6" name="TextBox 6"/>
          <p:cNvSpPr txBox="1"/>
          <p:nvPr/>
        </p:nvSpPr>
        <p:spPr>
          <a:xfrm>
            <a:off x="1583101" y="1233808"/>
            <a:ext cx="5416554" cy="873120"/>
          </a:xfrm>
          <a:prstGeom prst="rect">
            <a:avLst/>
          </a:prstGeom>
        </p:spPr>
        <p:txBody>
          <a:bodyPr lIns="0" tIns="0" rIns="0" bIns="0" rtlCol="0" anchor="t">
            <a:spAutoFit/>
          </a:bodyPr>
          <a:lstStyle/>
          <a:p>
            <a:pPr algn="l">
              <a:lnSpc>
                <a:spcPts val="7000"/>
              </a:lnSpc>
              <a:spcBef>
                <a:spcPct val="0"/>
              </a:spcBef>
            </a:pPr>
            <a:r>
              <a:rPr lang="en-US" sz="5000" b="1">
                <a:solidFill>
                  <a:srgbClr val="000000"/>
                </a:solidFill>
                <a:latin typeface="Droid Serif Bold"/>
                <a:ea typeface="Droid Serif Bold"/>
                <a:cs typeface="Droid Serif Bold"/>
                <a:sym typeface="Droid Serif Bold"/>
              </a:rPr>
              <a:t>Introduction</a:t>
            </a:r>
          </a:p>
        </p:txBody>
      </p:sp>
      <p:grpSp>
        <p:nvGrpSpPr>
          <p:cNvPr id="7" name="Group 7"/>
          <p:cNvGrpSpPr/>
          <p:nvPr/>
        </p:nvGrpSpPr>
        <p:grpSpPr>
          <a:xfrm>
            <a:off x="1323745" y="2106928"/>
            <a:ext cx="13532372" cy="869373"/>
            <a:chOff x="0" y="0"/>
            <a:chExt cx="9488827" cy="609600"/>
          </a:xfrm>
        </p:grpSpPr>
        <p:sp>
          <p:nvSpPr>
            <p:cNvPr id="8" name="Freeform 8"/>
            <p:cNvSpPr/>
            <p:nvPr/>
          </p:nvSpPr>
          <p:spPr>
            <a:xfrm>
              <a:off x="0" y="0"/>
              <a:ext cx="9488827" cy="609600"/>
            </a:xfrm>
            <a:custGeom>
              <a:avLst/>
              <a:gdLst/>
              <a:ahLst/>
              <a:cxnLst/>
              <a:rect l="l" t="t" r="r" b="b"/>
              <a:pathLst>
                <a:path w="9488827" h="609600">
                  <a:moveTo>
                    <a:pt x="203200" y="0"/>
                  </a:moveTo>
                  <a:lnTo>
                    <a:pt x="9285627" y="0"/>
                  </a:lnTo>
                  <a:lnTo>
                    <a:pt x="9488827" y="609600"/>
                  </a:lnTo>
                  <a:lnTo>
                    <a:pt x="0" y="609600"/>
                  </a:lnTo>
                  <a:lnTo>
                    <a:pt x="203200" y="0"/>
                  </a:lnTo>
                  <a:close/>
                </a:path>
              </a:pathLst>
            </a:custGeom>
            <a:solidFill>
              <a:srgbClr val="242254"/>
            </a:solidFill>
          </p:spPr>
          <p:txBody>
            <a:bodyPr/>
            <a:lstStyle/>
            <a:p>
              <a:endParaRPr lang="en-GB"/>
            </a:p>
          </p:txBody>
        </p:sp>
        <p:sp>
          <p:nvSpPr>
            <p:cNvPr id="9" name="TextBox 9"/>
            <p:cNvSpPr txBox="1"/>
            <p:nvPr/>
          </p:nvSpPr>
          <p:spPr>
            <a:xfrm>
              <a:off x="127000" y="19050"/>
              <a:ext cx="9234827" cy="590550"/>
            </a:xfrm>
            <a:prstGeom prst="rect">
              <a:avLst/>
            </a:prstGeom>
          </p:spPr>
          <p:txBody>
            <a:bodyPr lIns="50800" tIns="50800" rIns="50800" bIns="50800" rtlCol="0" anchor="ctr"/>
            <a:lstStyle/>
            <a:p>
              <a:pPr algn="ctr">
                <a:lnSpc>
                  <a:spcPts val="2574"/>
                </a:lnSpc>
              </a:pPr>
              <a:endParaRPr/>
            </a:p>
          </p:txBody>
        </p:sp>
      </p:grpSp>
      <p:sp>
        <p:nvSpPr>
          <p:cNvPr id="10" name="AutoShape 10"/>
          <p:cNvSpPr/>
          <p:nvPr/>
        </p:nvSpPr>
        <p:spPr>
          <a:xfrm>
            <a:off x="6999654" y="7460697"/>
            <a:ext cx="460340" cy="0"/>
          </a:xfrm>
          <a:prstGeom prst="line">
            <a:avLst/>
          </a:prstGeom>
          <a:ln w="47625" cap="flat">
            <a:solidFill>
              <a:srgbClr val="FFFFFF"/>
            </a:solidFill>
            <a:prstDash val="solid"/>
            <a:headEnd type="none" w="sm" len="sm"/>
            <a:tailEnd type="arrow" w="med" len="sm"/>
          </a:ln>
        </p:spPr>
        <p:txBody>
          <a:bodyPr/>
          <a:lstStyle/>
          <a:p>
            <a:endParaRPr lang="en-GB"/>
          </a:p>
        </p:txBody>
      </p:sp>
      <p:sp>
        <p:nvSpPr>
          <p:cNvPr id="11" name="TextBox 11"/>
          <p:cNvSpPr txBox="1"/>
          <p:nvPr/>
        </p:nvSpPr>
        <p:spPr>
          <a:xfrm>
            <a:off x="1987109" y="2103182"/>
            <a:ext cx="12869008" cy="873120"/>
          </a:xfrm>
          <a:prstGeom prst="rect">
            <a:avLst/>
          </a:prstGeom>
        </p:spPr>
        <p:txBody>
          <a:bodyPr lIns="0" tIns="0" rIns="0" bIns="0" rtlCol="0" anchor="t">
            <a:spAutoFit/>
          </a:bodyPr>
          <a:lstStyle/>
          <a:p>
            <a:pPr algn="l">
              <a:lnSpc>
                <a:spcPts val="7000"/>
              </a:lnSpc>
              <a:spcBef>
                <a:spcPct val="0"/>
              </a:spcBef>
            </a:pPr>
            <a:r>
              <a:rPr lang="en-US" sz="5000" b="1">
                <a:solidFill>
                  <a:srgbClr val="FFFFFF"/>
                </a:solidFill>
                <a:latin typeface="Droid Serif Bold"/>
                <a:ea typeface="Droid Serif Bold"/>
                <a:cs typeface="Droid Serif Bold"/>
                <a:sym typeface="Droid Serif Bold"/>
              </a:rPr>
              <a:t>Training &amp; Development at Unilever</a:t>
            </a:r>
          </a:p>
        </p:txBody>
      </p:sp>
      <p:sp>
        <p:nvSpPr>
          <p:cNvPr id="12" name="TextBox 12"/>
          <p:cNvSpPr txBox="1"/>
          <p:nvPr/>
        </p:nvSpPr>
        <p:spPr>
          <a:xfrm>
            <a:off x="1583101" y="3223890"/>
            <a:ext cx="13705919" cy="6907530"/>
          </a:xfrm>
          <a:prstGeom prst="rect">
            <a:avLst/>
          </a:prstGeom>
        </p:spPr>
        <p:txBody>
          <a:bodyPr lIns="0" tIns="0" rIns="0" bIns="0" rtlCol="0" anchor="t">
            <a:spAutoFit/>
          </a:bodyPr>
          <a:lstStyle/>
          <a:p>
            <a:pPr marL="647700" lvl="1" indent="-323850" algn="l">
              <a:lnSpc>
                <a:spcPts val="6959"/>
              </a:lnSpc>
              <a:buFont typeface="Arial"/>
              <a:buChar char="•"/>
            </a:pPr>
            <a:r>
              <a:rPr lang="en-US" sz="3000" spc="-60" dirty="0">
                <a:solidFill>
                  <a:srgbClr val="000000"/>
                </a:solidFill>
                <a:latin typeface="Open Sauce"/>
                <a:ea typeface="Open Sauce"/>
                <a:cs typeface="Open Sauce"/>
                <a:sym typeface="Open Sauce"/>
              </a:rPr>
              <a:t>Unilever invests in employee learning and development globally.</a:t>
            </a:r>
          </a:p>
          <a:p>
            <a:pPr marL="647700" lvl="1" indent="-323850" algn="l">
              <a:lnSpc>
                <a:spcPts val="6959"/>
              </a:lnSpc>
              <a:buFont typeface="Arial"/>
              <a:buChar char="•"/>
            </a:pPr>
            <a:r>
              <a:rPr lang="en-US" sz="3000" spc="-60" dirty="0">
                <a:solidFill>
                  <a:srgbClr val="000000"/>
                </a:solidFill>
                <a:latin typeface="Open Sauce"/>
                <a:ea typeface="Open Sauce"/>
                <a:cs typeface="Open Sauce"/>
                <a:sym typeface="Open Sauce"/>
              </a:rPr>
              <a:t>Key programs: digital learning, leadership development, functional upskilling  (Strohmeier, 2020).</a:t>
            </a:r>
          </a:p>
          <a:p>
            <a:pPr marL="647700" lvl="1" indent="-323850" algn="l">
              <a:lnSpc>
                <a:spcPts val="6959"/>
              </a:lnSpc>
              <a:buFont typeface="Arial"/>
              <a:buChar char="•"/>
            </a:pPr>
            <a:r>
              <a:rPr lang="en-US" sz="3000" spc="-60" dirty="0">
                <a:solidFill>
                  <a:srgbClr val="000000"/>
                </a:solidFill>
                <a:latin typeface="Open Sauce"/>
                <a:ea typeface="Open Sauce"/>
                <a:cs typeface="Open Sauce"/>
                <a:sym typeface="Open Sauce"/>
              </a:rPr>
              <a:t>Platforms: e-learning (Unilever Learning Hub), mentoring programs, rotational assignments (Marler &amp; Parry, 2016).</a:t>
            </a:r>
          </a:p>
          <a:p>
            <a:pPr marL="647700" lvl="1" indent="-323850" algn="l">
              <a:lnSpc>
                <a:spcPts val="6959"/>
              </a:lnSpc>
              <a:buFont typeface="Arial"/>
              <a:buChar char="•"/>
            </a:pPr>
            <a:r>
              <a:rPr lang="en-US" sz="3000" spc="-60" dirty="0">
                <a:solidFill>
                  <a:srgbClr val="000000"/>
                </a:solidFill>
                <a:latin typeface="Open Sauce"/>
                <a:ea typeface="Open Sauce"/>
                <a:cs typeface="Open Sauce"/>
                <a:sym typeface="Open Sauce"/>
              </a:rPr>
              <a:t>Strategic goal: build workforce capabilities to support innovation and digital transformation.</a:t>
            </a:r>
          </a:p>
          <a:p>
            <a:pPr algn="l">
              <a:lnSpc>
                <a:spcPts val="6959"/>
              </a:lnSpc>
            </a:pPr>
            <a:endParaRPr lang="en-US" sz="3000" spc="-60" dirty="0">
              <a:solidFill>
                <a:srgbClr val="000000"/>
              </a:solidFill>
              <a:latin typeface="Open Sauce"/>
              <a:ea typeface="Open Sauce"/>
              <a:cs typeface="Open Sauce"/>
              <a:sym typeface="Open Sauce"/>
            </a:endParaRPr>
          </a:p>
        </p:txBody>
      </p:sp>
      <p:sp>
        <p:nvSpPr>
          <p:cNvPr id="13" name="TextBox 13"/>
          <p:cNvSpPr txBox="1"/>
          <p:nvPr/>
        </p:nvSpPr>
        <p:spPr>
          <a:xfrm rot="-5400000">
            <a:off x="8468739" y="4229535"/>
            <a:ext cx="2402768" cy="313182"/>
          </a:xfrm>
          <a:prstGeom prst="rect">
            <a:avLst/>
          </a:prstGeom>
        </p:spPr>
        <p:txBody>
          <a:bodyPr lIns="0" tIns="0" rIns="0" bIns="0" rtlCol="0" anchor="t">
            <a:spAutoFit/>
          </a:bodyPr>
          <a:lstStyle/>
          <a:p>
            <a:pPr algn="r">
              <a:lnSpc>
                <a:spcPts val="2574"/>
              </a:lnSpc>
            </a:pPr>
            <a:r>
              <a:rPr lang="en-US" sz="2200" spc="-44">
                <a:solidFill>
                  <a:srgbClr val="FFFFFF"/>
                </a:solidFill>
                <a:latin typeface="Open Sauce"/>
                <a:ea typeface="Open Sauce"/>
                <a:cs typeface="Open Sauce"/>
                <a:sym typeface="Open Sauce"/>
              </a:rPr>
              <a:t>By The Numbers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Freeform 3"/>
          <p:cNvSpPr/>
          <p:nvPr/>
        </p:nvSpPr>
        <p:spPr>
          <a:xfrm>
            <a:off x="17221200" y="9229725"/>
            <a:ext cx="858138" cy="858138"/>
          </a:xfrm>
          <a:custGeom>
            <a:avLst/>
            <a:gdLst/>
            <a:ahLst/>
            <a:cxnLst/>
            <a:rect l="l" t="t" r="r" b="b"/>
            <a:pathLst>
              <a:path w="858138" h="858138">
                <a:moveTo>
                  <a:pt x="0" y="0"/>
                </a:moveTo>
                <a:lnTo>
                  <a:pt x="858138" y="0"/>
                </a:lnTo>
                <a:lnTo>
                  <a:pt x="858138" y="858138"/>
                </a:lnTo>
                <a:lnTo>
                  <a:pt x="0" y="858138"/>
                </a:lnTo>
                <a:lnTo>
                  <a:pt x="0" y="0"/>
                </a:lnTo>
                <a:close/>
              </a:path>
            </a:pathLst>
          </a:custGeom>
          <a:blipFill>
            <a:blip r:embed="rId4"/>
            <a:stretch>
              <a:fillRect/>
            </a:stretch>
          </a:blipFill>
        </p:spPr>
        <p:txBody>
          <a:bodyPr/>
          <a:lstStyle/>
          <a:p>
            <a:endParaRPr lang="en-GB"/>
          </a:p>
        </p:txBody>
      </p:sp>
      <p:grpSp>
        <p:nvGrpSpPr>
          <p:cNvPr id="4" name="Group 4"/>
          <p:cNvGrpSpPr/>
          <p:nvPr/>
        </p:nvGrpSpPr>
        <p:grpSpPr>
          <a:xfrm>
            <a:off x="1855906" y="478735"/>
            <a:ext cx="14885200" cy="869373"/>
            <a:chOff x="0" y="0"/>
            <a:chExt cx="10437423" cy="609600"/>
          </a:xfrm>
        </p:grpSpPr>
        <p:sp>
          <p:nvSpPr>
            <p:cNvPr id="5" name="Freeform 5"/>
            <p:cNvSpPr/>
            <p:nvPr/>
          </p:nvSpPr>
          <p:spPr>
            <a:xfrm>
              <a:off x="0" y="0"/>
              <a:ext cx="10437423" cy="609600"/>
            </a:xfrm>
            <a:custGeom>
              <a:avLst/>
              <a:gdLst/>
              <a:ahLst/>
              <a:cxnLst/>
              <a:rect l="l" t="t" r="r" b="b"/>
              <a:pathLst>
                <a:path w="10437423" h="609600">
                  <a:moveTo>
                    <a:pt x="203200" y="0"/>
                  </a:moveTo>
                  <a:lnTo>
                    <a:pt x="10234223" y="0"/>
                  </a:lnTo>
                  <a:lnTo>
                    <a:pt x="10437423" y="609600"/>
                  </a:lnTo>
                  <a:lnTo>
                    <a:pt x="0" y="609600"/>
                  </a:lnTo>
                  <a:lnTo>
                    <a:pt x="203200" y="0"/>
                  </a:lnTo>
                  <a:close/>
                </a:path>
              </a:pathLst>
            </a:custGeom>
            <a:solidFill>
              <a:srgbClr val="242254"/>
            </a:solidFill>
          </p:spPr>
          <p:txBody>
            <a:bodyPr/>
            <a:lstStyle/>
            <a:p>
              <a:endParaRPr lang="en-GB"/>
            </a:p>
          </p:txBody>
        </p:sp>
        <p:sp>
          <p:nvSpPr>
            <p:cNvPr id="6" name="TextBox 6"/>
            <p:cNvSpPr txBox="1"/>
            <p:nvPr/>
          </p:nvSpPr>
          <p:spPr>
            <a:xfrm>
              <a:off x="127000" y="19050"/>
              <a:ext cx="10183423" cy="590550"/>
            </a:xfrm>
            <a:prstGeom prst="rect">
              <a:avLst/>
            </a:prstGeom>
          </p:spPr>
          <p:txBody>
            <a:bodyPr lIns="50800" tIns="50800" rIns="50800" bIns="50800" rtlCol="0" anchor="ctr"/>
            <a:lstStyle/>
            <a:p>
              <a:pPr algn="ctr">
                <a:lnSpc>
                  <a:spcPts val="2574"/>
                </a:lnSpc>
              </a:pPr>
              <a:endParaRPr/>
            </a:p>
          </p:txBody>
        </p:sp>
      </p:grpSp>
      <p:sp>
        <p:nvSpPr>
          <p:cNvPr id="7" name="AutoShape 7"/>
          <p:cNvSpPr/>
          <p:nvPr/>
        </p:nvSpPr>
        <p:spPr>
          <a:xfrm>
            <a:off x="6999654" y="7460697"/>
            <a:ext cx="460340" cy="0"/>
          </a:xfrm>
          <a:prstGeom prst="line">
            <a:avLst/>
          </a:prstGeom>
          <a:ln w="47625" cap="flat">
            <a:solidFill>
              <a:srgbClr val="FFFFFF"/>
            </a:solidFill>
            <a:prstDash val="solid"/>
            <a:headEnd type="none" w="sm" len="sm"/>
            <a:tailEnd type="arrow" w="med" len="sm"/>
          </a:ln>
        </p:spPr>
        <p:txBody>
          <a:bodyPr/>
          <a:lstStyle/>
          <a:p>
            <a:endParaRPr lang="en-GB"/>
          </a:p>
        </p:txBody>
      </p:sp>
      <p:sp>
        <p:nvSpPr>
          <p:cNvPr id="8" name="TextBox 8"/>
          <p:cNvSpPr txBox="1"/>
          <p:nvPr/>
        </p:nvSpPr>
        <p:spPr>
          <a:xfrm>
            <a:off x="2731113" y="1752600"/>
            <a:ext cx="14009994" cy="7505700"/>
          </a:xfrm>
          <a:prstGeom prst="rect">
            <a:avLst/>
          </a:prstGeom>
        </p:spPr>
        <p:txBody>
          <a:bodyPr lIns="0" tIns="0" rIns="0" bIns="0" rtlCol="0" anchor="t">
            <a:spAutoFit/>
          </a:bodyPr>
          <a:lstStyle/>
          <a:p>
            <a:pPr marL="647700" lvl="1" indent="-323850" algn="just">
              <a:lnSpc>
                <a:spcPts val="7500"/>
              </a:lnSpc>
              <a:buFont typeface="Arial"/>
              <a:buChar char="•"/>
            </a:pPr>
            <a:r>
              <a:rPr lang="en-US" sz="3000" spc="-60" dirty="0">
                <a:solidFill>
                  <a:srgbClr val="000000"/>
                </a:solidFill>
                <a:latin typeface="Open Sauce"/>
                <a:ea typeface="Open Sauce"/>
                <a:cs typeface="Open Sauce"/>
                <a:sym typeface="Open Sauce"/>
              </a:rPr>
              <a:t>Global e-learning platforms ensure uniform training access.</a:t>
            </a:r>
          </a:p>
          <a:p>
            <a:pPr marL="647700" lvl="1" indent="-323850" algn="just">
              <a:lnSpc>
                <a:spcPts val="7500"/>
              </a:lnSpc>
              <a:buFont typeface="Arial"/>
              <a:buChar char="•"/>
            </a:pPr>
            <a:r>
              <a:rPr lang="en-US" sz="3000" spc="-60" dirty="0">
                <a:solidFill>
                  <a:srgbClr val="000000"/>
                </a:solidFill>
                <a:latin typeface="Open Sauce"/>
                <a:ea typeface="Open Sauce"/>
                <a:cs typeface="Open Sauce"/>
                <a:sym typeface="Open Sauce"/>
              </a:rPr>
              <a:t>Leadership programs: Future Leaders Programme, People Development Workshops (Ulrich &amp; Dulebohn, 2015).</a:t>
            </a:r>
          </a:p>
          <a:p>
            <a:pPr marL="647700" lvl="1" indent="-323850" algn="just">
              <a:lnSpc>
                <a:spcPts val="7500"/>
              </a:lnSpc>
              <a:buFont typeface="Arial"/>
              <a:buChar char="•"/>
            </a:pPr>
            <a:r>
              <a:rPr lang="en-US" sz="3000" spc="-60" dirty="0">
                <a:solidFill>
                  <a:srgbClr val="000000"/>
                </a:solidFill>
                <a:latin typeface="Open Sauce"/>
                <a:ea typeface="Open Sauce"/>
                <a:cs typeface="Open Sauce"/>
                <a:sym typeface="Open Sauce"/>
              </a:rPr>
              <a:t>Technical skill development aligned with business needs (e.g., digital marketing, supply chain analytics).</a:t>
            </a:r>
          </a:p>
          <a:p>
            <a:pPr marL="647700" lvl="1" indent="-323850" algn="just">
              <a:lnSpc>
                <a:spcPts val="7500"/>
              </a:lnSpc>
              <a:buFont typeface="Arial"/>
              <a:buChar char="•"/>
            </a:pPr>
            <a:r>
              <a:rPr lang="en-US" sz="3000" spc="-60" dirty="0">
                <a:solidFill>
                  <a:srgbClr val="000000"/>
                </a:solidFill>
                <a:latin typeface="Open Sauce"/>
                <a:ea typeface="Open Sauce"/>
                <a:cs typeface="Open Sauce"/>
                <a:sym typeface="Open Sauce"/>
              </a:rPr>
              <a:t>Evaluation: post-training assessments, feedback surveys, competency tracking  (Brewster et al., 2020).</a:t>
            </a:r>
          </a:p>
          <a:p>
            <a:pPr algn="just">
              <a:lnSpc>
                <a:spcPts val="7500"/>
              </a:lnSpc>
            </a:pPr>
            <a:endParaRPr lang="en-US" sz="3000" spc="-60" dirty="0">
              <a:solidFill>
                <a:srgbClr val="000000"/>
              </a:solidFill>
              <a:latin typeface="Open Sauce"/>
              <a:ea typeface="Open Sauce"/>
              <a:cs typeface="Open Sauce"/>
              <a:sym typeface="Open Sauce"/>
            </a:endParaRPr>
          </a:p>
        </p:txBody>
      </p:sp>
      <p:sp>
        <p:nvSpPr>
          <p:cNvPr id="9" name="TextBox 9"/>
          <p:cNvSpPr txBox="1"/>
          <p:nvPr/>
        </p:nvSpPr>
        <p:spPr>
          <a:xfrm>
            <a:off x="5049647" y="364435"/>
            <a:ext cx="9379952" cy="873120"/>
          </a:xfrm>
          <a:prstGeom prst="rect">
            <a:avLst/>
          </a:prstGeom>
        </p:spPr>
        <p:txBody>
          <a:bodyPr lIns="0" tIns="0" rIns="0" bIns="0" rtlCol="0" anchor="t">
            <a:spAutoFit/>
          </a:bodyPr>
          <a:lstStyle/>
          <a:p>
            <a:pPr algn="l">
              <a:lnSpc>
                <a:spcPts val="7000"/>
              </a:lnSpc>
              <a:spcBef>
                <a:spcPct val="0"/>
              </a:spcBef>
            </a:pPr>
            <a:r>
              <a:rPr lang="en-US" sz="5000" b="1">
                <a:solidFill>
                  <a:srgbClr val="FFFFFF"/>
                </a:solidFill>
                <a:latin typeface="Droid Serif Bold"/>
                <a:ea typeface="Droid Serif Bold"/>
                <a:cs typeface="Droid Serif Bold"/>
                <a:sym typeface="Droid Serif Bold"/>
              </a:rPr>
              <a:t>Current Training Policies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0000" r="-10000"/>
            </a:stretch>
          </a:blipFill>
        </p:spPr>
        <p:txBody>
          <a:bodyPr/>
          <a:lstStyle/>
          <a:p>
            <a:endParaRPr lang="en-GB"/>
          </a:p>
        </p:txBody>
      </p:sp>
      <p:sp>
        <p:nvSpPr>
          <p:cNvPr id="3" name="Freeform 3"/>
          <p:cNvSpPr/>
          <p:nvPr/>
        </p:nvSpPr>
        <p:spPr>
          <a:xfrm>
            <a:off x="17221200" y="9229725"/>
            <a:ext cx="858138" cy="858138"/>
          </a:xfrm>
          <a:custGeom>
            <a:avLst/>
            <a:gdLst/>
            <a:ahLst/>
            <a:cxnLst/>
            <a:rect l="l" t="t" r="r" b="b"/>
            <a:pathLst>
              <a:path w="858138" h="858138">
                <a:moveTo>
                  <a:pt x="0" y="0"/>
                </a:moveTo>
                <a:lnTo>
                  <a:pt x="858138" y="0"/>
                </a:lnTo>
                <a:lnTo>
                  <a:pt x="858138" y="858138"/>
                </a:lnTo>
                <a:lnTo>
                  <a:pt x="0" y="858138"/>
                </a:lnTo>
                <a:lnTo>
                  <a:pt x="0" y="0"/>
                </a:lnTo>
                <a:close/>
              </a:path>
            </a:pathLst>
          </a:custGeom>
          <a:blipFill>
            <a:blip r:embed="rId4"/>
            <a:stretch>
              <a:fillRect/>
            </a:stretch>
          </a:blipFill>
        </p:spPr>
        <p:txBody>
          <a:bodyPr/>
          <a:lstStyle/>
          <a:p>
            <a:endParaRPr lang="en-GB"/>
          </a:p>
        </p:txBody>
      </p:sp>
      <p:grpSp>
        <p:nvGrpSpPr>
          <p:cNvPr id="4" name="Group 4"/>
          <p:cNvGrpSpPr/>
          <p:nvPr/>
        </p:nvGrpSpPr>
        <p:grpSpPr>
          <a:xfrm>
            <a:off x="683904" y="2735685"/>
            <a:ext cx="5634789" cy="5609553"/>
            <a:chOff x="0" y="0"/>
            <a:chExt cx="7513052" cy="7479404"/>
          </a:xfrm>
        </p:grpSpPr>
        <p:pic>
          <p:nvPicPr>
            <p:cNvPr id="5" name="Picture 5"/>
            <p:cNvPicPr>
              <a:picLocks noChangeAspect="1"/>
            </p:cNvPicPr>
            <p:nvPr/>
          </p:nvPicPr>
          <p:blipFill>
            <a:blip r:embed="rId5"/>
            <a:srcRect l="16537" r="16537"/>
            <a:stretch>
              <a:fillRect/>
            </a:stretch>
          </p:blipFill>
          <p:spPr>
            <a:xfrm>
              <a:off x="0" y="0"/>
              <a:ext cx="7513052" cy="7479404"/>
            </a:xfrm>
            <a:prstGeom prst="rect">
              <a:avLst/>
            </a:prstGeom>
          </p:spPr>
        </p:pic>
      </p:grpSp>
      <p:sp>
        <p:nvSpPr>
          <p:cNvPr id="6" name="TextBox 6"/>
          <p:cNvSpPr txBox="1"/>
          <p:nvPr/>
        </p:nvSpPr>
        <p:spPr>
          <a:xfrm>
            <a:off x="4491740" y="696278"/>
            <a:ext cx="10742695" cy="674370"/>
          </a:xfrm>
          <a:prstGeom prst="rect">
            <a:avLst/>
          </a:prstGeom>
        </p:spPr>
        <p:txBody>
          <a:bodyPr lIns="0" tIns="0" rIns="0" bIns="0" rtlCol="0" anchor="t">
            <a:spAutoFit/>
          </a:bodyPr>
          <a:lstStyle/>
          <a:p>
            <a:pPr algn="just">
              <a:lnSpc>
                <a:spcPts val="5264"/>
              </a:lnSpc>
            </a:pPr>
            <a:r>
              <a:rPr lang="en-US" sz="4499" b="1" spc="-89">
                <a:solidFill>
                  <a:srgbClr val="000000"/>
                </a:solidFill>
                <a:latin typeface="Open Sauce Bold"/>
                <a:ea typeface="Open Sauce Bold"/>
                <a:cs typeface="Open Sauce Bold"/>
                <a:sym typeface="Open Sauce Bold"/>
              </a:rPr>
              <a:t>Role of Line Managers in Training</a:t>
            </a:r>
          </a:p>
        </p:txBody>
      </p:sp>
      <p:sp>
        <p:nvSpPr>
          <p:cNvPr id="7" name="TextBox 7"/>
          <p:cNvSpPr txBox="1"/>
          <p:nvPr/>
        </p:nvSpPr>
        <p:spPr>
          <a:xfrm>
            <a:off x="6687152" y="2069873"/>
            <a:ext cx="10963117" cy="6807825"/>
          </a:xfrm>
          <a:prstGeom prst="rect">
            <a:avLst/>
          </a:prstGeom>
        </p:spPr>
        <p:txBody>
          <a:bodyPr lIns="0" tIns="0" rIns="0" bIns="0" rtlCol="0" anchor="t">
            <a:spAutoFit/>
          </a:bodyPr>
          <a:lstStyle/>
          <a:p>
            <a:pPr marL="821031" lvl="1" indent="-410515" algn="just">
              <a:lnSpc>
                <a:spcPts val="6008"/>
              </a:lnSpc>
              <a:buFont typeface="Arial"/>
              <a:buChar char="•"/>
            </a:pPr>
            <a:r>
              <a:rPr lang="en-US" sz="3802" spc="-76">
                <a:solidFill>
                  <a:srgbClr val="000000"/>
                </a:solidFill>
                <a:latin typeface="Open Sauce"/>
                <a:ea typeface="Open Sauce"/>
                <a:cs typeface="Open Sauce"/>
                <a:sym typeface="Open Sauce"/>
              </a:rPr>
              <a:t>Identify skill gaps and training needs in their teams.</a:t>
            </a:r>
          </a:p>
          <a:p>
            <a:pPr marL="821031" lvl="1" indent="-410515" algn="just">
              <a:lnSpc>
                <a:spcPts val="6008"/>
              </a:lnSpc>
              <a:buFont typeface="Arial"/>
              <a:buChar char="•"/>
            </a:pPr>
            <a:r>
              <a:rPr lang="en-US" sz="3802" spc="-76">
                <a:solidFill>
                  <a:srgbClr val="000000"/>
                </a:solidFill>
                <a:latin typeface="Open Sauce"/>
                <a:ea typeface="Open Sauce"/>
                <a:cs typeface="Open Sauce"/>
                <a:sym typeface="Open Sauce"/>
              </a:rPr>
              <a:t>Coach and mentor employees during and after training.</a:t>
            </a:r>
          </a:p>
          <a:p>
            <a:pPr marL="821031" lvl="1" indent="-410515" algn="just">
              <a:lnSpc>
                <a:spcPts val="6008"/>
              </a:lnSpc>
              <a:buFont typeface="Arial"/>
              <a:buChar char="•"/>
            </a:pPr>
            <a:r>
              <a:rPr lang="en-US" sz="3802" spc="-76">
                <a:solidFill>
                  <a:srgbClr val="000000"/>
                </a:solidFill>
                <a:latin typeface="Open Sauce"/>
                <a:ea typeface="Open Sauce"/>
                <a:cs typeface="Open Sauce"/>
                <a:sym typeface="Open Sauce"/>
              </a:rPr>
              <a:t>Encourage adoption of digital learning platforms.</a:t>
            </a:r>
          </a:p>
          <a:p>
            <a:pPr marL="821031" lvl="1" indent="-410515" algn="just">
              <a:lnSpc>
                <a:spcPts val="6008"/>
              </a:lnSpc>
              <a:buFont typeface="Arial"/>
              <a:buChar char="•"/>
            </a:pPr>
            <a:r>
              <a:rPr lang="en-US" sz="3802" spc="-76">
                <a:solidFill>
                  <a:srgbClr val="000000"/>
                </a:solidFill>
                <a:latin typeface="Open Sauce"/>
                <a:ea typeface="Open Sauce"/>
                <a:cs typeface="Open Sauce"/>
                <a:sym typeface="Open Sauce"/>
              </a:rPr>
              <a:t>Monitor post-training performance and knowledge application.</a:t>
            </a:r>
          </a:p>
          <a:p>
            <a:pPr algn="just">
              <a:lnSpc>
                <a:spcPts val="6008"/>
              </a:lnSpc>
            </a:pPr>
            <a:endParaRPr lang="en-US" sz="3802" spc="-76">
              <a:solidFill>
                <a:srgbClr val="000000"/>
              </a:solidFill>
              <a:latin typeface="Open Sauce"/>
              <a:ea typeface="Open Sauce"/>
              <a:cs typeface="Open Sauce"/>
              <a:sym typeface="Open Sauce"/>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0000" r="-10000"/>
            </a:stretch>
          </a:blipFill>
        </p:spPr>
        <p:txBody>
          <a:bodyPr/>
          <a:lstStyle/>
          <a:p>
            <a:endParaRPr lang="en-GB"/>
          </a:p>
        </p:txBody>
      </p:sp>
      <p:sp>
        <p:nvSpPr>
          <p:cNvPr id="3" name="Freeform 3"/>
          <p:cNvSpPr/>
          <p:nvPr/>
        </p:nvSpPr>
        <p:spPr>
          <a:xfrm>
            <a:off x="17221200" y="9229725"/>
            <a:ext cx="858138" cy="858138"/>
          </a:xfrm>
          <a:custGeom>
            <a:avLst/>
            <a:gdLst/>
            <a:ahLst/>
            <a:cxnLst/>
            <a:rect l="l" t="t" r="r" b="b"/>
            <a:pathLst>
              <a:path w="858138" h="858138">
                <a:moveTo>
                  <a:pt x="0" y="0"/>
                </a:moveTo>
                <a:lnTo>
                  <a:pt x="858138" y="0"/>
                </a:lnTo>
                <a:lnTo>
                  <a:pt x="858138" y="858138"/>
                </a:lnTo>
                <a:lnTo>
                  <a:pt x="0" y="858138"/>
                </a:lnTo>
                <a:lnTo>
                  <a:pt x="0" y="0"/>
                </a:lnTo>
                <a:close/>
              </a:path>
            </a:pathLst>
          </a:custGeom>
          <a:blipFill>
            <a:blip r:embed="rId4"/>
            <a:stretch>
              <a:fillRect/>
            </a:stretch>
          </a:blipFill>
        </p:spPr>
        <p:txBody>
          <a:bodyPr/>
          <a:lstStyle/>
          <a:p>
            <a:endParaRPr lang="en-GB"/>
          </a:p>
        </p:txBody>
      </p:sp>
      <p:sp>
        <p:nvSpPr>
          <p:cNvPr id="4" name="Freeform 4"/>
          <p:cNvSpPr/>
          <p:nvPr/>
        </p:nvSpPr>
        <p:spPr>
          <a:xfrm>
            <a:off x="15289019" y="565753"/>
            <a:ext cx="1193506" cy="1193506"/>
          </a:xfrm>
          <a:custGeom>
            <a:avLst/>
            <a:gdLst/>
            <a:ahLst/>
            <a:cxnLst/>
            <a:rect l="l" t="t" r="r" b="b"/>
            <a:pathLst>
              <a:path w="1193506" h="1193506">
                <a:moveTo>
                  <a:pt x="0" y="0"/>
                </a:moveTo>
                <a:lnTo>
                  <a:pt x="1193507" y="0"/>
                </a:lnTo>
                <a:lnTo>
                  <a:pt x="1193507" y="1193506"/>
                </a:lnTo>
                <a:lnTo>
                  <a:pt x="0" y="1193506"/>
                </a:lnTo>
                <a:lnTo>
                  <a:pt x="0" y="0"/>
                </a:lnTo>
                <a:close/>
              </a:path>
            </a:pathLst>
          </a:custGeom>
          <a:blipFill>
            <a:blip r:embed="rId4"/>
            <a:stretch>
              <a:fillRect/>
            </a:stretch>
          </a:blipFill>
        </p:spPr>
        <p:txBody>
          <a:bodyPr/>
          <a:lstStyle/>
          <a:p>
            <a:endParaRPr lang="en-GB"/>
          </a:p>
        </p:txBody>
      </p:sp>
      <p:sp>
        <p:nvSpPr>
          <p:cNvPr id="5" name="Freeform 5"/>
          <p:cNvSpPr/>
          <p:nvPr/>
        </p:nvSpPr>
        <p:spPr>
          <a:xfrm>
            <a:off x="16741106" y="-563396"/>
            <a:ext cx="2111470" cy="2111470"/>
          </a:xfrm>
          <a:custGeom>
            <a:avLst/>
            <a:gdLst/>
            <a:ahLst/>
            <a:cxnLst/>
            <a:rect l="l" t="t" r="r" b="b"/>
            <a:pathLst>
              <a:path w="2111470" h="2111470">
                <a:moveTo>
                  <a:pt x="0" y="0"/>
                </a:moveTo>
                <a:lnTo>
                  <a:pt x="2111471" y="0"/>
                </a:lnTo>
                <a:lnTo>
                  <a:pt x="2111471" y="2111471"/>
                </a:lnTo>
                <a:lnTo>
                  <a:pt x="0" y="2111471"/>
                </a:lnTo>
                <a:lnTo>
                  <a:pt x="0" y="0"/>
                </a:lnTo>
                <a:close/>
              </a:path>
            </a:pathLst>
          </a:custGeom>
          <a:blipFill>
            <a:blip r:embed="rId4"/>
            <a:stretch>
              <a:fillRect/>
            </a:stretch>
          </a:blipFill>
        </p:spPr>
        <p:txBody>
          <a:bodyPr/>
          <a:lstStyle/>
          <a:p>
            <a:endParaRPr lang="en-GB"/>
          </a:p>
        </p:txBody>
      </p:sp>
      <p:grpSp>
        <p:nvGrpSpPr>
          <p:cNvPr id="6" name="Group 6"/>
          <p:cNvGrpSpPr/>
          <p:nvPr/>
        </p:nvGrpSpPr>
        <p:grpSpPr>
          <a:xfrm>
            <a:off x="1248889" y="1921326"/>
            <a:ext cx="10086464" cy="869373"/>
            <a:chOff x="0" y="0"/>
            <a:chExt cx="7072575" cy="609600"/>
          </a:xfrm>
        </p:grpSpPr>
        <p:sp>
          <p:nvSpPr>
            <p:cNvPr id="7" name="Freeform 7"/>
            <p:cNvSpPr/>
            <p:nvPr/>
          </p:nvSpPr>
          <p:spPr>
            <a:xfrm>
              <a:off x="0" y="0"/>
              <a:ext cx="7072575" cy="609600"/>
            </a:xfrm>
            <a:custGeom>
              <a:avLst/>
              <a:gdLst/>
              <a:ahLst/>
              <a:cxnLst/>
              <a:rect l="l" t="t" r="r" b="b"/>
              <a:pathLst>
                <a:path w="7072575" h="609600">
                  <a:moveTo>
                    <a:pt x="203200" y="0"/>
                  </a:moveTo>
                  <a:lnTo>
                    <a:pt x="6869375" y="0"/>
                  </a:lnTo>
                  <a:lnTo>
                    <a:pt x="7072575" y="609600"/>
                  </a:lnTo>
                  <a:lnTo>
                    <a:pt x="0" y="609600"/>
                  </a:lnTo>
                  <a:lnTo>
                    <a:pt x="203200" y="0"/>
                  </a:lnTo>
                  <a:close/>
                </a:path>
              </a:pathLst>
            </a:custGeom>
            <a:solidFill>
              <a:srgbClr val="242254"/>
            </a:solidFill>
          </p:spPr>
          <p:txBody>
            <a:bodyPr/>
            <a:lstStyle/>
            <a:p>
              <a:endParaRPr lang="en-GB"/>
            </a:p>
          </p:txBody>
        </p:sp>
        <p:sp>
          <p:nvSpPr>
            <p:cNvPr id="8" name="TextBox 8"/>
            <p:cNvSpPr txBox="1"/>
            <p:nvPr/>
          </p:nvSpPr>
          <p:spPr>
            <a:xfrm>
              <a:off x="127000" y="19050"/>
              <a:ext cx="6818575" cy="590550"/>
            </a:xfrm>
            <a:prstGeom prst="rect">
              <a:avLst/>
            </a:prstGeom>
          </p:spPr>
          <p:txBody>
            <a:bodyPr lIns="50800" tIns="50800" rIns="50800" bIns="50800" rtlCol="0" anchor="ctr"/>
            <a:lstStyle/>
            <a:p>
              <a:pPr algn="ctr">
                <a:lnSpc>
                  <a:spcPts val="2574"/>
                </a:lnSpc>
              </a:pPr>
              <a:endParaRPr/>
            </a:p>
          </p:txBody>
        </p:sp>
      </p:grpSp>
      <p:sp>
        <p:nvSpPr>
          <p:cNvPr id="9" name="AutoShape 9"/>
          <p:cNvSpPr/>
          <p:nvPr/>
        </p:nvSpPr>
        <p:spPr>
          <a:xfrm>
            <a:off x="6999654" y="7460697"/>
            <a:ext cx="460340" cy="0"/>
          </a:xfrm>
          <a:prstGeom prst="line">
            <a:avLst/>
          </a:prstGeom>
          <a:ln w="47625" cap="flat">
            <a:solidFill>
              <a:srgbClr val="FFFFFF"/>
            </a:solidFill>
            <a:prstDash val="solid"/>
            <a:headEnd type="none" w="sm" len="sm"/>
            <a:tailEnd type="arrow" w="med" len="sm"/>
          </a:ln>
        </p:spPr>
        <p:txBody>
          <a:bodyPr/>
          <a:lstStyle/>
          <a:p>
            <a:endParaRPr lang="en-GB"/>
          </a:p>
        </p:txBody>
      </p:sp>
      <p:sp>
        <p:nvSpPr>
          <p:cNvPr id="10" name="Freeform 10"/>
          <p:cNvSpPr/>
          <p:nvPr/>
        </p:nvSpPr>
        <p:spPr>
          <a:xfrm>
            <a:off x="10063827" y="3406575"/>
            <a:ext cx="6863003" cy="5216436"/>
          </a:xfrm>
          <a:custGeom>
            <a:avLst/>
            <a:gdLst/>
            <a:ahLst/>
            <a:cxnLst/>
            <a:rect l="l" t="t" r="r" b="b"/>
            <a:pathLst>
              <a:path w="6863003" h="5216436">
                <a:moveTo>
                  <a:pt x="0" y="0"/>
                </a:moveTo>
                <a:lnTo>
                  <a:pt x="6863003" y="0"/>
                </a:lnTo>
                <a:lnTo>
                  <a:pt x="6863003" y="5216436"/>
                </a:lnTo>
                <a:lnTo>
                  <a:pt x="0" y="5216436"/>
                </a:lnTo>
                <a:lnTo>
                  <a:pt x="0" y="0"/>
                </a:lnTo>
                <a:close/>
              </a:path>
            </a:pathLst>
          </a:custGeom>
          <a:blipFill>
            <a:blip r:embed="rId5"/>
            <a:stretch>
              <a:fillRect/>
            </a:stretch>
          </a:blipFill>
        </p:spPr>
        <p:txBody>
          <a:bodyPr/>
          <a:lstStyle/>
          <a:p>
            <a:endParaRPr lang="en-GB"/>
          </a:p>
        </p:txBody>
      </p:sp>
      <p:grpSp>
        <p:nvGrpSpPr>
          <p:cNvPr id="11" name="Group 11"/>
          <p:cNvGrpSpPr/>
          <p:nvPr/>
        </p:nvGrpSpPr>
        <p:grpSpPr>
          <a:xfrm>
            <a:off x="10244655" y="3525251"/>
            <a:ext cx="6484720" cy="4846249"/>
            <a:chOff x="0" y="0"/>
            <a:chExt cx="8646293" cy="6461666"/>
          </a:xfrm>
        </p:grpSpPr>
        <p:pic>
          <p:nvPicPr>
            <p:cNvPr id="12" name="Picture 12"/>
            <p:cNvPicPr>
              <a:picLocks noChangeAspect="1"/>
            </p:cNvPicPr>
            <p:nvPr/>
          </p:nvPicPr>
          <p:blipFill>
            <a:blip r:embed="rId6"/>
            <a:srcRect l="5006" r="5006"/>
            <a:stretch>
              <a:fillRect/>
            </a:stretch>
          </p:blipFill>
          <p:spPr>
            <a:xfrm>
              <a:off x="0" y="0"/>
              <a:ext cx="8646293" cy="6461666"/>
            </a:xfrm>
            <a:prstGeom prst="rect">
              <a:avLst/>
            </a:prstGeom>
          </p:spPr>
        </p:pic>
      </p:grpSp>
      <p:sp>
        <p:nvSpPr>
          <p:cNvPr id="13" name="TextBox 13"/>
          <p:cNvSpPr txBox="1"/>
          <p:nvPr/>
        </p:nvSpPr>
        <p:spPr>
          <a:xfrm>
            <a:off x="1583101" y="1048206"/>
            <a:ext cx="5416554" cy="873120"/>
          </a:xfrm>
          <a:prstGeom prst="rect">
            <a:avLst/>
          </a:prstGeom>
        </p:spPr>
        <p:txBody>
          <a:bodyPr lIns="0" tIns="0" rIns="0" bIns="0" rtlCol="0" anchor="t">
            <a:spAutoFit/>
          </a:bodyPr>
          <a:lstStyle/>
          <a:p>
            <a:pPr algn="l">
              <a:lnSpc>
                <a:spcPts val="7000"/>
              </a:lnSpc>
              <a:spcBef>
                <a:spcPct val="0"/>
              </a:spcBef>
            </a:pPr>
            <a:r>
              <a:rPr lang="en-US" sz="5000" b="1">
                <a:solidFill>
                  <a:srgbClr val="000000"/>
                </a:solidFill>
                <a:latin typeface="Droid Serif Bold"/>
                <a:ea typeface="Droid Serif Bold"/>
                <a:cs typeface="Droid Serif Bold"/>
                <a:sym typeface="Droid Serif Bold"/>
              </a:rPr>
              <a:t>Key Challenges </a:t>
            </a:r>
          </a:p>
        </p:txBody>
      </p:sp>
      <p:sp>
        <p:nvSpPr>
          <p:cNvPr id="14" name="TextBox 14"/>
          <p:cNvSpPr txBox="1"/>
          <p:nvPr/>
        </p:nvSpPr>
        <p:spPr>
          <a:xfrm>
            <a:off x="1647165" y="1862302"/>
            <a:ext cx="9289912" cy="873120"/>
          </a:xfrm>
          <a:prstGeom prst="rect">
            <a:avLst/>
          </a:prstGeom>
        </p:spPr>
        <p:txBody>
          <a:bodyPr lIns="0" tIns="0" rIns="0" bIns="0" rtlCol="0" anchor="t">
            <a:spAutoFit/>
          </a:bodyPr>
          <a:lstStyle/>
          <a:p>
            <a:pPr algn="l">
              <a:lnSpc>
                <a:spcPts val="7000"/>
              </a:lnSpc>
              <a:spcBef>
                <a:spcPct val="0"/>
              </a:spcBef>
            </a:pPr>
            <a:r>
              <a:rPr lang="en-US" sz="5000" b="1">
                <a:solidFill>
                  <a:srgbClr val="FFFFFF"/>
                </a:solidFill>
                <a:latin typeface="Droid Serif Bold"/>
                <a:ea typeface="Droid Serif Bold"/>
                <a:cs typeface="Droid Serif Bold"/>
                <a:sym typeface="Droid Serif Bold"/>
              </a:rPr>
              <a:t>in Training &amp; Development</a:t>
            </a:r>
          </a:p>
        </p:txBody>
      </p:sp>
      <p:sp>
        <p:nvSpPr>
          <p:cNvPr id="15" name="TextBox 15"/>
          <p:cNvSpPr txBox="1"/>
          <p:nvPr/>
        </p:nvSpPr>
        <p:spPr>
          <a:xfrm>
            <a:off x="897495" y="3280410"/>
            <a:ext cx="8671032" cy="6616065"/>
          </a:xfrm>
          <a:prstGeom prst="rect">
            <a:avLst/>
          </a:prstGeom>
        </p:spPr>
        <p:txBody>
          <a:bodyPr lIns="0" tIns="0" rIns="0" bIns="0" rtlCol="0" anchor="t">
            <a:spAutoFit/>
          </a:bodyPr>
          <a:lstStyle/>
          <a:p>
            <a:pPr marL="647700" lvl="1" indent="-323850" algn="l">
              <a:lnSpc>
                <a:spcPts val="5280"/>
              </a:lnSpc>
              <a:buFont typeface="Arial"/>
              <a:buChar char="•"/>
            </a:pPr>
            <a:r>
              <a:rPr lang="en-US" sz="3000" spc="-60">
                <a:solidFill>
                  <a:srgbClr val="000000"/>
                </a:solidFill>
                <a:latin typeface="Open Sauce"/>
                <a:ea typeface="Open Sauce"/>
                <a:cs typeface="Open Sauce"/>
                <a:sym typeface="Open Sauce"/>
              </a:rPr>
              <a:t>Skills gap in emerging technologies (AI, analytics, digital marketing)(Strohmeier, 2020).</a:t>
            </a:r>
          </a:p>
          <a:p>
            <a:pPr marL="647700" lvl="1" indent="-323850" algn="l">
              <a:lnSpc>
                <a:spcPts val="5280"/>
              </a:lnSpc>
              <a:buFont typeface="Arial"/>
              <a:buChar char="•"/>
            </a:pPr>
            <a:r>
              <a:rPr lang="en-US" sz="3000" spc="-60">
                <a:solidFill>
                  <a:srgbClr val="000000"/>
                </a:solidFill>
                <a:latin typeface="Open Sauce"/>
                <a:ea typeface="Open Sauce"/>
                <a:cs typeface="Open Sauce"/>
                <a:sym typeface="Open Sauce"/>
              </a:rPr>
              <a:t>Ensuring consistency across global regions with different learning cultures.</a:t>
            </a:r>
          </a:p>
          <a:p>
            <a:pPr marL="647700" lvl="1" indent="-323850" algn="l">
              <a:lnSpc>
                <a:spcPts val="5280"/>
              </a:lnSpc>
              <a:buFont typeface="Arial"/>
              <a:buChar char="•"/>
            </a:pPr>
            <a:r>
              <a:rPr lang="en-US" sz="3000" spc="-60">
                <a:solidFill>
                  <a:srgbClr val="000000"/>
                </a:solidFill>
                <a:latin typeface="Open Sauce"/>
                <a:ea typeface="Open Sauce"/>
                <a:cs typeface="Open Sauce"/>
                <a:sym typeface="Open Sauce"/>
              </a:rPr>
              <a:t>Employee engagement with digital learning tools.</a:t>
            </a:r>
          </a:p>
          <a:p>
            <a:pPr marL="647700" lvl="1" indent="-323850" algn="l">
              <a:lnSpc>
                <a:spcPts val="5280"/>
              </a:lnSpc>
              <a:buFont typeface="Arial"/>
              <a:buChar char="•"/>
            </a:pPr>
            <a:r>
              <a:rPr lang="en-US" sz="3000" spc="-60">
                <a:solidFill>
                  <a:srgbClr val="000000"/>
                </a:solidFill>
                <a:latin typeface="Open Sauce"/>
                <a:ea typeface="Open Sauce"/>
                <a:cs typeface="Open Sauce"/>
                <a:sym typeface="Open Sauce"/>
              </a:rPr>
              <a:t>Measuring ROI of training programs effectively.</a:t>
            </a:r>
          </a:p>
          <a:p>
            <a:pPr algn="l">
              <a:lnSpc>
                <a:spcPts val="5280"/>
              </a:lnSpc>
            </a:pPr>
            <a:endParaRPr lang="en-US" sz="3000" spc="-60">
              <a:solidFill>
                <a:srgbClr val="000000"/>
              </a:solidFill>
              <a:latin typeface="Open Sauce"/>
              <a:ea typeface="Open Sauce"/>
              <a:cs typeface="Open Sauce"/>
              <a:sym typeface="Open Sauce"/>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0000" r="-10000"/>
            </a:stretch>
          </a:blipFill>
        </p:spPr>
        <p:txBody>
          <a:bodyPr/>
          <a:lstStyle/>
          <a:p>
            <a:endParaRPr lang="en-GB"/>
          </a:p>
        </p:txBody>
      </p:sp>
      <p:sp>
        <p:nvSpPr>
          <p:cNvPr id="3" name="Freeform 3"/>
          <p:cNvSpPr/>
          <p:nvPr/>
        </p:nvSpPr>
        <p:spPr>
          <a:xfrm>
            <a:off x="17221200" y="9229725"/>
            <a:ext cx="858138" cy="858138"/>
          </a:xfrm>
          <a:custGeom>
            <a:avLst/>
            <a:gdLst/>
            <a:ahLst/>
            <a:cxnLst/>
            <a:rect l="l" t="t" r="r" b="b"/>
            <a:pathLst>
              <a:path w="858138" h="858138">
                <a:moveTo>
                  <a:pt x="0" y="0"/>
                </a:moveTo>
                <a:lnTo>
                  <a:pt x="858138" y="0"/>
                </a:lnTo>
                <a:lnTo>
                  <a:pt x="858138" y="858138"/>
                </a:lnTo>
                <a:lnTo>
                  <a:pt x="0" y="858138"/>
                </a:lnTo>
                <a:lnTo>
                  <a:pt x="0" y="0"/>
                </a:lnTo>
                <a:close/>
              </a:path>
            </a:pathLst>
          </a:custGeom>
          <a:blipFill>
            <a:blip r:embed="rId4"/>
            <a:stretch>
              <a:fillRect/>
            </a:stretch>
          </a:blipFill>
        </p:spPr>
        <p:txBody>
          <a:bodyPr/>
          <a:lstStyle/>
          <a:p>
            <a:endParaRPr lang="en-GB"/>
          </a:p>
        </p:txBody>
      </p:sp>
      <p:sp>
        <p:nvSpPr>
          <p:cNvPr id="4" name="Freeform 4"/>
          <p:cNvSpPr/>
          <p:nvPr/>
        </p:nvSpPr>
        <p:spPr>
          <a:xfrm>
            <a:off x="15289019" y="565753"/>
            <a:ext cx="1193506" cy="1193506"/>
          </a:xfrm>
          <a:custGeom>
            <a:avLst/>
            <a:gdLst/>
            <a:ahLst/>
            <a:cxnLst/>
            <a:rect l="l" t="t" r="r" b="b"/>
            <a:pathLst>
              <a:path w="1193506" h="1193506">
                <a:moveTo>
                  <a:pt x="0" y="0"/>
                </a:moveTo>
                <a:lnTo>
                  <a:pt x="1193507" y="0"/>
                </a:lnTo>
                <a:lnTo>
                  <a:pt x="1193507" y="1193506"/>
                </a:lnTo>
                <a:lnTo>
                  <a:pt x="0" y="1193506"/>
                </a:lnTo>
                <a:lnTo>
                  <a:pt x="0" y="0"/>
                </a:lnTo>
                <a:close/>
              </a:path>
            </a:pathLst>
          </a:custGeom>
          <a:blipFill>
            <a:blip r:embed="rId4"/>
            <a:stretch>
              <a:fillRect/>
            </a:stretch>
          </a:blipFill>
        </p:spPr>
        <p:txBody>
          <a:bodyPr/>
          <a:lstStyle/>
          <a:p>
            <a:endParaRPr lang="en-GB"/>
          </a:p>
        </p:txBody>
      </p:sp>
      <p:sp>
        <p:nvSpPr>
          <p:cNvPr id="5" name="Freeform 5"/>
          <p:cNvSpPr/>
          <p:nvPr/>
        </p:nvSpPr>
        <p:spPr>
          <a:xfrm>
            <a:off x="16741106" y="-563396"/>
            <a:ext cx="2111470" cy="2111470"/>
          </a:xfrm>
          <a:custGeom>
            <a:avLst/>
            <a:gdLst/>
            <a:ahLst/>
            <a:cxnLst/>
            <a:rect l="l" t="t" r="r" b="b"/>
            <a:pathLst>
              <a:path w="2111470" h="2111470">
                <a:moveTo>
                  <a:pt x="0" y="0"/>
                </a:moveTo>
                <a:lnTo>
                  <a:pt x="2111471" y="0"/>
                </a:lnTo>
                <a:lnTo>
                  <a:pt x="2111471" y="2111471"/>
                </a:lnTo>
                <a:lnTo>
                  <a:pt x="0" y="2111471"/>
                </a:lnTo>
                <a:lnTo>
                  <a:pt x="0" y="0"/>
                </a:lnTo>
                <a:close/>
              </a:path>
            </a:pathLst>
          </a:custGeom>
          <a:blipFill>
            <a:blip r:embed="rId4"/>
            <a:stretch>
              <a:fillRect/>
            </a:stretch>
          </a:blipFill>
        </p:spPr>
        <p:txBody>
          <a:bodyPr/>
          <a:lstStyle/>
          <a:p>
            <a:endParaRPr lang="en-GB"/>
          </a:p>
        </p:txBody>
      </p:sp>
      <p:sp>
        <p:nvSpPr>
          <p:cNvPr id="6" name="AutoShape 6"/>
          <p:cNvSpPr/>
          <p:nvPr/>
        </p:nvSpPr>
        <p:spPr>
          <a:xfrm>
            <a:off x="6999654" y="7460697"/>
            <a:ext cx="460340" cy="0"/>
          </a:xfrm>
          <a:prstGeom prst="line">
            <a:avLst/>
          </a:prstGeom>
          <a:ln w="47625" cap="flat">
            <a:solidFill>
              <a:srgbClr val="FFFFFF"/>
            </a:solidFill>
            <a:prstDash val="solid"/>
            <a:headEnd type="none" w="sm" len="sm"/>
            <a:tailEnd type="arrow" w="med" len="sm"/>
          </a:ln>
        </p:spPr>
        <p:txBody>
          <a:bodyPr/>
          <a:lstStyle/>
          <a:p>
            <a:endParaRPr lang="en-GB"/>
          </a:p>
        </p:txBody>
      </p:sp>
      <p:sp>
        <p:nvSpPr>
          <p:cNvPr id="7" name="Freeform 7"/>
          <p:cNvSpPr/>
          <p:nvPr/>
        </p:nvSpPr>
        <p:spPr>
          <a:xfrm>
            <a:off x="11603243" y="2541614"/>
            <a:ext cx="5137863" cy="6716686"/>
          </a:xfrm>
          <a:custGeom>
            <a:avLst/>
            <a:gdLst/>
            <a:ahLst/>
            <a:cxnLst/>
            <a:rect l="l" t="t" r="r" b="b"/>
            <a:pathLst>
              <a:path w="5137863" h="6716686">
                <a:moveTo>
                  <a:pt x="0" y="0"/>
                </a:moveTo>
                <a:lnTo>
                  <a:pt x="5137863" y="0"/>
                </a:lnTo>
                <a:lnTo>
                  <a:pt x="5137863" y="6716686"/>
                </a:lnTo>
                <a:lnTo>
                  <a:pt x="0" y="6716686"/>
                </a:lnTo>
                <a:lnTo>
                  <a:pt x="0" y="0"/>
                </a:lnTo>
                <a:close/>
              </a:path>
            </a:pathLst>
          </a:custGeom>
          <a:blipFill>
            <a:blip r:embed="rId5"/>
            <a:stretch>
              <a:fillRect/>
            </a:stretch>
          </a:blipFill>
        </p:spPr>
        <p:txBody>
          <a:bodyPr/>
          <a:lstStyle/>
          <a:p>
            <a:endParaRPr lang="en-GB"/>
          </a:p>
        </p:txBody>
      </p:sp>
      <p:grpSp>
        <p:nvGrpSpPr>
          <p:cNvPr id="8" name="Group 8"/>
          <p:cNvGrpSpPr/>
          <p:nvPr/>
        </p:nvGrpSpPr>
        <p:grpSpPr>
          <a:xfrm>
            <a:off x="11737398" y="2668548"/>
            <a:ext cx="4781152" cy="6359704"/>
            <a:chOff x="0" y="0"/>
            <a:chExt cx="6374869" cy="8479606"/>
          </a:xfrm>
        </p:grpSpPr>
        <p:pic>
          <p:nvPicPr>
            <p:cNvPr id="9" name="Picture 9"/>
            <p:cNvPicPr>
              <a:picLocks noChangeAspect="1"/>
            </p:cNvPicPr>
            <p:nvPr/>
          </p:nvPicPr>
          <p:blipFill>
            <a:blip r:embed="rId6"/>
            <a:srcRect l="24674" r="24674"/>
            <a:stretch>
              <a:fillRect/>
            </a:stretch>
          </p:blipFill>
          <p:spPr>
            <a:xfrm>
              <a:off x="0" y="0"/>
              <a:ext cx="6374869" cy="8479606"/>
            </a:xfrm>
            <a:prstGeom prst="rect">
              <a:avLst/>
            </a:prstGeom>
          </p:spPr>
        </p:pic>
      </p:grpSp>
      <p:sp>
        <p:nvSpPr>
          <p:cNvPr id="10" name="TextBox 10"/>
          <p:cNvSpPr txBox="1"/>
          <p:nvPr/>
        </p:nvSpPr>
        <p:spPr>
          <a:xfrm>
            <a:off x="1583101" y="1233808"/>
            <a:ext cx="8151337" cy="873120"/>
          </a:xfrm>
          <a:prstGeom prst="rect">
            <a:avLst/>
          </a:prstGeom>
        </p:spPr>
        <p:txBody>
          <a:bodyPr lIns="0" tIns="0" rIns="0" bIns="0" rtlCol="0" anchor="t">
            <a:spAutoFit/>
          </a:bodyPr>
          <a:lstStyle/>
          <a:p>
            <a:pPr algn="l">
              <a:lnSpc>
                <a:spcPts val="7000"/>
              </a:lnSpc>
              <a:spcBef>
                <a:spcPct val="0"/>
              </a:spcBef>
            </a:pPr>
            <a:r>
              <a:rPr lang="en-US" sz="5000" b="1">
                <a:solidFill>
                  <a:srgbClr val="000000"/>
                </a:solidFill>
                <a:latin typeface="Droid Serif Bold"/>
                <a:ea typeface="Droid Serif Bold"/>
                <a:cs typeface="Droid Serif Bold"/>
                <a:sym typeface="Droid Serif Bold"/>
              </a:rPr>
              <a:t>Recommendations</a:t>
            </a:r>
          </a:p>
        </p:txBody>
      </p:sp>
      <p:sp>
        <p:nvSpPr>
          <p:cNvPr id="11" name="TextBox 11"/>
          <p:cNvSpPr txBox="1"/>
          <p:nvPr/>
        </p:nvSpPr>
        <p:spPr>
          <a:xfrm>
            <a:off x="1425530" y="2073788"/>
            <a:ext cx="9332596" cy="7198995"/>
          </a:xfrm>
          <a:prstGeom prst="rect">
            <a:avLst/>
          </a:prstGeom>
        </p:spPr>
        <p:txBody>
          <a:bodyPr lIns="0" tIns="0" rIns="0" bIns="0" rtlCol="0" anchor="t">
            <a:spAutoFit/>
          </a:bodyPr>
          <a:lstStyle/>
          <a:p>
            <a:pPr marL="647700" lvl="1" indent="-323850" algn="just">
              <a:lnSpc>
                <a:spcPts val="6390"/>
              </a:lnSpc>
              <a:buFont typeface="Arial"/>
              <a:buChar char="•"/>
            </a:pPr>
            <a:r>
              <a:rPr lang="en-US" sz="3000" spc="-60">
                <a:solidFill>
                  <a:srgbClr val="000000"/>
                </a:solidFill>
                <a:latin typeface="Open Sauce"/>
                <a:ea typeface="Open Sauce"/>
                <a:cs typeface="Open Sauce"/>
                <a:sym typeface="Open Sauce"/>
              </a:rPr>
              <a:t>Implement personalized learning paths using AI analytics.</a:t>
            </a:r>
          </a:p>
          <a:p>
            <a:pPr marL="647700" lvl="1" indent="-323850" algn="just">
              <a:lnSpc>
                <a:spcPts val="6390"/>
              </a:lnSpc>
              <a:buFont typeface="Arial"/>
              <a:buChar char="•"/>
            </a:pPr>
            <a:r>
              <a:rPr lang="en-US" sz="3000" spc="-60">
                <a:solidFill>
                  <a:srgbClr val="000000"/>
                </a:solidFill>
                <a:latin typeface="Open Sauce"/>
                <a:ea typeface="Open Sauce"/>
                <a:cs typeface="Open Sauce"/>
                <a:sym typeface="Open Sauce"/>
              </a:rPr>
              <a:t>Gamified learning modules to boost engagement.</a:t>
            </a:r>
          </a:p>
          <a:p>
            <a:pPr marL="647700" lvl="1" indent="-323850" algn="just">
              <a:lnSpc>
                <a:spcPts val="6390"/>
              </a:lnSpc>
              <a:buFont typeface="Arial"/>
              <a:buChar char="•"/>
            </a:pPr>
            <a:r>
              <a:rPr lang="en-US" sz="3000" spc="-60">
                <a:solidFill>
                  <a:srgbClr val="000000"/>
                </a:solidFill>
                <a:latin typeface="Open Sauce"/>
                <a:ea typeface="Open Sauce"/>
                <a:cs typeface="Open Sauce"/>
                <a:sym typeface="Open Sauce"/>
              </a:rPr>
              <a:t>Cross-cultural adaptation of content for regional relevance.</a:t>
            </a:r>
          </a:p>
          <a:p>
            <a:pPr marL="647700" lvl="1" indent="-323850" algn="just">
              <a:lnSpc>
                <a:spcPts val="6390"/>
              </a:lnSpc>
              <a:buFont typeface="Arial"/>
              <a:buChar char="•"/>
            </a:pPr>
            <a:r>
              <a:rPr lang="en-US" sz="3000" spc="-60">
                <a:solidFill>
                  <a:srgbClr val="000000"/>
                </a:solidFill>
                <a:latin typeface="Open Sauce"/>
                <a:ea typeface="Open Sauce"/>
                <a:cs typeface="Open Sauce"/>
                <a:sym typeface="Open Sauce"/>
              </a:rPr>
              <a:t>Link training outcomes to performance metrics and promotions.</a:t>
            </a:r>
          </a:p>
          <a:p>
            <a:pPr algn="just">
              <a:lnSpc>
                <a:spcPts val="6390"/>
              </a:lnSpc>
            </a:pPr>
            <a:endParaRPr lang="en-US" sz="3000" spc="-60">
              <a:solidFill>
                <a:srgbClr val="000000"/>
              </a:solidFill>
              <a:latin typeface="Open Sauce"/>
              <a:ea typeface="Open Sauce"/>
              <a:cs typeface="Open Sauce"/>
              <a:sym typeface="Open Sauce"/>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6242679" cy="9258300"/>
          </a:xfrm>
          <a:custGeom>
            <a:avLst/>
            <a:gdLst/>
            <a:ahLst/>
            <a:cxnLst/>
            <a:rect l="l" t="t" r="r" b="b"/>
            <a:pathLst>
              <a:path w="6242679" h="9258300">
                <a:moveTo>
                  <a:pt x="0" y="0"/>
                </a:moveTo>
                <a:lnTo>
                  <a:pt x="6242679" y="0"/>
                </a:lnTo>
                <a:lnTo>
                  <a:pt x="6242679" y="9258300"/>
                </a:lnTo>
                <a:lnTo>
                  <a:pt x="0" y="9258300"/>
                </a:lnTo>
                <a:lnTo>
                  <a:pt x="0" y="0"/>
                </a:lnTo>
                <a:close/>
              </a:path>
            </a:pathLst>
          </a:custGeom>
          <a:blipFill>
            <a:blip r:embed="rId3"/>
            <a:stretch>
              <a:fillRect l="-5614" r="-5614"/>
            </a:stretch>
          </a:blipFill>
        </p:spPr>
        <p:txBody>
          <a:bodyPr/>
          <a:lstStyle/>
          <a:p>
            <a:endParaRPr lang="en-GB"/>
          </a:p>
        </p:txBody>
      </p:sp>
      <p:grpSp>
        <p:nvGrpSpPr>
          <p:cNvPr id="3" name="Group 3"/>
          <p:cNvGrpSpPr/>
          <p:nvPr/>
        </p:nvGrpSpPr>
        <p:grpSpPr>
          <a:xfrm>
            <a:off x="0" y="9258300"/>
            <a:ext cx="3251266" cy="1028700"/>
            <a:chOff x="0" y="0"/>
            <a:chExt cx="856301" cy="270933"/>
          </a:xfrm>
        </p:grpSpPr>
        <p:sp>
          <p:nvSpPr>
            <p:cNvPr id="4" name="Freeform 4"/>
            <p:cNvSpPr/>
            <p:nvPr/>
          </p:nvSpPr>
          <p:spPr>
            <a:xfrm>
              <a:off x="0" y="0"/>
              <a:ext cx="856301" cy="270933"/>
            </a:xfrm>
            <a:custGeom>
              <a:avLst/>
              <a:gdLst/>
              <a:ahLst/>
              <a:cxnLst/>
              <a:rect l="l" t="t" r="r" b="b"/>
              <a:pathLst>
                <a:path w="856301" h="270933">
                  <a:moveTo>
                    <a:pt x="0" y="0"/>
                  </a:moveTo>
                  <a:lnTo>
                    <a:pt x="856301" y="0"/>
                  </a:lnTo>
                  <a:lnTo>
                    <a:pt x="856301" y="270933"/>
                  </a:lnTo>
                  <a:lnTo>
                    <a:pt x="0" y="270933"/>
                  </a:lnTo>
                  <a:close/>
                </a:path>
              </a:pathLst>
            </a:custGeom>
            <a:solidFill>
              <a:srgbClr val="4CC083"/>
            </a:solidFill>
          </p:spPr>
          <p:txBody>
            <a:bodyPr/>
            <a:lstStyle/>
            <a:p>
              <a:endParaRPr lang="en-GB"/>
            </a:p>
          </p:txBody>
        </p:sp>
        <p:sp>
          <p:nvSpPr>
            <p:cNvPr id="5" name="TextBox 5"/>
            <p:cNvSpPr txBox="1"/>
            <p:nvPr/>
          </p:nvSpPr>
          <p:spPr>
            <a:xfrm>
              <a:off x="0" y="-57150"/>
              <a:ext cx="856301" cy="328083"/>
            </a:xfrm>
            <a:prstGeom prst="rect">
              <a:avLst/>
            </a:prstGeom>
          </p:spPr>
          <p:txBody>
            <a:bodyPr lIns="50800" tIns="50800" rIns="50800" bIns="50800" rtlCol="0" anchor="ctr"/>
            <a:lstStyle/>
            <a:p>
              <a:pPr algn="ctr">
                <a:lnSpc>
                  <a:spcPts val="2800"/>
                </a:lnSpc>
              </a:pPr>
              <a:endParaRPr/>
            </a:p>
          </p:txBody>
        </p:sp>
      </p:grpSp>
      <p:grpSp>
        <p:nvGrpSpPr>
          <p:cNvPr id="6" name="Group 6"/>
          <p:cNvGrpSpPr/>
          <p:nvPr/>
        </p:nvGrpSpPr>
        <p:grpSpPr>
          <a:xfrm>
            <a:off x="3102290" y="4187184"/>
            <a:ext cx="3121340" cy="6099816"/>
            <a:chOff x="0" y="0"/>
            <a:chExt cx="822081" cy="1606536"/>
          </a:xfrm>
        </p:grpSpPr>
        <p:sp>
          <p:nvSpPr>
            <p:cNvPr id="7" name="Freeform 7"/>
            <p:cNvSpPr/>
            <p:nvPr/>
          </p:nvSpPr>
          <p:spPr>
            <a:xfrm>
              <a:off x="0" y="0"/>
              <a:ext cx="822081" cy="1606536"/>
            </a:xfrm>
            <a:custGeom>
              <a:avLst/>
              <a:gdLst/>
              <a:ahLst/>
              <a:cxnLst/>
              <a:rect l="l" t="t" r="r" b="b"/>
              <a:pathLst>
                <a:path w="822081" h="1606536">
                  <a:moveTo>
                    <a:pt x="0" y="0"/>
                  </a:moveTo>
                  <a:lnTo>
                    <a:pt x="822081" y="0"/>
                  </a:lnTo>
                  <a:lnTo>
                    <a:pt x="822081" y="1606536"/>
                  </a:lnTo>
                  <a:lnTo>
                    <a:pt x="0" y="1606536"/>
                  </a:lnTo>
                  <a:close/>
                </a:path>
              </a:pathLst>
            </a:custGeom>
            <a:solidFill>
              <a:srgbClr val="FFFFFF"/>
            </a:solidFill>
          </p:spPr>
          <p:txBody>
            <a:bodyPr/>
            <a:lstStyle/>
            <a:p>
              <a:endParaRPr lang="en-GB"/>
            </a:p>
          </p:txBody>
        </p:sp>
        <p:sp>
          <p:nvSpPr>
            <p:cNvPr id="8" name="TextBox 8"/>
            <p:cNvSpPr txBox="1"/>
            <p:nvPr/>
          </p:nvSpPr>
          <p:spPr>
            <a:xfrm>
              <a:off x="0" y="-57150"/>
              <a:ext cx="822081" cy="1663686"/>
            </a:xfrm>
            <a:prstGeom prst="rect">
              <a:avLst/>
            </a:prstGeom>
          </p:spPr>
          <p:txBody>
            <a:bodyPr lIns="50800" tIns="50800" rIns="50800" bIns="50800" rtlCol="0" anchor="ctr"/>
            <a:lstStyle/>
            <a:p>
              <a:pPr algn="ctr">
                <a:lnSpc>
                  <a:spcPts val="2800"/>
                </a:lnSpc>
              </a:pPr>
              <a:endParaRPr/>
            </a:p>
          </p:txBody>
        </p:sp>
      </p:grpSp>
      <p:sp>
        <p:nvSpPr>
          <p:cNvPr id="9" name="Freeform 9"/>
          <p:cNvSpPr/>
          <p:nvPr/>
        </p:nvSpPr>
        <p:spPr>
          <a:xfrm>
            <a:off x="3251266" y="4324910"/>
            <a:ext cx="4277549" cy="5962090"/>
          </a:xfrm>
          <a:custGeom>
            <a:avLst/>
            <a:gdLst/>
            <a:ahLst/>
            <a:cxnLst/>
            <a:rect l="l" t="t" r="r" b="b"/>
            <a:pathLst>
              <a:path w="4277549" h="5962090">
                <a:moveTo>
                  <a:pt x="0" y="0"/>
                </a:moveTo>
                <a:lnTo>
                  <a:pt x="4277550" y="0"/>
                </a:lnTo>
                <a:lnTo>
                  <a:pt x="4277550" y="5962090"/>
                </a:lnTo>
                <a:lnTo>
                  <a:pt x="0" y="5962090"/>
                </a:lnTo>
                <a:lnTo>
                  <a:pt x="0" y="0"/>
                </a:lnTo>
                <a:close/>
              </a:path>
            </a:pathLst>
          </a:custGeom>
          <a:blipFill>
            <a:blip r:embed="rId4"/>
            <a:stretch>
              <a:fillRect t="-4011" b="-4011"/>
            </a:stretch>
          </a:blipFill>
        </p:spPr>
        <p:txBody>
          <a:bodyPr/>
          <a:lstStyle/>
          <a:p>
            <a:endParaRPr lang="en-GB"/>
          </a:p>
        </p:txBody>
      </p:sp>
      <p:grpSp>
        <p:nvGrpSpPr>
          <p:cNvPr id="10" name="Group 10"/>
          <p:cNvGrpSpPr/>
          <p:nvPr/>
        </p:nvGrpSpPr>
        <p:grpSpPr>
          <a:xfrm>
            <a:off x="6223629" y="0"/>
            <a:ext cx="1305186" cy="4324910"/>
            <a:chOff x="0" y="0"/>
            <a:chExt cx="343753" cy="1139071"/>
          </a:xfrm>
        </p:grpSpPr>
        <p:sp>
          <p:nvSpPr>
            <p:cNvPr id="11" name="Freeform 11"/>
            <p:cNvSpPr/>
            <p:nvPr/>
          </p:nvSpPr>
          <p:spPr>
            <a:xfrm>
              <a:off x="0" y="0"/>
              <a:ext cx="343753" cy="1139071"/>
            </a:xfrm>
            <a:custGeom>
              <a:avLst/>
              <a:gdLst/>
              <a:ahLst/>
              <a:cxnLst/>
              <a:rect l="l" t="t" r="r" b="b"/>
              <a:pathLst>
                <a:path w="343753" h="1139071">
                  <a:moveTo>
                    <a:pt x="0" y="0"/>
                  </a:moveTo>
                  <a:lnTo>
                    <a:pt x="343753" y="0"/>
                  </a:lnTo>
                  <a:lnTo>
                    <a:pt x="343753" y="1139071"/>
                  </a:lnTo>
                  <a:lnTo>
                    <a:pt x="0" y="1139071"/>
                  </a:lnTo>
                  <a:close/>
                </a:path>
              </a:pathLst>
            </a:custGeom>
            <a:solidFill>
              <a:srgbClr val="233B82"/>
            </a:solidFill>
          </p:spPr>
          <p:txBody>
            <a:bodyPr/>
            <a:lstStyle/>
            <a:p>
              <a:endParaRPr lang="en-GB"/>
            </a:p>
          </p:txBody>
        </p:sp>
        <p:sp>
          <p:nvSpPr>
            <p:cNvPr id="12" name="TextBox 12"/>
            <p:cNvSpPr txBox="1"/>
            <p:nvPr/>
          </p:nvSpPr>
          <p:spPr>
            <a:xfrm>
              <a:off x="0" y="-57150"/>
              <a:ext cx="343753" cy="1196221"/>
            </a:xfrm>
            <a:prstGeom prst="rect">
              <a:avLst/>
            </a:prstGeom>
          </p:spPr>
          <p:txBody>
            <a:bodyPr lIns="50800" tIns="50800" rIns="50800" bIns="50800" rtlCol="0" anchor="ctr"/>
            <a:lstStyle/>
            <a:p>
              <a:pPr algn="ctr">
                <a:lnSpc>
                  <a:spcPts val="2800"/>
                </a:lnSpc>
              </a:pPr>
              <a:endParaRPr/>
            </a:p>
          </p:txBody>
        </p:sp>
      </p:grpSp>
      <p:sp>
        <p:nvSpPr>
          <p:cNvPr id="13" name="AutoShape 13"/>
          <p:cNvSpPr/>
          <p:nvPr/>
        </p:nvSpPr>
        <p:spPr>
          <a:xfrm rot="5400000">
            <a:off x="4080224" y="2071968"/>
            <a:ext cx="4324910" cy="0"/>
          </a:xfrm>
          <a:prstGeom prst="line">
            <a:avLst/>
          </a:prstGeom>
          <a:ln w="180975" cap="flat">
            <a:solidFill>
              <a:srgbClr val="FFFFFF"/>
            </a:solidFill>
            <a:prstDash val="solid"/>
            <a:headEnd type="none" w="sm" len="sm"/>
            <a:tailEnd type="none" w="sm" len="sm"/>
          </a:ln>
        </p:spPr>
        <p:txBody>
          <a:bodyPr/>
          <a:lstStyle/>
          <a:p>
            <a:endParaRPr lang="en-GB"/>
          </a:p>
        </p:txBody>
      </p:sp>
      <p:sp>
        <p:nvSpPr>
          <p:cNvPr id="14" name="AutoShape 14"/>
          <p:cNvSpPr/>
          <p:nvPr/>
        </p:nvSpPr>
        <p:spPr>
          <a:xfrm rot="10799999">
            <a:off x="-38835" y="9077325"/>
            <a:ext cx="3141125" cy="0"/>
          </a:xfrm>
          <a:prstGeom prst="line">
            <a:avLst/>
          </a:prstGeom>
          <a:ln w="180975" cap="flat">
            <a:solidFill>
              <a:srgbClr val="FFFFFF"/>
            </a:solidFill>
            <a:prstDash val="solid"/>
            <a:headEnd type="none" w="sm" len="sm"/>
            <a:tailEnd type="none" w="sm" len="sm"/>
          </a:ln>
        </p:spPr>
        <p:txBody>
          <a:bodyPr/>
          <a:lstStyle/>
          <a:p>
            <a:endParaRPr lang="en-GB"/>
          </a:p>
        </p:txBody>
      </p:sp>
      <p:sp>
        <p:nvSpPr>
          <p:cNvPr id="15" name="TextBox 15"/>
          <p:cNvSpPr txBox="1"/>
          <p:nvPr/>
        </p:nvSpPr>
        <p:spPr>
          <a:xfrm>
            <a:off x="8236123" y="2963813"/>
            <a:ext cx="9278876" cy="614807"/>
          </a:xfrm>
          <a:prstGeom prst="rect">
            <a:avLst/>
          </a:prstGeom>
        </p:spPr>
        <p:txBody>
          <a:bodyPr lIns="0" tIns="0" rIns="0" bIns="0" rtlCol="0" anchor="t">
            <a:spAutoFit/>
          </a:bodyPr>
          <a:lstStyle/>
          <a:p>
            <a:pPr algn="l">
              <a:lnSpc>
                <a:spcPts val="4878"/>
              </a:lnSpc>
            </a:pPr>
            <a:r>
              <a:rPr lang="en-US" sz="4099" b="1">
                <a:solidFill>
                  <a:srgbClr val="000000"/>
                </a:solidFill>
                <a:latin typeface="Roboto Bold"/>
                <a:ea typeface="Roboto Bold"/>
                <a:cs typeface="Roboto Bold"/>
                <a:sym typeface="Roboto Bold"/>
              </a:rPr>
              <a:t>TRAINING &amp; DEVELOPMENT METRICS</a:t>
            </a:r>
          </a:p>
        </p:txBody>
      </p:sp>
      <p:sp>
        <p:nvSpPr>
          <p:cNvPr id="16" name="TextBox 16"/>
          <p:cNvSpPr txBox="1"/>
          <p:nvPr/>
        </p:nvSpPr>
        <p:spPr>
          <a:xfrm>
            <a:off x="8236123" y="3391478"/>
            <a:ext cx="9278876" cy="2775814"/>
          </a:xfrm>
          <a:prstGeom prst="rect">
            <a:avLst/>
          </a:prstGeom>
        </p:spPr>
        <p:txBody>
          <a:bodyPr lIns="0" tIns="0" rIns="0" bIns="0" rtlCol="0" anchor="t">
            <a:spAutoFit/>
          </a:bodyPr>
          <a:lstStyle/>
          <a:p>
            <a:pPr marL="657208" lvl="1" indent="-328604" algn="l">
              <a:lnSpc>
                <a:spcPts val="7610"/>
              </a:lnSpc>
              <a:buFont typeface="Arial"/>
              <a:buChar char="•"/>
            </a:pPr>
            <a:r>
              <a:rPr lang="en-US" sz="3044">
                <a:solidFill>
                  <a:srgbClr val="000000"/>
                </a:solidFill>
                <a:latin typeface="Roboto"/>
                <a:ea typeface="Roboto"/>
                <a:cs typeface="Roboto"/>
                <a:sym typeface="Roboto"/>
              </a:rPr>
              <a:t>Completion rates of e-learning modules.</a:t>
            </a:r>
          </a:p>
          <a:p>
            <a:pPr marL="657208" lvl="1" indent="-328604" algn="l">
              <a:lnSpc>
                <a:spcPts val="7610"/>
              </a:lnSpc>
              <a:buFont typeface="Arial"/>
              <a:buChar char="•"/>
            </a:pPr>
            <a:r>
              <a:rPr lang="en-US" sz="3044">
                <a:solidFill>
                  <a:srgbClr val="000000"/>
                </a:solidFill>
                <a:latin typeface="Roboto"/>
                <a:ea typeface="Roboto"/>
                <a:cs typeface="Roboto"/>
                <a:sym typeface="Roboto"/>
              </a:rPr>
              <a:t>Employee satisfaction and feedback scores.</a:t>
            </a:r>
          </a:p>
          <a:p>
            <a:pPr algn="l">
              <a:lnSpc>
                <a:spcPts val="7610"/>
              </a:lnSpc>
            </a:pPr>
            <a:endParaRPr lang="en-US" sz="3044">
              <a:solidFill>
                <a:srgbClr val="000000"/>
              </a:solidFill>
              <a:latin typeface="Roboto"/>
              <a:ea typeface="Roboto"/>
              <a:cs typeface="Roboto"/>
              <a:sym typeface="Roboto"/>
            </a:endParaRPr>
          </a:p>
        </p:txBody>
      </p:sp>
      <p:sp>
        <p:nvSpPr>
          <p:cNvPr id="17" name="TextBox 17"/>
          <p:cNvSpPr txBox="1"/>
          <p:nvPr/>
        </p:nvSpPr>
        <p:spPr>
          <a:xfrm>
            <a:off x="8305967" y="5638311"/>
            <a:ext cx="9209032" cy="2468380"/>
          </a:xfrm>
          <a:prstGeom prst="rect">
            <a:avLst/>
          </a:prstGeom>
        </p:spPr>
        <p:txBody>
          <a:bodyPr lIns="0" tIns="0" rIns="0" bIns="0" rtlCol="0" anchor="t">
            <a:spAutoFit/>
          </a:bodyPr>
          <a:lstStyle/>
          <a:p>
            <a:pPr marL="657208" lvl="1" indent="-328604" algn="l">
              <a:lnSpc>
                <a:spcPts val="4992"/>
              </a:lnSpc>
              <a:buFont typeface="Arial"/>
              <a:buChar char="•"/>
            </a:pPr>
            <a:r>
              <a:rPr lang="en-US" sz="3044">
                <a:solidFill>
                  <a:srgbClr val="000000"/>
                </a:solidFill>
                <a:latin typeface="Roboto"/>
                <a:ea typeface="Roboto"/>
                <a:cs typeface="Roboto"/>
                <a:sym typeface="Roboto"/>
              </a:rPr>
              <a:t>Skill improvement measured through competency assessments.</a:t>
            </a:r>
          </a:p>
          <a:p>
            <a:pPr marL="657208" lvl="1" indent="-328604" algn="l">
              <a:lnSpc>
                <a:spcPts val="4992"/>
              </a:lnSpc>
              <a:buFont typeface="Arial"/>
              <a:buChar char="•"/>
            </a:pPr>
            <a:r>
              <a:rPr lang="en-US" sz="3044">
                <a:solidFill>
                  <a:srgbClr val="000000"/>
                </a:solidFill>
                <a:latin typeface="Roboto"/>
                <a:ea typeface="Roboto"/>
                <a:cs typeface="Roboto"/>
                <a:sym typeface="Roboto"/>
              </a:rPr>
              <a:t>Impact on promotions and internal mobility.</a:t>
            </a:r>
          </a:p>
          <a:p>
            <a:pPr algn="l">
              <a:lnSpc>
                <a:spcPts val="4992"/>
              </a:lnSpc>
            </a:pPr>
            <a:endParaRPr lang="en-US" sz="3044">
              <a:solidFill>
                <a:srgbClr val="000000"/>
              </a:solidFill>
              <a:latin typeface="Roboto"/>
              <a:ea typeface="Roboto"/>
              <a:cs typeface="Roboto"/>
              <a:sym typeface="Roboto"/>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0000" r="-10000"/>
            </a:stretch>
          </a:blipFill>
        </p:spPr>
        <p:txBody>
          <a:bodyPr/>
          <a:lstStyle/>
          <a:p>
            <a:endParaRPr lang="en-GB"/>
          </a:p>
        </p:txBody>
      </p:sp>
      <p:sp>
        <p:nvSpPr>
          <p:cNvPr id="3" name="TextBox 3"/>
          <p:cNvSpPr txBox="1"/>
          <p:nvPr/>
        </p:nvSpPr>
        <p:spPr>
          <a:xfrm>
            <a:off x="0" y="3618958"/>
            <a:ext cx="18288000" cy="4276107"/>
          </a:xfrm>
          <a:prstGeom prst="rect">
            <a:avLst/>
          </a:prstGeom>
        </p:spPr>
        <p:txBody>
          <a:bodyPr lIns="0" tIns="0" rIns="0" bIns="0" rtlCol="0" anchor="t">
            <a:spAutoFit/>
          </a:bodyPr>
          <a:lstStyle/>
          <a:p>
            <a:pPr algn="ctr">
              <a:lnSpc>
                <a:spcPts val="11916"/>
              </a:lnSpc>
            </a:pPr>
            <a:r>
              <a:rPr lang="en-US" sz="8511" b="1" dirty="0">
                <a:solidFill>
                  <a:srgbClr val="000000"/>
                </a:solidFill>
                <a:latin typeface="Canva Sans Bold"/>
                <a:ea typeface="Canva Sans Bold"/>
                <a:cs typeface="Canva Sans Bold"/>
                <a:sym typeface="Canva Sans Bold"/>
              </a:rPr>
              <a:t> International Team and Assignment Management</a:t>
            </a:r>
          </a:p>
          <a:p>
            <a:pPr algn="ctr">
              <a:lnSpc>
                <a:spcPts val="11916"/>
              </a:lnSpc>
            </a:pPr>
            <a:r>
              <a:rPr lang="en-US" sz="2400" b="1" dirty="0">
                <a:solidFill>
                  <a:srgbClr val="000000"/>
                </a:solidFill>
                <a:latin typeface="Canva Sans Bold"/>
                <a:ea typeface="Canva Sans Bold"/>
                <a:cs typeface="Canva Sans Bold"/>
                <a:sym typeface="Canva Sans Bold"/>
              </a:rPr>
              <a:t>By Rifatun Nabi Chowdhury Rian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D3E73"/>
        </a:solidFill>
        <a:effectLst/>
      </p:bgPr>
    </p:bg>
    <p:spTree>
      <p:nvGrpSpPr>
        <p:cNvPr id="1" name=""/>
        <p:cNvGrpSpPr/>
        <p:nvPr/>
      </p:nvGrpSpPr>
      <p:grpSpPr>
        <a:xfrm>
          <a:off x="0" y="0"/>
          <a:ext cx="0" cy="0"/>
          <a:chOff x="0" y="0"/>
          <a:chExt cx="0" cy="0"/>
        </a:xfrm>
      </p:grpSpPr>
      <p:grpSp>
        <p:nvGrpSpPr>
          <p:cNvPr id="2" name="Group 2"/>
          <p:cNvGrpSpPr/>
          <p:nvPr/>
        </p:nvGrpSpPr>
        <p:grpSpPr>
          <a:xfrm>
            <a:off x="1028700" y="4062584"/>
            <a:ext cx="5342507" cy="5342507"/>
            <a:chOff x="0" y="0"/>
            <a:chExt cx="812800" cy="812800"/>
          </a:xfrm>
        </p:grpSpPr>
        <p:sp>
          <p:nvSpPr>
            <p:cNvPr id="3" name="Freeform 3"/>
            <p:cNvSpPr/>
            <p:nvPr/>
          </p:nvSpPr>
          <p:spPr>
            <a:xfrm>
              <a:off x="0" y="0"/>
              <a:ext cx="812800" cy="812800"/>
            </a:xfrm>
            <a:custGeom>
              <a:avLst/>
              <a:gdLst/>
              <a:ahLst/>
              <a:cxnLst/>
              <a:rect l="l" t="t" r="r" b="b"/>
              <a:pathLst>
                <a:path w="812800" h="812800">
                  <a:moveTo>
                    <a:pt x="73905" y="0"/>
                  </a:moveTo>
                  <a:lnTo>
                    <a:pt x="738895" y="0"/>
                  </a:lnTo>
                  <a:cubicBezTo>
                    <a:pt x="758496" y="0"/>
                    <a:pt x="777294" y="7786"/>
                    <a:pt x="791154" y="21646"/>
                  </a:cubicBezTo>
                  <a:cubicBezTo>
                    <a:pt x="805014" y="35506"/>
                    <a:pt x="812800" y="54304"/>
                    <a:pt x="812800" y="73905"/>
                  </a:cubicBezTo>
                  <a:lnTo>
                    <a:pt x="812800" y="738895"/>
                  </a:lnTo>
                  <a:cubicBezTo>
                    <a:pt x="812800" y="758496"/>
                    <a:pt x="805014" y="777294"/>
                    <a:pt x="791154" y="791154"/>
                  </a:cubicBezTo>
                  <a:cubicBezTo>
                    <a:pt x="777294" y="805014"/>
                    <a:pt x="758496" y="812800"/>
                    <a:pt x="738895" y="812800"/>
                  </a:cubicBezTo>
                  <a:lnTo>
                    <a:pt x="73905" y="812800"/>
                  </a:lnTo>
                  <a:cubicBezTo>
                    <a:pt x="54304" y="812800"/>
                    <a:pt x="35506" y="805014"/>
                    <a:pt x="21646" y="791154"/>
                  </a:cubicBezTo>
                  <a:cubicBezTo>
                    <a:pt x="7786" y="777294"/>
                    <a:pt x="0" y="758496"/>
                    <a:pt x="0" y="738895"/>
                  </a:cubicBezTo>
                  <a:lnTo>
                    <a:pt x="0" y="73905"/>
                  </a:lnTo>
                  <a:cubicBezTo>
                    <a:pt x="0" y="54304"/>
                    <a:pt x="7786" y="35506"/>
                    <a:pt x="21646" y="21646"/>
                  </a:cubicBezTo>
                  <a:cubicBezTo>
                    <a:pt x="35506" y="7786"/>
                    <a:pt x="54304" y="0"/>
                    <a:pt x="73905" y="0"/>
                  </a:cubicBezTo>
                  <a:close/>
                </a:path>
              </a:pathLst>
            </a:custGeom>
            <a:solidFill>
              <a:srgbClr val="FFFFFF"/>
            </a:solidFill>
          </p:spPr>
          <p:txBody>
            <a:bodyPr/>
            <a:lstStyle/>
            <a:p>
              <a:endParaRPr lang="en-GB"/>
            </a:p>
          </p:txBody>
        </p:sp>
        <p:sp>
          <p:nvSpPr>
            <p:cNvPr id="4" name="TextBox 4"/>
            <p:cNvSpPr txBox="1"/>
            <p:nvPr/>
          </p:nvSpPr>
          <p:spPr>
            <a:xfrm>
              <a:off x="0" y="-57150"/>
              <a:ext cx="812800" cy="869950"/>
            </a:xfrm>
            <a:prstGeom prst="rect">
              <a:avLst/>
            </a:prstGeom>
          </p:spPr>
          <p:txBody>
            <a:bodyPr lIns="50800" tIns="50800" rIns="50800" bIns="50800" rtlCol="0" anchor="ctr"/>
            <a:lstStyle/>
            <a:p>
              <a:pPr algn="ctr">
                <a:lnSpc>
                  <a:spcPts val="2699"/>
                </a:lnSpc>
              </a:pPr>
              <a:endParaRPr/>
            </a:p>
          </p:txBody>
        </p:sp>
      </p:grpSp>
      <p:grpSp>
        <p:nvGrpSpPr>
          <p:cNvPr id="5" name="Group 5"/>
          <p:cNvGrpSpPr/>
          <p:nvPr/>
        </p:nvGrpSpPr>
        <p:grpSpPr>
          <a:xfrm>
            <a:off x="1028700" y="2808356"/>
            <a:ext cx="5342507" cy="888201"/>
            <a:chOff x="0" y="0"/>
            <a:chExt cx="812800" cy="135129"/>
          </a:xfrm>
        </p:grpSpPr>
        <p:sp>
          <p:nvSpPr>
            <p:cNvPr id="6" name="Freeform 6"/>
            <p:cNvSpPr/>
            <p:nvPr/>
          </p:nvSpPr>
          <p:spPr>
            <a:xfrm>
              <a:off x="0" y="0"/>
              <a:ext cx="812800" cy="135129"/>
            </a:xfrm>
            <a:custGeom>
              <a:avLst/>
              <a:gdLst/>
              <a:ahLst/>
              <a:cxnLst/>
              <a:rect l="l" t="t" r="r" b="b"/>
              <a:pathLst>
                <a:path w="812800" h="135129">
                  <a:moveTo>
                    <a:pt x="67565" y="0"/>
                  </a:moveTo>
                  <a:lnTo>
                    <a:pt x="745235" y="0"/>
                  </a:lnTo>
                  <a:cubicBezTo>
                    <a:pt x="763155" y="0"/>
                    <a:pt x="780340" y="7118"/>
                    <a:pt x="793011" y="19789"/>
                  </a:cubicBezTo>
                  <a:cubicBezTo>
                    <a:pt x="805682" y="32460"/>
                    <a:pt x="812800" y="49645"/>
                    <a:pt x="812800" y="67565"/>
                  </a:cubicBezTo>
                  <a:lnTo>
                    <a:pt x="812800" y="67565"/>
                  </a:lnTo>
                  <a:cubicBezTo>
                    <a:pt x="812800" y="104880"/>
                    <a:pt x="782550" y="135129"/>
                    <a:pt x="745235" y="135129"/>
                  </a:cubicBezTo>
                  <a:lnTo>
                    <a:pt x="67565" y="135129"/>
                  </a:lnTo>
                  <a:cubicBezTo>
                    <a:pt x="49645" y="135129"/>
                    <a:pt x="32460" y="128011"/>
                    <a:pt x="19789" y="115340"/>
                  </a:cubicBezTo>
                  <a:cubicBezTo>
                    <a:pt x="7118" y="102669"/>
                    <a:pt x="0" y="85484"/>
                    <a:pt x="0" y="67565"/>
                  </a:cubicBezTo>
                  <a:lnTo>
                    <a:pt x="0" y="67565"/>
                  </a:lnTo>
                  <a:cubicBezTo>
                    <a:pt x="0" y="49645"/>
                    <a:pt x="7118" y="32460"/>
                    <a:pt x="19789" y="19789"/>
                  </a:cubicBezTo>
                  <a:cubicBezTo>
                    <a:pt x="32460" y="7118"/>
                    <a:pt x="49645" y="0"/>
                    <a:pt x="67565" y="0"/>
                  </a:cubicBezTo>
                  <a:close/>
                </a:path>
              </a:pathLst>
            </a:custGeom>
            <a:solidFill>
              <a:srgbClr val="FFFFFF"/>
            </a:solidFill>
          </p:spPr>
          <p:txBody>
            <a:bodyPr/>
            <a:lstStyle/>
            <a:p>
              <a:endParaRPr lang="en-GB"/>
            </a:p>
          </p:txBody>
        </p:sp>
        <p:sp>
          <p:nvSpPr>
            <p:cNvPr id="7" name="TextBox 7"/>
            <p:cNvSpPr txBox="1"/>
            <p:nvPr/>
          </p:nvSpPr>
          <p:spPr>
            <a:xfrm>
              <a:off x="0" y="-57150"/>
              <a:ext cx="812800" cy="192279"/>
            </a:xfrm>
            <a:prstGeom prst="rect">
              <a:avLst/>
            </a:prstGeom>
          </p:spPr>
          <p:txBody>
            <a:bodyPr lIns="50800" tIns="50800" rIns="50800" bIns="50800" rtlCol="0" anchor="ctr"/>
            <a:lstStyle/>
            <a:p>
              <a:pPr algn="ctr">
                <a:lnSpc>
                  <a:spcPts val="2699"/>
                </a:lnSpc>
              </a:pPr>
              <a:endParaRPr/>
            </a:p>
          </p:txBody>
        </p:sp>
      </p:grpSp>
      <p:sp>
        <p:nvSpPr>
          <p:cNvPr id="8" name="Freeform 8"/>
          <p:cNvSpPr/>
          <p:nvPr/>
        </p:nvSpPr>
        <p:spPr>
          <a:xfrm>
            <a:off x="1514322" y="1028700"/>
            <a:ext cx="4856886" cy="13306536"/>
          </a:xfrm>
          <a:custGeom>
            <a:avLst/>
            <a:gdLst/>
            <a:ahLst/>
            <a:cxnLst/>
            <a:rect l="l" t="t" r="r" b="b"/>
            <a:pathLst>
              <a:path w="4856886" h="13306536">
                <a:moveTo>
                  <a:pt x="0" y="0"/>
                </a:moveTo>
                <a:lnTo>
                  <a:pt x="4856885" y="0"/>
                </a:lnTo>
                <a:lnTo>
                  <a:pt x="4856885" y="13306536"/>
                </a:lnTo>
                <a:lnTo>
                  <a:pt x="0" y="13306536"/>
                </a:lnTo>
                <a:lnTo>
                  <a:pt x="0" y="0"/>
                </a:lnTo>
                <a:close/>
              </a:path>
            </a:pathLst>
          </a:custGeom>
          <a:blipFill>
            <a:blip r:embed="rId3"/>
            <a:stretch>
              <a:fillRect/>
            </a:stretch>
          </a:blipFill>
        </p:spPr>
        <p:txBody>
          <a:bodyPr/>
          <a:lstStyle/>
          <a:p>
            <a:endParaRPr lang="en-GB"/>
          </a:p>
        </p:txBody>
      </p:sp>
      <p:sp>
        <p:nvSpPr>
          <p:cNvPr id="9" name="TextBox 9"/>
          <p:cNvSpPr txBox="1"/>
          <p:nvPr/>
        </p:nvSpPr>
        <p:spPr>
          <a:xfrm>
            <a:off x="7551574" y="1019175"/>
            <a:ext cx="9707726" cy="3213718"/>
          </a:xfrm>
          <a:prstGeom prst="rect">
            <a:avLst/>
          </a:prstGeom>
        </p:spPr>
        <p:txBody>
          <a:bodyPr lIns="0" tIns="0" rIns="0" bIns="0" rtlCol="0" anchor="t">
            <a:spAutoFit/>
          </a:bodyPr>
          <a:lstStyle/>
          <a:p>
            <a:pPr algn="l">
              <a:lnSpc>
                <a:spcPts val="8409"/>
              </a:lnSpc>
            </a:pPr>
            <a:r>
              <a:rPr lang="en-US" sz="7008" b="1">
                <a:solidFill>
                  <a:srgbClr val="FFFFFF"/>
                </a:solidFill>
                <a:latin typeface="Montserrat Bold"/>
                <a:ea typeface="Montserrat Bold"/>
                <a:cs typeface="Montserrat Bold"/>
                <a:sym typeface="Montserrat Bold"/>
              </a:rPr>
              <a:t>Introduction to International Teams at Unilever</a:t>
            </a:r>
          </a:p>
        </p:txBody>
      </p:sp>
      <p:sp>
        <p:nvSpPr>
          <p:cNvPr id="10" name="TextBox 10"/>
          <p:cNvSpPr txBox="1"/>
          <p:nvPr/>
        </p:nvSpPr>
        <p:spPr>
          <a:xfrm>
            <a:off x="7551574" y="4644768"/>
            <a:ext cx="9707726" cy="4769739"/>
          </a:xfrm>
          <a:prstGeom prst="rect">
            <a:avLst/>
          </a:prstGeom>
        </p:spPr>
        <p:txBody>
          <a:bodyPr lIns="0" tIns="0" rIns="0" bIns="0" rtlCol="0" anchor="t">
            <a:spAutoFit/>
          </a:bodyPr>
          <a:lstStyle/>
          <a:p>
            <a:pPr marL="618208" lvl="1" indent="-309104" algn="l">
              <a:lnSpc>
                <a:spcPts val="4295"/>
              </a:lnSpc>
              <a:buFont typeface="Arial"/>
              <a:buChar char="•"/>
            </a:pPr>
            <a:r>
              <a:rPr lang="en-US" sz="2863">
                <a:solidFill>
                  <a:srgbClr val="FFFFFF"/>
                </a:solidFill>
                <a:latin typeface="Source Sans Pro"/>
                <a:ea typeface="Source Sans Pro"/>
                <a:cs typeface="Source Sans Pro"/>
                <a:sym typeface="Source Sans Pro"/>
              </a:rPr>
              <a:t>Unilever operates globally with cross-functional teams across 190+ countries.</a:t>
            </a:r>
          </a:p>
          <a:p>
            <a:pPr marL="618208" lvl="1" indent="-309104" algn="l">
              <a:lnSpc>
                <a:spcPts val="4295"/>
              </a:lnSpc>
              <a:buFont typeface="Arial"/>
              <a:buChar char="•"/>
            </a:pPr>
            <a:r>
              <a:rPr lang="en-US" sz="2863">
                <a:solidFill>
                  <a:srgbClr val="FFFFFF"/>
                </a:solidFill>
                <a:latin typeface="Source Sans Pro"/>
                <a:ea typeface="Source Sans Pro"/>
                <a:cs typeface="Source Sans Pro"/>
                <a:sym typeface="Source Sans Pro"/>
              </a:rPr>
              <a:t>International assignments are used to develop leadership and global talent.</a:t>
            </a:r>
          </a:p>
          <a:p>
            <a:pPr marL="618208" lvl="1" indent="-309104" algn="l">
              <a:lnSpc>
                <a:spcPts val="4295"/>
              </a:lnSpc>
              <a:buFont typeface="Arial"/>
              <a:buChar char="•"/>
            </a:pPr>
            <a:r>
              <a:rPr lang="en-US" sz="2863">
                <a:solidFill>
                  <a:srgbClr val="FFFFFF"/>
                </a:solidFill>
                <a:latin typeface="Source Sans Pro"/>
                <a:ea typeface="Source Sans Pro"/>
                <a:cs typeface="Source Sans Pro"/>
                <a:sym typeface="Source Sans Pro"/>
              </a:rPr>
              <a:t>Teams are culturally diverse, often working virtually across time zones (Sparrow et al., 2019).</a:t>
            </a:r>
          </a:p>
          <a:p>
            <a:pPr marL="618208" lvl="1" indent="-309104" algn="l">
              <a:lnSpc>
                <a:spcPts val="4295"/>
              </a:lnSpc>
              <a:buFont typeface="Arial"/>
              <a:buChar char="•"/>
            </a:pPr>
            <a:r>
              <a:rPr lang="en-US" sz="2863">
                <a:solidFill>
                  <a:srgbClr val="FFFFFF"/>
                </a:solidFill>
                <a:latin typeface="Source Sans Pro"/>
                <a:ea typeface="Source Sans Pro"/>
                <a:cs typeface="Source Sans Pro"/>
                <a:sym typeface="Source Sans Pro"/>
              </a:rPr>
              <a:t>Strategic aim: foster global collaboration and knowledge sharing.</a:t>
            </a:r>
          </a:p>
          <a:p>
            <a:pPr algn="l">
              <a:lnSpc>
                <a:spcPts val="4295"/>
              </a:lnSpc>
            </a:pPr>
            <a:endParaRPr lang="en-US" sz="2863">
              <a:solidFill>
                <a:srgbClr val="FFFFFF"/>
              </a:solidFill>
              <a:latin typeface="Source Sans Pro"/>
              <a:ea typeface="Source Sans Pro"/>
              <a:cs typeface="Source Sans Pro"/>
              <a:sym typeface="Source Sans Pro"/>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3444" b="-13444"/>
            </a:stretch>
          </a:blipFill>
        </p:spPr>
        <p:txBody>
          <a:bodyPr/>
          <a:lstStyle/>
          <a:p>
            <a:endParaRPr lang="en-GB"/>
          </a:p>
        </p:txBody>
      </p:sp>
      <p:grpSp>
        <p:nvGrpSpPr>
          <p:cNvPr id="3" name="Group 3"/>
          <p:cNvGrpSpPr/>
          <p:nvPr/>
        </p:nvGrpSpPr>
        <p:grpSpPr>
          <a:xfrm>
            <a:off x="7444509" y="2840806"/>
            <a:ext cx="1699491" cy="1654276"/>
            <a:chOff x="0" y="0"/>
            <a:chExt cx="2265988" cy="2205701"/>
          </a:xfrm>
        </p:grpSpPr>
        <p:pic>
          <p:nvPicPr>
            <p:cNvPr id="4" name="Picture 4"/>
            <p:cNvPicPr>
              <a:picLocks noChangeAspect="1"/>
            </p:cNvPicPr>
            <p:nvPr/>
          </p:nvPicPr>
          <p:blipFill>
            <a:blip r:embed="rId4"/>
            <a:srcRect l="15776" r="15776"/>
            <a:stretch>
              <a:fillRect/>
            </a:stretch>
          </p:blipFill>
          <p:spPr>
            <a:xfrm>
              <a:off x="0" y="0"/>
              <a:ext cx="2265988" cy="2205701"/>
            </a:xfrm>
            <a:prstGeom prst="rect">
              <a:avLst/>
            </a:prstGeom>
          </p:spPr>
        </p:pic>
      </p:grpSp>
      <p:grpSp>
        <p:nvGrpSpPr>
          <p:cNvPr id="5" name="Group 5"/>
          <p:cNvGrpSpPr/>
          <p:nvPr/>
        </p:nvGrpSpPr>
        <p:grpSpPr>
          <a:xfrm>
            <a:off x="10199219" y="2840806"/>
            <a:ext cx="1699491" cy="1654276"/>
            <a:chOff x="0" y="0"/>
            <a:chExt cx="2265988" cy="2205701"/>
          </a:xfrm>
        </p:grpSpPr>
        <p:pic>
          <p:nvPicPr>
            <p:cNvPr id="6" name="Picture 6"/>
            <p:cNvPicPr>
              <a:picLocks noChangeAspect="1"/>
            </p:cNvPicPr>
            <p:nvPr/>
          </p:nvPicPr>
          <p:blipFill>
            <a:blip r:embed="rId5"/>
            <a:srcRect l="15712" r="15712"/>
            <a:stretch>
              <a:fillRect/>
            </a:stretch>
          </p:blipFill>
          <p:spPr>
            <a:xfrm>
              <a:off x="0" y="0"/>
              <a:ext cx="2265988" cy="2205701"/>
            </a:xfrm>
            <a:prstGeom prst="rect">
              <a:avLst/>
            </a:prstGeom>
          </p:spPr>
        </p:pic>
      </p:grpSp>
      <p:grpSp>
        <p:nvGrpSpPr>
          <p:cNvPr id="7" name="Group 7"/>
          <p:cNvGrpSpPr/>
          <p:nvPr/>
        </p:nvGrpSpPr>
        <p:grpSpPr>
          <a:xfrm>
            <a:off x="12967656" y="2840806"/>
            <a:ext cx="1699491" cy="1654276"/>
            <a:chOff x="0" y="0"/>
            <a:chExt cx="2265988" cy="2205701"/>
          </a:xfrm>
        </p:grpSpPr>
        <p:pic>
          <p:nvPicPr>
            <p:cNvPr id="8" name="Picture 8"/>
            <p:cNvPicPr>
              <a:picLocks noChangeAspect="1"/>
            </p:cNvPicPr>
            <p:nvPr/>
          </p:nvPicPr>
          <p:blipFill>
            <a:blip r:embed="rId6"/>
            <a:srcRect l="15755" r="15755"/>
            <a:stretch>
              <a:fillRect/>
            </a:stretch>
          </p:blipFill>
          <p:spPr>
            <a:xfrm>
              <a:off x="0" y="0"/>
              <a:ext cx="2265988" cy="2205701"/>
            </a:xfrm>
            <a:prstGeom prst="rect">
              <a:avLst/>
            </a:prstGeom>
          </p:spPr>
        </p:pic>
      </p:grpSp>
      <p:grpSp>
        <p:nvGrpSpPr>
          <p:cNvPr id="9" name="Group 9"/>
          <p:cNvGrpSpPr/>
          <p:nvPr/>
        </p:nvGrpSpPr>
        <p:grpSpPr>
          <a:xfrm>
            <a:off x="1028700" y="1028700"/>
            <a:ext cx="5486400" cy="8229600"/>
            <a:chOff x="0" y="0"/>
            <a:chExt cx="6350000" cy="9525000"/>
          </a:xfrm>
        </p:grpSpPr>
        <p:sp>
          <p:nvSpPr>
            <p:cNvPr id="10" name="Freeform 10"/>
            <p:cNvSpPr/>
            <p:nvPr/>
          </p:nvSpPr>
          <p:spPr>
            <a:xfrm>
              <a:off x="0" y="0"/>
              <a:ext cx="6350000" cy="9525000"/>
            </a:xfrm>
            <a:custGeom>
              <a:avLst/>
              <a:gdLst/>
              <a:ahLst/>
              <a:cxnLst/>
              <a:rect l="l" t="t" r="r" b="b"/>
              <a:pathLst>
                <a:path w="6350000" h="9525000">
                  <a:moveTo>
                    <a:pt x="0" y="9042400"/>
                  </a:moveTo>
                  <a:lnTo>
                    <a:pt x="0" y="482600"/>
                  </a:lnTo>
                  <a:cubicBezTo>
                    <a:pt x="0" y="215900"/>
                    <a:pt x="215900" y="0"/>
                    <a:pt x="482600" y="0"/>
                  </a:cubicBezTo>
                  <a:lnTo>
                    <a:pt x="5867400" y="0"/>
                  </a:lnTo>
                  <a:cubicBezTo>
                    <a:pt x="6134100" y="0"/>
                    <a:pt x="6350000" y="217170"/>
                    <a:pt x="6350000" y="482600"/>
                  </a:cubicBezTo>
                  <a:lnTo>
                    <a:pt x="6350000" y="9042400"/>
                  </a:lnTo>
                  <a:cubicBezTo>
                    <a:pt x="6350000" y="9309100"/>
                    <a:pt x="6134100" y="9525000"/>
                    <a:pt x="5867400" y="9525000"/>
                  </a:cubicBezTo>
                  <a:lnTo>
                    <a:pt x="482600" y="9525000"/>
                  </a:lnTo>
                  <a:cubicBezTo>
                    <a:pt x="217170" y="9525000"/>
                    <a:pt x="0" y="9309100"/>
                    <a:pt x="0" y="9042400"/>
                  </a:cubicBezTo>
                  <a:close/>
                </a:path>
              </a:pathLst>
            </a:custGeom>
            <a:blipFill>
              <a:blip r:embed="rId7"/>
              <a:stretch>
                <a:fillRect l="-88336" r="-36803"/>
              </a:stretch>
            </a:blipFill>
          </p:spPr>
          <p:txBody>
            <a:bodyPr/>
            <a:lstStyle/>
            <a:p>
              <a:endParaRPr lang="en-GB"/>
            </a:p>
          </p:txBody>
        </p:sp>
      </p:grpSp>
      <p:grpSp>
        <p:nvGrpSpPr>
          <p:cNvPr id="11" name="Group 11"/>
          <p:cNvGrpSpPr/>
          <p:nvPr/>
        </p:nvGrpSpPr>
        <p:grpSpPr>
          <a:xfrm>
            <a:off x="7444509" y="4885933"/>
            <a:ext cx="9584200" cy="4203281"/>
            <a:chOff x="0" y="0"/>
            <a:chExt cx="2524234" cy="1107037"/>
          </a:xfrm>
        </p:grpSpPr>
        <p:sp>
          <p:nvSpPr>
            <p:cNvPr id="12" name="Freeform 12"/>
            <p:cNvSpPr/>
            <p:nvPr/>
          </p:nvSpPr>
          <p:spPr>
            <a:xfrm>
              <a:off x="0" y="0"/>
              <a:ext cx="2524234" cy="1107037"/>
            </a:xfrm>
            <a:custGeom>
              <a:avLst/>
              <a:gdLst/>
              <a:ahLst/>
              <a:cxnLst/>
              <a:rect l="l" t="t" r="r" b="b"/>
              <a:pathLst>
                <a:path w="2524234" h="1107037">
                  <a:moveTo>
                    <a:pt x="0" y="0"/>
                  </a:moveTo>
                  <a:lnTo>
                    <a:pt x="2524234" y="0"/>
                  </a:lnTo>
                  <a:lnTo>
                    <a:pt x="2524234" y="1107037"/>
                  </a:lnTo>
                  <a:lnTo>
                    <a:pt x="0" y="1107037"/>
                  </a:lnTo>
                  <a:close/>
                </a:path>
              </a:pathLst>
            </a:custGeom>
            <a:solidFill>
              <a:srgbClr val="1D3E73"/>
            </a:solidFill>
          </p:spPr>
          <p:txBody>
            <a:bodyPr/>
            <a:lstStyle/>
            <a:p>
              <a:endParaRPr lang="en-GB"/>
            </a:p>
          </p:txBody>
        </p:sp>
        <p:sp>
          <p:nvSpPr>
            <p:cNvPr id="13" name="TextBox 13"/>
            <p:cNvSpPr txBox="1"/>
            <p:nvPr/>
          </p:nvSpPr>
          <p:spPr>
            <a:xfrm>
              <a:off x="0" y="-28575"/>
              <a:ext cx="2524234" cy="1135612"/>
            </a:xfrm>
            <a:prstGeom prst="rect">
              <a:avLst/>
            </a:prstGeom>
          </p:spPr>
          <p:txBody>
            <a:bodyPr lIns="50800" tIns="50800" rIns="50800" bIns="50800" rtlCol="0" anchor="ctr"/>
            <a:lstStyle/>
            <a:p>
              <a:pPr algn="ctr">
                <a:lnSpc>
                  <a:spcPts val="2096"/>
                </a:lnSpc>
              </a:pPr>
              <a:endParaRPr/>
            </a:p>
          </p:txBody>
        </p:sp>
      </p:grpSp>
      <p:sp>
        <p:nvSpPr>
          <p:cNvPr id="14" name="TextBox 14"/>
          <p:cNvSpPr txBox="1"/>
          <p:nvPr/>
        </p:nvSpPr>
        <p:spPr>
          <a:xfrm>
            <a:off x="7105080" y="819114"/>
            <a:ext cx="10657970" cy="1456358"/>
          </a:xfrm>
          <a:prstGeom prst="rect">
            <a:avLst/>
          </a:prstGeom>
        </p:spPr>
        <p:txBody>
          <a:bodyPr lIns="0" tIns="0" rIns="0" bIns="0" rtlCol="0" anchor="t">
            <a:spAutoFit/>
          </a:bodyPr>
          <a:lstStyle/>
          <a:p>
            <a:pPr algn="l">
              <a:lnSpc>
                <a:spcPts val="5750"/>
              </a:lnSpc>
            </a:pPr>
            <a:r>
              <a:rPr lang="en-US" sz="5227" b="1">
                <a:solidFill>
                  <a:srgbClr val="1D3E73"/>
                </a:solidFill>
                <a:latin typeface="Montserrat Semi-Bold"/>
                <a:ea typeface="Montserrat Semi-Bold"/>
                <a:cs typeface="Montserrat Semi-Bold"/>
                <a:sym typeface="Montserrat Semi-Bold"/>
              </a:rPr>
              <a:t>Current Policies for International Assignments</a:t>
            </a:r>
          </a:p>
        </p:txBody>
      </p:sp>
      <p:sp>
        <p:nvSpPr>
          <p:cNvPr id="15" name="TextBox 15"/>
          <p:cNvSpPr txBox="1"/>
          <p:nvPr/>
        </p:nvSpPr>
        <p:spPr>
          <a:xfrm>
            <a:off x="7563762" y="5076825"/>
            <a:ext cx="8669895" cy="3836671"/>
          </a:xfrm>
          <a:prstGeom prst="rect">
            <a:avLst/>
          </a:prstGeom>
        </p:spPr>
        <p:txBody>
          <a:bodyPr lIns="0" tIns="0" rIns="0" bIns="0" rtlCol="0" anchor="t">
            <a:spAutoFit/>
          </a:bodyPr>
          <a:lstStyle/>
          <a:p>
            <a:pPr marL="496564" lvl="1" indent="-248282" algn="l">
              <a:lnSpc>
                <a:spcPts val="3449"/>
              </a:lnSpc>
              <a:buFont typeface="Arial"/>
              <a:buChar char="•"/>
            </a:pPr>
            <a:r>
              <a:rPr lang="en-US" sz="2299">
                <a:solidFill>
                  <a:srgbClr val="FFFFFF"/>
                </a:solidFill>
                <a:latin typeface="Source Sans Pro"/>
                <a:ea typeface="Source Sans Pro"/>
                <a:cs typeface="Source Sans Pro"/>
                <a:sym typeface="Source Sans Pro"/>
              </a:rPr>
              <a:t>Structured global mobility programs: short-term and long-term international assignments.</a:t>
            </a:r>
          </a:p>
          <a:p>
            <a:pPr marL="496564" lvl="1" indent="-248282" algn="l">
              <a:lnSpc>
                <a:spcPts val="3449"/>
              </a:lnSpc>
              <a:buFont typeface="Arial"/>
              <a:buChar char="•"/>
            </a:pPr>
            <a:r>
              <a:rPr lang="en-US" sz="2299">
                <a:solidFill>
                  <a:srgbClr val="FFFFFF"/>
                </a:solidFill>
                <a:latin typeface="Source Sans Pro"/>
                <a:ea typeface="Source Sans Pro"/>
                <a:cs typeface="Source Sans Pro"/>
                <a:sym typeface="Source Sans Pro"/>
              </a:rPr>
              <a:t>Pre-departure training: cultural awareness, local laws, and digital collaboration tools.</a:t>
            </a:r>
          </a:p>
          <a:p>
            <a:pPr marL="496564" lvl="1" indent="-248282" algn="l">
              <a:lnSpc>
                <a:spcPts val="3449"/>
              </a:lnSpc>
              <a:buFont typeface="Arial"/>
              <a:buChar char="•"/>
            </a:pPr>
            <a:r>
              <a:rPr lang="en-US" sz="2299">
                <a:solidFill>
                  <a:srgbClr val="FFFFFF"/>
                </a:solidFill>
                <a:latin typeface="Source Sans Pro"/>
                <a:ea typeface="Source Sans Pro"/>
                <a:cs typeface="Source Sans Pro"/>
                <a:sym typeface="Source Sans Pro"/>
              </a:rPr>
              <a:t>Repatriation support and career planning after assignment completion.</a:t>
            </a:r>
          </a:p>
          <a:p>
            <a:pPr marL="496564" lvl="1" indent="-248282" algn="l">
              <a:lnSpc>
                <a:spcPts val="3449"/>
              </a:lnSpc>
              <a:buFont typeface="Arial"/>
              <a:buChar char="•"/>
            </a:pPr>
            <a:r>
              <a:rPr lang="en-US" sz="2299">
                <a:solidFill>
                  <a:srgbClr val="FFFFFF"/>
                </a:solidFill>
                <a:latin typeface="Source Sans Pro"/>
                <a:ea typeface="Source Sans Pro"/>
                <a:cs typeface="Source Sans Pro"/>
                <a:sym typeface="Source Sans Pro"/>
              </a:rPr>
              <a:t>Compensation and benefits aligned with local and global standards (Collings et al., 2019).</a:t>
            </a:r>
          </a:p>
          <a:p>
            <a:pPr algn="l">
              <a:lnSpc>
                <a:spcPts val="3449"/>
              </a:lnSpc>
            </a:pPr>
            <a:endParaRPr lang="en-US" sz="2299">
              <a:solidFill>
                <a:srgbClr val="FFFFFF"/>
              </a:solidFill>
              <a:latin typeface="Source Sans Pro"/>
              <a:ea typeface="Source Sans Pro"/>
              <a:cs typeface="Source Sans Pro"/>
              <a:sym typeface="Source Sans Pro"/>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grpSp>
        <p:nvGrpSpPr>
          <p:cNvPr id="3" name="Group 3"/>
          <p:cNvGrpSpPr/>
          <p:nvPr/>
        </p:nvGrpSpPr>
        <p:grpSpPr>
          <a:xfrm>
            <a:off x="1028700" y="4062584"/>
            <a:ext cx="5342507" cy="5342507"/>
            <a:chOff x="0" y="0"/>
            <a:chExt cx="812800" cy="812800"/>
          </a:xfrm>
        </p:grpSpPr>
        <p:sp>
          <p:nvSpPr>
            <p:cNvPr id="4" name="Freeform 4"/>
            <p:cNvSpPr/>
            <p:nvPr/>
          </p:nvSpPr>
          <p:spPr>
            <a:xfrm>
              <a:off x="0" y="0"/>
              <a:ext cx="812800" cy="812800"/>
            </a:xfrm>
            <a:custGeom>
              <a:avLst/>
              <a:gdLst/>
              <a:ahLst/>
              <a:cxnLst/>
              <a:rect l="l" t="t" r="r" b="b"/>
              <a:pathLst>
                <a:path w="812800" h="812800">
                  <a:moveTo>
                    <a:pt x="73905" y="0"/>
                  </a:moveTo>
                  <a:lnTo>
                    <a:pt x="738895" y="0"/>
                  </a:lnTo>
                  <a:cubicBezTo>
                    <a:pt x="758496" y="0"/>
                    <a:pt x="777294" y="7786"/>
                    <a:pt x="791154" y="21646"/>
                  </a:cubicBezTo>
                  <a:cubicBezTo>
                    <a:pt x="805014" y="35506"/>
                    <a:pt x="812800" y="54304"/>
                    <a:pt x="812800" y="73905"/>
                  </a:cubicBezTo>
                  <a:lnTo>
                    <a:pt x="812800" y="738895"/>
                  </a:lnTo>
                  <a:cubicBezTo>
                    <a:pt x="812800" y="758496"/>
                    <a:pt x="805014" y="777294"/>
                    <a:pt x="791154" y="791154"/>
                  </a:cubicBezTo>
                  <a:cubicBezTo>
                    <a:pt x="777294" y="805014"/>
                    <a:pt x="758496" y="812800"/>
                    <a:pt x="738895" y="812800"/>
                  </a:cubicBezTo>
                  <a:lnTo>
                    <a:pt x="73905" y="812800"/>
                  </a:lnTo>
                  <a:cubicBezTo>
                    <a:pt x="54304" y="812800"/>
                    <a:pt x="35506" y="805014"/>
                    <a:pt x="21646" y="791154"/>
                  </a:cubicBezTo>
                  <a:cubicBezTo>
                    <a:pt x="7786" y="777294"/>
                    <a:pt x="0" y="758496"/>
                    <a:pt x="0" y="738895"/>
                  </a:cubicBezTo>
                  <a:lnTo>
                    <a:pt x="0" y="73905"/>
                  </a:lnTo>
                  <a:cubicBezTo>
                    <a:pt x="0" y="54304"/>
                    <a:pt x="7786" y="35506"/>
                    <a:pt x="21646" y="21646"/>
                  </a:cubicBezTo>
                  <a:cubicBezTo>
                    <a:pt x="35506" y="7786"/>
                    <a:pt x="54304" y="0"/>
                    <a:pt x="73905" y="0"/>
                  </a:cubicBezTo>
                  <a:close/>
                </a:path>
              </a:pathLst>
            </a:custGeom>
            <a:solidFill>
              <a:srgbClr val="1D3E73"/>
            </a:solidFill>
          </p:spPr>
          <p:txBody>
            <a:bodyPr/>
            <a:lstStyle/>
            <a:p>
              <a:endParaRPr lang="en-GB"/>
            </a:p>
          </p:txBody>
        </p:sp>
        <p:sp>
          <p:nvSpPr>
            <p:cNvPr id="5" name="TextBox 5"/>
            <p:cNvSpPr txBox="1"/>
            <p:nvPr/>
          </p:nvSpPr>
          <p:spPr>
            <a:xfrm>
              <a:off x="0" y="-57150"/>
              <a:ext cx="812800" cy="869950"/>
            </a:xfrm>
            <a:prstGeom prst="rect">
              <a:avLst/>
            </a:prstGeom>
          </p:spPr>
          <p:txBody>
            <a:bodyPr lIns="50800" tIns="50800" rIns="50800" bIns="50800" rtlCol="0" anchor="ctr"/>
            <a:lstStyle/>
            <a:p>
              <a:pPr algn="ctr">
                <a:lnSpc>
                  <a:spcPts val="2699"/>
                </a:lnSpc>
              </a:pPr>
              <a:endParaRPr/>
            </a:p>
          </p:txBody>
        </p:sp>
      </p:grpSp>
      <p:grpSp>
        <p:nvGrpSpPr>
          <p:cNvPr id="6" name="Group 6"/>
          <p:cNvGrpSpPr/>
          <p:nvPr/>
        </p:nvGrpSpPr>
        <p:grpSpPr>
          <a:xfrm rot="5420609">
            <a:off x="4477169" y="6292352"/>
            <a:ext cx="5342507" cy="888201"/>
            <a:chOff x="0" y="0"/>
            <a:chExt cx="812800" cy="135129"/>
          </a:xfrm>
        </p:grpSpPr>
        <p:sp>
          <p:nvSpPr>
            <p:cNvPr id="7" name="Freeform 7"/>
            <p:cNvSpPr/>
            <p:nvPr/>
          </p:nvSpPr>
          <p:spPr>
            <a:xfrm>
              <a:off x="0" y="0"/>
              <a:ext cx="812800" cy="135129"/>
            </a:xfrm>
            <a:custGeom>
              <a:avLst/>
              <a:gdLst/>
              <a:ahLst/>
              <a:cxnLst/>
              <a:rect l="l" t="t" r="r" b="b"/>
              <a:pathLst>
                <a:path w="812800" h="135129">
                  <a:moveTo>
                    <a:pt x="67565" y="0"/>
                  </a:moveTo>
                  <a:lnTo>
                    <a:pt x="745235" y="0"/>
                  </a:lnTo>
                  <a:cubicBezTo>
                    <a:pt x="763155" y="0"/>
                    <a:pt x="780340" y="7118"/>
                    <a:pt x="793011" y="19789"/>
                  </a:cubicBezTo>
                  <a:cubicBezTo>
                    <a:pt x="805682" y="32460"/>
                    <a:pt x="812800" y="49645"/>
                    <a:pt x="812800" y="67565"/>
                  </a:cubicBezTo>
                  <a:lnTo>
                    <a:pt x="812800" y="67565"/>
                  </a:lnTo>
                  <a:cubicBezTo>
                    <a:pt x="812800" y="104880"/>
                    <a:pt x="782550" y="135129"/>
                    <a:pt x="745235" y="135129"/>
                  </a:cubicBezTo>
                  <a:lnTo>
                    <a:pt x="67565" y="135129"/>
                  </a:lnTo>
                  <a:cubicBezTo>
                    <a:pt x="49645" y="135129"/>
                    <a:pt x="32460" y="128011"/>
                    <a:pt x="19789" y="115340"/>
                  </a:cubicBezTo>
                  <a:cubicBezTo>
                    <a:pt x="7118" y="102669"/>
                    <a:pt x="0" y="85484"/>
                    <a:pt x="0" y="67565"/>
                  </a:cubicBezTo>
                  <a:lnTo>
                    <a:pt x="0" y="67565"/>
                  </a:lnTo>
                  <a:cubicBezTo>
                    <a:pt x="0" y="49645"/>
                    <a:pt x="7118" y="32460"/>
                    <a:pt x="19789" y="19789"/>
                  </a:cubicBezTo>
                  <a:cubicBezTo>
                    <a:pt x="32460" y="7118"/>
                    <a:pt x="49645" y="0"/>
                    <a:pt x="67565" y="0"/>
                  </a:cubicBezTo>
                  <a:close/>
                </a:path>
              </a:pathLst>
            </a:custGeom>
            <a:solidFill>
              <a:srgbClr val="1D3E73"/>
            </a:solidFill>
          </p:spPr>
          <p:txBody>
            <a:bodyPr/>
            <a:lstStyle/>
            <a:p>
              <a:endParaRPr lang="en-GB"/>
            </a:p>
          </p:txBody>
        </p:sp>
        <p:sp>
          <p:nvSpPr>
            <p:cNvPr id="8" name="TextBox 8"/>
            <p:cNvSpPr txBox="1"/>
            <p:nvPr/>
          </p:nvSpPr>
          <p:spPr>
            <a:xfrm>
              <a:off x="0" y="-57150"/>
              <a:ext cx="812800" cy="192279"/>
            </a:xfrm>
            <a:prstGeom prst="rect">
              <a:avLst/>
            </a:prstGeom>
          </p:spPr>
          <p:txBody>
            <a:bodyPr lIns="50800" tIns="50800" rIns="50800" bIns="50800" rtlCol="0" anchor="ctr"/>
            <a:lstStyle/>
            <a:p>
              <a:pPr algn="ctr">
                <a:lnSpc>
                  <a:spcPts val="2699"/>
                </a:lnSpc>
              </a:pPr>
              <a:endParaRPr/>
            </a:p>
          </p:txBody>
        </p:sp>
      </p:grpSp>
      <p:sp>
        <p:nvSpPr>
          <p:cNvPr id="9" name="Freeform 9"/>
          <p:cNvSpPr/>
          <p:nvPr/>
        </p:nvSpPr>
        <p:spPr>
          <a:xfrm>
            <a:off x="1028700" y="2057400"/>
            <a:ext cx="5575554" cy="8229600"/>
          </a:xfrm>
          <a:custGeom>
            <a:avLst/>
            <a:gdLst/>
            <a:ahLst/>
            <a:cxnLst/>
            <a:rect l="l" t="t" r="r" b="b"/>
            <a:pathLst>
              <a:path w="5575554" h="8229600">
                <a:moveTo>
                  <a:pt x="0" y="0"/>
                </a:moveTo>
                <a:lnTo>
                  <a:pt x="5575554" y="0"/>
                </a:lnTo>
                <a:lnTo>
                  <a:pt x="5575554" y="8229600"/>
                </a:lnTo>
                <a:lnTo>
                  <a:pt x="0" y="8229600"/>
                </a:lnTo>
                <a:lnTo>
                  <a:pt x="0" y="0"/>
                </a:lnTo>
                <a:close/>
              </a:path>
            </a:pathLst>
          </a:custGeom>
          <a:blipFill>
            <a:blip r:embed="rId4"/>
            <a:stretch>
              <a:fillRect/>
            </a:stretch>
          </a:blipFill>
        </p:spPr>
        <p:txBody>
          <a:bodyPr/>
          <a:lstStyle/>
          <a:p>
            <a:endParaRPr lang="en-GB"/>
          </a:p>
        </p:txBody>
      </p:sp>
      <p:sp>
        <p:nvSpPr>
          <p:cNvPr id="10" name="TextBox 10"/>
          <p:cNvSpPr txBox="1"/>
          <p:nvPr/>
        </p:nvSpPr>
        <p:spPr>
          <a:xfrm>
            <a:off x="7922855" y="1306405"/>
            <a:ext cx="10141534" cy="2533650"/>
          </a:xfrm>
          <a:prstGeom prst="rect">
            <a:avLst/>
          </a:prstGeom>
        </p:spPr>
        <p:txBody>
          <a:bodyPr lIns="0" tIns="0" rIns="0" bIns="0" rtlCol="0" anchor="t">
            <a:spAutoFit/>
          </a:bodyPr>
          <a:lstStyle/>
          <a:p>
            <a:pPr algn="l">
              <a:lnSpc>
                <a:spcPts val="9985"/>
              </a:lnSpc>
            </a:pPr>
            <a:r>
              <a:rPr lang="en-US" sz="8321" b="1">
                <a:solidFill>
                  <a:srgbClr val="1D3E73"/>
                </a:solidFill>
                <a:latin typeface="Montserrat Bold"/>
                <a:ea typeface="Montserrat Bold"/>
                <a:cs typeface="Montserrat Bold"/>
                <a:sym typeface="Montserrat Bold"/>
              </a:rPr>
              <a:t>Role of Line Managers</a:t>
            </a:r>
          </a:p>
        </p:txBody>
      </p:sp>
      <p:sp>
        <p:nvSpPr>
          <p:cNvPr id="11" name="TextBox 11"/>
          <p:cNvSpPr txBox="1"/>
          <p:nvPr/>
        </p:nvSpPr>
        <p:spPr>
          <a:xfrm>
            <a:off x="7922855" y="4393793"/>
            <a:ext cx="10141534" cy="4996905"/>
          </a:xfrm>
          <a:prstGeom prst="rect">
            <a:avLst/>
          </a:prstGeom>
        </p:spPr>
        <p:txBody>
          <a:bodyPr lIns="0" tIns="0" rIns="0" bIns="0" rtlCol="0" anchor="t">
            <a:spAutoFit/>
          </a:bodyPr>
          <a:lstStyle/>
          <a:p>
            <a:pPr marL="722755" lvl="1" indent="-361378" algn="l">
              <a:lnSpc>
                <a:spcPts val="5021"/>
              </a:lnSpc>
              <a:buFont typeface="Arial"/>
              <a:buChar char="•"/>
            </a:pPr>
            <a:r>
              <a:rPr lang="en-US" sz="3347">
                <a:solidFill>
                  <a:srgbClr val="000000"/>
                </a:solidFill>
                <a:latin typeface="Source Sans Pro"/>
                <a:ea typeface="Source Sans Pro"/>
                <a:cs typeface="Source Sans Pro"/>
                <a:sym typeface="Source Sans Pro"/>
              </a:rPr>
              <a:t>Facilitate smooth integration of international assignees.</a:t>
            </a:r>
          </a:p>
          <a:p>
            <a:pPr marL="722755" lvl="1" indent="-361378" algn="l">
              <a:lnSpc>
                <a:spcPts val="5021"/>
              </a:lnSpc>
              <a:buFont typeface="Arial"/>
              <a:buChar char="•"/>
            </a:pPr>
            <a:r>
              <a:rPr lang="en-US" sz="3347">
                <a:solidFill>
                  <a:srgbClr val="000000"/>
                </a:solidFill>
                <a:latin typeface="Source Sans Pro"/>
                <a:ea typeface="Source Sans Pro"/>
                <a:cs typeface="Source Sans Pro"/>
                <a:sym typeface="Source Sans Pro"/>
              </a:rPr>
              <a:t>Monitor performance and provide ongoing feedback.</a:t>
            </a:r>
          </a:p>
          <a:p>
            <a:pPr marL="722755" lvl="1" indent="-361378" algn="l">
              <a:lnSpc>
                <a:spcPts val="5021"/>
              </a:lnSpc>
              <a:buFont typeface="Arial"/>
              <a:buChar char="•"/>
            </a:pPr>
            <a:r>
              <a:rPr lang="en-US" sz="3347">
                <a:solidFill>
                  <a:srgbClr val="000000"/>
                </a:solidFill>
                <a:latin typeface="Source Sans Pro"/>
                <a:ea typeface="Source Sans Pro"/>
                <a:cs typeface="Source Sans Pro"/>
                <a:sym typeface="Source Sans Pro"/>
              </a:rPr>
              <a:t>Ensure cultural and operational alignment within teams(Sparrow et al., 2019).</a:t>
            </a:r>
          </a:p>
          <a:p>
            <a:pPr marL="722755" lvl="1" indent="-361378" algn="l">
              <a:lnSpc>
                <a:spcPts val="5021"/>
              </a:lnSpc>
              <a:buFont typeface="Arial"/>
              <a:buChar char="•"/>
            </a:pPr>
            <a:r>
              <a:rPr lang="en-US" sz="3347">
                <a:solidFill>
                  <a:srgbClr val="000000"/>
                </a:solidFill>
                <a:latin typeface="Source Sans Pro"/>
                <a:ea typeface="Source Sans Pro"/>
                <a:cs typeface="Source Sans Pro"/>
                <a:sym typeface="Source Sans Pro"/>
              </a:rPr>
              <a:t>Support virtual collaboration and digital communication tools.</a:t>
            </a:r>
          </a:p>
          <a:p>
            <a:pPr algn="l">
              <a:lnSpc>
                <a:spcPts val="5021"/>
              </a:lnSpc>
            </a:pPr>
            <a:endParaRPr lang="en-US" sz="3347">
              <a:solidFill>
                <a:srgbClr val="000000"/>
              </a:solidFill>
              <a:latin typeface="Source Sans Pro"/>
              <a:ea typeface="Source Sans Pro"/>
              <a:cs typeface="Source Sans Pro"/>
              <a:sym typeface="Source Sans Pro"/>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1D3E73"/>
        </a:solidFill>
        <a:effectLst/>
      </p:bgPr>
    </p:bg>
    <p:spTree>
      <p:nvGrpSpPr>
        <p:cNvPr id="1" name=""/>
        <p:cNvGrpSpPr/>
        <p:nvPr/>
      </p:nvGrpSpPr>
      <p:grpSpPr>
        <a:xfrm>
          <a:off x="0" y="0"/>
          <a:ext cx="0" cy="0"/>
          <a:chOff x="0" y="0"/>
          <a:chExt cx="0" cy="0"/>
        </a:xfrm>
      </p:grpSpPr>
      <p:grpSp>
        <p:nvGrpSpPr>
          <p:cNvPr id="2" name="Group 2"/>
          <p:cNvGrpSpPr/>
          <p:nvPr/>
        </p:nvGrpSpPr>
        <p:grpSpPr>
          <a:xfrm>
            <a:off x="8685791" y="2170699"/>
            <a:ext cx="7820509" cy="6572239"/>
            <a:chOff x="0" y="0"/>
            <a:chExt cx="6350000" cy="5336446"/>
          </a:xfrm>
        </p:grpSpPr>
        <p:sp>
          <p:nvSpPr>
            <p:cNvPr id="3" name="Freeform 3"/>
            <p:cNvSpPr/>
            <p:nvPr/>
          </p:nvSpPr>
          <p:spPr>
            <a:xfrm>
              <a:off x="0" y="0"/>
              <a:ext cx="6350000" cy="5336446"/>
            </a:xfrm>
            <a:custGeom>
              <a:avLst/>
              <a:gdLst/>
              <a:ahLst/>
              <a:cxnLst/>
              <a:rect l="l" t="t" r="r" b="b"/>
              <a:pathLst>
                <a:path w="6350000" h="5336446">
                  <a:moveTo>
                    <a:pt x="0" y="4535979"/>
                  </a:moveTo>
                  <a:lnTo>
                    <a:pt x="0" y="800467"/>
                  </a:lnTo>
                  <a:cubicBezTo>
                    <a:pt x="0" y="357542"/>
                    <a:pt x="170180" y="0"/>
                    <a:pt x="381000" y="0"/>
                  </a:cubicBezTo>
                  <a:lnTo>
                    <a:pt x="5969000" y="0"/>
                  </a:lnTo>
                  <a:cubicBezTo>
                    <a:pt x="6179820" y="0"/>
                    <a:pt x="6350000" y="357542"/>
                    <a:pt x="6350000" y="800467"/>
                  </a:cubicBezTo>
                  <a:lnTo>
                    <a:pt x="6350000" y="4535979"/>
                  </a:lnTo>
                  <a:cubicBezTo>
                    <a:pt x="6350000" y="4978904"/>
                    <a:pt x="6179820" y="5336446"/>
                    <a:pt x="5969000" y="5336446"/>
                  </a:cubicBezTo>
                  <a:lnTo>
                    <a:pt x="381000" y="5336446"/>
                  </a:lnTo>
                  <a:cubicBezTo>
                    <a:pt x="170180" y="5336446"/>
                    <a:pt x="0" y="4978904"/>
                    <a:pt x="0" y="4535979"/>
                  </a:cubicBezTo>
                  <a:close/>
                </a:path>
              </a:pathLst>
            </a:custGeom>
            <a:blipFill>
              <a:blip r:embed="rId3"/>
              <a:stretch>
                <a:fillRect l="-24535" r="-24535"/>
              </a:stretch>
            </a:blipFill>
          </p:spPr>
          <p:txBody>
            <a:bodyPr/>
            <a:lstStyle/>
            <a:p>
              <a:endParaRPr lang="en-GB"/>
            </a:p>
          </p:txBody>
        </p:sp>
      </p:grpSp>
      <p:sp>
        <p:nvSpPr>
          <p:cNvPr id="4" name="TextBox 4"/>
          <p:cNvSpPr txBox="1"/>
          <p:nvPr/>
        </p:nvSpPr>
        <p:spPr>
          <a:xfrm>
            <a:off x="1433881" y="1076325"/>
            <a:ext cx="10648483" cy="2236373"/>
          </a:xfrm>
          <a:prstGeom prst="rect">
            <a:avLst/>
          </a:prstGeom>
        </p:spPr>
        <p:txBody>
          <a:bodyPr lIns="0" tIns="0" rIns="0" bIns="0" rtlCol="0" anchor="t">
            <a:spAutoFit/>
          </a:bodyPr>
          <a:lstStyle/>
          <a:p>
            <a:pPr algn="l">
              <a:lnSpc>
                <a:spcPts val="5840"/>
              </a:lnSpc>
            </a:pPr>
            <a:r>
              <a:rPr lang="en-US" sz="5309" b="1">
                <a:solidFill>
                  <a:srgbClr val="FFFFFF"/>
                </a:solidFill>
                <a:latin typeface="Montserrat Semi-Bold"/>
                <a:ea typeface="Montserrat Semi-Bold"/>
                <a:cs typeface="Montserrat Semi-Bold"/>
                <a:sym typeface="Montserrat Semi-Bold"/>
              </a:rPr>
              <a:t>Key Challenges in International Team Management</a:t>
            </a:r>
          </a:p>
        </p:txBody>
      </p:sp>
      <p:sp>
        <p:nvSpPr>
          <p:cNvPr id="5" name="TextBox 5"/>
          <p:cNvSpPr txBox="1"/>
          <p:nvPr/>
        </p:nvSpPr>
        <p:spPr>
          <a:xfrm>
            <a:off x="1028700" y="3562348"/>
            <a:ext cx="7074540" cy="5646424"/>
          </a:xfrm>
          <a:prstGeom prst="rect">
            <a:avLst/>
          </a:prstGeom>
        </p:spPr>
        <p:txBody>
          <a:bodyPr lIns="0" tIns="0" rIns="0" bIns="0" rtlCol="0" anchor="t">
            <a:spAutoFit/>
          </a:bodyPr>
          <a:lstStyle/>
          <a:p>
            <a:pPr marL="647690" lvl="1" indent="-323845" algn="l">
              <a:lnSpc>
                <a:spcPts val="5639"/>
              </a:lnSpc>
              <a:buFont typeface="Arial"/>
              <a:buChar char="•"/>
            </a:pPr>
            <a:r>
              <a:rPr lang="en-US" sz="2999">
                <a:solidFill>
                  <a:srgbClr val="FFFFFF"/>
                </a:solidFill>
                <a:latin typeface="Source Sans Pro"/>
                <a:ea typeface="Source Sans Pro"/>
                <a:cs typeface="Source Sans Pro"/>
                <a:sym typeface="Source Sans Pro"/>
              </a:rPr>
              <a:t>Cultural differences affecting communication and collaboration.</a:t>
            </a:r>
          </a:p>
          <a:p>
            <a:pPr marL="647690" lvl="1" indent="-323845" algn="l">
              <a:lnSpc>
                <a:spcPts val="5639"/>
              </a:lnSpc>
              <a:buFont typeface="Arial"/>
              <a:buChar char="•"/>
            </a:pPr>
            <a:r>
              <a:rPr lang="en-US" sz="2999">
                <a:solidFill>
                  <a:srgbClr val="FFFFFF"/>
                </a:solidFill>
                <a:latin typeface="Source Sans Pro"/>
                <a:ea typeface="Source Sans Pro"/>
                <a:cs typeface="Source Sans Pro"/>
                <a:sym typeface="Source Sans Pro"/>
              </a:rPr>
              <a:t>Time zone challenges in virtual teams.</a:t>
            </a:r>
          </a:p>
          <a:p>
            <a:pPr marL="647690" lvl="1" indent="-323845" algn="l">
              <a:lnSpc>
                <a:spcPts val="5639"/>
              </a:lnSpc>
              <a:buFont typeface="Arial"/>
              <a:buChar char="•"/>
            </a:pPr>
            <a:r>
              <a:rPr lang="en-US" sz="2999">
                <a:solidFill>
                  <a:srgbClr val="FFFFFF"/>
                </a:solidFill>
                <a:latin typeface="Source Sans Pro"/>
                <a:ea typeface="Source Sans Pro"/>
                <a:cs typeface="Source Sans Pro"/>
                <a:sym typeface="Source Sans Pro"/>
              </a:rPr>
              <a:t>Knowledge transfer and retention post-assignment.</a:t>
            </a:r>
          </a:p>
          <a:p>
            <a:pPr marL="647690" lvl="1" indent="-323845" algn="l">
              <a:lnSpc>
                <a:spcPts val="5639"/>
              </a:lnSpc>
              <a:buFont typeface="Arial"/>
              <a:buChar char="•"/>
            </a:pPr>
            <a:r>
              <a:rPr lang="en-US" sz="2999">
                <a:solidFill>
                  <a:srgbClr val="FFFFFF"/>
                </a:solidFill>
                <a:latin typeface="Source Sans Pro"/>
                <a:ea typeface="Source Sans Pro"/>
                <a:cs typeface="Source Sans Pro"/>
                <a:sym typeface="Source Sans Pro"/>
              </a:rPr>
              <a:t>Balancing local autonomy with global standardisation (Collings et al., 2019).</a:t>
            </a:r>
          </a:p>
          <a:p>
            <a:pPr algn="l">
              <a:lnSpc>
                <a:spcPts val="5639"/>
              </a:lnSpc>
            </a:pPr>
            <a:endParaRPr lang="en-US" sz="2999">
              <a:solidFill>
                <a:srgbClr val="FFFFFF"/>
              </a:solidFill>
              <a:latin typeface="Source Sans Pro"/>
              <a:ea typeface="Source Sans Pro"/>
              <a:cs typeface="Source Sans Pro"/>
              <a:sym typeface="Source Sans Pro"/>
            </a:endParaRPr>
          </a:p>
        </p:txBody>
      </p:sp>
      <p:grpSp>
        <p:nvGrpSpPr>
          <p:cNvPr id="6" name="Group 6"/>
          <p:cNvGrpSpPr/>
          <p:nvPr/>
        </p:nvGrpSpPr>
        <p:grpSpPr>
          <a:xfrm>
            <a:off x="17651602" y="0"/>
            <a:ext cx="636398" cy="10287000"/>
            <a:chOff x="0" y="0"/>
            <a:chExt cx="167611" cy="2709333"/>
          </a:xfrm>
        </p:grpSpPr>
        <p:sp>
          <p:nvSpPr>
            <p:cNvPr id="7" name="Freeform 7"/>
            <p:cNvSpPr/>
            <p:nvPr/>
          </p:nvSpPr>
          <p:spPr>
            <a:xfrm>
              <a:off x="0" y="0"/>
              <a:ext cx="167611" cy="2709333"/>
            </a:xfrm>
            <a:custGeom>
              <a:avLst/>
              <a:gdLst/>
              <a:ahLst/>
              <a:cxnLst/>
              <a:rect l="l" t="t" r="r" b="b"/>
              <a:pathLst>
                <a:path w="167611" h="2709333">
                  <a:moveTo>
                    <a:pt x="0" y="0"/>
                  </a:moveTo>
                  <a:lnTo>
                    <a:pt x="167611" y="0"/>
                  </a:lnTo>
                  <a:lnTo>
                    <a:pt x="167611" y="2709333"/>
                  </a:lnTo>
                  <a:lnTo>
                    <a:pt x="0" y="2709333"/>
                  </a:lnTo>
                  <a:close/>
                </a:path>
              </a:pathLst>
            </a:custGeom>
            <a:solidFill>
              <a:srgbClr val="FFFFFF"/>
            </a:solidFill>
          </p:spPr>
          <p:txBody>
            <a:bodyPr/>
            <a:lstStyle/>
            <a:p>
              <a:endParaRPr lang="en-GB"/>
            </a:p>
          </p:txBody>
        </p:sp>
        <p:sp>
          <p:nvSpPr>
            <p:cNvPr id="8" name="TextBox 8"/>
            <p:cNvSpPr txBox="1"/>
            <p:nvPr/>
          </p:nvSpPr>
          <p:spPr>
            <a:xfrm>
              <a:off x="0" y="-57150"/>
              <a:ext cx="167611" cy="2766483"/>
            </a:xfrm>
            <a:prstGeom prst="rect">
              <a:avLst/>
            </a:prstGeom>
          </p:spPr>
          <p:txBody>
            <a:bodyPr lIns="50800" tIns="50800" rIns="50800" bIns="50800" rtlCol="0" anchor="ctr"/>
            <a:lstStyle/>
            <a:p>
              <a:pPr algn="ctr">
                <a:lnSpc>
                  <a:spcPts val="2699"/>
                </a:lnSpc>
              </a:pPr>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4062584"/>
            <a:ext cx="5342507" cy="5342507"/>
            <a:chOff x="0" y="0"/>
            <a:chExt cx="812800" cy="812800"/>
          </a:xfrm>
        </p:grpSpPr>
        <p:sp>
          <p:nvSpPr>
            <p:cNvPr id="3" name="Freeform 3"/>
            <p:cNvSpPr/>
            <p:nvPr/>
          </p:nvSpPr>
          <p:spPr>
            <a:xfrm>
              <a:off x="0" y="0"/>
              <a:ext cx="812800" cy="812800"/>
            </a:xfrm>
            <a:custGeom>
              <a:avLst/>
              <a:gdLst/>
              <a:ahLst/>
              <a:cxnLst/>
              <a:rect l="l" t="t" r="r" b="b"/>
              <a:pathLst>
                <a:path w="812800" h="812800">
                  <a:moveTo>
                    <a:pt x="73905" y="0"/>
                  </a:moveTo>
                  <a:lnTo>
                    <a:pt x="738895" y="0"/>
                  </a:lnTo>
                  <a:cubicBezTo>
                    <a:pt x="758496" y="0"/>
                    <a:pt x="777294" y="7786"/>
                    <a:pt x="791154" y="21646"/>
                  </a:cubicBezTo>
                  <a:cubicBezTo>
                    <a:pt x="805014" y="35506"/>
                    <a:pt x="812800" y="54304"/>
                    <a:pt x="812800" y="73905"/>
                  </a:cubicBezTo>
                  <a:lnTo>
                    <a:pt x="812800" y="738895"/>
                  </a:lnTo>
                  <a:cubicBezTo>
                    <a:pt x="812800" y="758496"/>
                    <a:pt x="805014" y="777294"/>
                    <a:pt x="791154" y="791154"/>
                  </a:cubicBezTo>
                  <a:cubicBezTo>
                    <a:pt x="777294" y="805014"/>
                    <a:pt x="758496" y="812800"/>
                    <a:pt x="738895" y="812800"/>
                  </a:cubicBezTo>
                  <a:lnTo>
                    <a:pt x="73905" y="812800"/>
                  </a:lnTo>
                  <a:cubicBezTo>
                    <a:pt x="54304" y="812800"/>
                    <a:pt x="35506" y="805014"/>
                    <a:pt x="21646" y="791154"/>
                  </a:cubicBezTo>
                  <a:cubicBezTo>
                    <a:pt x="7786" y="777294"/>
                    <a:pt x="0" y="758496"/>
                    <a:pt x="0" y="738895"/>
                  </a:cubicBezTo>
                  <a:lnTo>
                    <a:pt x="0" y="73905"/>
                  </a:lnTo>
                  <a:cubicBezTo>
                    <a:pt x="0" y="54304"/>
                    <a:pt x="7786" y="35506"/>
                    <a:pt x="21646" y="21646"/>
                  </a:cubicBezTo>
                  <a:cubicBezTo>
                    <a:pt x="35506" y="7786"/>
                    <a:pt x="54304" y="0"/>
                    <a:pt x="73905" y="0"/>
                  </a:cubicBezTo>
                  <a:close/>
                </a:path>
              </a:pathLst>
            </a:custGeom>
            <a:solidFill>
              <a:srgbClr val="1D3E73"/>
            </a:solidFill>
          </p:spPr>
          <p:txBody>
            <a:bodyPr/>
            <a:lstStyle/>
            <a:p>
              <a:endParaRPr lang="en-GB"/>
            </a:p>
          </p:txBody>
        </p:sp>
        <p:sp>
          <p:nvSpPr>
            <p:cNvPr id="4" name="TextBox 4"/>
            <p:cNvSpPr txBox="1"/>
            <p:nvPr/>
          </p:nvSpPr>
          <p:spPr>
            <a:xfrm>
              <a:off x="0" y="-57150"/>
              <a:ext cx="812800" cy="869950"/>
            </a:xfrm>
            <a:prstGeom prst="rect">
              <a:avLst/>
            </a:prstGeom>
          </p:spPr>
          <p:txBody>
            <a:bodyPr lIns="50800" tIns="50800" rIns="50800" bIns="50800" rtlCol="0" anchor="ctr"/>
            <a:lstStyle/>
            <a:p>
              <a:pPr algn="ctr">
                <a:lnSpc>
                  <a:spcPts val="2699"/>
                </a:lnSpc>
              </a:pPr>
              <a:endParaRPr/>
            </a:p>
          </p:txBody>
        </p:sp>
      </p:grpSp>
      <p:grpSp>
        <p:nvGrpSpPr>
          <p:cNvPr id="5" name="Group 5"/>
          <p:cNvGrpSpPr/>
          <p:nvPr/>
        </p:nvGrpSpPr>
        <p:grpSpPr>
          <a:xfrm>
            <a:off x="1028700" y="2808356"/>
            <a:ext cx="5342507" cy="888201"/>
            <a:chOff x="0" y="0"/>
            <a:chExt cx="812800" cy="135129"/>
          </a:xfrm>
        </p:grpSpPr>
        <p:sp>
          <p:nvSpPr>
            <p:cNvPr id="6" name="Freeform 6"/>
            <p:cNvSpPr/>
            <p:nvPr/>
          </p:nvSpPr>
          <p:spPr>
            <a:xfrm>
              <a:off x="0" y="0"/>
              <a:ext cx="812800" cy="135129"/>
            </a:xfrm>
            <a:custGeom>
              <a:avLst/>
              <a:gdLst/>
              <a:ahLst/>
              <a:cxnLst/>
              <a:rect l="l" t="t" r="r" b="b"/>
              <a:pathLst>
                <a:path w="812800" h="135129">
                  <a:moveTo>
                    <a:pt x="67565" y="0"/>
                  </a:moveTo>
                  <a:lnTo>
                    <a:pt x="745235" y="0"/>
                  </a:lnTo>
                  <a:cubicBezTo>
                    <a:pt x="763155" y="0"/>
                    <a:pt x="780340" y="7118"/>
                    <a:pt x="793011" y="19789"/>
                  </a:cubicBezTo>
                  <a:cubicBezTo>
                    <a:pt x="805682" y="32460"/>
                    <a:pt x="812800" y="49645"/>
                    <a:pt x="812800" y="67565"/>
                  </a:cubicBezTo>
                  <a:lnTo>
                    <a:pt x="812800" y="67565"/>
                  </a:lnTo>
                  <a:cubicBezTo>
                    <a:pt x="812800" y="104880"/>
                    <a:pt x="782550" y="135129"/>
                    <a:pt x="745235" y="135129"/>
                  </a:cubicBezTo>
                  <a:lnTo>
                    <a:pt x="67565" y="135129"/>
                  </a:lnTo>
                  <a:cubicBezTo>
                    <a:pt x="49645" y="135129"/>
                    <a:pt x="32460" y="128011"/>
                    <a:pt x="19789" y="115340"/>
                  </a:cubicBezTo>
                  <a:cubicBezTo>
                    <a:pt x="7118" y="102669"/>
                    <a:pt x="0" y="85484"/>
                    <a:pt x="0" y="67565"/>
                  </a:cubicBezTo>
                  <a:lnTo>
                    <a:pt x="0" y="67565"/>
                  </a:lnTo>
                  <a:cubicBezTo>
                    <a:pt x="0" y="49645"/>
                    <a:pt x="7118" y="32460"/>
                    <a:pt x="19789" y="19789"/>
                  </a:cubicBezTo>
                  <a:cubicBezTo>
                    <a:pt x="32460" y="7118"/>
                    <a:pt x="49645" y="0"/>
                    <a:pt x="67565" y="0"/>
                  </a:cubicBezTo>
                  <a:close/>
                </a:path>
              </a:pathLst>
            </a:custGeom>
            <a:solidFill>
              <a:srgbClr val="1D3E73"/>
            </a:solidFill>
          </p:spPr>
          <p:txBody>
            <a:bodyPr/>
            <a:lstStyle/>
            <a:p>
              <a:endParaRPr lang="en-GB"/>
            </a:p>
          </p:txBody>
        </p:sp>
        <p:sp>
          <p:nvSpPr>
            <p:cNvPr id="7" name="TextBox 7"/>
            <p:cNvSpPr txBox="1"/>
            <p:nvPr/>
          </p:nvSpPr>
          <p:spPr>
            <a:xfrm>
              <a:off x="0" y="-57150"/>
              <a:ext cx="812800" cy="192279"/>
            </a:xfrm>
            <a:prstGeom prst="rect">
              <a:avLst/>
            </a:prstGeom>
          </p:spPr>
          <p:txBody>
            <a:bodyPr lIns="50800" tIns="50800" rIns="50800" bIns="50800" rtlCol="0" anchor="ctr"/>
            <a:lstStyle/>
            <a:p>
              <a:pPr algn="ctr">
                <a:lnSpc>
                  <a:spcPts val="2699"/>
                </a:lnSpc>
              </a:pPr>
              <a:endParaRPr/>
            </a:p>
          </p:txBody>
        </p:sp>
      </p:grpSp>
      <p:sp>
        <p:nvSpPr>
          <p:cNvPr id="8" name="Freeform 8"/>
          <p:cNvSpPr/>
          <p:nvPr/>
        </p:nvSpPr>
        <p:spPr>
          <a:xfrm>
            <a:off x="0" y="3094887"/>
            <a:ext cx="7666539" cy="5174914"/>
          </a:xfrm>
          <a:custGeom>
            <a:avLst/>
            <a:gdLst/>
            <a:ahLst/>
            <a:cxnLst/>
            <a:rect l="l" t="t" r="r" b="b"/>
            <a:pathLst>
              <a:path w="7666539" h="5174914">
                <a:moveTo>
                  <a:pt x="0" y="0"/>
                </a:moveTo>
                <a:lnTo>
                  <a:pt x="7666539" y="0"/>
                </a:lnTo>
                <a:lnTo>
                  <a:pt x="7666539" y="5174914"/>
                </a:lnTo>
                <a:lnTo>
                  <a:pt x="0" y="5174914"/>
                </a:lnTo>
                <a:lnTo>
                  <a:pt x="0" y="0"/>
                </a:lnTo>
                <a:close/>
              </a:path>
            </a:pathLst>
          </a:custGeom>
          <a:blipFill>
            <a:blip r:embed="rId3"/>
            <a:stretch>
              <a:fillRect/>
            </a:stretch>
          </a:blipFill>
        </p:spPr>
        <p:txBody>
          <a:bodyPr/>
          <a:lstStyle/>
          <a:p>
            <a:endParaRPr lang="en-GB"/>
          </a:p>
        </p:txBody>
      </p:sp>
      <p:sp>
        <p:nvSpPr>
          <p:cNvPr id="9" name="TextBox 9"/>
          <p:cNvSpPr txBox="1"/>
          <p:nvPr/>
        </p:nvSpPr>
        <p:spPr>
          <a:xfrm>
            <a:off x="8948242" y="2808356"/>
            <a:ext cx="7797546" cy="857902"/>
          </a:xfrm>
          <a:prstGeom prst="rect">
            <a:avLst/>
          </a:prstGeom>
        </p:spPr>
        <p:txBody>
          <a:bodyPr lIns="0" tIns="0" rIns="0" bIns="0" rtlCol="0" anchor="t">
            <a:spAutoFit/>
          </a:bodyPr>
          <a:lstStyle/>
          <a:p>
            <a:pPr algn="l">
              <a:lnSpc>
                <a:spcPts val="6755"/>
              </a:lnSpc>
            </a:pPr>
            <a:r>
              <a:rPr lang="en-US" sz="5629" b="1">
                <a:solidFill>
                  <a:srgbClr val="1D3E73"/>
                </a:solidFill>
                <a:latin typeface="Montserrat Bold"/>
                <a:ea typeface="Montserrat Bold"/>
                <a:cs typeface="Montserrat Bold"/>
                <a:sym typeface="Montserrat Bold"/>
              </a:rPr>
              <a:t>Recommendations</a:t>
            </a:r>
          </a:p>
        </p:txBody>
      </p:sp>
      <p:sp>
        <p:nvSpPr>
          <p:cNvPr id="10" name="TextBox 10"/>
          <p:cNvSpPr txBox="1"/>
          <p:nvPr/>
        </p:nvSpPr>
        <p:spPr>
          <a:xfrm>
            <a:off x="8014075" y="3753044"/>
            <a:ext cx="9665880" cy="4516756"/>
          </a:xfrm>
          <a:prstGeom prst="rect">
            <a:avLst/>
          </a:prstGeom>
        </p:spPr>
        <p:txBody>
          <a:bodyPr lIns="0" tIns="0" rIns="0" bIns="0" rtlCol="0" anchor="t">
            <a:spAutoFit/>
          </a:bodyPr>
          <a:lstStyle/>
          <a:p>
            <a:pPr marL="582922" lvl="1" indent="-291461" algn="l">
              <a:lnSpc>
                <a:spcPts val="4049"/>
              </a:lnSpc>
              <a:buFont typeface="Arial"/>
              <a:buChar char="•"/>
            </a:pPr>
            <a:r>
              <a:rPr lang="en-US" sz="2699">
                <a:solidFill>
                  <a:srgbClr val="000000"/>
                </a:solidFill>
                <a:latin typeface="Source Sans Pro"/>
                <a:ea typeface="Source Sans Pro"/>
                <a:cs typeface="Source Sans Pro"/>
                <a:sym typeface="Source Sans Pro"/>
              </a:rPr>
              <a:t>Cultural competence and diversity training for team members and managers.</a:t>
            </a:r>
          </a:p>
          <a:p>
            <a:pPr marL="582922" lvl="1" indent="-291461" algn="l">
              <a:lnSpc>
                <a:spcPts val="4049"/>
              </a:lnSpc>
              <a:buFont typeface="Arial"/>
              <a:buChar char="•"/>
            </a:pPr>
            <a:r>
              <a:rPr lang="en-US" sz="2699">
                <a:solidFill>
                  <a:srgbClr val="000000"/>
                </a:solidFill>
                <a:latin typeface="Source Sans Pro"/>
                <a:ea typeface="Source Sans Pro"/>
                <a:cs typeface="Source Sans Pro"/>
                <a:sym typeface="Source Sans Pro"/>
              </a:rPr>
              <a:t>Use of digital collaboration tools (Teams, Zoom, Slack) with clear protocols.</a:t>
            </a:r>
          </a:p>
          <a:p>
            <a:pPr marL="582922" lvl="1" indent="-291461" algn="l">
              <a:lnSpc>
                <a:spcPts val="4049"/>
              </a:lnSpc>
              <a:buFont typeface="Arial"/>
              <a:buChar char="•"/>
            </a:pPr>
            <a:r>
              <a:rPr lang="en-US" sz="2699">
                <a:solidFill>
                  <a:srgbClr val="000000"/>
                </a:solidFill>
                <a:latin typeface="Source Sans Pro"/>
                <a:ea typeface="Source Sans Pro"/>
                <a:cs typeface="Source Sans Pro"/>
                <a:sym typeface="Source Sans Pro"/>
              </a:rPr>
              <a:t>Mentoring programs linking assignees with local and global managers.</a:t>
            </a:r>
          </a:p>
          <a:p>
            <a:pPr marL="582922" lvl="1" indent="-291461" algn="l">
              <a:lnSpc>
                <a:spcPts val="4049"/>
              </a:lnSpc>
              <a:buFont typeface="Arial"/>
              <a:buChar char="•"/>
            </a:pPr>
            <a:r>
              <a:rPr lang="en-US" sz="2699">
                <a:solidFill>
                  <a:srgbClr val="000000"/>
                </a:solidFill>
                <a:latin typeface="Source Sans Pro"/>
                <a:ea typeface="Source Sans Pro"/>
                <a:cs typeface="Source Sans Pro"/>
                <a:sym typeface="Source Sans Pro"/>
              </a:rPr>
              <a:t>Structured knowledge transfer processes before and after assignments.</a:t>
            </a:r>
          </a:p>
          <a:p>
            <a:pPr algn="l">
              <a:lnSpc>
                <a:spcPts val="4049"/>
              </a:lnSpc>
            </a:pPr>
            <a:endParaRPr lang="en-US" sz="2699">
              <a:solidFill>
                <a:srgbClr val="000000"/>
              </a:solidFill>
              <a:latin typeface="Source Sans Pro"/>
              <a:ea typeface="Source Sans Pro"/>
              <a:cs typeface="Source Sans Pro"/>
              <a:sym typeface="Source Sans Pro"/>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13" b="-9313"/>
            </a:stretch>
          </a:blipFill>
        </p:spPr>
        <p:txBody>
          <a:bodyPr/>
          <a:lstStyle/>
          <a:p>
            <a:endParaRPr lang="en-GB"/>
          </a:p>
        </p:txBody>
      </p:sp>
      <p:grpSp>
        <p:nvGrpSpPr>
          <p:cNvPr id="3" name="Group 3"/>
          <p:cNvGrpSpPr/>
          <p:nvPr/>
        </p:nvGrpSpPr>
        <p:grpSpPr>
          <a:xfrm>
            <a:off x="1666913" y="3536153"/>
            <a:ext cx="3185214" cy="4573612"/>
            <a:chOff x="0" y="0"/>
            <a:chExt cx="812800" cy="1167090"/>
          </a:xfrm>
        </p:grpSpPr>
        <p:sp>
          <p:nvSpPr>
            <p:cNvPr id="4" name="Freeform 4"/>
            <p:cNvSpPr/>
            <p:nvPr/>
          </p:nvSpPr>
          <p:spPr>
            <a:xfrm>
              <a:off x="0" y="0"/>
              <a:ext cx="812800" cy="1167090"/>
            </a:xfrm>
            <a:custGeom>
              <a:avLst/>
              <a:gdLst/>
              <a:ahLst/>
              <a:cxnLst/>
              <a:rect l="l" t="t" r="r" b="b"/>
              <a:pathLst>
                <a:path w="812800" h="1167090">
                  <a:moveTo>
                    <a:pt x="127000" y="0"/>
                  </a:moveTo>
                  <a:lnTo>
                    <a:pt x="685800" y="0"/>
                  </a:lnTo>
                  <a:cubicBezTo>
                    <a:pt x="755940" y="0"/>
                    <a:pt x="812800" y="56860"/>
                    <a:pt x="812800" y="127000"/>
                  </a:cubicBezTo>
                  <a:lnTo>
                    <a:pt x="812800" y="1040090"/>
                  </a:lnTo>
                  <a:cubicBezTo>
                    <a:pt x="812800" y="1110230"/>
                    <a:pt x="755940" y="1167090"/>
                    <a:pt x="685800" y="1167090"/>
                  </a:cubicBezTo>
                  <a:lnTo>
                    <a:pt x="127000" y="1167090"/>
                  </a:lnTo>
                  <a:cubicBezTo>
                    <a:pt x="93318" y="1167090"/>
                    <a:pt x="61015" y="1153710"/>
                    <a:pt x="37197" y="1129893"/>
                  </a:cubicBezTo>
                  <a:cubicBezTo>
                    <a:pt x="13380" y="1106076"/>
                    <a:pt x="0" y="1073773"/>
                    <a:pt x="0" y="1040090"/>
                  </a:cubicBezTo>
                  <a:lnTo>
                    <a:pt x="0" y="127000"/>
                  </a:lnTo>
                  <a:cubicBezTo>
                    <a:pt x="0" y="56860"/>
                    <a:pt x="56860" y="0"/>
                    <a:pt x="127000" y="0"/>
                  </a:cubicBezTo>
                  <a:close/>
                </a:path>
              </a:pathLst>
            </a:custGeom>
            <a:solidFill>
              <a:srgbClr val="1D3E73"/>
            </a:solidFill>
          </p:spPr>
          <p:txBody>
            <a:bodyPr/>
            <a:lstStyle/>
            <a:p>
              <a:endParaRPr lang="en-GB"/>
            </a:p>
          </p:txBody>
        </p:sp>
        <p:sp>
          <p:nvSpPr>
            <p:cNvPr id="5" name="TextBox 5"/>
            <p:cNvSpPr txBox="1"/>
            <p:nvPr/>
          </p:nvSpPr>
          <p:spPr>
            <a:xfrm>
              <a:off x="0" y="-76200"/>
              <a:ext cx="812800" cy="1243290"/>
            </a:xfrm>
            <a:prstGeom prst="rect">
              <a:avLst/>
            </a:prstGeom>
          </p:spPr>
          <p:txBody>
            <a:bodyPr lIns="50800" tIns="50800" rIns="50800" bIns="50800" rtlCol="0" anchor="ctr"/>
            <a:lstStyle/>
            <a:p>
              <a:pPr algn="ctr">
                <a:lnSpc>
                  <a:spcPts val="4199"/>
                </a:lnSpc>
              </a:pPr>
              <a:endParaRPr/>
            </a:p>
          </p:txBody>
        </p:sp>
      </p:grpSp>
      <p:grpSp>
        <p:nvGrpSpPr>
          <p:cNvPr id="6" name="Group 6"/>
          <p:cNvGrpSpPr/>
          <p:nvPr/>
        </p:nvGrpSpPr>
        <p:grpSpPr>
          <a:xfrm>
            <a:off x="5701100" y="3536153"/>
            <a:ext cx="3185214" cy="4573612"/>
            <a:chOff x="0" y="0"/>
            <a:chExt cx="812800" cy="1167090"/>
          </a:xfrm>
        </p:grpSpPr>
        <p:sp>
          <p:nvSpPr>
            <p:cNvPr id="7" name="Freeform 7"/>
            <p:cNvSpPr/>
            <p:nvPr/>
          </p:nvSpPr>
          <p:spPr>
            <a:xfrm>
              <a:off x="0" y="0"/>
              <a:ext cx="812800" cy="1167090"/>
            </a:xfrm>
            <a:custGeom>
              <a:avLst/>
              <a:gdLst/>
              <a:ahLst/>
              <a:cxnLst/>
              <a:rect l="l" t="t" r="r" b="b"/>
              <a:pathLst>
                <a:path w="812800" h="1167090">
                  <a:moveTo>
                    <a:pt x="127000" y="0"/>
                  </a:moveTo>
                  <a:lnTo>
                    <a:pt x="685800" y="0"/>
                  </a:lnTo>
                  <a:cubicBezTo>
                    <a:pt x="755940" y="0"/>
                    <a:pt x="812800" y="56860"/>
                    <a:pt x="812800" y="127000"/>
                  </a:cubicBezTo>
                  <a:lnTo>
                    <a:pt x="812800" y="1040090"/>
                  </a:lnTo>
                  <a:cubicBezTo>
                    <a:pt x="812800" y="1110230"/>
                    <a:pt x="755940" y="1167090"/>
                    <a:pt x="685800" y="1167090"/>
                  </a:cubicBezTo>
                  <a:lnTo>
                    <a:pt x="127000" y="1167090"/>
                  </a:lnTo>
                  <a:cubicBezTo>
                    <a:pt x="93318" y="1167090"/>
                    <a:pt x="61015" y="1153710"/>
                    <a:pt x="37197" y="1129893"/>
                  </a:cubicBezTo>
                  <a:cubicBezTo>
                    <a:pt x="13380" y="1106076"/>
                    <a:pt x="0" y="1073773"/>
                    <a:pt x="0" y="1040090"/>
                  </a:cubicBezTo>
                  <a:lnTo>
                    <a:pt x="0" y="127000"/>
                  </a:lnTo>
                  <a:cubicBezTo>
                    <a:pt x="0" y="56860"/>
                    <a:pt x="56860" y="0"/>
                    <a:pt x="127000" y="0"/>
                  </a:cubicBezTo>
                  <a:close/>
                </a:path>
              </a:pathLst>
            </a:custGeom>
            <a:solidFill>
              <a:srgbClr val="1D3E73"/>
            </a:solidFill>
          </p:spPr>
          <p:txBody>
            <a:bodyPr/>
            <a:lstStyle/>
            <a:p>
              <a:endParaRPr lang="en-GB"/>
            </a:p>
          </p:txBody>
        </p:sp>
        <p:sp>
          <p:nvSpPr>
            <p:cNvPr id="8" name="TextBox 8"/>
            <p:cNvSpPr txBox="1"/>
            <p:nvPr/>
          </p:nvSpPr>
          <p:spPr>
            <a:xfrm>
              <a:off x="0" y="-76200"/>
              <a:ext cx="812800" cy="1243290"/>
            </a:xfrm>
            <a:prstGeom prst="rect">
              <a:avLst/>
            </a:prstGeom>
          </p:spPr>
          <p:txBody>
            <a:bodyPr lIns="50800" tIns="50800" rIns="50800" bIns="50800" rtlCol="0" anchor="ctr"/>
            <a:lstStyle/>
            <a:p>
              <a:pPr algn="ctr">
                <a:lnSpc>
                  <a:spcPts val="4199"/>
                </a:lnSpc>
              </a:pPr>
              <a:endParaRPr/>
            </a:p>
          </p:txBody>
        </p:sp>
      </p:grpSp>
      <p:grpSp>
        <p:nvGrpSpPr>
          <p:cNvPr id="9" name="Group 9"/>
          <p:cNvGrpSpPr/>
          <p:nvPr/>
        </p:nvGrpSpPr>
        <p:grpSpPr>
          <a:xfrm>
            <a:off x="9734039" y="3536153"/>
            <a:ext cx="3185214" cy="4573612"/>
            <a:chOff x="0" y="0"/>
            <a:chExt cx="812800" cy="1167090"/>
          </a:xfrm>
        </p:grpSpPr>
        <p:sp>
          <p:nvSpPr>
            <p:cNvPr id="10" name="Freeform 10"/>
            <p:cNvSpPr/>
            <p:nvPr/>
          </p:nvSpPr>
          <p:spPr>
            <a:xfrm>
              <a:off x="0" y="0"/>
              <a:ext cx="812800" cy="1167090"/>
            </a:xfrm>
            <a:custGeom>
              <a:avLst/>
              <a:gdLst/>
              <a:ahLst/>
              <a:cxnLst/>
              <a:rect l="l" t="t" r="r" b="b"/>
              <a:pathLst>
                <a:path w="812800" h="1167090">
                  <a:moveTo>
                    <a:pt x="127000" y="0"/>
                  </a:moveTo>
                  <a:lnTo>
                    <a:pt x="685800" y="0"/>
                  </a:lnTo>
                  <a:cubicBezTo>
                    <a:pt x="755940" y="0"/>
                    <a:pt x="812800" y="56860"/>
                    <a:pt x="812800" y="127000"/>
                  </a:cubicBezTo>
                  <a:lnTo>
                    <a:pt x="812800" y="1040090"/>
                  </a:lnTo>
                  <a:cubicBezTo>
                    <a:pt x="812800" y="1110230"/>
                    <a:pt x="755940" y="1167090"/>
                    <a:pt x="685800" y="1167090"/>
                  </a:cubicBezTo>
                  <a:lnTo>
                    <a:pt x="127000" y="1167090"/>
                  </a:lnTo>
                  <a:cubicBezTo>
                    <a:pt x="93318" y="1167090"/>
                    <a:pt x="61015" y="1153710"/>
                    <a:pt x="37197" y="1129893"/>
                  </a:cubicBezTo>
                  <a:cubicBezTo>
                    <a:pt x="13380" y="1106076"/>
                    <a:pt x="0" y="1073773"/>
                    <a:pt x="0" y="1040090"/>
                  </a:cubicBezTo>
                  <a:lnTo>
                    <a:pt x="0" y="127000"/>
                  </a:lnTo>
                  <a:cubicBezTo>
                    <a:pt x="0" y="56860"/>
                    <a:pt x="56860" y="0"/>
                    <a:pt x="127000" y="0"/>
                  </a:cubicBezTo>
                  <a:close/>
                </a:path>
              </a:pathLst>
            </a:custGeom>
            <a:solidFill>
              <a:srgbClr val="1D3E73"/>
            </a:solidFill>
          </p:spPr>
          <p:txBody>
            <a:bodyPr/>
            <a:lstStyle/>
            <a:p>
              <a:endParaRPr lang="en-GB"/>
            </a:p>
          </p:txBody>
        </p:sp>
        <p:sp>
          <p:nvSpPr>
            <p:cNvPr id="11" name="TextBox 11"/>
            <p:cNvSpPr txBox="1"/>
            <p:nvPr/>
          </p:nvSpPr>
          <p:spPr>
            <a:xfrm>
              <a:off x="0" y="-76200"/>
              <a:ext cx="812800" cy="1243290"/>
            </a:xfrm>
            <a:prstGeom prst="rect">
              <a:avLst/>
            </a:prstGeom>
          </p:spPr>
          <p:txBody>
            <a:bodyPr lIns="50800" tIns="50800" rIns="50800" bIns="50800" rtlCol="0" anchor="ctr"/>
            <a:lstStyle/>
            <a:p>
              <a:pPr algn="ctr">
                <a:lnSpc>
                  <a:spcPts val="4199"/>
                </a:lnSpc>
              </a:pPr>
              <a:endParaRPr/>
            </a:p>
          </p:txBody>
        </p:sp>
      </p:grpSp>
      <p:grpSp>
        <p:nvGrpSpPr>
          <p:cNvPr id="12" name="Group 12"/>
          <p:cNvGrpSpPr/>
          <p:nvPr/>
        </p:nvGrpSpPr>
        <p:grpSpPr>
          <a:xfrm>
            <a:off x="13766977" y="3536153"/>
            <a:ext cx="3185214" cy="4573612"/>
            <a:chOff x="0" y="0"/>
            <a:chExt cx="812800" cy="1167090"/>
          </a:xfrm>
        </p:grpSpPr>
        <p:sp>
          <p:nvSpPr>
            <p:cNvPr id="13" name="Freeform 13"/>
            <p:cNvSpPr/>
            <p:nvPr/>
          </p:nvSpPr>
          <p:spPr>
            <a:xfrm>
              <a:off x="0" y="0"/>
              <a:ext cx="812800" cy="1167090"/>
            </a:xfrm>
            <a:custGeom>
              <a:avLst/>
              <a:gdLst/>
              <a:ahLst/>
              <a:cxnLst/>
              <a:rect l="l" t="t" r="r" b="b"/>
              <a:pathLst>
                <a:path w="812800" h="1167090">
                  <a:moveTo>
                    <a:pt x="127000" y="0"/>
                  </a:moveTo>
                  <a:lnTo>
                    <a:pt x="685800" y="0"/>
                  </a:lnTo>
                  <a:cubicBezTo>
                    <a:pt x="755940" y="0"/>
                    <a:pt x="812800" y="56860"/>
                    <a:pt x="812800" y="127000"/>
                  </a:cubicBezTo>
                  <a:lnTo>
                    <a:pt x="812800" y="1040090"/>
                  </a:lnTo>
                  <a:cubicBezTo>
                    <a:pt x="812800" y="1110230"/>
                    <a:pt x="755940" y="1167090"/>
                    <a:pt x="685800" y="1167090"/>
                  </a:cubicBezTo>
                  <a:lnTo>
                    <a:pt x="127000" y="1167090"/>
                  </a:lnTo>
                  <a:cubicBezTo>
                    <a:pt x="93318" y="1167090"/>
                    <a:pt x="61015" y="1153710"/>
                    <a:pt x="37197" y="1129893"/>
                  </a:cubicBezTo>
                  <a:cubicBezTo>
                    <a:pt x="13380" y="1106076"/>
                    <a:pt x="0" y="1073773"/>
                    <a:pt x="0" y="1040090"/>
                  </a:cubicBezTo>
                  <a:lnTo>
                    <a:pt x="0" y="127000"/>
                  </a:lnTo>
                  <a:cubicBezTo>
                    <a:pt x="0" y="56860"/>
                    <a:pt x="56860" y="0"/>
                    <a:pt x="127000" y="0"/>
                  </a:cubicBezTo>
                  <a:close/>
                </a:path>
              </a:pathLst>
            </a:custGeom>
            <a:solidFill>
              <a:srgbClr val="1D3E73"/>
            </a:solidFill>
          </p:spPr>
          <p:txBody>
            <a:bodyPr/>
            <a:lstStyle/>
            <a:p>
              <a:endParaRPr lang="en-GB"/>
            </a:p>
          </p:txBody>
        </p:sp>
        <p:sp>
          <p:nvSpPr>
            <p:cNvPr id="14" name="TextBox 14"/>
            <p:cNvSpPr txBox="1"/>
            <p:nvPr/>
          </p:nvSpPr>
          <p:spPr>
            <a:xfrm>
              <a:off x="0" y="-76200"/>
              <a:ext cx="812800" cy="1243290"/>
            </a:xfrm>
            <a:prstGeom prst="rect">
              <a:avLst/>
            </a:prstGeom>
          </p:spPr>
          <p:txBody>
            <a:bodyPr lIns="50800" tIns="50800" rIns="50800" bIns="50800" rtlCol="0" anchor="ctr"/>
            <a:lstStyle/>
            <a:p>
              <a:pPr algn="ctr">
                <a:lnSpc>
                  <a:spcPts val="4199"/>
                </a:lnSpc>
              </a:pPr>
              <a:endParaRPr/>
            </a:p>
          </p:txBody>
        </p:sp>
      </p:grpSp>
      <p:grpSp>
        <p:nvGrpSpPr>
          <p:cNvPr id="15" name="Group 15"/>
          <p:cNvGrpSpPr/>
          <p:nvPr/>
        </p:nvGrpSpPr>
        <p:grpSpPr>
          <a:xfrm>
            <a:off x="14768" y="0"/>
            <a:ext cx="18273232" cy="2299926"/>
            <a:chOff x="0" y="0"/>
            <a:chExt cx="4812703" cy="605742"/>
          </a:xfrm>
        </p:grpSpPr>
        <p:sp>
          <p:nvSpPr>
            <p:cNvPr id="16" name="Freeform 16"/>
            <p:cNvSpPr/>
            <p:nvPr/>
          </p:nvSpPr>
          <p:spPr>
            <a:xfrm>
              <a:off x="0" y="0"/>
              <a:ext cx="4812703" cy="605742"/>
            </a:xfrm>
            <a:custGeom>
              <a:avLst/>
              <a:gdLst/>
              <a:ahLst/>
              <a:cxnLst/>
              <a:rect l="l" t="t" r="r" b="b"/>
              <a:pathLst>
                <a:path w="4812703" h="605742">
                  <a:moveTo>
                    <a:pt x="21607" y="0"/>
                  </a:moveTo>
                  <a:lnTo>
                    <a:pt x="4791096" y="0"/>
                  </a:lnTo>
                  <a:cubicBezTo>
                    <a:pt x="4803029" y="0"/>
                    <a:pt x="4812703" y="9674"/>
                    <a:pt x="4812703" y="21607"/>
                  </a:cubicBezTo>
                  <a:lnTo>
                    <a:pt x="4812703" y="584134"/>
                  </a:lnTo>
                  <a:cubicBezTo>
                    <a:pt x="4812703" y="596068"/>
                    <a:pt x="4803029" y="605742"/>
                    <a:pt x="4791096" y="605742"/>
                  </a:cubicBezTo>
                  <a:lnTo>
                    <a:pt x="21607" y="605742"/>
                  </a:lnTo>
                  <a:cubicBezTo>
                    <a:pt x="9674" y="605742"/>
                    <a:pt x="0" y="596068"/>
                    <a:pt x="0" y="584134"/>
                  </a:cubicBezTo>
                  <a:lnTo>
                    <a:pt x="0" y="21607"/>
                  </a:lnTo>
                  <a:cubicBezTo>
                    <a:pt x="0" y="9674"/>
                    <a:pt x="9674" y="0"/>
                    <a:pt x="21607" y="0"/>
                  </a:cubicBezTo>
                  <a:close/>
                </a:path>
              </a:pathLst>
            </a:custGeom>
            <a:solidFill>
              <a:srgbClr val="1D3E73"/>
            </a:solidFill>
          </p:spPr>
          <p:txBody>
            <a:bodyPr/>
            <a:lstStyle/>
            <a:p>
              <a:endParaRPr lang="en-GB"/>
            </a:p>
          </p:txBody>
        </p:sp>
        <p:sp>
          <p:nvSpPr>
            <p:cNvPr id="17" name="TextBox 17"/>
            <p:cNvSpPr txBox="1"/>
            <p:nvPr/>
          </p:nvSpPr>
          <p:spPr>
            <a:xfrm>
              <a:off x="0" y="-57150"/>
              <a:ext cx="4812703" cy="662892"/>
            </a:xfrm>
            <a:prstGeom prst="rect">
              <a:avLst/>
            </a:prstGeom>
          </p:spPr>
          <p:txBody>
            <a:bodyPr lIns="50800" tIns="50800" rIns="50800" bIns="50800" rtlCol="0" anchor="ctr"/>
            <a:lstStyle/>
            <a:p>
              <a:pPr algn="ctr">
                <a:lnSpc>
                  <a:spcPts val="2699"/>
                </a:lnSpc>
              </a:pPr>
              <a:endParaRPr/>
            </a:p>
          </p:txBody>
        </p:sp>
      </p:grpSp>
      <p:sp>
        <p:nvSpPr>
          <p:cNvPr id="18" name="TextBox 18"/>
          <p:cNvSpPr txBox="1"/>
          <p:nvPr/>
        </p:nvSpPr>
        <p:spPr>
          <a:xfrm>
            <a:off x="1028700" y="1076325"/>
            <a:ext cx="16561704" cy="769394"/>
          </a:xfrm>
          <a:prstGeom prst="rect">
            <a:avLst/>
          </a:prstGeom>
        </p:spPr>
        <p:txBody>
          <a:bodyPr lIns="0" tIns="0" rIns="0" bIns="0" rtlCol="0" anchor="t">
            <a:spAutoFit/>
          </a:bodyPr>
          <a:lstStyle/>
          <a:p>
            <a:pPr algn="l">
              <a:lnSpc>
                <a:spcPts val="5947"/>
              </a:lnSpc>
            </a:pPr>
            <a:r>
              <a:rPr lang="en-US" sz="5406" b="1">
                <a:solidFill>
                  <a:srgbClr val="FFFFFF"/>
                </a:solidFill>
                <a:latin typeface="Montserrat Semi-Bold"/>
                <a:ea typeface="Montserrat Semi-Bold"/>
                <a:cs typeface="Montserrat Semi-Bold"/>
                <a:sym typeface="Montserrat Semi-Bold"/>
              </a:rPr>
              <a:t>Measuring Success of International Teams</a:t>
            </a:r>
          </a:p>
        </p:txBody>
      </p:sp>
      <p:sp>
        <p:nvSpPr>
          <p:cNvPr id="19" name="TextBox 19"/>
          <p:cNvSpPr txBox="1"/>
          <p:nvPr/>
        </p:nvSpPr>
        <p:spPr>
          <a:xfrm>
            <a:off x="2008133" y="3843226"/>
            <a:ext cx="2502774" cy="4939030"/>
          </a:xfrm>
          <a:prstGeom prst="rect">
            <a:avLst/>
          </a:prstGeom>
        </p:spPr>
        <p:txBody>
          <a:bodyPr lIns="0" tIns="0" rIns="0" bIns="0" rtlCol="0" anchor="t">
            <a:spAutoFit/>
          </a:bodyPr>
          <a:lstStyle/>
          <a:p>
            <a:pPr algn="ctr">
              <a:lnSpc>
                <a:spcPts val="3919"/>
              </a:lnSpc>
            </a:pPr>
            <a:r>
              <a:rPr lang="en-US" sz="2799">
                <a:solidFill>
                  <a:srgbClr val="FFFFFF"/>
                </a:solidFill>
                <a:latin typeface="Open Sans"/>
                <a:ea typeface="Open Sans"/>
                <a:cs typeface="Open Sans"/>
                <a:sym typeface="Open Sans"/>
              </a:rPr>
              <a:t>Team performance metrics: goal achievement, project delivery, collaboration scores.</a:t>
            </a:r>
          </a:p>
          <a:p>
            <a:pPr algn="ctr">
              <a:lnSpc>
                <a:spcPts val="3919"/>
              </a:lnSpc>
            </a:pPr>
            <a:endParaRPr lang="en-US" sz="2799">
              <a:solidFill>
                <a:srgbClr val="FFFFFF"/>
              </a:solidFill>
              <a:latin typeface="Open Sans"/>
              <a:ea typeface="Open Sans"/>
              <a:cs typeface="Open Sans"/>
              <a:sym typeface="Open Sans"/>
            </a:endParaRPr>
          </a:p>
          <a:p>
            <a:pPr algn="ctr">
              <a:lnSpc>
                <a:spcPts val="3919"/>
              </a:lnSpc>
            </a:pPr>
            <a:endParaRPr lang="en-US" sz="2799">
              <a:solidFill>
                <a:srgbClr val="FFFFFF"/>
              </a:solidFill>
              <a:latin typeface="Open Sans"/>
              <a:ea typeface="Open Sans"/>
              <a:cs typeface="Open Sans"/>
              <a:sym typeface="Open Sans"/>
            </a:endParaRPr>
          </a:p>
        </p:txBody>
      </p:sp>
      <p:sp>
        <p:nvSpPr>
          <p:cNvPr id="20" name="TextBox 20"/>
          <p:cNvSpPr txBox="1"/>
          <p:nvPr/>
        </p:nvSpPr>
        <p:spPr>
          <a:xfrm>
            <a:off x="6040639" y="3990863"/>
            <a:ext cx="2502774" cy="4443730"/>
          </a:xfrm>
          <a:prstGeom prst="rect">
            <a:avLst/>
          </a:prstGeom>
        </p:spPr>
        <p:txBody>
          <a:bodyPr lIns="0" tIns="0" rIns="0" bIns="0" rtlCol="0" anchor="t">
            <a:spAutoFit/>
          </a:bodyPr>
          <a:lstStyle/>
          <a:p>
            <a:pPr algn="ctr">
              <a:lnSpc>
                <a:spcPts val="3919"/>
              </a:lnSpc>
            </a:pPr>
            <a:r>
              <a:rPr lang="en-US" sz="2799">
                <a:solidFill>
                  <a:srgbClr val="FFFFFF"/>
                </a:solidFill>
                <a:latin typeface="Open Sans"/>
                <a:ea typeface="Open Sans"/>
                <a:cs typeface="Open Sans"/>
                <a:sym typeface="Open Sans"/>
              </a:rPr>
              <a:t>Employee satisfaction and engagement surveys for international assignees.</a:t>
            </a:r>
          </a:p>
          <a:p>
            <a:pPr algn="ctr">
              <a:lnSpc>
                <a:spcPts val="3919"/>
              </a:lnSpc>
            </a:pPr>
            <a:endParaRPr lang="en-US" sz="2799">
              <a:solidFill>
                <a:srgbClr val="FFFFFF"/>
              </a:solidFill>
              <a:latin typeface="Open Sans"/>
              <a:ea typeface="Open Sans"/>
              <a:cs typeface="Open Sans"/>
              <a:sym typeface="Open Sans"/>
            </a:endParaRPr>
          </a:p>
          <a:p>
            <a:pPr algn="ctr">
              <a:lnSpc>
                <a:spcPts val="3919"/>
              </a:lnSpc>
            </a:pPr>
            <a:endParaRPr lang="en-US" sz="2799">
              <a:solidFill>
                <a:srgbClr val="FFFFFF"/>
              </a:solidFill>
              <a:latin typeface="Open Sans"/>
              <a:ea typeface="Open Sans"/>
              <a:cs typeface="Open Sans"/>
              <a:sym typeface="Open Sans"/>
            </a:endParaRPr>
          </a:p>
        </p:txBody>
      </p:sp>
      <p:sp>
        <p:nvSpPr>
          <p:cNvPr id="21" name="TextBox 21"/>
          <p:cNvSpPr txBox="1"/>
          <p:nvPr/>
        </p:nvSpPr>
        <p:spPr>
          <a:xfrm>
            <a:off x="10075258" y="4138501"/>
            <a:ext cx="2502774" cy="1967230"/>
          </a:xfrm>
          <a:prstGeom prst="rect">
            <a:avLst/>
          </a:prstGeom>
        </p:spPr>
        <p:txBody>
          <a:bodyPr lIns="0" tIns="0" rIns="0" bIns="0" rtlCol="0" anchor="t">
            <a:spAutoFit/>
          </a:bodyPr>
          <a:lstStyle/>
          <a:p>
            <a:pPr algn="ctr">
              <a:lnSpc>
                <a:spcPts val="3919"/>
              </a:lnSpc>
            </a:pPr>
            <a:r>
              <a:rPr lang="en-US" sz="2799">
                <a:solidFill>
                  <a:srgbClr val="FFFFFF"/>
                </a:solidFill>
                <a:latin typeface="Open Sans"/>
                <a:ea typeface="Open Sans"/>
                <a:cs typeface="Open Sans"/>
                <a:sym typeface="Open Sans"/>
              </a:rPr>
              <a:t>Retention of high-potential talent after assignments.</a:t>
            </a:r>
          </a:p>
        </p:txBody>
      </p:sp>
      <p:sp>
        <p:nvSpPr>
          <p:cNvPr id="22" name="TextBox 22"/>
          <p:cNvSpPr txBox="1"/>
          <p:nvPr/>
        </p:nvSpPr>
        <p:spPr>
          <a:xfrm>
            <a:off x="14108197" y="4138501"/>
            <a:ext cx="2502774" cy="2462530"/>
          </a:xfrm>
          <a:prstGeom prst="rect">
            <a:avLst/>
          </a:prstGeom>
        </p:spPr>
        <p:txBody>
          <a:bodyPr lIns="0" tIns="0" rIns="0" bIns="0" rtlCol="0" anchor="t">
            <a:spAutoFit/>
          </a:bodyPr>
          <a:lstStyle/>
          <a:p>
            <a:pPr algn="ctr">
              <a:lnSpc>
                <a:spcPts val="3919"/>
              </a:lnSpc>
            </a:pPr>
            <a:r>
              <a:rPr lang="en-US" sz="2799">
                <a:solidFill>
                  <a:srgbClr val="FFFFFF"/>
                </a:solidFill>
                <a:latin typeface="Open Sans"/>
                <a:ea typeface="Open Sans"/>
                <a:cs typeface="Open Sans"/>
                <a:sym typeface="Open Sans"/>
              </a:rPr>
              <a:t>Effectiveness of knowledge transfer and skill development.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0000" r="-10000"/>
            </a:stretch>
          </a:blipFill>
        </p:spPr>
        <p:txBody>
          <a:bodyPr/>
          <a:lstStyle/>
          <a:p>
            <a:endParaRPr lang="en-GB"/>
          </a:p>
        </p:txBody>
      </p:sp>
      <p:sp>
        <p:nvSpPr>
          <p:cNvPr id="3" name="TextBox 3"/>
          <p:cNvSpPr txBox="1"/>
          <p:nvPr/>
        </p:nvSpPr>
        <p:spPr>
          <a:xfrm>
            <a:off x="0" y="3618958"/>
            <a:ext cx="18288000" cy="4276107"/>
          </a:xfrm>
          <a:prstGeom prst="rect">
            <a:avLst/>
          </a:prstGeom>
        </p:spPr>
        <p:txBody>
          <a:bodyPr lIns="0" tIns="0" rIns="0" bIns="0" rtlCol="0" anchor="t">
            <a:spAutoFit/>
          </a:bodyPr>
          <a:lstStyle/>
          <a:p>
            <a:pPr algn="ctr">
              <a:lnSpc>
                <a:spcPts val="11916"/>
              </a:lnSpc>
            </a:pPr>
            <a:r>
              <a:rPr lang="en-US" sz="8511" b="1" dirty="0">
                <a:solidFill>
                  <a:srgbClr val="000000"/>
                </a:solidFill>
                <a:latin typeface="Canva Sans Bold"/>
                <a:ea typeface="Canva Sans Bold"/>
                <a:cs typeface="Canva Sans Bold"/>
                <a:sym typeface="Canva Sans Bold"/>
              </a:rPr>
              <a:t>Reward and Remuneration Management at Unilever</a:t>
            </a:r>
          </a:p>
          <a:p>
            <a:pPr algn="ctr">
              <a:lnSpc>
                <a:spcPts val="11916"/>
              </a:lnSpc>
            </a:pPr>
            <a:r>
              <a:rPr lang="en-US" sz="2400" b="1" dirty="0">
                <a:solidFill>
                  <a:srgbClr val="000000"/>
                </a:solidFill>
                <a:latin typeface="Canva Sans Bold"/>
                <a:ea typeface="Canva Sans Bold"/>
                <a:cs typeface="Canva Sans Bold"/>
                <a:sym typeface="Canva Sans Bold"/>
              </a:rPr>
              <a:t>By Kamrul Islam Bayazid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3E2DE"/>
        </a:solidFill>
        <a:effectLst/>
      </p:bgPr>
    </p:bg>
    <p:spTree>
      <p:nvGrpSpPr>
        <p:cNvPr id="1" name=""/>
        <p:cNvGrpSpPr/>
        <p:nvPr/>
      </p:nvGrpSpPr>
      <p:grpSpPr>
        <a:xfrm>
          <a:off x="0" y="0"/>
          <a:ext cx="0" cy="0"/>
          <a:chOff x="0" y="0"/>
          <a:chExt cx="0" cy="0"/>
        </a:xfrm>
      </p:grpSpPr>
      <p:grpSp>
        <p:nvGrpSpPr>
          <p:cNvPr id="2" name="Group 2"/>
          <p:cNvGrpSpPr/>
          <p:nvPr/>
        </p:nvGrpSpPr>
        <p:grpSpPr>
          <a:xfrm>
            <a:off x="10555122" y="2225086"/>
            <a:ext cx="6901789" cy="6164671"/>
            <a:chOff x="0" y="0"/>
            <a:chExt cx="18043892" cy="16116788"/>
          </a:xfrm>
        </p:grpSpPr>
        <p:sp>
          <p:nvSpPr>
            <p:cNvPr id="3" name="Freeform 3"/>
            <p:cNvSpPr/>
            <p:nvPr/>
          </p:nvSpPr>
          <p:spPr>
            <a:xfrm>
              <a:off x="0" y="0"/>
              <a:ext cx="18043892" cy="16116788"/>
            </a:xfrm>
            <a:custGeom>
              <a:avLst/>
              <a:gdLst/>
              <a:ahLst/>
              <a:cxnLst/>
              <a:rect l="l" t="t" r="r" b="b"/>
              <a:pathLst>
                <a:path w="18043892" h="16116788">
                  <a:moveTo>
                    <a:pt x="16548373" y="1773499"/>
                  </a:moveTo>
                  <a:lnTo>
                    <a:pt x="16288376" y="1773499"/>
                  </a:lnTo>
                  <a:lnTo>
                    <a:pt x="16288376" y="1591625"/>
                  </a:lnTo>
                  <a:cubicBezTo>
                    <a:pt x="16288376" y="1169500"/>
                    <a:pt x="16100637" y="764663"/>
                    <a:pt x="15766459" y="466175"/>
                  </a:cubicBezTo>
                  <a:cubicBezTo>
                    <a:pt x="15432280" y="167687"/>
                    <a:pt x="14979036" y="-1"/>
                    <a:pt x="14506437" y="0"/>
                  </a:cubicBezTo>
                  <a:lnTo>
                    <a:pt x="3537455" y="0"/>
                  </a:lnTo>
                  <a:cubicBezTo>
                    <a:pt x="3064855" y="0"/>
                    <a:pt x="2611612" y="167688"/>
                    <a:pt x="2277433" y="466176"/>
                  </a:cubicBezTo>
                  <a:cubicBezTo>
                    <a:pt x="1943255" y="764663"/>
                    <a:pt x="1755515" y="1169500"/>
                    <a:pt x="1755515" y="1591625"/>
                  </a:cubicBezTo>
                  <a:lnTo>
                    <a:pt x="1755515" y="1773499"/>
                  </a:lnTo>
                  <a:lnTo>
                    <a:pt x="1495520" y="1773499"/>
                  </a:lnTo>
                  <a:cubicBezTo>
                    <a:pt x="1098883" y="1773499"/>
                    <a:pt x="718491" y="1914234"/>
                    <a:pt x="438027" y="2164745"/>
                  </a:cubicBezTo>
                  <a:cubicBezTo>
                    <a:pt x="157563" y="2415256"/>
                    <a:pt x="0" y="2755022"/>
                    <a:pt x="0" y="3109297"/>
                  </a:cubicBezTo>
                  <a:lnTo>
                    <a:pt x="0" y="13007491"/>
                  </a:lnTo>
                  <a:cubicBezTo>
                    <a:pt x="0" y="13361766"/>
                    <a:pt x="157563" y="13701533"/>
                    <a:pt x="438027" y="13952043"/>
                  </a:cubicBezTo>
                  <a:cubicBezTo>
                    <a:pt x="718491" y="14202553"/>
                    <a:pt x="1098883" y="14343289"/>
                    <a:pt x="1495520" y="14343287"/>
                  </a:cubicBezTo>
                  <a:lnTo>
                    <a:pt x="1755515" y="14343287"/>
                  </a:lnTo>
                  <a:lnTo>
                    <a:pt x="1755515" y="14525163"/>
                  </a:lnTo>
                  <a:cubicBezTo>
                    <a:pt x="1755516" y="15404193"/>
                    <a:pt x="2553318" y="16116788"/>
                    <a:pt x="3537455" y="16116788"/>
                  </a:cubicBezTo>
                  <a:lnTo>
                    <a:pt x="14506437" y="16116788"/>
                  </a:lnTo>
                  <a:cubicBezTo>
                    <a:pt x="14979036" y="16116788"/>
                    <a:pt x="15432280" y="15949099"/>
                    <a:pt x="15766459" y="15650614"/>
                  </a:cubicBezTo>
                  <a:cubicBezTo>
                    <a:pt x="16100637" y="15352125"/>
                    <a:pt x="16288376" y="14947288"/>
                    <a:pt x="16288376" y="14525163"/>
                  </a:cubicBezTo>
                  <a:lnTo>
                    <a:pt x="16288376" y="14343287"/>
                  </a:lnTo>
                  <a:lnTo>
                    <a:pt x="16548373" y="14343287"/>
                  </a:lnTo>
                  <a:cubicBezTo>
                    <a:pt x="16945009" y="14343287"/>
                    <a:pt x="17325400" y="14202552"/>
                    <a:pt x="17605866" y="13952041"/>
                  </a:cubicBezTo>
                  <a:cubicBezTo>
                    <a:pt x="17886330" y="13701533"/>
                    <a:pt x="18043892" y="13361766"/>
                    <a:pt x="18043892" y="13007491"/>
                  </a:cubicBezTo>
                  <a:lnTo>
                    <a:pt x="18043892" y="3109297"/>
                  </a:lnTo>
                  <a:cubicBezTo>
                    <a:pt x="18043892" y="2755022"/>
                    <a:pt x="17886330" y="2415256"/>
                    <a:pt x="17605866" y="2164745"/>
                  </a:cubicBezTo>
                  <a:cubicBezTo>
                    <a:pt x="17325400" y="1914235"/>
                    <a:pt x="16945009" y="1773499"/>
                    <a:pt x="16548373" y="1773499"/>
                  </a:cubicBezTo>
                  <a:close/>
                </a:path>
              </a:pathLst>
            </a:custGeom>
            <a:blipFill>
              <a:blip r:embed="rId3"/>
              <a:stretch>
                <a:fillRect l="-17031" r="-17031"/>
              </a:stretch>
            </a:blipFill>
          </p:spPr>
          <p:txBody>
            <a:bodyPr/>
            <a:lstStyle/>
            <a:p>
              <a:endParaRPr lang="en-GB"/>
            </a:p>
          </p:txBody>
        </p:sp>
      </p:grpSp>
      <p:sp>
        <p:nvSpPr>
          <p:cNvPr id="4" name="TextBox 4"/>
          <p:cNvSpPr txBox="1"/>
          <p:nvPr/>
        </p:nvSpPr>
        <p:spPr>
          <a:xfrm>
            <a:off x="386210" y="766763"/>
            <a:ext cx="7574100" cy="4090182"/>
          </a:xfrm>
          <a:prstGeom prst="rect">
            <a:avLst/>
          </a:prstGeom>
        </p:spPr>
        <p:txBody>
          <a:bodyPr lIns="0" tIns="0" rIns="0" bIns="0" rtlCol="0" anchor="t">
            <a:spAutoFit/>
          </a:bodyPr>
          <a:lstStyle/>
          <a:p>
            <a:pPr algn="l">
              <a:lnSpc>
                <a:spcPts val="10556"/>
              </a:lnSpc>
            </a:pPr>
            <a:r>
              <a:rPr lang="en-US" sz="10556" b="1" spc="-580">
                <a:solidFill>
                  <a:srgbClr val="242254"/>
                </a:solidFill>
                <a:latin typeface="Aileron Heavy"/>
                <a:ea typeface="Aileron Heavy"/>
                <a:cs typeface="Aileron Heavy"/>
                <a:sym typeface="Aileron Heavy"/>
              </a:rPr>
              <a:t>Introduction </a:t>
            </a:r>
          </a:p>
          <a:p>
            <a:pPr algn="l">
              <a:lnSpc>
                <a:spcPts val="10556"/>
              </a:lnSpc>
            </a:pPr>
            <a:r>
              <a:rPr lang="en-US" sz="10556" b="1" spc="-580">
                <a:solidFill>
                  <a:srgbClr val="242254"/>
                </a:solidFill>
                <a:latin typeface="Aileron Heavy"/>
                <a:ea typeface="Aileron Heavy"/>
                <a:cs typeface="Aileron Heavy"/>
                <a:sym typeface="Aileron Heavy"/>
              </a:rPr>
              <a:t>to Reward Strategy</a:t>
            </a:r>
          </a:p>
        </p:txBody>
      </p:sp>
      <p:sp>
        <p:nvSpPr>
          <p:cNvPr id="5" name="TextBox 5"/>
          <p:cNvSpPr txBox="1"/>
          <p:nvPr/>
        </p:nvSpPr>
        <p:spPr>
          <a:xfrm>
            <a:off x="386210" y="5126446"/>
            <a:ext cx="9303722" cy="4660013"/>
          </a:xfrm>
          <a:prstGeom prst="rect">
            <a:avLst/>
          </a:prstGeom>
        </p:spPr>
        <p:txBody>
          <a:bodyPr lIns="0" tIns="0" rIns="0" bIns="0" rtlCol="0" anchor="t">
            <a:spAutoFit/>
          </a:bodyPr>
          <a:lstStyle/>
          <a:p>
            <a:pPr marL="496566" lvl="1" indent="-248283" algn="just">
              <a:lnSpc>
                <a:spcPts val="4691"/>
              </a:lnSpc>
              <a:buFont typeface="Arial"/>
              <a:buChar char="•"/>
            </a:pPr>
            <a:r>
              <a:rPr lang="en-US" sz="2299">
                <a:solidFill>
                  <a:srgbClr val="242254"/>
                </a:solidFill>
                <a:latin typeface="Aileron"/>
                <a:ea typeface="Aileron"/>
                <a:cs typeface="Aileron"/>
                <a:sym typeface="Aileron"/>
              </a:rPr>
              <a:t>Rew</a:t>
            </a:r>
            <a:r>
              <a:rPr lang="en-US" sz="2299" u="none" strike="noStrike">
                <a:solidFill>
                  <a:srgbClr val="242254"/>
                </a:solidFill>
                <a:latin typeface="Aileron"/>
                <a:ea typeface="Aileron"/>
                <a:cs typeface="Aileron"/>
                <a:sym typeface="Aileron"/>
              </a:rPr>
              <a:t>ard strategy aligned with Unilever’s strategic goals: innovation, sustainability, employee engagement.</a:t>
            </a:r>
          </a:p>
          <a:p>
            <a:pPr marL="496566" lvl="1" indent="-248283" algn="just">
              <a:lnSpc>
                <a:spcPts val="4691"/>
              </a:lnSpc>
              <a:buFont typeface="Arial"/>
              <a:buChar char="•"/>
            </a:pPr>
            <a:r>
              <a:rPr lang="en-US" sz="2299" u="none" strike="noStrike">
                <a:solidFill>
                  <a:srgbClr val="242254"/>
                </a:solidFill>
                <a:latin typeface="Aileron"/>
                <a:ea typeface="Aileron"/>
                <a:cs typeface="Aileron"/>
                <a:sym typeface="Aileron"/>
              </a:rPr>
              <a:t>Mix of financial and non-financial rewards: salary, bonuses, recognition, career development.</a:t>
            </a:r>
          </a:p>
          <a:p>
            <a:pPr marL="496566" lvl="1" indent="-248283" algn="just">
              <a:lnSpc>
                <a:spcPts val="4691"/>
              </a:lnSpc>
              <a:buFont typeface="Arial"/>
              <a:buChar char="•"/>
            </a:pPr>
            <a:r>
              <a:rPr lang="en-US" sz="2299" u="none" strike="noStrike">
                <a:solidFill>
                  <a:srgbClr val="242254"/>
                </a:solidFill>
                <a:latin typeface="Aileron"/>
                <a:ea typeface="Aileron"/>
                <a:cs typeface="Aileron"/>
                <a:sym typeface="Aileron"/>
              </a:rPr>
              <a:t>Aim: attract, retain, and motivate talent globally (Armstrong &amp; Taylor, 2020).</a:t>
            </a:r>
          </a:p>
          <a:p>
            <a:pPr marL="496566" lvl="1" indent="-248283" algn="just">
              <a:lnSpc>
                <a:spcPts val="4691"/>
              </a:lnSpc>
              <a:buFont typeface="Arial"/>
              <a:buChar char="•"/>
            </a:pPr>
            <a:r>
              <a:rPr lang="en-US" sz="2299" u="none" strike="noStrike">
                <a:solidFill>
                  <a:srgbClr val="242254"/>
                </a:solidFill>
                <a:latin typeface="Aileron"/>
                <a:ea typeface="Aileron"/>
                <a:cs typeface="Aileron"/>
                <a:sym typeface="Aileron"/>
              </a:rPr>
              <a:t>Tailored to local markets while maintaining global consistency.</a:t>
            </a:r>
          </a:p>
          <a:p>
            <a:pPr algn="just">
              <a:lnSpc>
                <a:spcPts val="4691"/>
              </a:lnSpc>
            </a:pPr>
            <a:endParaRPr lang="en-US" sz="2299" u="none" strike="noStrike">
              <a:solidFill>
                <a:srgbClr val="242254"/>
              </a:solidFill>
              <a:latin typeface="Aileron"/>
              <a:ea typeface="Aileron"/>
              <a:cs typeface="Aileron"/>
              <a:sym typeface="Aileron"/>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233B82"/>
        </a:solidFill>
        <a:effectLst/>
      </p:bgPr>
    </p:bg>
    <p:spTree>
      <p:nvGrpSpPr>
        <p:cNvPr id="1" name=""/>
        <p:cNvGrpSpPr/>
        <p:nvPr/>
      </p:nvGrpSpPr>
      <p:grpSpPr>
        <a:xfrm>
          <a:off x="0" y="0"/>
          <a:ext cx="0" cy="0"/>
          <a:chOff x="0" y="0"/>
          <a:chExt cx="0" cy="0"/>
        </a:xfrm>
      </p:grpSpPr>
      <p:grpSp>
        <p:nvGrpSpPr>
          <p:cNvPr id="2" name="Group 2"/>
          <p:cNvGrpSpPr/>
          <p:nvPr/>
        </p:nvGrpSpPr>
        <p:grpSpPr>
          <a:xfrm>
            <a:off x="10462865" y="2286000"/>
            <a:ext cx="6492139" cy="6580037"/>
            <a:chOff x="0" y="0"/>
            <a:chExt cx="16972913" cy="17202712"/>
          </a:xfrm>
        </p:grpSpPr>
        <p:sp>
          <p:nvSpPr>
            <p:cNvPr id="3" name="Freeform 3"/>
            <p:cNvSpPr/>
            <p:nvPr/>
          </p:nvSpPr>
          <p:spPr>
            <a:xfrm>
              <a:off x="0" y="0"/>
              <a:ext cx="16972913" cy="17202713"/>
            </a:xfrm>
            <a:custGeom>
              <a:avLst/>
              <a:gdLst/>
              <a:ahLst/>
              <a:cxnLst/>
              <a:rect l="l" t="t" r="r" b="b"/>
              <a:pathLst>
                <a:path w="16972913" h="17202713">
                  <a:moveTo>
                    <a:pt x="8486449" y="0"/>
                  </a:moveTo>
                  <a:lnTo>
                    <a:pt x="8486466" y="0"/>
                  </a:lnTo>
                  <a:cubicBezTo>
                    <a:pt x="13173402" y="1"/>
                    <a:pt x="16972913" y="3850956"/>
                    <a:pt x="16972913" y="8601349"/>
                  </a:cubicBezTo>
                  <a:lnTo>
                    <a:pt x="16972913" y="17202713"/>
                  </a:lnTo>
                  <a:lnTo>
                    <a:pt x="0" y="17202713"/>
                  </a:lnTo>
                  <a:lnTo>
                    <a:pt x="0" y="8601349"/>
                  </a:lnTo>
                  <a:cubicBezTo>
                    <a:pt x="0" y="3850955"/>
                    <a:pt x="3799513" y="0"/>
                    <a:pt x="8486449" y="0"/>
                  </a:cubicBezTo>
                  <a:close/>
                </a:path>
              </a:pathLst>
            </a:custGeom>
            <a:blipFill>
              <a:blip r:embed="rId3"/>
              <a:stretch>
                <a:fillRect l="-16364" t="-6514" b="-65701"/>
              </a:stretch>
            </a:blipFill>
          </p:spPr>
          <p:txBody>
            <a:bodyPr/>
            <a:lstStyle/>
            <a:p>
              <a:endParaRPr lang="en-GB"/>
            </a:p>
          </p:txBody>
        </p:sp>
      </p:grpSp>
      <p:sp>
        <p:nvSpPr>
          <p:cNvPr id="4" name="TextBox 4"/>
          <p:cNvSpPr txBox="1"/>
          <p:nvPr/>
        </p:nvSpPr>
        <p:spPr>
          <a:xfrm>
            <a:off x="1028700" y="636938"/>
            <a:ext cx="7534409" cy="4106969"/>
          </a:xfrm>
          <a:prstGeom prst="rect">
            <a:avLst/>
          </a:prstGeom>
        </p:spPr>
        <p:txBody>
          <a:bodyPr lIns="0" tIns="0" rIns="0" bIns="0" rtlCol="0" anchor="t">
            <a:spAutoFit/>
          </a:bodyPr>
          <a:lstStyle/>
          <a:p>
            <a:pPr algn="l">
              <a:lnSpc>
                <a:spcPts val="10597"/>
              </a:lnSpc>
            </a:pPr>
            <a:r>
              <a:rPr lang="en-US" sz="10597" b="1" spc="-582">
                <a:solidFill>
                  <a:srgbClr val="E3E2DE"/>
                </a:solidFill>
                <a:latin typeface="Aileron Heavy"/>
                <a:ea typeface="Aileron Heavy"/>
                <a:cs typeface="Aileron Heavy"/>
                <a:sym typeface="Aileron Heavy"/>
              </a:rPr>
              <a:t>Current Reward Policies</a:t>
            </a:r>
          </a:p>
        </p:txBody>
      </p:sp>
      <p:sp>
        <p:nvSpPr>
          <p:cNvPr id="5" name="TextBox 5"/>
          <p:cNvSpPr txBox="1"/>
          <p:nvPr/>
        </p:nvSpPr>
        <p:spPr>
          <a:xfrm>
            <a:off x="739840" y="4639131"/>
            <a:ext cx="9723025" cy="5123523"/>
          </a:xfrm>
          <a:prstGeom prst="rect">
            <a:avLst/>
          </a:prstGeom>
        </p:spPr>
        <p:txBody>
          <a:bodyPr lIns="0" tIns="0" rIns="0" bIns="0" rtlCol="0" anchor="t">
            <a:spAutoFit/>
          </a:bodyPr>
          <a:lstStyle/>
          <a:p>
            <a:pPr marL="642659" lvl="1" indent="-321330" algn="l">
              <a:lnSpc>
                <a:spcPts val="4554"/>
              </a:lnSpc>
              <a:buFont typeface="Arial"/>
              <a:buChar char="•"/>
            </a:pPr>
            <a:r>
              <a:rPr lang="en-US" sz="2976">
                <a:solidFill>
                  <a:srgbClr val="E3E2DE"/>
                </a:solidFill>
                <a:latin typeface="Work Sans"/>
                <a:ea typeface="Work Sans"/>
                <a:cs typeface="Work Sans"/>
                <a:sym typeface="Work Sans"/>
              </a:rPr>
              <a:t>Competitive base salaries benchmarked against indust</a:t>
            </a:r>
            <a:r>
              <a:rPr lang="en-US" sz="2976" u="none" strike="noStrike">
                <a:solidFill>
                  <a:srgbClr val="E3E2DE"/>
                </a:solidFill>
                <a:latin typeface="Work Sans"/>
                <a:ea typeface="Work Sans"/>
                <a:cs typeface="Work Sans"/>
                <a:sym typeface="Work Sans"/>
              </a:rPr>
              <a:t>ry standards.</a:t>
            </a:r>
          </a:p>
          <a:p>
            <a:pPr marL="642659" lvl="1" indent="-321330" algn="l">
              <a:lnSpc>
                <a:spcPts val="4554"/>
              </a:lnSpc>
              <a:buFont typeface="Arial"/>
              <a:buChar char="•"/>
            </a:pPr>
            <a:r>
              <a:rPr lang="en-US" sz="2976" u="none" strike="noStrike">
                <a:solidFill>
                  <a:srgbClr val="E3E2DE"/>
                </a:solidFill>
                <a:latin typeface="Work Sans"/>
                <a:ea typeface="Work Sans"/>
                <a:cs typeface="Work Sans"/>
                <a:sym typeface="Work Sans"/>
              </a:rPr>
              <a:t>Performance-based bonuses tied to individual, team, and business results.</a:t>
            </a:r>
          </a:p>
          <a:p>
            <a:pPr marL="642659" lvl="1" indent="-321330" algn="l">
              <a:lnSpc>
                <a:spcPts val="4554"/>
              </a:lnSpc>
              <a:buFont typeface="Arial"/>
              <a:buChar char="•"/>
            </a:pPr>
            <a:r>
              <a:rPr lang="en-US" sz="2976" u="none" strike="noStrike">
                <a:solidFill>
                  <a:srgbClr val="E3E2DE"/>
                </a:solidFill>
                <a:latin typeface="Work Sans"/>
                <a:ea typeface="Work Sans"/>
                <a:cs typeface="Work Sans"/>
                <a:sym typeface="Work Sans"/>
              </a:rPr>
              <a:t>Recognition programs: Employee of the Month, internal awards, peer recognition platforms.</a:t>
            </a:r>
          </a:p>
          <a:p>
            <a:pPr marL="642659" lvl="1" indent="-321330" algn="l">
              <a:lnSpc>
                <a:spcPts val="4554"/>
              </a:lnSpc>
              <a:buFont typeface="Arial"/>
              <a:buChar char="•"/>
            </a:pPr>
            <a:r>
              <a:rPr lang="en-US" sz="2976" u="none" strike="noStrike">
                <a:solidFill>
                  <a:srgbClr val="E3E2DE"/>
                </a:solidFill>
                <a:latin typeface="Work Sans"/>
                <a:ea typeface="Work Sans"/>
                <a:cs typeface="Work Sans"/>
                <a:sym typeface="Work Sans"/>
              </a:rPr>
              <a:t>Benefits: health insurance, retirement plans, flexible working (WorldatWork, 2021).</a:t>
            </a:r>
          </a:p>
          <a:p>
            <a:pPr algn="l">
              <a:lnSpc>
                <a:spcPts val="4554"/>
              </a:lnSpc>
            </a:pPr>
            <a:endParaRPr lang="en-US" sz="2976" u="none" strike="noStrike">
              <a:solidFill>
                <a:srgbClr val="E3E2DE"/>
              </a:solidFill>
              <a:latin typeface="Work Sans"/>
              <a:ea typeface="Work Sans"/>
              <a:cs typeface="Work Sans"/>
              <a:sym typeface="Work San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11982450" y="8997950"/>
            <a:ext cx="2514600" cy="260350"/>
            <a:chOff x="0" y="0"/>
            <a:chExt cx="662281" cy="68570"/>
          </a:xfrm>
        </p:grpSpPr>
        <p:sp>
          <p:nvSpPr>
            <p:cNvPr id="4" name="Freeform 4"/>
            <p:cNvSpPr/>
            <p:nvPr/>
          </p:nvSpPr>
          <p:spPr>
            <a:xfrm>
              <a:off x="0" y="0"/>
              <a:ext cx="662281" cy="68570"/>
            </a:xfrm>
            <a:custGeom>
              <a:avLst/>
              <a:gdLst/>
              <a:ahLst/>
              <a:cxnLst/>
              <a:rect l="l" t="t" r="r" b="b"/>
              <a:pathLst>
                <a:path w="662281" h="68570">
                  <a:moveTo>
                    <a:pt x="0" y="0"/>
                  </a:moveTo>
                  <a:lnTo>
                    <a:pt x="662281" y="0"/>
                  </a:lnTo>
                  <a:lnTo>
                    <a:pt x="662281" y="68570"/>
                  </a:lnTo>
                  <a:lnTo>
                    <a:pt x="0" y="68570"/>
                  </a:lnTo>
                  <a:close/>
                </a:path>
              </a:pathLst>
            </a:custGeom>
            <a:solidFill>
              <a:srgbClr val="1D3E73"/>
            </a:solidFill>
          </p:spPr>
          <p:txBody>
            <a:bodyPr/>
            <a:lstStyle/>
            <a:p>
              <a:endParaRPr lang="en-GB"/>
            </a:p>
          </p:txBody>
        </p:sp>
        <p:sp>
          <p:nvSpPr>
            <p:cNvPr id="5" name="TextBox 5"/>
            <p:cNvSpPr txBox="1"/>
            <p:nvPr/>
          </p:nvSpPr>
          <p:spPr>
            <a:xfrm>
              <a:off x="0" y="-47625"/>
              <a:ext cx="662281" cy="116195"/>
            </a:xfrm>
            <a:prstGeom prst="rect">
              <a:avLst/>
            </a:prstGeom>
          </p:spPr>
          <p:txBody>
            <a:bodyPr lIns="50800" tIns="50800" rIns="50800" bIns="50800" rtlCol="0" anchor="ctr"/>
            <a:lstStyle/>
            <a:p>
              <a:pPr algn="ctr">
                <a:lnSpc>
                  <a:spcPts val="2659"/>
                </a:lnSpc>
              </a:pPr>
              <a:endParaRPr/>
            </a:p>
          </p:txBody>
        </p:sp>
      </p:grpSp>
      <p:grpSp>
        <p:nvGrpSpPr>
          <p:cNvPr id="6" name="Group 6"/>
          <p:cNvGrpSpPr>
            <a:grpSpLocks noChangeAspect="1"/>
          </p:cNvGrpSpPr>
          <p:nvPr/>
        </p:nvGrpSpPr>
        <p:grpSpPr>
          <a:xfrm>
            <a:off x="5064580" y="1774507"/>
            <a:ext cx="5013951" cy="6737985"/>
            <a:chOff x="0" y="0"/>
            <a:chExt cx="3663950" cy="4923790"/>
          </a:xfrm>
        </p:grpSpPr>
        <p:sp>
          <p:nvSpPr>
            <p:cNvPr id="7" name="Freeform 7"/>
            <p:cNvSpPr/>
            <p:nvPr/>
          </p:nvSpPr>
          <p:spPr>
            <a:xfrm>
              <a:off x="31750" y="31750"/>
              <a:ext cx="3600450" cy="4859020"/>
            </a:xfrm>
            <a:custGeom>
              <a:avLst/>
              <a:gdLst/>
              <a:ahLst/>
              <a:cxnLst/>
              <a:rect l="l" t="t" r="r" b="b"/>
              <a:pathLst>
                <a:path w="3600450" h="4859020">
                  <a:moveTo>
                    <a:pt x="3600450" y="4499610"/>
                  </a:moveTo>
                  <a:cubicBezTo>
                    <a:pt x="3600450" y="4699000"/>
                    <a:pt x="3439160" y="4859020"/>
                    <a:pt x="3241040" y="4859020"/>
                  </a:cubicBezTo>
                  <a:lnTo>
                    <a:pt x="359410" y="4859020"/>
                  </a:lnTo>
                  <a:cubicBezTo>
                    <a:pt x="160020" y="4859020"/>
                    <a:pt x="0" y="4697730"/>
                    <a:pt x="0" y="4499610"/>
                  </a:cubicBezTo>
                  <a:lnTo>
                    <a:pt x="0" y="359410"/>
                  </a:lnTo>
                  <a:cubicBezTo>
                    <a:pt x="0" y="160020"/>
                    <a:pt x="161290" y="0"/>
                    <a:pt x="359410" y="0"/>
                  </a:cubicBezTo>
                  <a:lnTo>
                    <a:pt x="3239770" y="0"/>
                  </a:lnTo>
                  <a:cubicBezTo>
                    <a:pt x="3439160" y="0"/>
                    <a:pt x="3599180" y="161290"/>
                    <a:pt x="3599180" y="359410"/>
                  </a:cubicBezTo>
                  <a:lnTo>
                    <a:pt x="3600450" y="4499610"/>
                  </a:lnTo>
                  <a:close/>
                </a:path>
              </a:pathLst>
            </a:custGeom>
            <a:blipFill>
              <a:blip r:embed="rId4"/>
              <a:stretch>
                <a:fillRect r="-102370"/>
              </a:stretch>
            </a:blipFill>
          </p:spPr>
          <p:txBody>
            <a:bodyPr/>
            <a:lstStyle/>
            <a:p>
              <a:endParaRPr lang="en-GB"/>
            </a:p>
          </p:txBody>
        </p:sp>
        <p:sp>
          <p:nvSpPr>
            <p:cNvPr id="8" name="Freeform 8"/>
            <p:cNvSpPr/>
            <p:nvPr/>
          </p:nvSpPr>
          <p:spPr>
            <a:xfrm>
              <a:off x="0" y="0"/>
              <a:ext cx="3662687" cy="4923790"/>
            </a:xfrm>
            <a:custGeom>
              <a:avLst/>
              <a:gdLst/>
              <a:ahLst/>
              <a:cxnLst/>
              <a:rect l="l" t="t" r="r" b="b"/>
              <a:pathLst>
                <a:path w="3662687"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1D3E73"/>
            </a:solidFill>
          </p:spPr>
          <p:txBody>
            <a:bodyPr/>
            <a:lstStyle/>
            <a:p>
              <a:endParaRPr lang="en-GB"/>
            </a:p>
          </p:txBody>
        </p:sp>
      </p:grpSp>
      <p:grpSp>
        <p:nvGrpSpPr>
          <p:cNvPr id="9" name="Group 9"/>
          <p:cNvGrpSpPr>
            <a:grpSpLocks noChangeAspect="1"/>
          </p:cNvGrpSpPr>
          <p:nvPr/>
        </p:nvGrpSpPr>
        <p:grpSpPr>
          <a:xfrm>
            <a:off x="1171575" y="1793380"/>
            <a:ext cx="3073669" cy="3174485"/>
            <a:chOff x="0" y="0"/>
            <a:chExt cx="6350000" cy="6558280"/>
          </a:xfrm>
        </p:grpSpPr>
        <p:sp>
          <p:nvSpPr>
            <p:cNvPr id="10" name="Freeform 10"/>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5"/>
              <a:stretch>
                <a:fillRect l="-27495" r="-27495"/>
              </a:stretch>
            </a:blipFill>
          </p:spPr>
          <p:txBody>
            <a:bodyPr/>
            <a:lstStyle/>
            <a:p>
              <a:endParaRPr lang="en-GB"/>
            </a:p>
          </p:txBody>
        </p:sp>
        <p:sp>
          <p:nvSpPr>
            <p:cNvPr id="11" name="Freeform 11"/>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1D3E73"/>
            </a:solidFill>
          </p:spPr>
          <p:txBody>
            <a:bodyPr/>
            <a:lstStyle/>
            <a:p>
              <a:endParaRPr lang="en-GB"/>
            </a:p>
          </p:txBody>
        </p:sp>
      </p:grpSp>
      <p:sp>
        <p:nvSpPr>
          <p:cNvPr id="12" name="TextBox 12"/>
          <p:cNvSpPr txBox="1"/>
          <p:nvPr/>
        </p:nvSpPr>
        <p:spPr>
          <a:xfrm>
            <a:off x="11982450" y="1681184"/>
            <a:ext cx="5774062" cy="1855890"/>
          </a:xfrm>
          <a:prstGeom prst="rect">
            <a:avLst/>
          </a:prstGeom>
        </p:spPr>
        <p:txBody>
          <a:bodyPr lIns="0" tIns="0" rIns="0" bIns="0" rtlCol="0" anchor="t">
            <a:spAutoFit/>
          </a:bodyPr>
          <a:lstStyle/>
          <a:p>
            <a:pPr algn="l">
              <a:lnSpc>
                <a:spcPts val="7431"/>
              </a:lnSpc>
            </a:pPr>
            <a:r>
              <a:rPr lang="en-US" sz="5308">
                <a:solidFill>
                  <a:srgbClr val="004AAD"/>
                </a:solidFill>
                <a:latin typeface="League Spartan"/>
                <a:ea typeface="League Spartan"/>
                <a:cs typeface="League Spartan"/>
                <a:sym typeface="League Spartan"/>
              </a:rPr>
              <a:t>ROLE OF LINE MANAGERS</a:t>
            </a:r>
          </a:p>
        </p:txBody>
      </p:sp>
      <p:sp>
        <p:nvSpPr>
          <p:cNvPr id="13" name="TextBox 13"/>
          <p:cNvSpPr txBox="1"/>
          <p:nvPr/>
        </p:nvSpPr>
        <p:spPr>
          <a:xfrm>
            <a:off x="11982450" y="3573324"/>
            <a:ext cx="5634574" cy="5486926"/>
          </a:xfrm>
          <a:prstGeom prst="rect">
            <a:avLst/>
          </a:prstGeom>
        </p:spPr>
        <p:txBody>
          <a:bodyPr lIns="0" tIns="0" rIns="0" bIns="0" rtlCol="0" anchor="t">
            <a:spAutoFit/>
          </a:bodyPr>
          <a:lstStyle/>
          <a:p>
            <a:pPr marL="458997" lvl="1" indent="-229499" algn="l">
              <a:lnSpc>
                <a:spcPts val="4422"/>
              </a:lnSpc>
              <a:buFont typeface="Arial"/>
              <a:buChar char="•"/>
            </a:pPr>
            <a:r>
              <a:rPr lang="en-US" sz="2125">
                <a:solidFill>
                  <a:srgbClr val="000000"/>
                </a:solidFill>
                <a:latin typeface="Poppins"/>
                <a:ea typeface="Poppins"/>
                <a:cs typeface="Poppins"/>
                <a:sym typeface="Poppins"/>
              </a:rPr>
              <a:t>Monitor and communicate reward policies.</a:t>
            </a:r>
          </a:p>
          <a:p>
            <a:pPr marL="458997" lvl="1" indent="-229499" algn="l">
              <a:lnSpc>
                <a:spcPts val="4422"/>
              </a:lnSpc>
              <a:buFont typeface="Arial"/>
              <a:buChar char="•"/>
            </a:pPr>
            <a:r>
              <a:rPr lang="en-US" sz="2125">
                <a:solidFill>
                  <a:srgbClr val="000000"/>
                </a:solidFill>
                <a:latin typeface="Poppins"/>
                <a:ea typeface="Poppins"/>
                <a:cs typeface="Poppins"/>
                <a:sym typeface="Poppins"/>
              </a:rPr>
              <a:t>Link performance outcomes to remuneration and career development.</a:t>
            </a:r>
          </a:p>
          <a:p>
            <a:pPr marL="458997" lvl="1" indent="-229499" algn="l">
              <a:lnSpc>
                <a:spcPts val="4422"/>
              </a:lnSpc>
              <a:buFont typeface="Arial"/>
              <a:buChar char="•"/>
            </a:pPr>
            <a:r>
              <a:rPr lang="en-US" sz="2125">
                <a:solidFill>
                  <a:srgbClr val="000000"/>
                </a:solidFill>
                <a:latin typeface="Poppins"/>
                <a:ea typeface="Poppins"/>
                <a:cs typeface="Poppins"/>
                <a:sym typeface="Poppins"/>
              </a:rPr>
              <a:t>Provide regular feedback and recognition.</a:t>
            </a:r>
          </a:p>
          <a:p>
            <a:pPr marL="458997" lvl="1" indent="-229499" algn="l">
              <a:lnSpc>
                <a:spcPts val="4422"/>
              </a:lnSpc>
              <a:buFont typeface="Arial"/>
              <a:buChar char="•"/>
            </a:pPr>
            <a:r>
              <a:rPr lang="en-US" sz="2125">
                <a:solidFill>
                  <a:srgbClr val="000000"/>
                </a:solidFill>
                <a:latin typeface="Poppins"/>
                <a:ea typeface="Poppins"/>
                <a:cs typeface="Poppins"/>
                <a:sym typeface="Poppins"/>
              </a:rPr>
              <a:t>Support employee engagement initiatives.</a:t>
            </a:r>
          </a:p>
          <a:p>
            <a:pPr algn="l">
              <a:lnSpc>
                <a:spcPts val="4422"/>
              </a:lnSpc>
            </a:pPr>
            <a:endParaRPr lang="en-US" sz="2125">
              <a:solidFill>
                <a:srgbClr val="000000"/>
              </a:solidFill>
              <a:latin typeface="Poppins"/>
              <a:ea typeface="Poppins"/>
              <a:cs typeface="Poppins"/>
              <a:sym typeface="Poppins"/>
            </a:endParaRPr>
          </a:p>
        </p:txBody>
      </p:sp>
      <p:grpSp>
        <p:nvGrpSpPr>
          <p:cNvPr id="14" name="Group 14"/>
          <p:cNvGrpSpPr>
            <a:grpSpLocks noChangeAspect="1"/>
          </p:cNvGrpSpPr>
          <p:nvPr/>
        </p:nvGrpSpPr>
        <p:grpSpPr>
          <a:xfrm>
            <a:off x="1171575" y="5319135"/>
            <a:ext cx="3073669" cy="3174485"/>
            <a:chOff x="0" y="0"/>
            <a:chExt cx="6350000" cy="6558280"/>
          </a:xfrm>
        </p:grpSpPr>
        <p:sp>
          <p:nvSpPr>
            <p:cNvPr id="15" name="Freeform 15"/>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6"/>
              <a:stretch>
                <a:fillRect l="-27519" r="-27519"/>
              </a:stretch>
            </a:blipFill>
          </p:spPr>
          <p:txBody>
            <a:bodyPr/>
            <a:lstStyle/>
            <a:p>
              <a:endParaRPr lang="en-GB"/>
            </a:p>
          </p:txBody>
        </p:sp>
        <p:sp>
          <p:nvSpPr>
            <p:cNvPr id="16" name="Freeform 16"/>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1D3E73"/>
            </a:solidFill>
          </p:spPr>
          <p:txBody>
            <a:bodyPr/>
            <a:lstStyle/>
            <a:p>
              <a:endParaRPr lang="en-GB"/>
            </a:p>
          </p:txBody>
        </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130344" y="0"/>
            <a:ext cx="6792707" cy="10287000"/>
            <a:chOff x="0" y="0"/>
            <a:chExt cx="1789026" cy="2709333"/>
          </a:xfrm>
        </p:grpSpPr>
        <p:sp>
          <p:nvSpPr>
            <p:cNvPr id="4" name="Freeform 4"/>
            <p:cNvSpPr/>
            <p:nvPr/>
          </p:nvSpPr>
          <p:spPr>
            <a:xfrm>
              <a:off x="0" y="0"/>
              <a:ext cx="1789026" cy="2709333"/>
            </a:xfrm>
            <a:custGeom>
              <a:avLst/>
              <a:gdLst/>
              <a:ahLst/>
              <a:cxnLst/>
              <a:rect l="l" t="t" r="r" b="b"/>
              <a:pathLst>
                <a:path w="1789026" h="2709333">
                  <a:moveTo>
                    <a:pt x="0" y="0"/>
                  </a:moveTo>
                  <a:lnTo>
                    <a:pt x="1789026" y="0"/>
                  </a:lnTo>
                  <a:lnTo>
                    <a:pt x="1789026" y="2709333"/>
                  </a:lnTo>
                  <a:lnTo>
                    <a:pt x="0" y="2709333"/>
                  </a:lnTo>
                  <a:close/>
                </a:path>
              </a:pathLst>
            </a:custGeom>
            <a:solidFill>
              <a:srgbClr val="1D3E73"/>
            </a:solidFill>
          </p:spPr>
          <p:txBody>
            <a:bodyPr/>
            <a:lstStyle/>
            <a:p>
              <a:endParaRPr lang="en-GB"/>
            </a:p>
          </p:txBody>
        </p:sp>
        <p:sp>
          <p:nvSpPr>
            <p:cNvPr id="5" name="TextBox 5"/>
            <p:cNvSpPr txBox="1"/>
            <p:nvPr/>
          </p:nvSpPr>
          <p:spPr>
            <a:xfrm>
              <a:off x="0" y="-47625"/>
              <a:ext cx="1789026"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5446818" y="8630505"/>
            <a:ext cx="897167" cy="2183545"/>
            <a:chOff x="0" y="0"/>
            <a:chExt cx="236291" cy="575090"/>
          </a:xfrm>
        </p:grpSpPr>
        <p:sp>
          <p:nvSpPr>
            <p:cNvPr id="7" name="Freeform 7"/>
            <p:cNvSpPr/>
            <p:nvPr/>
          </p:nvSpPr>
          <p:spPr>
            <a:xfrm>
              <a:off x="0" y="0"/>
              <a:ext cx="236291" cy="575090"/>
            </a:xfrm>
            <a:custGeom>
              <a:avLst/>
              <a:gdLst/>
              <a:ahLst/>
              <a:cxnLst/>
              <a:rect l="l" t="t" r="r" b="b"/>
              <a:pathLst>
                <a:path w="236291" h="575090">
                  <a:moveTo>
                    <a:pt x="118145" y="0"/>
                  </a:moveTo>
                  <a:lnTo>
                    <a:pt x="118145" y="0"/>
                  </a:lnTo>
                  <a:cubicBezTo>
                    <a:pt x="183395" y="0"/>
                    <a:pt x="236291" y="52895"/>
                    <a:pt x="236291" y="118145"/>
                  </a:cubicBezTo>
                  <a:lnTo>
                    <a:pt x="236291" y="456945"/>
                  </a:lnTo>
                  <a:cubicBezTo>
                    <a:pt x="236291" y="488279"/>
                    <a:pt x="223843" y="518330"/>
                    <a:pt x="201687" y="540486"/>
                  </a:cubicBezTo>
                  <a:cubicBezTo>
                    <a:pt x="179530" y="562643"/>
                    <a:pt x="149480" y="575090"/>
                    <a:pt x="118145" y="575090"/>
                  </a:cubicBezTo>
                  <a:lnTo>
                    <a:pt x="118145" y="575090"/>
                  </a:lnTo>
                  <a:cubicBezTo>
                    <a:pt x="86811" y="575090"/>
                    <a:pt x="56761" y="562643"/>
                    <a:pt x="34604" y="540486"/>
                  </a:cubicBezTo>
                  <a:cubicBezTo>
                    <a:pt x="12447" y="518330"/>
                    <a:pt x="0" y="488279"/>
                    <a:pt x="0" y="456945"/>
                  </a:cubicBezTo>
                  <a:lnTo>
                    <a:pt x="0" y="118145"/>
                  </a:lnTo>
                  <a:cubicBezTo>
                    <a:pt x="0" y="86811"/>
                    <a:pt x="12447" y="56761"/>
                    <a:pt x="34604" y="34604"/>
                  </a:cubicBezTo>
                  <a:cubicBezTo>
                    <a:pt x="56761" y="12447"/>
                    <a:pt x="86811" y="0"/>
                    <a:pt x="118145" y="0"/>
                  </a:cubicBezTo>
                  <a:close/>
                </a:path>
              </a:pathLst>
            </a:custGeom>
            <a:solidFill>
              <a:srgbClr val="FFFFFF"/>
            </a:solidFill>
          </p:spPr>
          <p:txBody>
            <a:bodyPr/>
            <a:lstStyle/>
            <a:p>
              <a:endParaRPr lang="en-GB"/>
            </a:p>
          </p:txBody>
        </p:sp>
        <p:sp>
          <p:nvSpPr>
            <p:cNvPr id="8" name="TextBox 8"/>
            <p:cNvSpPr txBox="1"/>
            <p:nvPr/>
          </p:nvSpPr>
          <p:spPr>
            <a:xfrm>
              <a:off x="0" y="-47625"/>
              <a:ext cx="236291" cy="622715"/>
            </a:xfrm>
            <a:prstGeom prst="rect">
              <a:avLst/>
            </a:prstGeom>
          </p:spPr>
          <p:txBody>
            <a:bodyPr lIns="50800" tIns="50800" rIns="50800" bIns="50800" rtlCol="0" anchor="ctr"/>
            <a:lstStyle/>
            <a:p>
              <a:pPr algn="ctr">
                <a:lnSpc>
                  <a:spcPts val="2659"/>
                </a:lnSpc>
              </a:pPr>
              <a:endParaRPr/>
            </a:p>
          </p:txBody>
        </p:sp>
      </p:grpSp>
      <p:grpSp>
        <p:nvGrpSpPr>
          <p:cNvPr id="9" name="Group 9"/>
          <p:cNvGrpSpPr>
            <a:grpSpLocks noChangeAspect="1"/>
          </p:cNvGrpSpPr>
          <p:nvPr/>
        </p:nvGrpSpPr>
        <p:grpSpPr>
          <a:xfrm>
            <a:off x="7509504" y="2224789"/>
            <a:ext cx="4857773" cy="6528106"/>
            <a:chOff x="0" y="0"/>
            <a:chExt cx="3663950" cy="4923790"/>
          </a:xfrm>
        </p:grpSpPr>
        <p:sp>
          <p:nvSpPr>
            <p:cNvPr id="10" name="Freeform 10"/>
            <p:cNvSpPr/>
            <p:nvPr/>
          </p:nvSpPr>
          <p:spPr>
            <a:xfrm>
              <a:off x="31750" y="31750"/>
              <a:ext cx="3600450" cy="4859020"/>
            </a:xfrm>
            <a:custGeom>
              <a:avLst/>
              <a:gdLst/>
              <a:ahLst/>
              <a:cxnLst/>
              <a:rect l="l" t="t" r="r" b="b"/>
              <a:pathLst>
                <a:path w="3600450" h="4859020">
                  <a:moveTo>
                    <a:pt x="3600450" y="4499610"/>
                  </a:moveTo>
                  <a:cubicBezTo>
                    <a:pt x="3600450" y="4699000"/>
                    <a:pt x="3439160" y="4859020"/>
                    <a:pt x="3241040" y="4859020"/>
                  </a:cubicBezTo>
                  <a:lnTo>
                    <a:pt x="359410" y="4859020"/>
                  </a:lnTo>
                  <a:cubicBezTo>
                    <a:pt x="160020" y="4859020"/>
                    <a:pt x="0" y="4697730"/>
                    <a:pt x="0" y="4499610"/>
                  </a:cubicBezTo>
                  <a:lnTo>
                    <a:pt x="0" y="359410"/>
                  </a:lnTo>
                  <a:cubicBezTo>
                    <a:pt x="0" y="160020"/>
                    <a:pt x="161290" y="0"/>
                    <a:pt x="359410" y="0"/>
                  </a:cubicBezTo>
                  <a:lnTo>
                    <a:pt x="3239770" y="0"/>
                  </a:lnTo>
                  <a:cubicBezTo>
                    <a:pt x="3439160" y="0"/>
                    <a:pt x="3599180" y="161290"/>
                    <a:pt x="3599180" y="359410"/>
                  </a:cubicBezTo>
                  <a:lnTo>
                    <a:pt x="3600450" y="4499610"/>
                  </a:lnTo>
                  <a:close/>
                </a:path>
              </a:pathLst>
            </a:custGeom>
            <a:blipFill>
              <a:blip r:embed="rId4"/>
              <a:stretch>
                <a:fillRect l="-39970" r="-39970"/>
              </a:stretch>
            </a:blipFill>
          </p:spPr>
          <p:txBody>
            <a:bodyPr/>
            <a:lstStyle/>
            <a:p>
              <a:endParaRPr lang="en-GB"/>
            </a:p>
          </p:txBody>
        </p:sp>
        <p:sp>
          <p:nvSpPr>
            <p:cNvPr id="11" name="Freeform 11"/>
            <p:cNvSpPr/>
            <p:nvPr/>
          </p:nvSpPr>
          <p:spPr>
            <a:xfrm>
              <a:off x="0" y="0"/>
              <a:ext cx="3662687" cy="4923790"/>
            </a:xfrm>
            <a:custGeom>
              <a:avLst/>
              <a:gdLst/>
              <a:ahLst/>
              <a:cxnLst/>
              <a:rect l="l" t="t" r="r" b="b"/>
              <a:pathLst>
                <a:path w="3662687"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1D3E73"/>
            </a:solidFill>
          </p:spPr>
          <p:txBody>
            <a:bodyPr/>
            <a:lstStyle/>
            <a:p>
              <a:endParaRPr lang="en-GB"/>
            </a:p>
          </p:txBody>
        </p:sp>
      </p:grpSp>
      <p:sp>
        <p:nvSpPr>
          <p:cNvPr id="12" name="TextBox 12"/>
          <p:cNvSpPr txBox="1"/>
          <p:nvPr/>
        </p:nvSpPr>
        <p:spPr>
          <a:xfrm>
            <a:off x="709411" y="604162"/>
            <a:ext cx="5874984" cy="2452155"/>
          </a:xfrm>
          <a:prstGeom prst="rect">
            <a:avLst/>
          </a:prstGeom>
        </p:spPr>
        <p:txBody>
          <a:bodyPr lIns="0" tIns="0" rIns="0" bIns="0" rtlCol="0" anchor="t">
            <a:spAutoFit/>
          </a:bodyPr>
          <a:lstStyle/>
          <a:p>
            <a:pPr algn="l">
              <a:lnSpc>
                <a:spcPts val="6591"/>
              </a:lnSpc>
            </a:pPr>
            <a:r>
              <a:rPr lang="en-US" sz="4708">
                <a:solidFill>
                  <a:srgbClr val="FFFFFF"/>
                </a:solidFill>
                <a:latin typeface="League Spartan"/>
                <a:ea typeface="League Spartan"/>
                <a:cs typeface="League Spartan"/>
                <a:sym typeface="League Spartan"/>
              </a:rPr>
              <a:t>KEY CHALLENGES IN REWARD MANAGEMENT</a:t>
            </a:r>
          </a:p>
        </p:txBody>
      </p:sp>
      <p:sp>
        <p:nvSpPr>
          <p:cNvPr id="13" name="TextBox 13"/>
          <p:cNvSpPr txBox="1"/>
          <p:nvPr/>
        </p:nvSpPr>
        <p:spPr>
          <a:xfrm>
            <a:off x="484310" y="2818192"/>
            <a:ext cx="5634574" cy="7082456"/>
          </a:xfrm>
          <a:prstGeom prst="rect">
            <a:avLst/>
          </a:prstGeom>
        </p:spPr>
        <p:txBody>
          <a:bodyPr lIns="0" tIns="0" rIns="0" bIns="0" rtlCol="0" anchor="t">
            <a:spAutoFit/>
          </a:bodyPr>
          <a:lstStyle/>
          <a:p>
            <a:pPr marL="523766" lvl="1" indent="-261883" algn="l">
              <a:lnSpc>
                <a:spcPts val="5118"/>
              </a:lnSpc>
              <a:buFont typeface="Arial"/>
              <a:buChar char="•"/>
            </a:pPr>
            <a:r>
              <a:rPr lang="en-US" sz="2425">
                <a:solidFill>
                  <a:srgbClr val="FFFFFF"/>
                </a:solidFill>
                <a:latin typeface="Poppins"/>
                <a:ea typeface="Poppins"/>
                <a:cs typeface="Poppins"/>
                <a:sym typeface="Poppins"/>
              </a:rPr>
              <a:t>Balancing global consistency with local market practices.</a:t>
            </a:r>
          </a:p>
          <a:p>
            <a:pPr marL="523766" lvl="1" indent="-261883" algn="l">
              <a:lnSpc>
                <a:spcPts val="5118"/>
              </a:lnSpc>
              <a:buFont typeface="Arial"/>
              <a:buChar char="•"/>
            </a:pPr>
            <a:r>
              <a:rPr lang="en-US" sz="2425">
                <a:solidFill>
                  <a:srgbClr val="FFFFFF"/>
                </a:solidFill>
                <a:latin typeface="Poppins"/>
                <a:ea typeface="Poppins"/>
                <a:cs typeface="Poppins"/>
                <a:sym typeface="Poppins"/>
              </a:rPr>
              <a:t>Aligning rewards with performance in culturally diverse teams.</a:t>
            </a:r>
          </a:p>
          <a:p>
            <a:pPr marL="523766" lvl="1" indent="-261883" algn="l">
              <a:lnSpc>
                <a:spcPts val="5118"/>
              </a:lnSpc>
              <a:buFont typeface="Arial"/>
              <a:buChar char="•"/>
            </a:pPr>
            <a:r>
              <a:rPr lang="en-US" sz="2425">
                <a:solidFill>
                  <a:srgbClr val="FFFFFF"/>
                </a:solidFill>
                <a:latin typeface="Poppins"/>
                <a:ea typeface="Poppins"/>
                <a:cs typeface="Poppins"/>
                <a:sym typeface="Poppins"/>
              </a:rPr>
              <a:t>Managing cost-effectiveness vs. employee satisfaction.</a:t>
            </a:r>
          </a:p>
          <a:p>
            <a:pPr marL="523766" lvl="1" indent="-261883" algn="l">
              <a:lnSpc>
                <a:spcPts val="5118"/>
              </a:lnSpc>
              <a:buFont typeface="Arial"/>
              <a:buChar char="•"/>
            </a:pPr>
            <a:r>
              <a:rPr lang="en-US" sz="2425">
                <a:solidFill>
                  <a:srgbClr val="FFFFFF"/>
                </a:solidFill>
                <a:latin typeface="Poppins"/>
                <a:ea typeface="Poppins"/>
                <a:cs typeface="Poppins"/>
                <a:sym typeface="Poppins"/>
              </a:rPr>
              <a:t>Transparency and fairness in performance-based incentives (Milkovich et al., 2019).</a:t>
            </a:r>
          </a:p>
          <a:p>
            <a:pPr algn="l">
              <a:lnSpc>
                <a:spcPts val="5118"/>
              </a:lnSpc>
            </a:pPr>
            <a:endParaRPr lang="en-US" sz="2425">
              <a:solidFill>
                <a:srgbClr val="FFFFFF"/>
              </a:solidFill>
              <a:latin typeface="Poppins"/>
              <a:ea typeface="Poppins"/>
              <a:cs typeface="Poppins"/>
              <a:sym typeface="Poppins"/>
            </a:endParaRPr>
          </a:p>
        </p:txBody>
      </p:sp>
      <p:grpSp>
        <p:nvGrpSpPr>
          <p:cNvPr id="14" name="Group 14"/>
          <p:cNvGrpSpPr>
            <a:grpSpLocks noChangeAspect="1"/>
          </p:cNvGrpSpPr>
          <p:nvPr/>
        </p:nvGrpSpPr>
        <p:grpSpPr>
          <a:xfrm>
            <a:off x="12862577" y="2215264"/>
            <a:ext cx="4857773" cy="6528106"/>
            <a:chOff x="0" y="0"/>
            <a:chExt cx="3663950" cy="4923790"/>
          </a:xfrm>
        </p:grpSpPr>
        <p:sp>
          <p:nvSpPr>
            <p:cNvPr id="15" name="Freeform 15"/>
            <p:cNvSpPr/>
            <p:nvPr/>
          </p:nvSpPr>
          <p:spPr>
            <a:xfrm>
              <a:off x="31750" y="31750"/>
              <a:ext cx="3600450" cy="4859020"/>
            </a:xfrm>
            <a:custGeom>
              <a:avLst/>
              <a:gdLst/>
              <a:ahLst/>
              <a:cxnLst/>
              <a:rect l="l" t="t" r="r" b="b"/>
              <a:pathLst>
                <a:path w="3600450" h="4859020">
                  <a:moveTo>
                    <a:pt x="3600450" y="4499610"/>
                  </a:moveTo>
                  <a:cubicBezTo>
                    <a:pt x="3600450" y="4699000"/>
                    <a:pt x="3439160" y="4859020"/>
                    <a:pt x="3241040" y="4859020"/>
                  </a:cubicBezTo>
                  <a:lnTo>
                    <a:pt x="359410" y="4859020"/>
                  </a:lnTo>
                  <a:cubicBezTo>
                    <a:pt x="160020" y="4859020"/>
                    <a:pt x="0" y="4697730"/>
                    <a:pt x="0" y="4499610"/>
                  </a:cubicBezTo>
                  <a:lnTo>
                    <a:pt x="0" y="359410"/>
                  </a:lnTo>
                  <a:cubicBezTo>
                    <a:pt x="0" y="160020"/>
                    <a:pt x="161290" y="0"/>
                    <a:pt x="359410" y="0"/>
                  </a:cubicBezTo>
                  <a:lnTo>
                    <a:pt x="3239770" y="0"/>
                  </a:lnTo>
                  <a:cubicBezTo>
                    <a:pt x="3439160" y="0"/>
                    <a:pt x="3599180" y="161290"/>
                    <a:pt x="3599180" y="359410"/>
                  </a:cubicBezTo>
                  <a:lnTo>
                    <a:pt x="3600450" y="4499610"/>
                  </a:lnTo>
                  <a:close/>
                </a:path>
              </a:pathLst>
            </a:custGeom>
            <a:blipFill>
              <a:blip r:embed="rId5"/>
              <a:stretch>
                <a:fillRect l="-51090" r="-51090"/>
              </a:stretch>
            </a:blipFill>
          </p:spPr>
          <p:txBody>
            <a:bodyPr/>
            <a:lstStyle/>
            <a:p>
              <a:endParaRPr lang="en-GB"/>
            </a:p>
          </p:txBody>
        </p:sp>
        <p:sp>
          <p:nvSpPr>
            <p:cNvPr id="16" name="Freeform 16"/>
            <p:cNvSpPr/>
            <p:nvPr/>
          </p:nvSpPr>
          <p:spPr>
            <a:xfrm>
              <a:off x="0" y="0"/>
              <a:ext cx="3662687" cy="4923790"/>
            </a:xfrm>
            <a:custGeom>
              <a:avLst/>
              <a:gdLst/>
              <a:ahLst/>
              <a:cxnLst/>
              <a:rect l="l" t="t" r="r" b="b"/>
              <a:pathLst>
                <a:path w="3662687"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1D3E73"/>
            </a:solidFill>
          </p:spPr>
          <p:txBody>
            <a:bodyPr/>
            <a:lstStyle/>
            <a:p>
              <a:endParaRPr lang="en-GB"/>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1028700" y="8997950"/>
            <a:ext cx="2514600" cy="260350"/>
            <a:chOff x="0" y="0"/>
            <a:chExt cx="662281" cy="68570"/>
          </a:xfrm>
        </p:grpSpPr>
        <p:sp>
          <p:nvSpPr>
            <p:cNvPr id="4" name="Freeform 4"/>
            <p:cNvSpPr/>
            <p:nvPr/>
          </p:nvSpPr>
          <p:spPr>
            <a:xfrm>
              <a:off x="0" y="0"/>
              <a:ext cx="662281" cy="68570"/>
            </a:xfrm>
            <a:custGeom>
              <a:avLst/>
              <a:gdLst/>
              <a:ahLst/>
              <a:cxnLst/>
              <a:rect l="l" t="t" r="r" b="b"/>
              <a:pathLst>
                <a:path w="662281" h="68570">
                  <a:moveTo>
                    <a:pt x="0" y="0"/>
                  </a:moveTo>
                  <a:lnTo>
                    <a:pt x="662281" y="0"/>
                  </a:lnTo>
                  <a:lnTo>
                    <a:pt x="662281" y="68570"/>
                  </a:lnTo>
                  <a:lnTo>
                    <a:pt x="0" y="68570"/>
                  </a:lnTo>
                  <a:close/>
                </a:path>
              </a:pathLst>
            </a:custGeom>
            <a:solidFill>
              <a:srgbClr val="1D3E73"/>
            </a:solidFill>
          </p:spPr>
          <p:txBody>
            <a:bodyPr/>
            <a:lstStyle/>
            <a:p>
              <a:endParaRPr lang="en-GB"/>
            </a:p>
          </p:txBody>
        </p:sp>
        <p:sp>
          <p:nvSpPr>
            <p:cNvPr id="5" name="TextBox 5"/>
            <p:cNvSpPr txBox="1"/>
            <p:nvPr/>
          </p:nvSpPr>
          <p:spPr>
            <a:xfrm>
              <a:off x="0" y="-47625"/>
              <a:ext cx="662281" cy="116195"/>
            </a:xfrm>
            <a:prstGeom prst="rect">
              <a:avLst/>
            </a:prstGeom>
          </p:spPr>
          <p:txBody>
            <a:bodyPr lIns="50800" tIns="50800" rIns="50800" bIns="50800" rtlCol="0" anchor="ctr"/>
            <a:lstStyle/>
            <a:p>
              <a:pPr algn="ctr">
                <a:lnSpc>
                  <a:spcPts val="2659"/>
                </a:lnSpc>
              </a:pPr>
              <a:endParaRPr/>
            </a:p>
          </p:txBody>
        </p:sp>
      </p:grpSp>
      <p:grpSp>
        <p:nvGrpSpPr>
          <p:cNvPr id="6" name="Group 6"/>
          <p:cNvGrpSpPr>
            <a:grpSpLocks noChangeAspect="1"/>
          </p:cNvGrpSpPr>
          <p:nvPr/>
        </p:nvGrpSpPr>
        <p:grpSpPr>
          <a:xfrm>
            <a:off x="10900663" y="1390086"/>
            <a:ext cx="3935158" cy="3753414"/>
            <a:chOff x="0" y="0"/>
            <a:chExt cx="6324600" cy="6032500"/>
          </a:xfrm>
        </p:grpSpPr>
        <p:sp>
          <p:nvSpPr>
            <p:cNvPr id="7" name="Freeform 7"/>
            <p:cNvSpPr/>
            <p:nvPr/>
          </p:nvSpPr>
          <p:spPr>
            <a:xfrm>
              <a:off x="127000" y="127000"/>
              <a:ext cx="6070600" cy="5778500"/>
            </a:xfrm>
            <a:custGeom>
              <a:avLst/>
              <a:gdLst/>
              <a:ahLst/>
              <a:cxnLst/>
              <a:rect l="l" t="t" r="r" b="b"/>
              <a:pathLst>
                <a:path w="6070600" h="5778500">
                  <a:moveTo>
                    <a:pt x="0" y="0"/>
                  </a:moveTo>
                  <a:lnTo>
                    <a:pt x="6070600" y="0"/>
                  </a:lnTo>
                  <a:lnTo>
                    <a:pt x="6070600" y="5778500"/>
                  </a:lnTo>
                  <a:lnTo>
                    <a:pt x="0" y="5778500"/>
                  </a:lnTo>
                  <a:close/>
                </a:path>
              </a:pathLst>
            </a:custGeom>
            <a:blipFill>
              <a:blip r:embed="rId4"/>
              <a:stretch>
                <a:fillRect l="-21391" r="-21391"/>
              </a:stretch>
            </a:blipFill>
          </p:spPr>
          <p:txBody>
            <a:bodyPr/>
            <a:lstStyle/>
            <a:p>
              <a:endParaRPr lang="en-GB"/>
            </a:p>
          </p:txBody>
        </p:sp>
        <p:sp>
          <p:nvSpPr>
            <p:cNvPr id="8" name="Freeform 8"/>
            <p:cNvSpPr/>
            <p:nvPr/>
          </p:nvSpPr>
          <p:spPr>
            <a:xfrm>
              <a:off x="0" y="0"/>
              <a:ext cx="6324600" cy="6032500"/>
            </a:xfrm>
            <a:custGeom>
              <a:avLst/>
              <a:gdLst/>
              <a:ahLst/>
              <a:cxnLst/>
              <a:rect l="l" t="t" r="r" b="b"/>
              <a:pathLst>
                <a:path w="6324600" h="6032500">
                  <a:moveTo>
                    <a:pt x="6324600" y="6032500"/>
                  </a:moveTo>
                  <a:lnTo>
                    <a:pt x="0" y="6032500"/>
                  </a:lnTo>
                  <a:lnTo>
                    <a:pt x="0" y="0"/>
                  </a:lnTo>
                  <a:lnTo>
                    <a:pt x="6324600" y="0"/>
                  </a:lnTo>
                  <a:lnTo>
                    <a:pt x="6324600" y="6032500"/>
                  </a:lnTo>
                  <a:close/>
                  <a:moveTo>
                    <a:pt x="127000" y="5905500"/>
                  </a:moveTo>
                  <a:lnTo>
                    <a:pt x="6197600" y="5905500"/>
                  </a:lnTo>
                  <a:lnTo>
                    <a:pt x="6197600" y="127000"/>
                  </a:lnTo>
                  <a:lnTo>
                    <a:pt x="127000" y="127000"/>
                  </a:lnTo>
                  <a:lnTo>
                    <a:pt x="127000" y="5905500"/>
                  </a:lnTo>
                  <a:close/>
                </a:path>
              </a:pathLst>
            </a:custGeom>
            <a:solidFill>
              <a:srgbClr val="1D3E73"/>
            </a:solidFill>
          </p:spPr>
          <p:txBody>
            <a:bodyPr/>
            <a:lstStyle/>
            <a:p>
              <a:endParaRPr lang="en-GB"/>
            </a:p>
          </p:txBody>
        </p:sp>
      </p:grpSp>
      <p:sp>
        <p:nvSpPr>
          <p:cNvPr id="9" name="TextBox 9"/>
          <p:cNvSpPr txBox="1"/>
          <p:nvPr/>
        </p:nvSpPr>
        <p:spPr>
          <a:xfrm>
            <a:off x="1028700" y="1745578"/>
            <a:ext cx="6366766" cy="764977"/>
          </a:xfrm>
          <a:prstGeom prst="rect">
            <a:avLst/>
          </a:prstGeom>
        </p:spPr>
        <p:txBody>
          <a:bodyPr lIns="0" tIns="0" rIns="0" bIns="0" rtlCol="0" anchor="t">
            <a:spAutoFit/>
          </a:bodyPr>
          <a:lstStyle/>
          <a:p>
            <a:pPr algn="l">
              <a:lnSpc>
                <a:spcPts val="6246"/>
              </a:lnSpc>
            </a:pPr>
            <a:r>
              <a:rPr lang="en-US" sz="4461">
                <a:solidFill>
                  <a:srgbClr val="004AAD"/>
                </a:solidFill>
                <a:latin typeface="League Spartan"/>
                <a:ea typeface="League Spartan"/>
                <a:cs typeface="League Spartan"/>
                <a:sym typeface="League Spartan"/>
              </a:rPr>
              <a:t>RECOMMENDATIONS</a:t>
            </a:r>
          </a:p>
        </p:txBody>
      </p:sp>
      <p:sp>
        <p:nvSpPr>
          <p:cNvPr id="10" name="TextBox 10"/>
          <p:cNvSpPr txBox="1"/>
          <p:nvPr/>
        </p:nvSpPr>
        <p:spPr>
          <a:xfrm>
            <a:off x="1028700" y="914400"/>
            <a:ext cx="4842085" cy="897853"/>
          </a:xfrm>
          <a:prstGeom prst="rect">
            <a:avLst/>
          </a:prstGeom>
        </p:spPr>
        <p:txBody>
          <a:bodyPr lIns="0" tIns="0" rIns="0" bIns="0" rtlCol="0" anchor="t">
            <a:spAutoFit/>
          </a:bodyPr>
          <a:lstStyle/>
          <a:p>
            <a:pPr algn="l">
              <a:lnSpc>
                <a:spcPts val="7212"/>
              </a:lnSpc>
            </a:pPr>
            <a:r>
              <a:rPr lang="en-US" sz="5151">
                <a:solidFill>
                  <a:srgbClr val="000000"/>
                </a:solidFill>
                <a:latin typeface="Roboto"/>
                <a:ea typeface="Roboto"/>
                <a:cs typeface="Roboto"/>
                <a:sym typeface="Roboto"/>
              </a:rPr>
              <a:t>PRACTICAL </a:t>
            </a:r>
          </a:p>
        </p:txBody>
      </p:sp>
      <p:sp>
        <p:nvSpPr>
          <p:cNvPr id="11" name="TextBox 11"/>
          <p:cNvSpPr txBox="1"/>
          <p:nvPr/>
        </p:nvSpPr>
        <p:spPr>
          <a:xfrm>
            <a:off x="831612" y="2546739"/>
            <a:ext cx="10069051" cy="6234052"/>
          </a:xfrm>
          <a:prstGeom prst="rect">
            <a:avLst/>
          </a:prstGeom>
        </p:spPr>
        <p:txBody>
          <a:bodyPr lIns="0" tIns="0" rIns="0" bIns="0" rtlCol="0" anchor="t">
            <a:spAutoFit/>
          </a:bodyPr>
          <a:lstStyle/>
          <a:p>
            <a:pPr marL="696482" lvl="1" indent="-348241" algn="l">
              <a:lnSpc>
                <a:spcPts val="5484"/>
              </a:lnSpc>
              <a:buFont typeface="Arial"/>
              <a:buChar char="•"/>
            </a:pPr>
            <a:r>
              <a:rPr lang="en-US" sz="3225">
                <a:solidFill>
                  <a:srgbClr val="000000"/>
                </a:solidFill>
                <a:latin typeface="Poppins"/>
                <a:ea typeface="Poppins"/>
                <a:cs typeface="Poppins"/>
                <a:sym typeface="Poppins"/>
              </a:rPr>
              <a:t>Implement global reward frameworks with local flexibility.</a:t>
            </a:r>
          </a:p>
          <a:p>
            <a:pPr marL="696482" lvl="1" indent="-348241" algn="l">
              <a:lnSpc>
                <a:spcPts val="5484"/>
              </a:lnSpc>
              <a:buFont typeface="Arial"/>
              <a:buChar char="•"/>
            </a:pPr>
            <a:r>
              <a:rPr lang="en-US" sz="3225">
                <a:solidFill>
                  <a:srgbClr val="000000"/>
                </a:solidFill>
                <a:latin typeface="Poppins"/>
                <a:ea typeface="Poppins"/>
                <a:cs typeface="Poppins"/>
                <a:sym typeface="Poppins"/>
              </a:rPr>
              <a:t>Regular benchmarking of pay and benefits against industry standards.</a:t>
            </a:r>
          </a:p>
          <a:p>
            <a:pPr marL="696482" lvl="1" indent="-348241" algn="l">
              <a:lnSpc>
                <a:spcPts val="5484"/>
              </a:lnSpc>
              <a:buFont typeface="Arial"/>
              <a:buChar char="•"/>
            </a:pPr>
            <a:r>
              <a:rPr lang="en-US" sz="3225">
                <a:solidFill>
                  <a:srgbClr val="000000"/>
                </a:solidFill>
                <a:latin typeface="Poppins"/>
                <a:ea typeface="Poppins"/>
                <a:cs typeface="Poppins"/>
                <a:sym typeface="Poppins"/>
              </a:rPr>
              <a:t>Integrate recognition programs with digital platforms for global reach.</a:t>
            </a:r>
          </a:p>
          <a:p>
            <a:pPr marL="696482" lvl="1" indent="-348241" algn="l">
              <a:lnSpc>
                <a:spcPts val="5484"/>
              </a:lnSpc>
              <a:buFont typeface="Arial"/>
              <a:buChar char="•"/>
            </a:pPr>
            <a:r>
              <a:rPr lang="en-US" sz="3225">
                <a:solidFill>
                  <a:srgbClr val="000000"/>
                </a:solidFill>
                <a:latin typeface="Poppins"/>
                <a:ea typeface="Poppins"/>
                <a:cs typeface="Poppins"/>
                <a:sym typeface="Poppins"/>
              </a:rPr>
              <a:t>Use analytics to measure impact of rewards on engagement and retention.</a:t>
            </a:r>
          </a:p>
          <a:p>
            <a:pPr algn="l">
              <a:lnSpc>
                <a:spcPts val="5484"/>
              </a:lnSpc>
            </a:pPr>
            <a:endParaRPr lang="en-US" sz="3225">
              <a:solidFill>
                <a:srgbClr val="000000"/>
              </a:solidFill>
              <a:latin typeface="Poppins"/>
              <a:ea typeface="Poppins"/>
              <a:cs typeface="Poppins"/>
              <a:sym typeface="Poppins"/>
            </a:endParaRPr>
          </a:p>
        </p:txBody>
      </p:sp>
      <p:grpSp>
        <p:nvGrpSpPr>
          <p:cNvPr id="12" name="Group 12"/>
          <p:cNvGrpSpPr>
            <a:grpSpLocks noChangeAspect="1"/>
          </p:cNvGrpSpPr>
          <p:nvPr/>
        </p:nvGrpSpPr>
        <p:grpSpPr>
          <a:xfrm>
            <a:off x="13355892" y="5439799"/>
            <a:ext cx="3935158" cy="3753414"/>
            <a:chOff x="0" y="0"/>
            <a:chExt cx="6324600" cy="6032500"/>
          </a:xfrm>
        </p:grpSpPr>
        <p:sp>
          <p:nvSpPr>
            <p:cNvPr id="13" name="Freeform 13"/>
            <p:cNvSpPr/>
            <p:nvPr/>
          </p:nvSpPr>
          <p:spPr>
            <a:xfrm>
              <a:off x="127000" y="127000"/>
              <a:ext cx="6070600" cy="5778500"/>
            </a:xfrm>
            <a:custGeom>
              <a:avLst/>
              <a:gdLst/>
              <a:ahLst/>
              <a:cxnLst/>
              <a:rect l="l" t="t" r="r" b="b"/>
              <a:pathLst>
                <a:path w="6070600" h="5778500">
                  <a:moveTo>
                    <a:pt x="0" y="0"/>
                  </a:moveTo>
                  <a:lnTo>
                    <a:pt x="6070600" y="0"/>
                  </a:lnTo>
                  <a:lnTo>
                    <a:pt x="6070600" y="5778500"/>
                  </a:lnTo>
                  <a:lnTo>
                    <a:pt x="0" y="5778500"/>
                  </a:lnTo>
                  <a:close/>
                </a:path>
              </a:pathLst>
            </a:custGeom>
            <a:blipFill>
              <a:blip r:embed="rId5"/>
              <a:stretch>
                <a:fillRect l="-21391" r="-21391"/>
              </a:stretch>
            </a:blipFill>
          </p:spPr>
          <p:txBody>
            <a:bodyPr/>
            <a:lstStyle/>
            <a:p>
              <a:endParaRPr lang="en-GB"/>
            </a:p>
          </p:txBody>
        </p:sp>
        <p:sp>
          <p:nvSpPr>
            <p:cNvPr id="14" name="Freeform 14"/>
            <p:cNvSpPr/>
            <p:nvPr/>
          </p:nvSpPr>
          <p:spPr>
            <a:xfrm>
              <a:off x="0" y="0"/>
              <a:ext cx="6324600" cy="6032500"/>
            </a:xfrm>
            <a:custGeom>
              <a:avLst/>
              <a:gdLst/>
              <a:ahLst/>
              <a:cxnLst/>
              <a:rect l="l" t="t" r="r" b="b"/>
              <a:pathLst>
                <a:path w="6324600" h="6032500">
                  <a:moveTo>
                    <a:pt x="6324600" y="6032500"/>
                  </a:moveTo>
                  <a:lnTo>
                    <a:pt x="0" y="6032500"/>
                  </a:lnTo>
                  <a:lnTo>
                    <a:pt x="0" y="0"/>
                  </a:lnTo>
                  <a:lnTo>
                    <a:pt x="6324600" y="0"/>
                  </a:lnTo>
                  <a:lnTo>
                    <a:pt x="6324600" y="6032500"/>
                  </a:lnTo>
                  <a:close/>
                  <a:moveTo>
                    <a:pt x="127000" y="5905500"/>
                  </a:moveTo>
                  <a:lnTo>
                    <a:pt x="6197600" y="5905500"/>
                  </a:lnTo>
                  <a:lnTo>
                    <a:pt x="6197600" y="127000"/>
                  </a:lnTo>
                  <a:lnTo>
                    <a:pt x="127000" y="127000"/>
                  </a:lnTo>
                  <a:lnTo>
                    <a:pt x="127000" y="5905500"/>
                  </a:lnTo>
                  <a:close/>
                </a:path>
              </a:pathLst>
            </a:custGeom>
            <a:solidFill>
              <a:srgbClr val="1D3E73"/>
            </a:solidFill>
          </p:spPr>
          <p:txBody>
            <a:bodyPr/>
            <a:lstStyle/>
            <a:p>
              <a:endParaRPr lang="en-GB"/>
            </a:p>
          </p:txBody>
        </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BE2CD"/>
        </a:solidFill>
        <a:effectLst/>
      </p:bgPr>
    </p:bg>
    <p:spTree>
      <p:nvGrpSpPr>
        <p:cNvPr id="1" name=""/>
        <p:cNvGrpSpPr/>
        <p:nvPr/>
      </p:nvGrpSpPr>
      <p:grpSpPr>
        <a:xfrm>
          <a:off x="0" y="0"/>
          <a:ext cx="0" cy="0"/>
          <a:chOff x="0" y="0"/>
          <a:chExt cx="0" cy="0"/>
        </a:xfrm>
      </p:grpSpPr>
      <p:sp>
        <p:nvSpPr>
          <p:cNvPr id="2" name="TextBox 2"/>
          <p:cNvSpPr txBox="1"/>
          <p:nvPr/>
        </p:nvSpPr>
        <p:spPr>
          <a:xfrm>
            <a:off x="662205" y="-272706"/>
            <a:ext cx="11069081" cy="2126561"/>
          </a:xfrm>
          <a:prstGeom prst="rect">
            <a:avLst/>
          </a:prstGeom>
        </p:spPr>
        <p:txBody>
          <a:bodyPr lIns="0" tIns="0" rIns="0" bIns="0" rtlCol="0" anchor="t">
            <a:spAutoFit/>
          </a:bodyPr>
          <a:lstStyle/>
          <a:p>
            <a:pPr algn="l">
              <a:lnSpc>
                <a:spcPts val="15202"/>
              </a:lnSpc>
            </a:pPr>
            <a:r>
              <a:rPr lang="en-US" sz="10858" b="1">
                <a:solidFill>
                  <a:srgbClr val="2952A1"/>
                </a:solidFill>
                <a:latin typeface="Heading Now 31-38 Bold"/>
                <a:ea typeface="Heading Now 31-38 Bold"/>
                <a:cs typeface="Heading Now 31-38 Bold"/>
                <a:sym typeface="Heading Now 31-38 Bold"/>
              </a:rPr>
              <a:t>GROUP CONCLUSION</a:t>
            </a:r>
          </a:p>
        </p:txBody>
      </p:sp>
      <p:grpSp>
        <p:nvGrpSpPr>
          <p:cNvPr id="3" name="Group 3"/>
          <p:cNvGrpSpPr/>
          <p:nvPr/>
        </p:nvGrpSpPr>
        <p:grpSpPr>
          <a:xfrm>
            <a:off x="486525" y="5143500"/>
            <a:ext cx="5710220" cy="5143500"/>
            <a:chOff x="0" y="0"/>
            <a:chExt cx="7613627" cy="6858000"/>
          </a:xfrm>
        </p:grpSpPr>
        <p:pic>
          <p:nvPicPr>
            <p:cNvPr id="4" name="Picture 4"/>
            <p:cNvPicPr>
              <a:picLocks noChangeAspect="1"/>
            </p:cNvPicPr>
            <p:nvPr/>
          </p:nvPicPr>
          <p:blipFill>
            <a:blip r:embed="rId3"/>
            <a:srcRect t="20218" b="20218"/>
            <a:stretch>
              <a:fillRect/>
            </a:stretch>
          </p:blipFill>
          <p:spPr>
            <a:xfrm>
              <a:off x="0" y="0"/>
              <a:ext cx="7613627" cy="6858000"/>
            </a:xfrm>
            <a:prstGeom prst="rect">
              <a:avLst/>
            </a:prstGeom>
          </p:spPr>
        </p:pic>
      </p:grpSp>
      <p:grpSp>
        <p:nvGrpSpPr>
          <p:cNvPr id="5" name="Group 5"/>
          <p:cNvGrpSpPr/>
          <p:nvPr/>
        </p:nvGrpSpPr>
        <p:grpSpPr>
          <a:xfrm>
            <a:off x="6329442" y="5143500"/>
            <a:ext cx="5710220" cy="5143500"/>
            <a:chOff x="0" y="0"/>
            <a:chExt cx="7613627" cy="6858000"/>
          </a:xfrm>
        </p:grpSpPr>
        <p:pic>
          <p:nvPicPr>
            <p:cNvPr id="6" name="Picture 6"/>
            <p:cNvPicPr>
              <a:picLocks noChangeAspect="1"/>
            </p:cNvPicPr>
            <p:nvPr/>
          </p:nvPicPr>
          <p:blipFill>
            <a:blip r:embed="rId4"/>
            <a:srcRect l="13017" r="13017"/>
            <a:stretch>
              <a:fillRect/>
            </a:stretch>
          </p:blipFill>
          <p:spPr>
            <a:xfrm>
              <a:off x="0" y="0"/>
              <a:ext cx="7613627" cy="6858000"/>
            </a:xfrm>
            <a:prstGeom prst="rect">
              <a:avLst/>
            </a:prstGeom>
          </p:spPr>
        </p:pic>
      </p:grpSp>
      <p:grpSp>
        <p:nvGrpSpPr>
          <p:cNvPr id="7" name="Group 7"/>
          <p:cNvGrpSpPr/>
          <p:nvPr/>
        </p:nvGrpSpPr>
        <p:grpSpPr>
          <a:xfrm>
            <a:off x="12169384" y="5143500"/>
            <a:ext cx="5710220" cy="5143500"/>
            <a:chOff x="0" y="0"/>
            <a:chExt cx="7613627" cy="6858000"/>
          </a:xfrm>
        </p:grpSpPr>
        <p:pic>
          <p:nvPicPr>
            <p:cNvPr id="8" name="Picture 8"/>
            <p:cNvPicPr>
              <a:picLocks noChangeAspect="1"/>
            </p:cNvPicPr>
            <p:nvPr/>
          </p:nvPicPr>
          <p:blipFill>
            <a:blip r:embed="rId5"/>
            <a:srcRect t="16221" b="16221"/>
            <a:stretch>
              <a:fillRect/>
            </a:stretch>
          </p:blipFill>
          <p:spPr>
            <a:xfrm>
              <a:off x="0" y="0"/>
              <a:ext cx="7613627" cy="6858000"/>
            </a:xfrm>
            <a:prstGeom prst="rect">
              <a:avLst/>
            </a:prstGeom>
          </p:spPr>
        </p:pic>
      </p:grpSp>
      <p:sp>
        <p:nvSpPr>
          <p:cNvPr id="9" name="TextBox 9"/>
          <p:cNvSpPr txBox="1"/>
          <p:nvPr/>
        </p:nvSpPr>
        <p:spPr>
          <a:xfrm>
            <a:off x="662205" y="1806231"/>
            <a:ext cx="16561938" cy="3600298"/>
          </a:xfrm>
          <a:prstGeom prst="rect">
            <a:avLst/>
          </a:prstGeom>
        </p:spPr>
        <p:txBody>
          <a:bodyPr lIns="0" tIns="0" rIns="0" bIns="0" rtlCol="0" anchor="t">
            <a:spAutoFit/>
          </a:bodyPr>
          <a:lstStyle/>
          <a:p>
            <a:pPr marL="433089" lvl="1" indent="-216545" algn="just">
              <a:lnSpc>
                <a:spcPts val="2808"/>
              </a:lnSpc>
              <a:buFont typeface="Arial"/>
              <a:buChar char="•"/>
            </a:pPr>
            <a:r>
              <a:rPr lang="en-US" sz="2005" dirty="0">
                <a:solidFill>
                  <a:srgbClr val="000000"/>
                </a:solidFill>
                <a:latin typeface="Aileron"/>
                <a:ea typeface="Aileron"/>
                <a:cs typeface="Aileron"/>
                <a:sym typeface="Aileron"/>
              </a:rPr>
              <a:t>Integration of HRM Functions: HR technology, international team management, reward strategies, and strategic HRM challenges work together to support Unilever’s global strategy.</a:t>
            </a:r>
          </a:p>
          <a:p>
            <a:pPr marL="433089" lvl="1" indent="-216545" algn="just">
              <a:lnSpc>
                <a:spcPts val="2808"/>
              </a:lnSpc>
              <a:buFont typeface="Arial"/>
              <a:buChar char="•"/>
            </a:pPr>
            <a:r>
              <a:rPr lang="en-US" sz="2005" dirty="0">
                <a:solidFill>
                  <a:srgbClr val="000000"/>
                </a:solidFill>
                <a:latin typeface="Aileron"/>
                <a:ea typeface="Aileron"/>
                <a:cs typeface="Aileron"/>
                <a:sym typeface="Aileron"/>
              </a:rPr>
              <a:t>Talent Acquisition &amp; Retention: Digital tools, international assignment management, and competitive rewards ensure Unilever attracts and retains high-potential employees globally.</a:t>
            </a:r>
          </a:p>
          <a:p>
            <a:pPr marL="433089" lvl="1" indent="-216545" algn="just">
              <a:lnSpc>
                <a:spcPts val="2808"/>
              </a:lnSpc>
              <a:buFont typeface="Arial"/>
              <a:buChar char="•"/>
            </a:pPr>
            <a:r>
              <a:rPr lang="en-US" sz="2005" dirty="0">
                <a:solidFill>
                  <a:srgbClr val="000000"/>
                </a:solidFill>
                <a:latin typeface="Aileron"/>
                <a:ea typeface="Aileron"/>
                <a:cs typeface="Aileron"/>
                <a:sym typeface="Aileron"/>
              </a:rPr>
              <a:t>Employee Engagement &amp; Development: E-learning, line manager support, and recognition programs enhance employee motivation, skills, and career growth.</a:t>
            </a:r>
          </a:p>
          <a:p>
            <a:pPr marL="433089" lvl="1" indent="-216545" algn="just">
              <a:lnSpc>
                <a:spcPts val="2808"/>
              </a:lnSpc>
              <a:buFont typeface="Arial"/>
              <a:buChar char="•"/>
            </a:pPr>
            <a:r>
              <a:rPr lang="en-US" sz="2005" dirty="0">
                <a:solidFill>
                  <a:srgbClr val="000000"/>
                </a:solidFill>
                <a:latin typeface="Aileron"/>
                <a:ea typeface="Aileron"/>
                <a:cs typeface="Aileron"/>
                <a:sym typeface="Aileron"/>
              </a:rPr>
              <a:t>Global Consistency vs. Local Adaptation: HR practices are standardized where needed but adapted to local cultures and legal frameworks.</a:t>
            </a:r>
          </a:p>
          <a:p>
            <a:pPr marL="433089" lvl="1" indent="-216545" algn="just">
              <a:lnSpc>
                <a:spcPts val="2808"/>
              </a:lnSpc>
              <a:buFont typeface="Arial"/>
              <a:buChar char="•"/>
            </a:pPr>
            <a:r>
              <a:rPr lang="en-US" sz="2005" dirty="0">
                <a:solidFill>
                  <a:srgbClr val="000000"/>
                </a:solidFill>
                <a:latin typeface="Aileron"/>
                <a:ea typeface="Aileron"/>
                <a:cs typeface="Aileron"/>
                <a:sym typeface="Aileron"/>
              </a:rPr>
              <a:t>Strategic Impact: Aligned HRM practices drive innovation, sustainability, and operational efficiency, supporting Unilever’s long-term business goals.</a:t>
            </a:r>
          </a:p>
          <a:p>
            <a:pPr marL="0" lvl="0" indent="0" algn="just">
              <a:lnSpc>
                <a:spcPts val="3508"/>
              </a:lnSpc>
              <a:spcBef>
                <a:spcPct val="0"/>
              </a:spcBef>
            </a:pPr>
            <a:endParaRPr lang="en-US" sz="2005" dirty="0">
              <a:solidFill>
                <a:srgbClr val="000000"/>
              </a:solidFill>
              <a:latin typeface="Aileron"/>
              <a:ea typeface="Aileron"/>
              <a:cs typeface="Aileron"/>
              <a:sym typeface="Aileron"/>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EBE2CD"/>
        </a:solidFill>
        <a:effectLst/>
      </p:bgPr>
    </p:bg>
    <p:spTree>
      <p:nvGrpSpPr>
        <p:cNvPr id="1" name=""/>
        <p:cNvGrpSpPr/>
        <p:nvPr/>
      </p:nvGrpSpPr>
      <p:grpSpPr>
        <a:xfrm>
          <a:off x="0" y="0"/>
          <a:ext cx="0" cy="0"/>
          <a:chOff x="0" y="0"/>
          <a:chExt cx="0" cy="0"/>
        </a:xfrm>
      </p:grpSpPr>
      <p:sp>
        <p:nvSpPr>
          <p:cNvPr id="2" name="TextBox 2"/>
          <p:cNvSpPr txBox="1"/>
          <p:nvPr/>
        </p:nvSpPr>
        <p:spPr>
          <a:xfrm>
            <a:off x="254011" y="737792"/>
            <a:ext cx="17779978" cy="9115465"/>
          </a:xfrm>
          <a:prstGeom prst="rect">
            <a:avLst/>
          </a:prstGeom>
        </p:spPr>
        <p:txBody>
          <a:bodyPr lIns="0" tIns="0" rIns="0" bIns="0" rtlCol="0" anchor="t">
            <a:spAutoFit/>
          </a:bodyPr>
          <a:lstStyle/>
          <a:p>
            <a:pPr marL="323622" lvl="1" indent="-161811" algn="l">
              <a:lnSpc>
                <a:spcPts val="2248"/>
              </a:lnSpc>
              <a:buFont typeface="Arial"/>
              <a:buChar char="•"/>
            </a:pPr>
            <a:r>
              <a:rPr lang="en-US" sz="1498" dirty="0">
                <a:solidFill>
                  <a:srgbClr val="000000"/>
                </a:solidFill>
                <a:latin typeface="Arial"/>
                <a:ea typeface="Arial"/>
                <a:cs typeface="Arial"/>
                <a:sym typeface="Arial"/>
              </a:rPr>
              <a:t>Armstrong, M. &amp; Taylor, S. (2020) Armstrong’s Handbook of Human Resource Management Practice. 15th edn. London: Kogan Page. Available at: </a:t>
            </a:r>
            <a:r>
              <a:rPr lang="en-US" sz="1498" u="sng" dirty="0">
                <a:solidFill>
                  <a:srgbClr val="000000"/>
                </a:solidFill>
                <a:latin typeface="Arial"/>
                <a:ea typeface="Arial"/>
                <a:cs typeface="Arial"/>
                <a:sym typeface="Arial"/>
                <a:hlinkClick r:id="rId2" tooltip="https://www.koganpage.com/hr-learning-development/armstrong-s-handbook-of-human-resource-management-practice-9781398606630?utm_source=chatgpt.com"/>
              </a:rPr>
              <a:t>https://www.koganpage.com/hr-learning-development/armstrong-s-handbook-of-human-resource-management-practice-9781398606630</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2" tooltip="https://www.koganpage.com/hr-learning-development/armstrong-s-handbook-of-human-resource-management-practice-9781398606630?utm_source=chatgpt.com"/>
              </a:rPr>
              <a:t>Kogan Page</a:t>
            </a:r>
          </a:p>
          <a:p>
            <a:pPr marL="323622" lvl="1" indent="-161811" algn="l">
              <a:lnSpc>
                <a:spcPts val="2248"/>
              </a:lnSpc>
              <a:buFont typeface="Arial"/>
              <a:buChar char="•"/>
            </a:pPr>
            <a:r>
              <a:rPr lang="en-US" sz="1498" dirty="0" err="1">
                <a:solidFill>
                  <a:srgbClr val="000000"/>
                </a:solidFill>
                <a:latin typeface="Arial"/>
                <a:ea typeface="Arial"/>
                <a:cs typeface="Arial"/>
                <a:sym typeface="Arial"/>
              </a:rPr>
              <a:t>Bondarouk</a:t>
            </a:r>
            <a:r>
              <a:rPr lang="en-US" sz="1498" dirty="0">
                <a:solidFill>
                  <a:srgbClr val="000000"/>
                </a:solidFill>
                <a:latin typeface="Arial"/>
                <a:ea typeface="Arial"/>
                <a:cs typeface="Arial"/>
                <a:sym typeface="Arial"/>
              </a:rPr>
              <a:t>, T. &amp; Brewster, C. (2016) ‘</a:t>
            </a:r>
            <a:r>
              <a:rPr lang="en-US" sz="1498" dirty="0" err="1">
                <a:solidFill>
                  <a:srgbClr val="000000"/>
                </a:solidFill>
                <a:latin typeface="Arial"/>
                <a:ea typeface="Arial"/>
                <a:cs typeface="Arial"/>
                <a:sym typeface="Arial"/>
              </a:rPr>
              <a:t>Conceptualising</a:t>
            </a:r>
            <a:r>
              <a:rPr lang="en-US" sz="1498" dirty="0">
                <a:solidFill>
                  <a:srgbClr val="000000"/>
                </a:solidFill>
                <a:latin typeface="Arial"/>
                <a:ea typeface="Arial"/>
                <a:cs typeface="Arial"/>
                <a:sym typeface="Arial"/>
              </a:rPr>
              <a:t> the future of HRM and technology research’, Human Resource Management Review, 26(3), pp. 218–225. Available at: </a:t>
            </a:r>
            <a:r>
              <a:rPr lang="en-US" sz="1498" u="sng" dirty="0">
                <a:solidFill>
                  <a:srgbClr val="000000"/>
                </a:solidFill>
                <a:latin typeface="Arial"/>
                <a:ea typeface="Arial"/>
                <a:cs typeface="Arial"/>
                <a:sym typeface="Arial"/>
                <a:hlinkClick r:id="rId3" tooltip="https://www.tandfonline.com/doi/full/10.1080/09585192.2016.1232296?utm_source=chatgpt.com"/>
              </a:rPr>
              <a:t>https://www.tandfonline.com/doi/full/10.1080/09585192.2016.1232296</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3" tooltip="https://www.tandfonline.com/doi/full/10.1080/09585192.2016.1232296?utm_source=chatgpt.com"/>
              </a:rPr>
              <a:t>Taylor &amp; Francis Online</a:t>
            </a:r>
          </a:p>
          <a:p>
            <a:pPr marL="323622" lvl="1" indent="-161811" algn="l">
              <a:lnSpc>
                <a:spcPts val="2248"/>
              </a:lnSpc>
              <a:buFont typeface="Arial"/>
              <a:buChar char="•"/>
            </a:pPr>
            <a:r>
              <a:rPr lang="en-US" sz="1498" dirty="0">
                <a:solidFill>
                  <a:srgbClr val="000000"/>
                </a:solidFill>
                <a:latin typeface="Arial"/>
                <a:ea typeface="Arial"/>
                <a:cs typeface="Arial"/>
                <a:sym typeface="Arial"/>
              </a:rPr>
              <a:t>Brewster, C., Chung, C. &amp; Sparrow, P. (2020) Globalizing Human Resource Management. Abingdon: Routledge. Available at: </a:t>
            </a:r>
            <a:r>
              <a:rPr lang="en-US" sz="1498" u="sng" dirty="0">
                <a:solidFill>
                  <a:srgbClr val="000000"/>
                </a:solidFill>
                <a:latin typeface="Arial"/>
                <a:ea typeface="Arial"/>
                <a:cs typeface="Arial"/>
                <a:sym typeface="Arial"/>
                <a:hlinkClick r:id="rId4" tooltip="https://www.routledge.com/Globalizing-Human-Resource-Management/Sparrow-Brewster-Chung/p/book/9781138950696?utm_source=chatgpt.com"/>
              </a:rPr>
              <a:t>https://www.routledge.com/Globalizing-Human-Resource-Management/Sparrow-Brewster-Chung/p/book/9781138950696</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4" tooltip="https://www.routledge.com/Globalizing-Human-Resource-Management/Sparrow-Brewster-Chung/p/book/9781138950696?utm_source=chatgpt.com"/>
              </a:rPr>
              <a:t>Routledge</a:t>
            </a:r>
          </a:p>
          <a:p>
            <a:pPr marL="323622" lvl="1" indent="-161811" algn="l">
              <a:lnSpc>
                <a:spcPts val="2248"/>
              </a:lnSpc>
              <a:buFont typeface="Arial"/>
              <a:buChar char="•"/>
            </a:pPr>
            <a:r>
              <a:rPr lang="en-US" sz="1498" dirty="0">
                <a:solidFill>
                  <a:srgbClr val="000000"/>
                </a:solidFill>
                <a:latin typeface="Arial"/>
                <a:ea typeface="Arial"/>
                <a:cs typeface="Arial"/>
                <a:sym typeface="Arial"/>
              </a:rPr>
              <a:t>Collings, D.G., Scullion, H. &amp; Morley, M.J. (2019) Global Talent Management: Challenges and Practices. Abingdon: Routledge. Available at: </a:t>
            </a:r>
            <a:r>
              <a:rPr lang="en-US" sz="1498" u="sng" dirty="0">
                <a:solidFill>
                  <a:srgbClr val="000000"/>
                </a:solidFill>
                <a:latin typeface="Arial"/>
                <a:ea typeface="Arial"/>
                <a:cs typeface="Arial"/>
                <a:sym typeface="Arial"/>
                <a:hlinkClick r:id="rId5" tooltip="https://www.routledge.com/Global-Talent-Management/Collings-Scullion-Caligiuri/p/book/9781138712454?utm_source=chatgpt.com"/>
              </a:rPr>
              <a:t>https://www.routledge.com/Global-Talent-Management/Collings-Scullion-Caligiuri/p/book/9781138712454</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5" tooltip="https://www.routledge.com/Global-Talent-Management/Collings-Scullion-Caligiuri/p/book/9781138712454?utm_source=chatgpt.com"/>
              </a:rPr>
              <a:t>Routledge</a:t>
            </a:r>
          </a:p>
          <a:p>
            <a:pPr marL="323622" lvl="1" indent="-161811" algn="l">
              <a:lnSpc>
                <a:spcPts val="2248"/>
              </a:lnSpc>
              <a:buFont typeface="Arial"/>
              <a:buChar char="•"/>
            </a:pPr>
            <a:r>
              <a:rPr lang="en-US" sz="1498" dirty="0">
                <a:solidFill>
                  <a:srgbClr val="000000"/>
                </a:solidFill>
                <a:latin typeface="Arial"/>
                <a:ea typeface="Arial"/>
                <a:cs typeface="Arial"/>
                <a:sym typeface="Arial"/>
              </a:rPr>
              <a:t>Deloitte (2024) Global Human Capital Trends 2024. Deloitte Insights. Available at: </a:t>
            </a:r>
            <a:r>
              <a:rPr lang="en-US" sz="1498" u="sng" dirty="0">
                <a:solidFill>
                  <a:srgbClr val="000000"/>
                </a:solidFill>
                <a:latin typeface="Arial"/>
                <a:ea typeface="Arial"/>
                <a:cs typeface="Arial"/>
                <a:sym typeface="Arial"/>
                <a:hlinkClick r:id="rId6" tooltip="https://www.deloitte.com/us/en/insights/topics/talent/human-capital-trends/2024.html?utm_source=chatgpt.com"/>
              </a:rPr>
              <a:t>https://www.deloitte.com/us/en/insights/topics/talent/human-capital-trends/2024.html</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6" tooltip="https://www.deloitte.com/us/en/insights/topics/talent/human-capital-trends/2024.html?utm_source=chatgpt.com"/>
              </a:rPr>
              <a:t>Deloitte</a:t>
            </a:r>
          </a:p>
          <a:p>
            <a:pPr marL="323622" lvl="1" indent="-161811" algn="l">
              <a:lnSpc>
                <a:spcPts val="2248"/>
              </a:lnSpc>
              <a:buFont typeface="Arial"/>
              <a:buChar char="•"/>
            </a:pPr>
            <a:r>
              <a:rPr lang="en-US" sz="1498" dirty="0">
                <a:solidFill>
                  <a:srgbClr val="000000"/>
                </a:solidFill>
                <a:latin typeface="Arial"/>
                <a:ea typeface="Arial"/>
                <a:cs typeface="Arial"/>
                <a:sym typeface="Arial"/>
              </a:rPr>
              <a:t>Gheorghe, M., et al. (2021) ‘Digital HRM adoption in multinational companies’, Journal of International Management, 27(1), pp. 100–115. </a:t>
            </a:r>
          </a:p>
          <a:p>
            <a:pPr marL="323622" lvl="1" indent="-161811" algn="l">
              <a:lnSpc>
                <a:spcPts val="2248"/>
              </a:lnSpc>
              <a:buFont typeface="Arial"/>
              <a:buChar char="•"/>
            </a:pPr>
            <a:r>
              <a:rPr lang="en-US" sz="1498" dirty="0">
                <a:solidFill>
                  <a:srgbClr val="000000"/>
                </a:solidFill>
                <a:latin typeface="Arial"/>
                <a:ea typeface="Arial"/>
                <a:cs typeface="Arial"/>
                <a:sym typeface="Arial"/>
              </a:rPr>
              <a:t>Gartner (2024) HR Technology Imperatives. Available at: </a:t>
            </a:r>
            <a:r>
              <a:rPr lang="en-US" sz="1498" u="sng" dirty="0">
                <a:solidFill>
                  <a:srgbClr val="000000"/>
                </a:solidFill>
                <a:latin typeface="Arial"/>
                <a:ea typeface="Arial"/>
                <a:cs typeface="Arial"/>
                <a:sym typeface="Arial"/>
                <a:hlinkClick r:id="rId7" tooltip="https://www.gartner.com/en/human-resources/trends/2024-hr-technology-imperatives?utm_source=chatgpt.com"/>
              </a:rPr>
              <a:t>https://www.gartner.com/en/human-resources/trends/2024-hr-technology-imperatives</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7" tooltip="https://www.gartner.com/en/human-resources/trends/2024-hr-technology-imperatives?utm_source=chatgpt.com"/>
              </a:rPr>
              <a:t>Gartner</a:t>
            </a:r>
          </a:p>
          <a:p>
            <a:pPr marL="323622" lvl="1" indent="-161811" algn="l">
              <a:lnSpc>
                <a:spcPts val="2248"/>
              </a:lnSpc>
              <a:buFont typeface="Arial"/>
              <a:buChar char="•"/>
            </a:pPr>
            <a:r>
              <a:rPr lang="en-US" sz="1498" dirty="0">
                <a:solidFill>
                  <a:srgbClr val="000000"/>
                </a:solidFill>
                <a:latin typeface="Arial"/>
                <a:ea typeface="Arial"/>
                <a:cs typeface="Arial"/>
                <a:sym typeface="Arial"/>
              </a:rPr>
              <a:t>Harvard Business Review (2022) ‘Using people analytics to build an equitable workplace’, Harvard Business Review. Available at: </a:t>
            </a:r>
            <a:r>
              <a:rPr lang="en-US" sz="1498" u="sng" dirty="0">
                <a:solidFill>
                  <a:srgbClr val="000000"/>
                </a:solidFill>
                <a:latin typeface="Arial"/>
                <a:ea typeface="Arial"/>
                <a:cs typeface="Arial"/>
                <a:sym typeface="Arial"/>
                <a:hlinkClick r:id="rId8" tooltip="https://hbr.org/2022/01/using-people-analytics-to-build-an-equitable-workplace?utm_source=chatgpt.com"/>
              </a:rPr>
              <a:t>https://hbr.org/2022/01/using-people-analytics-to-build-an-equitable-workplace</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8" tooltip="https://hbr.org/2022/01/using-people-analytics-to-build-an-equitable-workplace?utm_source=chatgpt.com"/>
              </a:rPr>
              <a:t>Harvard Business Review</a:t>
            </a:r>
          </a:p>
          <a:p>
            <a:pPr marL="323622" lvl="1" indent="-161811" algn="l">
              <a:lnSpc>
                <a:spcPts val="2248"/>
              </a:lnSpc>
              <a:buFont typeface="Arial"/>
              <a:buChar char="•"/>
            </a:pPr>
            <a:r>
              <a:rPr lang="en-US" sz="1498" dirty="0">
                <a:solidFill>
                  <a:srgbClr val="000000"/>
                </a:solidFill>
                <a:latin typeface="Arial"/>
                <a:ea typeface="Arial"/>
                <a:cs typeface="Arial"/>
                <a:sym typeface="Arial"/>
              </a:rPr>
              <a:t>Information Commissioner’s Office (ICO) (2023) Employment information / guidance on employment records and employee data. Available at: </a:t>
            </a:r>
            <a:r>
              <a:rPr lang="en-US" sz="1498" u="sng" dirty="0">
                <a:solidFill>
                  <a:srgbClr val="000000"/>
                </a:solidFill>
                <a:latin typeface="Arial"/>
                <a:ea typeface="Arial"/>
                <a:cs typeface="Arial"/>
                <a:sym typeface="Arial"/>
                <a:hlinkClick r:id="rId9" tooltip="https://ico.org.uk/for-organisations/uk-gdpr-guidance-and-resources/employment/?utm_source=chatgpt.com"/>
              </a:rPr>
              <a:t>https://ico.org.uk/for-organisations/uk-gdpr-guidance-and-resources/employment/</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9" tooltip="https://ico.org.uk/for-organisations/uk-gdpr-guidance-and-resources/employment/?utm_source=chatgpt.com"/>
              </a:rPr>
              <a:t>ICO</a:t>
            </a:r>
          </a:p>
          <a:p>
            <a:pPr marL="323622" lvl="1" indent="-161811" algn="l">
              <a:lnSpc>
                <a:spcPts val="2248"/>
              </a:lnSpc>
              <a:buFont typeface="Arial"/>
              <a:buChar char="•"/>
            </a:pPr>
            <a:r>
              <a:rPr lang="en-US" sz="1498" dirty="0">
                <a:solidFill>
                  <a:srgbClr val="000000"/>
                </a:solidFill>
                <a:latin typeface="Arial"/>
                <a:ea typeface="Arial"/>
                <a:cs typeface="Arial"/>
                <a:sym typeface="Arial"/>
              </a:rPr>
              <a:t>Marler, J.H. &amp; Parry, E. (2016) ‘Human resource management, strategic involvement and e-HRM technology’, International Journal of Human Resource Management, 27(19), pp. 2233–2253. Available at: </a:t>
            </a:r>
            <a:r>
              <a:rPr lang="en-US" sz="1498" u="sng" dirty="0">
                <a:solidFill>
                  <a:srgbClr val="000000"/>
                </a:solidFill>
                <a:latin typeface="Arial"/>
                <a:ea typeface="Arial"/>
                <a:cs typeface="Arial"/>
                <a:sym typeface="Arial"/>
                <a:hlinkClick r:id="rId10" tooltip="https://www.tandfonline.com/doi/abs/10.1080/09585192.2015.1091980"/>
              </a:rPr>
              <a:t>https://www.tandfonline.com/doi/abs/10.1080/09585192.2015.1091980</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11" tooltip="https://www.tandfonline.com/doi/abs/10.1080/09585192.2015.1091980?scroll=top&amp;tab=permissions&amp;utm_source=chatgpt.com"/>
              </a:rPr>
              <a:t>Taylor &amp; Francis Online</a:t>
            </a:r>
          </a:p>
          <a:p>
            <a:pPr marL="323622" lvl="1" indent="-161811" algn="l">
              <a:lnSpc>
                <a:spcPts val="2248"/>
              </a:lnSpc>
              <a:buFont typeface="Arial"/>
              <a:buChar char="•"/>
            </a:pPr>
            <a:r>
              <a:rPr lang="en-US" sz="1498" dirty="0">
                <a:solidFill>
                  <a:srgbClr val="000000"/>
                </a:solidFill>
                <a:latin typeface="Arial"/>
                <a:ea typeface="Arial"/>
                <a:cs typeface="Arial"/>
                <a:sym typeface="Arial"/>
              </a:rPr>
              <a:t>Milkovich, G., Newman, J. &amp; Gerhart, B. (2019) Compensation. 12th edn. New York: McGraw-Hill Education. Available at: </a:t>
            </a:r>
            <a:r>
              <a:rPr lang="en-US" sz="1498" u="sng" dirty="0">
                <a:solidFill>
                  <a:srgbClr val="000000"/>
                </a:solidFill>
                <a:latin typeface="Arial"/>
                <a:ea typeface="Arial"/>
                <a:cs typeface="Arial"/>
                <a:sym typeface="Arial"/>
                <a:hlinkClick r:id="rId12" tooltip="https://www.mheducation.com/highered/product/compensation-gerhart.html?utm_source=chatgpt.com"/>
              </a:rPr>
              <a:t>https://www.mheducation.com/highered/product/compensation-gerhart.html</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12" tooltip="https://www.mheducation.com/highered/product/compensation-gerhart.html?utm_source=chatgpt.com"/>
              </a:rPr>
              <a:t>McGraw Hill</a:t>
            </a:r>
          </a:p>
          <a:p>
            <a:pPr marL="323622" lvl="1" indent="-161811" algn="l">
              <a:lnSpc>
                <a:spcPts val="2248"/>
              </a:lnSpc>
              <a:buFont typeface="Arial"/>
              <a:buChar char="•"/>
            </a:pPr>
            <a:r>
              <a:rPr lang="en-US" sz="1498" dirty="0">
                <a:solidFill>
                  <a:srgbClr val="000000"/>
                </a:solidFill>
                <a:latin typeface="Arial"/>
                <a:ea typeface="Arial"/>
                <a:cs typeface="Arial"/>
                <a:sym typeface="Arial"/>
              </a:rPr>
              <a:t>Shen, J., Chanda, A., </a:t>
            </a:r>
            <a:r>
              <a:rPr lang="en-US" sz="1498" dirty="0" err="1">
                <a:solidFill>
                  <a:srgbClr val="000000"/>
                </a:solidFill>
                <a:latin typeface="Arial"/>
                <a:ea typeface="Arial"/>
                <a:cs typeface="Arial"/>
                <a:sym typeface="Arial"/>
              </a:rPr>
              <a:t>D’Netto</a:t>
            </a:r>
            <a:r>
              <a:rPr lang="en-US" sz="1498" dirty="0">
                <a:solidFill>
                  <a:srgbClr val="000000"/>
                </a:solidFill>
                <a:latin typeface="Arial"/>
                <a:ea typeface="Arial"/>
                <a:cs typeface="Arial"/>
                <a:sym typeface="Arial"/>
              </a:rPr>
              <a:t>, B. &amp; Monga, M. (2009) ‘Managing diversity through HRM: An international perspective’, Human Resource Management Review, 19(2), pp. 112–123. Available at: </a:t>
            </a:r>
            <a:r>
              <a:rPr lang="en-US" sz="1498" u="sng" dirty="0">
                <a:solidFill>
                  <a:srgbClr val="000000"/>
                </a:solidFill>
                <a:latin typeface="Arial"/>
                <a:ea typeface="Arial"/>
                <a:cs typeface="Arial"/>
                <a:sym typeface="Arial"/>
                <a:hlinkClick r:id="rId13" tooltip="https://www.tandfonline.com/doi/abs/10.1080/09585190802670516?utm_source=chatgpt.com"/>
              </a:rPr>
              <a:t>https://www.tandfonline.com/doi/abs/10.1080/09585190802670516</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13" tooltip="https://www.tandfonline.com/doi/abs/10.1080/09585190802670516?utm_source=chatgpt.com"/>
              </a:rPr>
              <a:t>Taylor &amp; Francis Online</a:t>
            </a:r>
          </a:p>
          <a:p>
            <a:pPr marL="323622" lvl="1" indent="-161811" algn="l">
              <a:lnSpc>
                <a:spcPts val="2248"/>
              </a:lnSpc>
              <a:buFont typeface="Arial"/>
              <a:buChar char="•"/>
            </a:pPr>
            <a:r>
              <a:rPr lang="en-US" sz="1498" dirty="0">
                <a:solidFill>
                  <a:srgbClr val="000000"/>
                </a:solidFill>
                <a:latin typeface="Arial"/>
                <a:ea typeface="Arial"/>
                <a:cs typeface="Arial"/>
                <a:sym typeface="Arial"/>
              </a:rPr>
              <a:t>Sparrow, P., Brewster, C. &amp; Chung, C. (2019) Globalizing Human Resource Management: Strategic analysis and practice. 2nd edn. Abingdon: Routledge. Available at: </a:t>
            </a:r>
            <a:r>
              <a:rPr lang="en-US" sz="1498" u="sng" dirty="0">
                <a:solidFill>
                  <a:srgbClr val="000000"/>
                </a:solidFill>
                <a:latin typeface="Arial"/>
                <a:ea typeface="Arial"/>
                <a:cs typeface="Arial"/>
                <a:sym typeface="Arial"/>
                <a:hlinkClick r:id="rId14" tooltip="https://www.taylorfrancis.com/books/mono/10.4324/9781315668611/globalizing-human-resource-management-paul-sparrow-chris-brewster-chul-chung?utm_source=chatgpt.com"/>
              </a:rPr>
              <a:t>https://www.taylorfrancis.com/books/mono/10.4324/9781315668611/globalizing-human-resource-management-paul-sparrow-chris-brewster-chul-chung</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14" tooltip="https://www.taylorfrancis.com/books/mono/10.4324/9781315668611/globalizing-human-resource-management-paul-sparrow-chris-brewster-chul-chung?utm_source=chatgpt.com"/>
              </a:rPr>
              <a:t>Taylor &amp; Francis</a:t>
            </a:r>
          </a:p>
          <a:p>
            <a:pPr marL="323622" lvl="1" indent="-161811" algn="l">
              <a:lnSpc>
                <a:spcPts val="2248"/>
              </a:lnSpc>
              <a:buFont typeface="Arial"/>
              <a:buChar char="•"/>
            </a:pPr>
            <a:r>
              <a:rPr lang="en-US" sz="1498" dirty="0">
                <a:solidFill>
                  <a:srgbClr val="000000"/>
                </a:solidFill>
                <a:latin typeface="Arial"/>
                <a:ea typeface="Arial"/>
                <a:cs typeface="Arial"/>
                <a:sym typeface="Arial"/>
              </a:rPr>
              <a:t>Stahl, G.K., </a:t>
            </a:r>
            <a:r>
              <a:rPr lang="en-US" sz="1498" dirty="0" err="1">
                <a:solidFill>
                  <a:srgbClr val="000000"/>
                </a:solidFill>
                <a:latin typeface="Arial"/>
                <a:ea typeface="Arial"/>
                <a:cs typeface="Arial"/>
                <a:sym typeface="Arial"/>
              </a:rPr>
              <a:t>Maznevski</a:t>
            </a:r>
            <a:r>
              <a:rPr lang="en-US" sz="1498" dirty="0">
                <a:solidFill>
                  <a:srgbClr val="000000"/>
                </a:solidFill>
                <a:latin typeface="Arial"/>
                <a:ea typeface="Arial"/>
                <a:cs typeface="Arial"/>
                <a:sym typeface="Arial"/>
              </a:rPr>
              <a:t>, M.L., Voigt, A. &amp; Jonsen, K. (2012) ‘Unraveling the effects of cultural diversity in teams: A meta-analysis’, Journal of International Business Studies. A useful accessible version is at: </a:t>
            </a:r>
            <a:r>
              <a:rPr lang="en-US" sz="1498" u="sng" dirty="0">
                <a:solidFill>
                  <a:srgbClr val="000000"/>
                </a:solidFill>
                <a:latin typeface="Arial"/>
                <a:ea typeface="Arial"/>
                <a:cs typeface="Arial"/>
                <a:sym typeface="Arial"/>
                <a:hlinkClick r:id="rId15" tooltip="https://pmc.ncbi.nlm.nih.gov/articles/PMC7812115/?utm_source=chatgpt.com"/>
              </a:rPr>
              <a:t>https://pmc.ncbi.nlm.nih.gov/articles/PMC7812115/</a:t>
            </a:r>
            <a:r>
              <a:rPr lang="en-US" sz="1498" dirty="0">
                <a:solidFill>
                  <a:srgbClr val="000000"/>
                </a:solidFill>
                <a:latin typeface="Arial"/>
                <a:ea typeface="Arial"/>
                <a:cs typeface="Arial"/>
                <a:sym typeface="Arial"/>
              </a:rPr>
              <a:t> (retrospective / related meta-analyses). </a:t>
            </a:r>
            <a:r>
              <a:rPr lang="en-US" sz="1498" u="sng" dirty="0">
                <a:solidFill>
                  <a:srgbClr val="000000"/>
                </a:solidFill>
                <a:latin typeface="Arial"/>
                <a:ea typeface="Arial"/>
                <a:cs typeface="Arial"/>
                <a:sym typeface="Arial"/>
                <a:hlinkClick r:id="rId15" tooltip="https://pmc.ncbi.nlm.nih.gov/articles/PMC7812115/?utm_source=chatgpt.com"/>
              </a:rPr>
              <a:t>PMC</a:t>
            </a:r>
          </a:p>
          <a:p>
            <a:pPr marL="323622" lvl="1" indent="-161811" algn="l">
              <a:lnSpc>
                <a:spcPts val="2248"/>
              </a:lnSpc>
              <a:buFont typeface="Arial"/>
              <a:buChar char="•"/>
            </a:pPr>
            <a:r>
              <a:rPr lang="en-US" sz="1498" dirty="0">
                <a:solidFill>
                  <a:srgbClr val="000000"/>
                </a:solidFill>
                <a:latin typeface="Arial"/>
                <a:ea typeface="Arial"/>
                <a:cs typeface="Arial"/>
                <a:sym typeface="Arial"/>
              </a:rPr>
              <a:t>Strohmeier, S. (2020) ‘Digital human resource management: A conceptual clarification’, German Journal of Human Resource Management / Human Resource Management Review material on Digital HRM. Available at: </a:t>
            </a:r>
            <a:r>
              <a:rPr lang="en-US" sz="1498" u="sng" dirty="0">
                <a:solidFill>
                  <a:srgbClr val="000000"/>
                </a:solidFill>
                <a:latin typeface="Arial"/>
                <a:ea typeface="Arial"/>
                <a:cs typeface="Arial"/>
                <a:sym typeface="Arial"/>
                <a:hlinkClick r:id="rId16" tooltip="https://journals.sagepub.com/doi/abs/10.1177/2397002220921131?utm_source=chatgpt.com"/>
              </a:rPr>
              <a:t>https://journals.sagepub.com/doi/abs/10.1177/2397002220921131</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16" tooltip="https://journals.sagepub.com/doi/abs/10.1177/2397002220921131?utm_source=chatgpt.com"/>
              </a:rPr>
              <a:t>SAGE Journals</a:t>
            </a:r>
          </a:p>
          <a:p>
            <a:pPr marL="323622" lvl="1" indent="-161811" algn="l">
              <a:lnSpc>
                <a:spcPts val="2248"/>
              </a:lnSpc>
              <a:buFont typeface="Arial"/>
              <a:buChar char="•"/>
            </a:pPr>
            <a:r>
              <a:rPr lang="en-US" sz="1498" dirty="0">
                <a:solidFill>
                  <a:srgbClr val="000000"/>
                </a:solidFill>
                <a:latin typeface="Arial"/>
                <a:ea typeface="Arial"/>
                <a:cs typeface="Arial"/>
                <a:sym typeface="Arial"/>
              </a:rPr>
              <a:t>Ulrich, D. &amp; Dulebohn, J.H. (2015) ‘Are we there yet? What’s next for HR?’, Human Resource Management, 54(2), pp. 191–204. Available at: </a:t>
            </a:r>
            <a:r>
              <a:rPr lang="en-US" sz="1498" u="sng" dirty="0">
                <a:solidFill>
                  <a:srgbClr val="000000"/>
                </a:solidFill>
                <a:latin typeface="Arial"/>
                <a:ea typeface="Arial"/>
                <a:cs typeface="Arial"/>
                <a:sym typeface="Arial"/>
                <a:hlinkClick r:id="rId17" tooltip="https://www.sciencedirect.com/science/article/abs/pii/S1053482215000054?utm_source=chatgpt.com"/>
              </a:rPr>
              <a:t>https://www.sciencedirect.com/science/article/abs/pii/S1053482215000054</a:t>
            </a:r>
            <a:r>
              <a:rPr lang="en-US" sz="1498" dirty="0">
                <a:solidFill>
                  <a:srgbClr val="000000"/>
                </a:solidFill>
                <a:latin typeface="Arial"/>
                <a:ea typeface="Arial"/>
                <a:cs typeface="Arial"/>
                <a:sym typeface="Arial"/>
              </a:rPr>
              <a:t>. </a:t>
            </a:r>
            <a:r>
              <a:rPr lang="en-US" sz="1498" u="sng" dirty="0">
                <a:solidFill>
                  <a:srgbClr val="000000"/>
                </a:solidFill>
                <a:latin typeface="Arial"/>
                <a:ea typeface="Arial"/>
                <a:cs typeface="Arial"/>
                <a:sym typeface="Arial"/>
                <a:hlinkClick r:id="rId17" tooltip="https://www.sciencedirect.com/science/article/abs/pii/S1053482215000054?utm_source=chatgpt.com"/>
              </a:rPr>
              <a:t>ScienceDirect</a:t>
            </a:r>
          </a:p>
          <a:p>
            <a:pPr marL="323622" lvl="1" indent="-161811" algn="l">
              <a:lnSpc>
                <a:spcPts val="2248"/>
              </a:lnSpc>
              <a:buFont typeface="Arial"/>
              <a:buChar char="•"/>
            </a:pPr>
            <a:r>
              <a:rPr lang="en-US" sz="1498" dirty="0">
                <a:solidFill>
                  <a:srgbClr val="000000"/>
                </a:solidFill>
                <a:latin typeface="Arial"/>
                <a:ea typeface="Arial"/>
                <a:cs typeface="Arial"/>
                <a:sym typeface="Arial"/>
              </a:rPr>
              <a:t>Unilever (2023) Annual Report and Accounts 2023. Unilever plc. Available at: </a:t>
            </a:r>
            <a:r>
              <a:rPr lang="en-US" sz="1498" u="sng" dirty="0">
                <a:solidFill>
                  <a:srgbClr val="000000"/>
                </a:solidFill>
                <a:latin typeface="Arial"/>
                <a:ea typeface="Arial"/>
                <a:cs typeface="Arial"/>
                <a:sym typeface="Arial"/>
                <a:hlinkClick r:id="rId18" tooltip="https://www.unilever.com/investors/annual-report-and-accounts/archive-of-annual-report-and-accounts/?utm_source=chatgpt.com"/>
              </a:rPr>
              <a:t>https://www.unilever.com/investors/annual-report-and-accounts/archive-of-annual-report-and-accounts/</a:t>
            </a:r>
            <a:r>
              <a:rPr lang="en-US" sz="1498" dirty="0">
                <a:solidFill>
                  <a:srgbClr val="000000"/>
                </a:solidFill>
                <a:latin typeface="Arial"/>
                <a:ea typeface="Arial"/>
                <a:cs typeface="Arial"/>
                <a:sym typeface="Arial"/>
              </a:rPr>
              <a:t> (from here you can open the “Annual Report and Accounts 2023” PDF). </a:t>
            </a:r>
            <a:r>
              <a:rPr lang="en-US" sz="1498" u="sng" dirty="0">
                <a:solidFill>
                  <a:srgbClr val="000000"/>
                </a:solidFill>
                <a:latin typeface="Arial"/>
                <a:ea typeface="Arial"/>
                <a:cs typeface="Arial"/>
                <a:sym typeface="Arial"/>
                <a:hlinkClick r:id="rId18" tooltip="https://www.unilever.com/investors/annual-report-and-accounts/archive-of-annual-report-and-accounts/?utm_source=chatgpt.com"/>
              </a:rPr>
              <a:t>Unilever</a:t>
            </a:r>
          </a:p>
          <a:p>
            <a:pPr marL="323622" lvl="1" indent="-161811" algn="l">
              <a:lnSpc>
                <a:spcPts val="2248"/>
              </a:lnSpc>
              <a:buFont typeface="Arial"/>
              <a:buChar char="•"/>
            </a:pPr>
            <a:r>
              <a:rPr lang="en-US" sz="1498" dirty="0" err="1">
                <a:solidFill>
                  <a:srgbClr val="000000"/>
                </a:solidFill>
                <a:latin typeface="Arial"/>
                <a:ea typeface="Arial"/>
                <a:cs typeface="Arial"/>
                <a:sym typeface="Arial"/>
              </a:rPr>
              <a:t>WorldatWork</a:t>
            </a:r>
            <a:r>
              <a:rPr lang="en-US" sz="1498" dirty="0">
                <a:solidFill>
                  <a:srgbClr val="000000"/>
                </a:solidFill>
                <a:latin typeface="Arial"/>
                <a:ea typeface="Arial"/>
                <a:cs typeface="Arial"/>
                <a:sym typeface="Arial"/>
              </a:rPr>
              <a:t> (2021) Total Rewards model and resources. Available at: </a:t>
            </a:r>
            <a:r>
              <a:rPr lang="en-US" sz="1498" u="sng" dirty="0">
                <a:solidFill>
                  <a:srgbClr val="000000"/>
                </a:solidFill>
                <a:latin typeface="Arial"/>
                <a:ea typeface="Arial"/>
                <a:cs typeface="Arial"/>
                <a:sym typeface="Arial"/>
                <a:hlinkClick r:id="rId19" tooltip="https://worldatwork.org/topics/total-rewards?utm_source=chatgpt.com"/>
              </a:rPr>
              <a:t>https://worldatwork.org/topics/total-rewards</a:t>
            </a:r>
          </a:p>
        </p:txBody>
      </p:sp>
      <p:sp>
        <p:nvSpPr>
          <p:cNvPr id="3" name="TextBox 3"/>
          <p:cNvSpPr txBox="1"/>
          <p:nvPr/>
        </p:nvSpPr>
        <p:spPr>
          <a:xfrm>
            <a:off x="496227" y="189468"/>
            <a:ext cx="1811893" cy="448099"/>
          </a:xfrm>
          <a:prstGeom prst="rect">
            <a:avLst/>
          </a:prstGeom>
        </p:spPr>
        <p:txBody>
          <a:bodyPr lIns="0" tIns="0" rIns="0" bIns="0" rtlCol="0" anchor="t">
            <a:spAutoFit/>
          </a:bodyPr>
          <a:lstStyle/>
          <a:p>
            <a:pPr algn="ctr">
              <a:lnSpc>
                <a:spcPts val="3651"/>
              </a:lnSpc>
            </a:pPr>
            <a:r>
              <a:rPr lang="en-US" sz="2608" b="1" dirty="0">
                <a:solidFill>
                  <a:srgbClr val="000000"/>
                </a:solidFill>
                <a:latin typeface="Canva Sans Bold"/>
                <a:ea typeface="Canva Sans Bold"/>
                <a:cs typeface="Canva Sans Bold"/>
                <a:sym typeface="Canva Sans Bold"/>
              </a:rPr>
              <a:t>Reference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TotalTime>
  <Words>3746</Words>
  <Application>Microsoft Office PowerPoint</Application>
  <PresentationFormat>Custom</PresentationFormat>
  <Paragraphs>235</Paragraphs>
  <Slides>29</Slides>
  <Notes>23</Notes>
  <HiddenSlides>0</HiddenSlides>
  <MMClips>0</MMClips>
  <ScaleCrop>false</ScaleCrop>
  <HeadingPairs>
    <vt:vector size="6" baseType="variant">
      <vt:variant>
        <vt:lpstr>Fonts Used</vt:lpstr>
      </vt:variant>
      <vt:variant>
        <vt:i4>18</vt:i4>
      </vt:variant>
      <vt:variant>
        <vt:lpstr>Theme</vt:lpstr>
      </vt:variant>
      <vt:variant>
        <vt:i4>1</vt:i4>
      </vt:variant>
      <vt:variant>
        <vt:lpstr>Slide Titles</vt:lpstr>
      </vt:variant>
      <vt:variant>
        <vt:i4>29</vt:i4>
      </vt:variant>
    </vt:vector>
  </HeadingPairs>
  <TitlesOfParts>
    <vt:vector size="48" baseType="lpstr">
      <vt:lpstr>Source Sans Pro</vt:lpstr>
      <vt:lpstr>Heading Now 31-38 Bold</vt:lpstr>
      <vt:lpstr>Poppins</vt:lpstr>
      <vt:lpstr>Open Sans</vt:lpstr>
      <vt:lpstr>Montserrat Bold</vt:lpstr>
      <vt:lpstr>Open Sauce</vt:lpstr>
      <vt:lpstr>Canva Sans Bold</vt:lpstr>
      <vt:lpstr>Droid Serif Bold</vt:lpstr>
      <vt:lpstr>Aileron</vt:lpstr>
      <vt:lpstr>Aileron Heavy</vt:lpstr>
      <vt:lpstr>Arial</vt:lpstr>
      <vt:lpstr>Calibri</vt:lpstr>
      <vt:lpstr>Open Sauce Bold</vt:lpstr>
      <vt:lpstr>Roboto</vt:lpstr>
      <vt:lpstr>Roboto Bold</vt:lpstr>
      <vt:lpstr>Work Sans</vt:lpstr>
      <vt:lpstr>Montserrat Semi-Bold</vt:lpstr>
      <vt:lpstr>League Spartan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LCMB7023</dc:title>
  <cp:lastModifiedBy>Cristian Stoleru (2215119)</cp:lastModifiedBy>
  <cp:revision>1</cp:revision>
  <dcterms:created xsi:type="dcterms:W3CDTF">2006-08-16T00:00:00Z</dcterms:created>
  <dcterms:modified xsi:type="dcterms:W3CDTF">2025-11-30T22:58:29Z</dcterms:modified>
  <dc:identifier>DAG6J04Adss</dc:identifier>
</cp:coreProperties>
</file>