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handoutMasterIdLst>
    <p:handoutMasterId r:id="rId10"/>
  </p:handoutMasterIdLst>
  <p:sldIdLst>
    <p:sldId id="256" r:id="rId2"/>
    <p:sldId id="257" r:id="rId3"/>
    <p:sldId id="258" r:id="rId4"/>
    <p:sldId id="259" r:id="rId5"/>
    <p:sldId id="260" r:id="rId6"/>
    <p:sldId id="261" r:id="rId7"/>
    <p:sldId id="262" r:id="rId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6CDB3E-3B64-4015-9BC0-84F3DC05AF08}" v="31" dt="2022-02-18T19:22:39.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p:scale>
          <a:sx n="57" d="100"/>
          <a:sy n="57" d="100"/>
        </p:scale>
        <p:origin x="78" y="1284"/>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E3DCEE-A038-428F-84B6-15E745F72AC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828593-B8C8-4D07-8996-9651D5E7BD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DDA930-2AE7-4F67-A064-72911B390E80}" type="datetime1">
              <a:rPr lang="en-GB" smtClean="0"/>
              <a:t>18/02/2022</a:t>
            </a:fld>
            <a:endParaRPr lang="en-GB" dirty="0"/>
          </a:p>
        </p:txBody>
      </p:sp>
      <p:sp>
        <p:nvSpPr>
          <p:cNvPr id="4" name="Footer Placeholder 3">
            <a:extLst>
              <a:ext uri="{FF2B5EF4-FFF2-40B4-BE49-F238E27FC236}">
                <a16:creationId xmlns:a16="http://schemas.microsoft.com/office/drawing/2014/main" id="{7D764658-DA02-46E1-AF99-C554F715529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1BB213C-4049-4C69-9193-6071112615F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66AE90-342E-410C-8752-FCFE2A4BE74D}" type="slidenum">
              <a:rPr lang="en-GB" smtClean="0"/>
              <a:t>‹#›</a:t>
            </a:fld>
            <a:endParaRPr lang="en-GB"/>
          </a:p>
        </p:txBody>
      </p:sp>
    </p:spTree>
    <p:extLst>
      <p:ext uri="{BB962C8B-B14F-4D97-AF65-F5344CB8AC3E}">
        <p14:creationId xmlns:p14="http://schemas.microsoft.com/office/powerpoint/2010/main" val="142021198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48394E-FBD0-429E-9678-171F2C6299B7}" type="datetime1">
              <a:rPr lang="en-GB" smtClean="0"/>
              <a:pPr/>
              <a:t>18/02/2022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D64C5B-86A3-4F29-871F-D97BA3734602}" type="slidenum">
              <a:rPr lang="en-GB" noProof="0" smtClean="0"/>
              <a:t>‹#›</a:t>
            </a:fld>
            <a:endParaRPr lang="en-GB" noProof="0"/>
          </a:p>
        </p:txBody>
      </p:sp>
    </p:spTree>
    <p:extLst>
      <p:ext uri="{BB962C8B-B14F-4D97-AF65-F5344CB8AC3E}">
        <p14:creationId xmlns:p14="http://schemas.microsoft.com/office/powerpoint/2010/main" val="17526069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D64C5B-86A3-4F29-871F-D97BA3734602}" type="slidenum">
              <a:rPr lang="en-GB" smtClean="0"/>
              <a:t>1</a:t>
            </a:fld>
            <a:endParaRPr lang="en-GB"/>
          </a:p>
        </p:txBody>
      </p:sp>
    </p:spTree>
    <p:extLst>
      <p:ext uri="{BB962C8B-B14F-4D97-AF65-F5344CB8AC3E}">
        <p14:creationId xmlns:p14="http://schemas.microsoft.com/office/powerpoint/2010/main" val="1656267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rtlCol="0" anchor="ctr">
            <a:normAutofit/>
          </a:bodyPr>
          <a:lstStyle>
            <a:lvl1pPr algn="r">
              <a:defRPr sz="5000" spc="200" baseline="0"/>
            </a:lvl1pPr>
          </a:lstStyle>
          <a:p>
            <a:pPr rtl="0"/>
            <a:r>
              <a:rPr lang="en-US" noProof="0"/>
              <a:t>Click to edit Master title style</a:t>
            </a:r>
            <a:endParaRPr lang="en-GB" noProof="0"/>
          </a:p>
        </p:txBody>
      </p:sp>
      <p:sp>
        <p:nvSpPr>
          <p:cNvPr id="3" name="Subtitle 2"/>
          <p:cNvSpPr>
            <a:spLocks noGrp="1"/>
          </p:cNvSpPr>
          <p:nvPr>
            <p:ph type="subTitle" idx="1"/>
          </p:nvPr>
        </p:nvSpPr>
        <p:spPr>
          <a:xfrm>
            <a:off x="8610600" y="4960137"/>
            <a:ext cx="3200400" cy="1463040"/>
          </a:xfrm>
        </p:spPr>
        <p:txBody>
          <a:bodyPr lIns="91440" rIns="91440" rtlCol="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lgn="l">
              <a:defRPr/>
            </a:lvl1pPr>
          </a:lstStyle>
          <a:p>
            <a:pPr rtl="0"/>
            <a:fld id="{3ED79E05-F07E-482C-ADEF-73C8CF693900}" type="datetime1">
              <a:rPr lang="en-GB" noProof="0" smtClean="0"/>
              <a:t>18/02/2022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74F96550-6D9D-4FA1-BD8F-93E87FF83E74}" type="datetime1">
              <a:rPr lang="en-GB" noProof="0" smtClean="0"/>
              <a:t>18/02/2022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rtlCol="0" anchor="ctr">
            <a:normAutofit/>
          </a:bodyPr>
          <a:lstStyle>
            <a:lvl1pPr algn="r">
              <a:defRPr sz="5000" b="0" spc="200" baseline="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8610600" y="4960137"/>
            <a:ext cx="3200400" cy="1463040"/>
          </a:xfrm>
        </p:spPr>
        <p:txBody>
          <a:bodyPr lIns="91440" rIns="91440" rtlCol="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7F49ACC8-2310-41AF-8883-A2A6440912E7}" type="datetime1">
              <a:rPr lang="en-GB" noProof="0" smtClean="0"/>
              <a:t>18/02/2022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024127" y="2286000"/>
            <a:ext cx="4754880" cy="402336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5989320" y="2286000"/>
            <a:ext cx="4754880" cy="402336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1BB4A1AF-054A-47AD-9977-9DC49A93C0F7}" type="datetime1">
              <a:rPr lang="en-GB" noProof="0" smtClean="0"/>
              <a:t>18/02/2022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024128" y="2179636"/>
            <a:ext cx="4754880" cy="822960"/>
          </a:xfrm>
        </p:spPr>
        <p:txBody>
          <a:bodyPr lIns="137160" rIns="137160" rtlCol="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24128" y="2967788"/>
            <a:ext cx="4754880" cy="334157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5990888" y="2179636"/>
            <a:ext cx="4754880" cy="822960"/>
          </a:xfrm>
        </p:spPr>
        <p:txBody>
          <a:bodyPr lIns="137160" rIns="137160" rtlCol="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noProof="0"/>
              <a:t>Click to edit Master text styles</a:t>
            </a:r>
          </a:p>
        </p:txBody>
      </p:sp>
      <p:sp>
        <p:nvSpPr>
          <p:cNvPr id="6" name="Content Placeholder 5"/>
          <p:cNvSpPr>
            <a:spLocks noGrp="1"/>
          </p:cNvSpPr>
          <p:nvPr>
            <p:ph sz="quarter" idx="4"/>
          </p:nvPr>
        </p:nvSpPr>
        <p:spPr>
          <a:xfrm>
            <a:off x="5990888" y="2967788"/>
            <a:ext cx="4754880" cy="334157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21835B5E-D94E-4F42-849B-269195231458}" type="datetime1">
              <a:rPr lang="en-GB" noProof="0" smtClean="0"/>
              <a:t>18/02/2022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696E1114-2071-4B07-B00D-9E40954F664C}" type="datetime1">
              <a:rPr lang="en-GB" noProof="0" smtClean="0"/>
              <a:t>18/02/2022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30E640C-77D0-4149-BE14-C918C4B52888}" type="datetime1">
              <a:rPr lang="en-GB" noProof="0" smtClean="0"/>
              <a:t>18/02/2022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rtlCol="0">
            <a:noAutofit/>
          </a:bodyPr>
          <a:lstStyle>
            <a:lvl1pPr>
              <a:lnSpc>
                <a:spcPct val="80000"/>
              </a:lnSpc>
              <a:defRPr sz="4000"/>
            </a:lvl1pPr>
          </a:lstStyle>
          <a:p>
            <a:pPr rtl="0"/>
            <a:r>
              <a:rPr lang="en-US" noProof="0"/>
              <a:t>Click to edit Master title style</a:t>
            </a:r>
            <a:endParaRPr lang="en-GB" noProof="0"/>
          </a:p>
        </p:txBody>
      </p:sp>
      <p:sp>
        <p:nvSpPr>
          <p:cNvPr id="3" name="Content Placeholder 2"/>
          <p:cNvSpPr>
            <a:spLocks noGrp="1"/>
          </p:cNvSpPr>
          <p:nvPr>
            <p:ph idx="1"/>
          </p:nvPr>
        </p:nvSpPr>
        <p:spPr>
          <a:xfrm>
            <a:off x="5715000" y="822960"/>
            <a:ext cx="5678424" cy="5184648"/>
          </a:xfrm>
        </p:spPr>
        <p:txBody>
          <a:bodyPr rtlCol="0"/>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024128" y="2257506"/>
            <a:ext cx="4389120" cy="3762294"/>
          </a:xfrm>
        </p:spPr>
        <p:txBody>
          <a:bodyPr lIns="91440" rIns="91440" rtlCol="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E7C2C2E6-9A91-4B05-A2F3-10B30F05E8E6}" type="datetime1">
              <a:rPr lang="en-GB" noProof="0" smtClean="0"/>
              <a:t>18/02/2022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rtlCol="0" anchor="ctr">
            <a:normAutofit/>
          </a:bodyPr>
          <a:lstStyle>
            <a:lvl1pPr algn="r">
              <a:defRPr sz="5000" spc="200" baseline="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8610600" y="4960138"/>
            <a:ext cx="3200400" cy="1463040"/>
          </a:xfrm>
        </p:spPr>
        <p:txBody>
          <a:bodyPr lIns="91440" rIns="91440" rtlCol="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C957665-87AB-4266-B941-020E7BC8D8A7}" type="datetime1">
              <a:rPr lang="en-GB" noProof="0" smtClean="0"/>
              <a:t>18/02/2022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867E5644-1E61-4311-A31E-84CB9C7AA8A9}" type="slidenum">
              <a:rPr lang="en-GB" noProof="0" smtClean="0"/>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27008A4D-70A4-41D1-B9D3-2A51074C7C6B}" type="datetime1">
              <a:rPr lang="en-GB" noProof="0" smtClean="0"/>
              <a:t>18/02/2022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990601" y="762000"/>
            <a:ext cx="7581900" cy="5410200"/>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ECF14C35-C706-4A3A-9E8E-C4173FB5F570}" type="datetime1">
              <a:rPr lang="en-GB" noProof="0" smtClean="0"/>
              <a:t>18/02/2022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FFCD1A4C-C72A-456D-B6DD-8FB2A9BA0E71}" type="datetime1">
              <a:rPr lang="en-GB" noProof="0" smtClean="0"/>
              <a:t>18/02/2022</a:t>
            </a:fld>
            <a:endParaRPr lang="en-GB" noProof="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endParaRPr lang="en-GB" noProof="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gif"/></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image" Target="../media/image10.gif"/><Relationship Id="rId5" Type="http://schemas.openxmlformats.org/officeDocument/2006/relationships/image" Target="../media/image9.jpe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gif"/></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image" Target="../media/image17.gif"/><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 Id="rId5" Type="http://schemas.openxmlformats.org/officeDocument/2006/relationships/image" Target="../media/image21.gif"/><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22.gif"/><Relationship Id="rId1" Type="http://schemas.openxmlformats.org/officeDocument/2006/relationships/slideLayout" Target="../slideLayouts/slideLayout3.xml"/><Relationship Id="rId4" Type="http://schemas.openxmlformats.org/officeDocument/2006/relationships/image" Target="../media/image24.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rtl="0"/>
            <a:r>
              <a:rPr lang="en-GB" dirty="0"/>
              <a:t>Why Psychology is important when working as a Health care assistant with older adults?</a:t>
            </a:r>
          </a:p>
        </p:txBody>
      </p:sp>
      <p:sp>
        <p:nvSpPr>
          <p:cNvPr id="3" name="Subtitle 2"/>
          <p:cNvSpPr>
            <a:spLocks noGrp="1"/>
          </p:cNvSpPr>
          <p:nvPr>
            <p:ph type="subTitle" idx="1"/>
          </p:nvPr>
        </p:nvSpPr>
        <p:spPr/>
        <p:txBody>
          <a:bodyPr rtlCol="0"/>
          <a:lstStyle/>
          <a:p>
            <a:pPr rtl="0"/>
            <a:r>
              <a:rPr lang="en-GB" dirty="0"/>
              <a:t>By Craig C. Ogbulie (2028766)</a:t>
            </a:r>
          </a:p>
        </p:txBody>
      </p:sp>
      <p:pic>
        <p:nvPicPr>
          <p:cNvPr id="5" name="Picture 4" descr="A white and black hat&#10;&#10;Description automatically generated with low confidence">
            <a:extLst>
              <a:ext uri="{FF2B5EF4-FFF2-40B4-BE49-F238E27FC236}">
                <a16:creationId xmlns:a16="http://schemas.microsoft.com/office/drawing/2014/main" id="{A7773C46-BF5E-4D5C-9FE3-60D4049B9DB1}"/>
              </a:ext>
            </a:extLst>
          </p:cNvPr>
          <p:cNvPicPr>
            <a:picLocks noChangeAspect="1"/>
          </p:cNvPicPr>
          <p:nvPr/>
        </p:nvPicPr>
        <p:blipFill>
          <a:blip r:embed="rId3"/>
          <a:stretch>
            <a:fillRect/>
          </a:stretch>
        </p:blipFill>
        <p:spPr>
          <a:xfrm rot="20822757">
            <a:off x="8161143" y="2886392"/>
            <a:ext cx="3892696" cy="2461683"/>
          </a:xfrm>
          <a:prstGeom prst="rect">
            <a:avLst/>
          </a:prstGeom>
        </p:spPr>
      </p:pic>
    </p:spTree>
    <p:extLst>
      <p:ext uri="{BB962C8B-B14F-4D97-AF65-F5344CB8AC3E}">
        <p14:creationId xmlns:p14="http://schemas.microsoft.com/office/powerpoint/2010/main" val="690163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759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B79722E0-D42A-42AF-9743-B441F85DAE3E}"/>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introduction</a:t>
            </a:r>
          </a:p>
        </p:txBody>
      </p:sp>
      <p:pic>
        <p:nvPicPr>
          <p:cNvPr id="9" name="Picture 8" descr="Text&#10;&#10;Description automatically generated with medium confidence">
            <a:extLst>
              <a:ext uri="{FF2B5EF4-FFF2-40B4-BE49-F238E27FC236}">
                <a16:creationId xmlns:a16="http://schemas.microsoft.com/office/drawing/2014/main" id="{2936B8F5-CD00-4D4F-98F2-BBBB5430E8AD}"/>
              </a:ext>
            </a:extLst>
          </p:cNvPr>
          <p:cNvPicPr>
            <a:picLocks noChangeAspect="1"/>
          </p:cNvPicPr>
          <p:nvPr/>
        </p:nvPicPr>
        <p:blipFill rotWithShape="1">
          <a:blip r:embed="rId2"/>
          <a:srcRect t="5177" r="2" b="9074"/>
          <a:stretch/>
        </p:blipFill>
        <p:spPr>
          <a:xfrm>
            <a:off x="321732" y="321732"/>
            <a:ext cx="3448718" cy="4152732"/>
          </a:xfrm>
          <a:prstGeom prst="rect">
            <a:avLst/>
          </a:prstGeom>
        </p:spPr>
      </p:pic>
      <p:pic>
        <p:nvPicPr>
          <p:cNvPr id="7" name="Picture 6" descr="A person sitting in a chair&#10;&#10;Description automatically generated with medium confidence">
            <a:extLst>
              <a:ext uri="{FF2B5EF4-FFF2-40B4-BE49-F238E27FC236}">
                <a16:creationId xmlns:a16="http://schemas.microsoft.com/office/drawing/2014/main" id="{C4445C02-DE64-4C2D-BBD3-2870494B442F}"/>
              </a:ext>
            </a:extLst>
          </p:cNvPr>
          <p:cNvPicPr>
            <a:picLocks noChangeAspect="1"/>
          </p:cNvPicPr>
          <p:nvPr/>
        </p:nvPicPr>
        <p:blipFill rotWithShape="1">
          <a:blip r:embed="rId3"/>
          <a:srcRect l="10210" r="33728" b="-2"/>
          <a:stretch/>
        </p:blipFill>
        <p:spPr>
          <a:xfrm>
            <a:off x="3925067" y="321732"/>
            <a:ext cx="3448718" cy="4106284"/>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627607CD-3AF3-4003-A021-4E50CEB714AB}"/>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When you work as a carer not only do you worry about someone’s health, hygiene, and physiological needs but also about the patient’s mental health.</a:t>
            </a:r>
          </a:p>
          <a:p>
            <a:r>
              <a:rPr lang="en-GB" sz="2000">
                <a:solidFill>
                  <a:srgbClr val="FFFFFF"/>
                </a:solidFill>
              </a:rPr>
              <a:t>In older adults, the situation is more relevant because they often have no parents and/or relatives to rely on and talk to daily. Sometimes, they have little to no friends and loneliness related mental conditions like frustration and depression have a fertile field in a patient’s mind.</a:t>
            </a:r>
          </a:p>
        </p:txBody>
      </p:sp>
      <p:pic>
        <p:nvPicPr>
          <p:cNvPr id="5" name="Picture 4" descr="A close up of a flower&#10;&#10;Description automatically generated">
            <a:extLst>
              <a:ext uri="{FF2B5EF4-FFF2-40B4-BE49-F238E27FC236}">
                <a16:creationId xmlns:a16="http://schemas.microsoft.com/office/drawing/2014/main" id="{39E89E41-0026-41F2-8EE9-EF918A942C62}"/>
              </a:ext>
            </a:extLst>
          </p:cNvPr>
          <p:cNvPicPr>
            <a:picLocks noChangeAspect="1"/>
          </p:cNvPicPr>
          <p:nvPr/>
        </p:nvPicPr>
        <p:blipFill>
          <a:blip r:embed="rId4"/>
          <a:stretch>
            <a:fillRect/>
          </a:stretch>
        </p:blipFill>
        <p:spPr>
          <a:xfrm>
            <a:off x="524256" y="4669536"/>
            <a:ext cx="1672796" cy="1672796"/>
          </a:xfrm>
          <a:prstGeom prst="rect">
            <a:avLst/>
          </a:prstGeom>
        </p:spPr>
      </p:pic>
    </p:spTree>
    <p:extLst>
      <p:ext uri="{BB962C8B-B14F-4D97-AF65-F5344CB8AC3E}">
        <p14:creationId xmlns:p14="http://schemas.microsoft.com/office/powerpoint/2010/main" val="168596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E2C40EC-C993-4407-B972-D2188E1EC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4738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F970A-DAF9-4FF9-89DC-6F270FA9CB27}"/>
              </a:ext>
            </a:extLst>
          </p:cNvPr>
          <p:cNvSpPr>
            <a:spLocks noGrp="1"/>
          </p:cNvSpPr>
          <p:nvPr>
            <p:ph type="title"/>
          </p:nvPr>
        </p:nvSpPr>
        <p:spPr>
          <a:xfrm>
            <a:off x="1024128" y="585216"/>
            <a:ext cx="4583083" cy="1499616"/>
          </a:xfrm>
        </p:spPr>
        <p:txBody>
          <a:bodyPr>
            <a:normAutofit/>
          </a:bodyPr>
          <a:lstStyle/>
          <a:p>
            <a:r>
              <a:rPr lang="en-GB" sz="3700" dirty="0"/>
              <a:t>why older people are vulnerable to mental condition?</a:t>
            </a:r>
          </a:p>
        </p:txBody>
      </p:sp>
      <p:cxnSp>
        <p:nvCxnSpPr>
          <p:cNvPr id="20" name="Straight Connector 19">
            <a:extLst>
              <a:ext uri="{FF2B5EF4-FFF2-40B4-BE49-F238E27FC236}">
                <a16:creationId xmlns:a16="http://schemas.microsoft.com/office/drawing/2014/main" id="{DA49FA38-C8C8-4E54-9C34-E12E2529A9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99AF71-CE4E-4330-BC9D-85B6C778E73F}"/>
              </a:ext>
            </a:extLst>
          </p:cNvPr>
          <p:cNvSpPr>
            <a:spLocks noGrp="1"/>
          </p:cNvSpPr>
          <p:nvPr>
            <p:ph idx="1"/>
          </p:nvPr>
        </p:nvSpPr>
        <p:spPr>
          <a:xfrm>
            <a:off x="1024130" y="2286000"/>
            <a:ext cx="4583082" cy="4023360"/>
          </a:xfrm>
        </p:spPr>
        <p:txBody>
          <a:bodyPr>
            <a:normAutofit/>
          </a:bodyPr>
          <a:lstStyle/>
          <a:p>
            <a:r>
              <a:rPr lang="en-GB" sz="1900" dirty="0"/>
              <a:t>Aging people are troubled by regrets, tragic events, and uncertain (but also certain) future; things like:</a:t>
            </a:r>
          </a:p>
          <a:p>
            <a:pPr>
              <a:buFont typeface="Wingdings" panose="05000000000000000000" pitchFamily="2" charset="2"/>
              <a:buChar char="§"/>
            </a:pPr>
            <a:r>
              <a:rPr lang="en-GB" sz="1900" dirty="0"/>
              <a:t>Health problems,</a:t>
            </a:r>
          </a:p>
          <a:p>
            <a:pPr>
              <a:buFont typeface="Wingdings" panose="05000000000000000000" pitchFamily="2" charset="2"/>
              <a:buChar char="§"/>
            </a:pPr>
            <a:r>
              <a:rPr lang="en-GB" sz="1900" dirty="0"/>
              <a:t>Little to no contact with relatives and friends,</a:t>
            </a:r>
          </a:p>
          <a:p>
            <a:pPr>
              <a:buFont typeface="Wingdings" panose="05000000000000000000" pitchFamily="2" charset="2"/>
              <a:buChar char="§"/>
            </a:pPr>
            <a:r>
              <a:rPr lang="en-GB" sz="1900" dirty="0"/>
              <a:t>Mobility impairment </a:t>
            </a:r>
          </a:p>
          <a:p>
            <a:pPr marL="0" indent="0">
              <a:buNone/>
            </a:pPr>
            <a:r>
              <a:rPr lang="en-GB" sz="1900" dirty="0"/>
              <a:t>are obstacles to happiness in their daily life.</a:t>
            </a:r>
          </a:p>
          <a:p>
            <a:pPr marL="0" indent="0">
              <a:buNone/>
            </a:pPr>
            <a:r>
              <a:rPr lang="en-GB" sz="1900" dirty="0"/>
              <a:t>Erik Erikson (1902-1994) further explains why an old adult is afflicted with sadness and despair in his theory of life span development.</a:t>
            </a:r>
          </a:p>
          <a:p>
            <a:pPr marL="0" indent="0">
              <a:buNone/>
            </a:pPr>
            <a:endParaRPr lang="en-GB" sz="1900" dirty="0"/>
          </a:p>
          <a:p>
            <a:pPr marL="0" indent="0">
              <a:buNone/>
            </a:pPr>
            <a:endParaRPr lang="en-GB" sz="1900" dirty="0"/>
          </a:p>
          <a:p>
            <a:pPr>
              <a:buFont typeface="Wingdings" panose="05000000000000000000" pitchFamily="2" charset="2"/>
              <a:buChar char="§"/>
            </a:pPr>
            <a:endParaRPr lang="en-GB" sz="1900" dirty="0"/>
          </a:p>
        </p:txBody>
      </p:sp>
      <p:pic>
        <p:nvPicPr>
          <p:cNvPr id="5" name="Picture 4" descr="A person with his hand on his face&#10;&#10;Description automatically generated with medium confidence">
            <a:extLst>
              <a:ext uri="{FF2B5EF4-FFF2-40B4-BE49-F238E27FC236}">
                <a16:creationId xmlns:a16="http://schemas.microsoft.com/office/drawing/2014/main" id="{AF7F3900-D475-4285-AFCE-BA4495E95853}"/>
              </a:ext>
            </a:extLst>
          </p:cNvPr>
          <p:cNvPicPr>
            <a:picLocks noChangeAspect="1"/>
          </p:cNvPicPr>
          <p:nvPr/>
        </p:nvPicPr>
        <p:blipFill rotWithShape="1">
          <a:blip r:embed="rId2"/>
          <a:srcRect l="34962" r="5659" b="-1"/>
          <a:stretch/>
        </p:blipFill>
        <p:spPr>
          <a:xfrm>
            <a:off x="8431698" y="3264090"/>
            <a:ext cx="3760302" cy="3593910"/>
          </a:xfrm>
          <a:prstGeom prst="rect">
            <a:avLst/>
          </a:prstGeom>
        </p:spPr>
      </p:pic>
      <p:pic>
        <p:nvPicPr>
          <p:cNvPr id="11" name="Picture 10" descr="A person and person standing in a grassy field looking at each other&#10;&#10;Description automatically generated with low confidence">
            <a:extLst>
              <a:ext uri="{FF2B5EF4-FFF2-40B4-BE49-F238E27FC236}">
                <a16:creationId xmlns:a16="http://schemas.microsoft.com/office/drawing/2014/main" id="{83425689-8A56-4CC2-8658-280F856AB70F}"/>
              </a:ext>
            </a:extLst>
          </p:cNvPr>
          <p:cNvPicPr>
            <a:picLocks noChangeAspect="1"/>
          </p:cNvPicPr>
          <p:nvPr/>
        </p:nvPicPr>
        <p:blipFill rotWithShape="1">
          <a:blip r:embed="rId3"/>
          <a:srcRect l="25549" r="9473" b="2"/>
          <a:stretch/>
        </p:blipFill>
        <p:spPr>
          <a:xfrm>
            <a:off x="6108251" y="10"/>
            <a:ext cx="3816014" cy="3920034"/>
          </a:xfrm>
          <a:custGeom>
            <a:avLst/>
            <a:gdLst/>
            <a:ahLst/>
            <a:cxnLst/>
            <a:rect l="l" t="t" r="r" b="b"/>
            <a:pathLst>
              <a:path w="3816014" h="3920044">
                <a:moveTo>
                  <a:pt x="0" y="0"/>
                </a:moveTo>
                <a:lnTo>
                  <a:pt x="3816014" y="0"/>
                </a:lnTo>
                <a:lnTo>
                  <a:pt x="3816014" y="3103224"/>
                </a:lnTo>
                <a:lnTo>
                  <a:pt x="2157388" y="3103224"/>
                </a:lnTo>
                <a:lnTo>
                  <a:pt x="2157388" y="3920044"/>
                </a:lnTo>
                <a:lnTo>
                  <a:pt x="0" y="3920044"/>
                </a:lnTo>
                <a:close/>
              </a:path>
            </a:pathLst>
          </a:custGeom>
        </p:spPr>
      </p:pic>
      <p:pic>
        <p:nvPicPr>
          <p:cNvPr id="13" name="Picture 12" descr="A picture containing person, indoor, close, staring&#10;&#10;Description automatically generated">
            <a:extLst>
              <a:ext uri="{FF2B5EF4-FFF2-40B4-BE49-F238E27FC236}">
                <a16:creationId xmlns:a16="http://schemas.microsoft.com/office/drawing/2014/main" id="{E0D7D39E-FD27-42DE-A91E-C8D971DA5DB0}"/>
              </a:ext>
            </a:extLst>
          </p:cNvPr>
          <p:cNvPicPr>
            <a:picLocks noChangeAspect="1"/>
          </p:cNvPicPr>
          <p:nvPr/>
        </p:nvPicPr>
        <p:blipFill rotWithShape="1">
          <a:blip r:embed="rId4"/>
          <a:srcRect l="25840" r="29087" b="-4"/>
          <a:stretch/>
        </p:blipFill>
        <p:spPr>
          <a:xfrm>
            <a:off x="10088880" y="10"/>
            <a:ext cx="2103120" cy="3114666"/>
          </a:xfrm>
          <a:prstGeom prst="rect">
            <a:avLst/>
          </a:prstGeom>
        </p:spPr>
      </p:pic>
      <p:pic>
        <p:nvPicPr>
          <p:cNvPr id="9" name="Picture 8" descr="A person with a mustache&#10;&#10;Description automatically generated with low confidence">
            <a:extLst>
              <a:ext uri="{FF2B5EF4-FFF2-40B4-BE49-F238E27FC236}">
                <a16:creationId xmlns:a16="http://schemas.microsoft.com/office/drawing/2014/main" id="{151F67BD-4446-41DC-9BCC-FC1B591D7730}"/>
              </a:ext>
            </a:extLst>
          </p:cNvPr>
          <p:cNvPicPr>
            <a:picLocks noChangeAspect="1"/>
          </p:cNvPicPr>
          <p:nvPr/>
        </p:nvPicPr>
        <p:blipFill rotWithShape="1">
          <a:blip r:embed="rId5"/>
          <a:srcRect l="7436" r="-4" b="-4"/>
          <a:stretch/>
        </p:blipFill>
        <p:spPr>
          <a:xfrm>
            <a:off x="6108252" y="4076701"/>
            <a:ext cx="2162580" cy="2781300"/>
          </a:xfrm>
          <a:prstGeom prst="rect">
            <a:avLst/>
          </a:prstGeom>
        </p:spPr>
      </p:pic>
      <p:pic>
        <p:nvPicPr>
          <p:cNvPr id="15" name="Picture 14" descr="A picture containing text&#10;&#10;Description automatically generated">
            <a:extLst>
              <a:ext uri="{FF2B5EF4-FFF2-40B4-BE49-F238E27FC236}">
                <a16:creationId xmlns:a16="http://schemas.microsoft.com/office/drawing/2014/main" id="{DCE5560C-5E82-4673-912F-66C6BA2EB7E4}"/>
              </a:ext>
            </a:extLst>
          </p:cNvPr>
          <p:cNvPicPr>
            <a:picLocks noChangeAspect="1"/>
          </p:cNvPicPr>
          <p:nvPr/>
        </p:nvPicPr>
        <p:blipFill>
          <a:blip r:embed="rId6"/>
          <a:stretch>
            <a:fillRect/>
          </a:stretch>
        </p:blipFill>
        <p:spPr>
          <a:xfrm>
            <a:off x="4156474" y="237744"/>
            <a:ext cx="1712864" cy="1499616"/>
          </a:xfrm>
          <a:prstGeom prst="rect">
            <a:avLst/>
          </a:prstGeom>
        </p:spPr>
      </p:pic>
    </p:spTree>
    <p:extLst>
      <p:ext uri="{BB962C8B-B14F-4D97-AF65-F5344CB8AC3E}">
        <p14:creationId xmlns:p14="http://schemas.microsoft.com/office/powerpoint/2010/main" val="2253221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6CE9-E742-4033-9E29-134040CE9BEC}"/>
              </a:ext>
            </a:extLst>
          </p:cNvPr>
          <p:cNvSpPr>
            <a:spLocks noGrp="1"/>
          </p:cNvSpPr>
          <p:nvPr>
            <p:ph type="title"/>
          </p:nvPr>
        </p:nvSpPr>
        <p:spPr>
          <a:xfrm>
            <a:off x="5951728" y="585216"/>
            <a:ext cx="5740739" cy="1499616"/>
          </a:xfrm>
        </p:spPr>
        <p:txBody>
          <a:bodyPr>
            <a:normAutofit/>
          </a:bodyPr>
          <a:lstStyle/>
          <a:p>
            <a:r>
              <a:rPr lang="en-GB"/>
              <a:t>Erik erikson’s Theory of life span development</a:t>
            </a:r>
            <a:endParaRPr lang="en-GB" dirty="0"/>
          </a:p>
        </p:txBody>
      </p:sp>
      <p:pic>
        <p:nvPicPr>
          <p:cNvPr id="11" name="Picture 10" descr="Diagram&#10;&#10;Description automatically generated">
            <a:extLst>
              <a:ext uri="{FF2B5EF4-FFF2-40B4-BE49-F238E27FC236}">
                <a16:creationId xmlns:a16="http://schemas.microsoft.com/office/drawing/2014/main" id="{86E44C82-009C-463B-A4A0-00C8F5001250}"/>
              </a:ext>
            </a:extLst>
          </p:cNvPr>
          <p:cNvPicPr>
            <a:picLocks noChangeAspect="1"/>
          </p:cNvPicPr>
          <p:nvPr/>
        </p:nvPicPr>
        <p:blipFill rotWithShape="1">
          <a:blip r:embed="rId2"/>
          <a:srcRect l="5058" r="6387" b="-4"/>
          <a:stretch/>
        </p:blipFill>
        <p:spPr>
          <a:xfrm>
            <a:off x="484632" y="484632"/>
            <a:ext cx="4495806" cy="3511948"/>
          </a:xfrm>
          <a:prstGeom prst="rect">
            <a:avLst/>
          </a:prstGeom>
        </p:spPr>
      </p:pic>
      <p:cxnSp>
        <p:nvCxnSpPr>
          <p:cNvPr id="36" name="Straight Connector 25">
            <a:extLst>
              <a:ext uri="{FF2B5EF4-FFF2-40B4-BE49-F238E27FC236}">
                <a16:creationId xmlns:a16="http://schemas.microsoft.com/office/drawing/2014/main" id="{9F37CA5D-275A-4B8C-8438-F1773C736E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896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7" name="Rectangle 27">
            <a:extLst>
              <a:ext uri="{FF2B5EF4-FFF2-40B4-BE49-F238E27FC236}">
                <a16:creationId xmlns:a16="http://schemas.microsoft.com/office/drawing/2014/main" id="{FBAAC1D1-BFDB-4AEB-9243-D64133AE0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775" y="4150596"/>
            <a:ext cx="1038557" cy="2231807"/>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primate, mammal&#10;&#10;Description automatically generated">
            <a:extLst>
              <a:ext uri="{FF2B5EF4-FFF2-40B4-BE49-F238E27FC236}">
                <a16:creationId xmlns:a16="http://schemas.microsoft.com/office/drawing/2014/main" id="{F0D48520-1AB5-4C25-A31D-955D39D76BA4}"/>
              </a:ext>
            </a:extLst>
          </p:cNvPr>
          <p:cNvPicPr>
            <a:picLocks noChangeAspect="1"/>
          </p:cNvPicPr>
          <p:nvPr/>
        </p:nvPicPr>
        <p:blipFill rotWithShape="1">
          <a:blip r:embed="rId3"/>
          <a:srcRect t="38733" r="-3" b="8924"/>
          <a:stretch/>
        </p:blipFill>
        <p:spPr>
          <a:xfrm>
            <a:off x="1688924" y="4150596"/>
            <a:ext cx="3291514" cy="2231808"/>
          </a:xfrm>
          <a:prstGeom prst="rect">
            <a:avLst/>
          </a:prstGeom>
        </p:spPr>
      </p:pic>
      <p:sp>
        <p:nvSpPr>
          <p:cNvPr id="3" name="Content Placeholder 2">
            <a:extLst>
              <a:ext uri="{FF2B5EF4-FFF2-40B4-BE49-F238E27FC236}">
                <a16:creationId xmlns:a16="http://schemas.microsoft.com/office/drawing/2014/main" id="{64863041-2678-44AE-8EBD-75A749E87A37}"/>
              </a:ext>
            </a:extLst>
          </p:cNvPr>
          <p:cNvSpPr>
            <a:spLocks noGrp="1"/>
          </p:cNvSpPr>
          <p:nvPr>
            <p:ph idx="1"/>
          </p:nvPr>
        </p:nvSpPr>
        <p:spPr>
          <a:xfrm>
            <a:off x="5951728" y="2286000"/>
            <a:ext cx="5740739" cy="4023360"/>
          </a:xfrm>
        </p:spPr>
        <p:txBody>
          <a:bodyPr>
            <a:normAutofit/>
          </a:bodyPr>
          <a:lstStyle/>
          <a:p>
            <a:r>
              <a:rPr lang="en-GB"/>
              <a:t>Erik Erikson thought that a person’s personality develops in phases in which there is a crisis between 2 forces in conflict. </a:t>
            </a:r>
          </a:p>
          <a:p>
            <a:r>
              <a:rPr lang="en-GB"/>
              <a:t>If a person successfully passes these phases, they will get enough psychological strength to overcome either the next phases and feel a sense of mastership in their doings. </a:t>
            </a:r>
          </a:p>
          <a:p>
            <a:r>
              <a:rPr lang="en-GB"/>
              <a:t>However, if he does not win these conflicts, it will be difficult for them to win the other phases and feel insufficient in life’s situation.</a:t>
            </a:r>
            <a:endParaRPr lang="en-GB" dirty="0"/>
          </a:p>
        </p:txBody>
      </p:sp>
      <p:pic>
        <p:nvPicPr>
          <p:cNvPr id="15" name="Picture 14" descr="A white apple with a black background&#10;&#10;Description automatically generated with low confidence">
            <a:extLst>
              <a:ext uri="{FF2B5EF4-FFF2-40B4-BE49-F238E27FC236}">
                <a16:creationId xmlns:a16="http://schemas.microsoft.com/office/drawing/2014/main" id="{9C754EFE-E106-42FA-A065-BF35E6C4C2A7}"/>
              </a:ext>
            </a:extLst>
          </p:cNvPr>
          <p:cNvPicPr>
            <a:picLocks noChangeAspect="1"/>
          </p:cNvPicPr>
          <p:nvPr/>
        </p:nvPicPr>
        <p:blipFill>
          <a:blip r:embed="rId4"/>
          <a:stretch>
            <a:fillRect/>
          </a:stretch>
        </p:blipFill>
        <p:spPr>
          <a:xfrm flipH="1">
            <a:off x="3470928" y="2650980"/>
            <a:ext cx="1591806" cy="1499616"/>
          </a:xfrm>
          <a:prstGeom prst="rect">
            <a:avLst/>
          </a:prstGeom>
        </p:spPr>
      </p:pic>
    </p:spTree>
    <p:extLst>
      <p:ext uri="{BB962C8B-B14F-4D97-AF65-F5344CB8AC3E}">
        <p14:creationId xmlns:p14="http://schemas.microsoft.com/office/powerpoint/2010/main" val="2242987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3">
            <a:extLst>
              <a:ext uri="{FF2B5EF4-FFF2-40B4-BE49-F238E27FC236}">
                <a16:creationId xmlns:a16="http://schemas.microsoft.com/office/drawing/2014/main" id="{451675E5-CEFA-4372-8BEE-30D69EAFD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514100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B1559-7125-4B35-A612-931F936C92FF}"/>
              </a:ext>
            </a:extLst>
          </p:cNvPr>
          <p:cNvSpPr>
            <a:spLocks noGrp="1"/>
          </p:cNvSpPr>
          <p:nvPr>
            <p:ph type="title"/>
          </p:nvPr>
        </p:nvSpPr>
        <p:spPr>
          <a:xfrm>
            <a:off x="1024129" y="585216"/>
            <a:ext cx="4028318" cy="1499616"/>
          </a:xfrm>
        </p:spPr>
        <p:txBody>
          <a:bodyPr>
            <a:normAutofit/>
          </a:bodyPr>
          <a:lstStyle/>
          <a:p>
            <a:r>
              <a:rPr lang="en-GB" sz="4800">
                <a:solidFill>
                  <a:srgbClr val="FFFFFF"/>
                </a:solidFill>
              </a:rPr>
              <a:t>Integrity vs despair</a:t>
            </a:r>
          </a:p>
        </p:txBody>
      </p:sp>
      <p:cxnSp>
        <p:nvCxnSpPr>
          <p:cNvPr id="25" name="Straight Connector 15">
            <a:extLst>
              <a:ext uri="{FF2B5EF4-FFF2-40B4-BE49-F238E27FC236}">
                <a16:creationId xmlns:a16="http://schemas.microsoft.com/office/drawing/2014/main" id="{1D780B05-5E2B-42BF-B88A-DFF665BDDA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55A8C7-890A-4D44-B94C-282ED37A2B67}"/>
              </a:ext>
            </a:extLst>
          </p:cNvPr>
          <p:cNvSpPr>
            <a:spLocks noGrp="1"/>
          </p:cNvSpPr>
          <p:nvPr>
            <p:ph idx="1"/>
          </p:nvPr>
        </p:nvSpPr>
        <p:spPr>
          <a:xfrm>
            <a:off x="1024129" y="2286000"/>
            <a:ext cx="3791711" cy="3931920"/>
          </a:xfrm>
        </p:spPr>
        <p:txBody>
          <a:bodyPr>
            <a:normAutofit/>
          </a:bodyPr>
          <a:lstStyle/>
          <a:p>
            <a:r>
              <a:rPr lang="en-GB" sz="1500">
                <a:solidFill>
                  <a:srgbClr val="FFFFFF"/>
                </a:solidFill>
              </a:rPr>
              <a:t>Let’s focus on the oldest phase: integrity vs despair.</a:t>
            </a:r>
          </a:p>
          <a:p>
            <a:r>
              <a:rPr lang="en-GB" sz="1500">
                <a:solidFill>
                  <a:srgbClr val="FFFFFF"/>
                </a:solidFill>
              </a:rPr>
              <a:t>In this phase, the person starts to feel the time passing and realizes that he has more years behind than in the future. From this life throwback, despair and nostalgia are born and the person can be either regretful or satisfied with their life choices.</a:t>
            </a:r>
          </a:p>
          <a:p>
            <a:r>
              <a:rPr lang="en-GB" sz="1500">
                <a:solidFill>
                  <a:srgbClr val="FFFFFF"/>
                </a:solidFill>
              </a:rPr>
              <a:t>People who are successful in reaching integrity, do not find problems reconciling with the past and with people who arouse bad memories. </a:t>
            </a:r>
          </a:p>
          <a:p>
            <a:r>
              <a:rPr lang="en-GB" sz="1500">
                <a:solidFill>
                  <a:srgbClr val="FFFFFF"/>
                </a:solidFill>
              </a:rPr>
              <a:t>However, people who fail in this last conflict, will be bitter in their life and be in despair because they don’t have much time and energy left to achieve at least one goal.</a:t>
            </a:r>
          </a:p>
        </p:txBody>
      </p:sp>
      <p:pic>
        <p:nvPicPr>
          <p:cNvPr id="5" name="Picture 4" descr="A couple of benches sit unoccupied&#10;&#10;Description automatically generated with medium confidence">
            <a:extLst>
              <a:ext uri="{FF2B5EF4-FFF2-40B4-BE49-F238E27FC236}">
                <a16:creationId xmlns:a16="http://schemas.microsoft.com/office/drawing/2014/main" id="{14382681-8C5D-4F04-8ED3-B9EA2FE8E6D0}"/>
              </a:ext>
            </a:extLst>
          </p:cNvPr>
          <p:cNvPicPr>
            <a:picLocks noChangeAspect="1"/>
          </p:cNvPicPr>
          <p:nvPr/>
        </p:nvPicPr>
        <p:blipFill rotWithShape="1">
          <a:blip r:embed="rId2"/>
          <a:srcRect l="26433" r="15430" b="2"/>
          <a:stretch/>
        </p:blipFill>
        <p:spPr>
          <a:xfrm>
            <a:off x="5626827" y="321732"/>
            <a:ext cx="3798244" cy="3674848"/>
          </a:xfrm>
          <a:prstGeom prst="rect">
            <a:avLst/>
          </a:prstGeom>
        </p:spPr>
      </p:pic>
      <p:sp>
        <p:nvSpPr>
          <p:cNvPr id="26" name="Rectangle 17">
            <a:extLst>
              <a:ext uri="{FF2B5EF4-FFF2-40B4-BE49-F238E27FC236}">
                <a16:creationId xmlns:a16="http://schemas.microsoft.com/office/drawing/2014/main" id="{42F95EF5-2925-4CF0-8C9E-8C8A4D5B1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1732"/>
            <a:ext cx="2286920" cy="210820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10;&#10;Description automatically generated">
            <a:extLst>
              <a:ext uri="{FF2B5EF4-FFF2-40B4-BE49-F238E27FC236}">
                <a16:creationId xmlns:a16="http://schemas.microsoft.com/office/drawing/2014/main" id="{A1E4FE61-4060-4885-A9C1-7AB6FCC6B1D4}"/>
              </a:ext>
            </a:extLst>
          </p:cNvPr>
          <p:cNvPicPr>
            <a:picLocks noChangeAspect="1"/>
          </p:cNvPicPr>
          <p:nvPr/>
        </p:nvPicPr>
        <p:blipFill rotWithShape="1">
          <a:blip r:embed="rId3"/>
          <a:srcRect r="4" b="8763"/>
          <a:stretch/>
        </p:blipFill>
        <p:spPr>
          <a:xfrm>
            <a:off x="5626824" y="4157449"/>
            <a:ext cx="3798246" cy="2313255"/>
          </a:xfrm>
          <a:prstGeom prst="rect">
            <a:avLst/>
          </a:prstGeom>
        </p:spPr>
      </p:pic>
      <p:pic>
        <p:nvPicPr>
          <p:cNvPr id="9" name="Picture 8" descr="A close up of a person's face&#10;&#10;Description automatically generated with medium confidence">
            <a:extLst>
              <a:ext uri="{FF2B5EF4-FFF2-40B4-BE49-F238E27FC236}">
                <a16:creationId xmlns:a16="http://schemas.microsoft.com/office/drawing/2014/main" id="{2AA7E0FB-78B6-420C-9E54-1AB414FFB789}"/>
              </a:ext>
            </a:extLst>
          </p:cNvPr>
          <p:cNvPicPr>
            <a:picLocks noChangeAspect="1"/>
          </p:cNvPicPr>
          <p:nvPr/>
        </p:nvPicPr>
        <p:blipFill rotWithShape="1">
          <a:blip r:embed="rId4"/>
          <a:srcRect l="20911" r="20148" b="2"/>
          <a:stretch/>
        </p:blipFill>
        <p:spPr>
          <a:xfrm>
            <a:off x="9583347" y="2590800"/>
            <a:ext cx="2286921" cy="3879904"/>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430592EF-1BAB-4C6F-8422-FE49851EEED8}"/>
              </a:ext>
            </a:extLst>
          </p:cNvPr>
          <p:cNvPicPr>
            <a:picLocks noChangeAspect="1"/>
          </p:cNvPicPr>
          <p:nvPr/>
        </p:nvPicPr>
        <p:blipFill>
          <a:blip r:embed="rId5"/>
          <a:stretch>
            <a:fillRect/>
          </a:stretch>
        </p:blipFill>
        <p:spPr>
          <a:xfrm>
            <a:off x="9774307" y="322948"/>
            <a:ext cx="1905000" cy="1828800"/>
          </a:xfrm>
          <a:prstGeom prst="rect">
            <a:avLst/>
          </a:prstGeom>
        </p:spPr>
      </p:pic>
    </p:spTree>
    <p:extLst>
      <p:ext uri="{BB962C8B-B14F-4D97-AF65-F5344CB8AC3E}">
        <p14:creationId xmlns:p14="http://schemas.microsoft.com/office/powerpoint/2010/main" val="2688783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69A5A27-DEBD-4ADC-8177-58AD77CB4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4632"/>
            <a:ext cx="7794722"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3DE60A5-C0A6-4A97-AD0A-ED4DECB8B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FF58B-0283-450B-A4C1-7EBE6955E183}"/>
              </a:ext>
            </a:extLst>
          </p:cNvPr>
          <p:cNvSpPr>
            <a:spLocks noGrp="1"/>
          </p:cNvSpPr>
          <p:nvPr>
            <p:ph type="title"/>
          </p:nvPr>
        </p:nvSpPr>
        <p:spPr>
          <a:xfrm>
            <a:off x="4684903" y="4391025"/>
            <a:ext cx="6685507" cy="1738808"/>
          </a:xfrm>
        </p:spPr>
        <p:txBody>
          <a:bodyPr>
            <a:normAutofit/>
          </a:bodyPr>
          <a:lstStyle/>
          <a:p>
            <a:r>
              <a:rPr lang="en-GB">
                <a:solidFill>
                  <a:srgbClr val="FFFFFF"/>
                </a:solidFill>
              </a:rPr>
              <a:t>What a carer can do </a:t>
            </a:r>
          </a:p>
        </p:txBody>
      </p:sp>
      <p:pic>
        <p:nvPicPr>
          <p:cNvPr id="9" name="Picture 8" descr="A picture containing person, wall, indoor, standing&#10;&#10;Description automatically generated">
            <a:extLst>
              <a:ext uri="{FF2B5EF4-FFF2-40B4-BE49-F238E27FC236}">
                <a16:creationId xmlns:a16="http://schemas.microsoft.com/office/drawing/2014/main" id="{9DA27DA3-6E9B-4A2A-A7BE-EAE5ADE99613}"/>
              </a:ext>
            </a:extLst>
          </p:cNvPr>
          <p:cNvPicPr>
            <a:picLocks noChangeAspect="1"/>
          </p:cNvPicPr>
          <p:nvPr/>
        </p:nvPicPr>
        <p:blipFill rotWithShape="1">
          <a:blip r:embed="rId2"/>
          <a:srcRect t="8042" r="-4" b="6238"/>
          <a:stretch/>
        </p:blipFill>
        <p:spPr>
          <a:xfrm>
            <a:off x="484632" y="484632"/>
            <a:ext cx="3248521" cy="1858679"/>
          </a:xfrm>
          <a:prstGeom prst="rect">
            <a:avLst/>
          </a:prstGeom>
        </p:spPr>
      </p:pic>
      <p:pic>
        <p:nvPicPr>
          <p:cNvPr id="7" name="Picture 6" descr="Two people sitting on a couch&#10;&#10;Description automatically generated with low confidence">
            <a:extLst>
              <a:ext uri="{FF2B5EF4-FFF2-40B4-BE49-F238E27FC236}">
                <a16:creationId xmlns:a16="http://schemas.microsoft.com/office/drawing/2014/main" id="{0593FC22-788C-4658-A8B3-55A160266559}"/>
              </a:ext>
            </a:extLst>
          </p:cNvPr>
          <p:cNvPicPr>
            <a:picLocks noChangeAspect="1"/>
          </p:cNvPicPr>
          <p:nvPr/>
        </p:nvPicPr>
        <p:blipFill rotWithShape="1">
          <a:blip r:embed="rId3"/>
          <a:srcRect r="-4" b="14280"/>
          <a:stretch/>
        </p:blipFill>
        <p:spPr>
          <a:xfrm>
            <a:off x="484632" y="2504178"/>
            <a:ext cx="3248521" cy="1858679"/>
          </a:xfrm>
          <a:prstGeom prst="rect">
            <a:avLst/>
          </a:prstGeom>
        </p:spPr>
      </p:pic>
      <p:sp>
        <p:nvSpPr>
          <p:cNvPr id="3" name="Content Placeholder 2">
            <a:extLst>
              <a:ext uri="{FF2B5EF4-FFF2-40B4-BE49-F238E27FC236}">
                <a16:creationId xmlns:a16="http://schemas.microsoft.com/office/drawing/2014/main" id="{6F20973F-B376-4A0E-91BC-899D162059C4}"/>
              </a:ext>
            </a:extLst>
          </p:cNvPr>
          <p:cNvSpPr>
            <a:spLocks noGrp="1"/>
          </p:cNvSpPr>
          <p:nvPr>
            <p:ph idx="1"/>
          </p:nvPr>
        </p:nvSpPr>
        <p:spPr>
          <a:xfrm>
            <a:off x="4219802" y="804998"/>
            <a:ext cx="7150608" cy="2871216"/>
          </a:xfrm>
        </p:spPr>
        <p:txBody>
          <a:bodyPr>
            <a:normAutofit/>
          </a:bodyPr>
          <a:lstStyle/>
          <a:p>
            <a:r>
              <a:rPr lang="en-GB" sz="1300"/>
              <a:t>Most seniors don’t seek treatments because they think these mental changes are just part of life that cannot be avoided or helped. In reality, even though is normal for elderly people to be a little sad and nostalgic, it’s still important to seek help if the mood takes a bad turn. A carer, to even brighten up the patient’s day, can:</a:t>
            </a:r>
          </a:p>
          <a:p>
            <a:pPr>
              <a:buFont typeface="Wingdings" panose="05000000000000000000" pitchFamily="2" charset="2"/>
              <a:buChar char="§"/>
            </a:pPr>
            <a:r>
              <a:rPr lang="en-GB" sz="1300"/>
              <a:t>Have a conversation about their illnesses and worries</a:t>
            </a:r>
          </a:p>
          <a:p>
            <a:pPr>
              <a:buFont typeface="Wingdings" panose="05000000000000000000" pitchFamily="2" charset="2"/>
              <a:buChar char="§"/>
            </a:pPr>
            <a:r>
              <a:rPr lang="en-GB" sz="1300"/>
              <a:t>Help them schedule a doctor’s visit and therapist</a:t>
            </a:r>
          </a:p>
          <a:p>
            <a:pPr>
              <a:buFont typeface="Wingdings" panose="05000000000000000000" pitchFamily="2" charset="2"/>
              <a:buChar char="§"/>
            </a:pPr>
            <a:r>
              <a:rPr lang="en-GB" sz="1300"/>
              <a:t>Communicate with the patient’s family members or close friends</a:t>
            </a:r>
          </a:p>
          <a:p>
            <a:pPr>
              <a:buFont typeface="Wingdings" panose="05000000000000000000" pitchFamily="2" charset="2"/>
              <a:buChar char="§"/>
            </a:pPr>
            <a:r>
              <a:rPr lang="en-GB" sz="1300"/>
              <a:t>Give them some control. It’s really important that they feel responsible of their own care decision</a:t>
            </a:r>
          </a:p>
          <a:p>
            <a:pPr>
              <a:buFont typeface="Wingdings" panose="05000000000000000000" pitchFamily="2" charset="2"/>
              <a:buChar char="§"/>
            </a:pPr>
            <a:r>
              <a:rPr lang="en-GB" sz="1300"/>
              <a:t>Ask for help if you need any. Caring elders can be quite difficult, especially when mental illnesses are in the game</a:t>
            </a:r>
          </a:p>
        </p:txBody>
      </p:sp>
      <p:pic>
        <p:nvPicPr>
          <p:cNvPr id="5" name="Picture 4" descr="A picture containing person, indoor&#10;&#10;Description automatically generated">
            <a:extLst>
              <a:ext uri="{FF2B5EF4-FFF2-40B4-BE49-F238E27FC236}">
                <a16:creationId xmlns:a16="http://schemas.microsoft.com/office/drawing/2014/main" id="{98B2EF29-70B5-4407-B5CF-B87E50DCBD3C}"/>
              </a:ext>
            </a:extLst>
          </p:cNvPr>
          <p:cNvPicPr>
            <a:picLocks noChangeAspect="1"/>
          </p:cNvPicPr>
          <p:nvPr/>
        </p:nvPicPr>
        <p:blipFill rotWithShape="1">
          <a:blip r:embed="rId4"/>
          <a:srcRect r="1691" b="2"/>
          <a:stretch/>
        </p:blipFill>
        <p:spPr>
          <a:xfrm>
            <a:off x="484632" y="4523724"/>
            <a:ext cx="3248521" cy="1858680"/>
          </a:xfrm>
          <a:prstGeom prst="rect">
            <a:avLst/>
          </a:prstGeom>
        </p:spPr>
      </p:pic>
      <p:cxnSp>
        <p:nvCxnSpPr>
          <p:cNvPr id="18" name="Straight Connector 17">
            <a:extLst>
              <a:ext uri="{FF2B5EF4-FFF2-40B4-BE49-F238E27FC236}">
                <a16:creationId xmlns:a16="http://schemas.microsoft.com/office/drawing/2014/main" id="{4E42D6A6-C789-4DAD-90DA-114992677D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422775" y="480322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pic>
        <p:nvPicPr>
          <p:cNvPr id="11" name="Picture 10" descr="Logo&#10;&#10;Description automatically generated">
            <a:extLst>
              <a:ext uri="{FF2B5EF4-FFF2-40B4-BE49-F238E27FC236}">
                <a16:creationId xmlns:a16="http://schemas.microsoft.com/office/drawing/2014/main" id="{7CF20EFD-8D09-480A-81B9-D10C13FFE2B9}"/>
              </a:ext>
            </a:extLst>
          </p:cNvPr>
          <p:cNvPicPr>
            <a:picLocks noChangeAspect="1"/>
          </p:cNvPicPr>
          <p:nvPr/>
        </p:nvPicPr>
        <p:blipFill>
          <a:blip r:embed="rId5"/>
          <a:stretch>
            <a:fillRect/>
          </a:stretch>
        </p:blipFill>
        <p:spPr>
          <a:xfrm>
            <a:off x="9620564" y="4251850"/>
            <a:ext cx="2011973" cy="2017158"/>
          </a:xfrm>
          <a:prstGeom prst="rect">
            <a:avLst/>
          </a:prstGeom>
        </p:spPr>
      </p:pic>
    </p:spTree>
    <p:extLst>
      <p:ext uri="{BB962C8B-B14F-4D97-AF65-F5344CB8AC3E}">
        <p14:creationId xmlns:p14="http://schemas.microsoft.com/office/powerpoint/2010/main" val="3711334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90DA-68FD-4C79-B9B9-EABA082E32F4}"/>
              </a:ext>
            </a:extLst>
          </p:cNvPr>
          <p:cNvSpPr>
            <a:spLocks noGrp="1"/>
          </p:cNvSpPr>
          <p:nvPr>
            <p:ph type="title"/>
          </p:nvPr>
        </p:nvSpPr>
        <p:spPr/>
        <p:txBody>
          <a:bodyPr/>
          <a:lstStyle/>
          <a:p>
            <a:r>
              <a:rPr lang="en-GB" dirty="0"/>
              <a:t>The end</a:t>
            </a:r>
          </a:p>
        </p:txBody>
      </p:sp>
      <p:sp>
        <p:nvSpPr>
          <p:cNvPr id="3" name="Text Placeholder 2">
            <a:extLst>
              <a:ext uri="{FF2B5EF4-FFF2-40B4-BE49-F238E27FC236}">
                <a16:creationId xmlns:a16="http://schemas.microsoft.com/office/drawing/2014/main" id="{411DDD9F-5E2B-423C-8346-432519BC584F}"/>
              </a:ext>
            </a:extLst>
          </p:cNvPr>
          <p:cNvSpPr>
            <a:spLocks noGrp="1"/>
          </p:cNvSpPr>
          <p:nvPr>
            <p:ph type="body" idx="1"/>
          </p:nvPr>
        </p:nvSpPr>
        <p:spPr/>
        <p:txBody>
          <a:bodyPr/>
          <a:lstStyle/>
          <a:p>
            <a:r>
              <a:rPr lang="en-GB" dirty="0"/>
              <a:t>By Craig C. Ogbulie (2028766)</a:t>
            </a:r>
          </a:p>
        </p:txBody>
      </p:sp>
      <p:pic>
        <p:nvPicPr>
          <p:cNvPr id="5" name="Picture 4" descr="A picture containing watch&#10;&#10;Description automatically generated">
            <a:extLst>
              <a:ext uri="{FF2B5EF4-FFF2-40B4-BE49-F238E27FC236}">
                <a16:creationId xmlns:a16="http://schemas.microsoft.com/office/drawing/2014/main" id="{7BBF6B44-9E2F-4B53-844A-F435FAB4C7F7}"/>
              </a:ext>
            </a:extLst>
          </p:cNvPr>
          <p:cNvPicPr>
            <a:picLocks noChangeAspect="1"/>
          </p:cNvPicPr>
          <p:nvPr/>
        </p:nvPicPr>
        <p:blipFill>
          <a:blip r:embed="rId2"/>
          <a:stretch>
            <a:fillRect/>
          </a:stretch>
        </p:blipFill>
        <p:spPr>
          <a:xfrm>
            <a:off x="381000" y="4960137"/>
            <a:ext cx="1430039" cy="1463040"/>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EEA5CBB7-5FAD-4784-9513-869A83A28E7E}"/>
              </a:ext>
            </a:extLst>
          </p:cNvPr>
          <p:cNvPicPr>
            <a:picLocks noChangeAspect="1"/>
          </p:cNvPicPr>
          <p:nvPr/>
        </p:nvPicPr>
        <p:blipFill>
          <a:blip r:embed="rId3"/>
          <a:stretch>
            <a:fillRect/>
          </a:stretch>
        </p:blipFill>
        <p:spPr>
          <a:xfrm>
            <a:off x="4343400" y="1120441"/>
            <a:ext cx="3114675" cy="3429000"/>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7F020F27-CBA1-48EE-8999-DD979CB01B17}"/>
              </a:ext>
            </a:extLst>
          </p:cNvPr>
          <p:cNvPicPr>
            <a:picLocks noChangeAspect="1"/>
          </p:cNvPicPr>
          <p:nvPr/>
        </p:nvPicPr>
        <p:blipFill>
          <a:blip r:embed="rId4"/>
          <a:stretch>
            <a:fillRect/>
          </a:stretch>
        </p:blipFill>
        <p:spPr>
          <a:xfrm>
            <a:off x="11598695" y="5381944"/>
            <a:ext cx="593305" cy="619425"/>
          </a:xfrm>
          <a:prstGeom prst="rect">
            <a:avLst/>
          </a:prstGeom>
        </p:spPr>
      </p:pic>
    </p:spTree>
    <p:extLst>
      <p:ext uri="{BB962C8B-B14F-4D97-AF65-F5344CB8AC3E}">
        <p14:creationId xmlns:p14="http://schemas.microsoft.com/office/powerpoint/2010/main" val="37038767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tf00001234_wac</Template>
  <TotalTime>245</TotalTime>
  <Words>543</Words>
  <Application>Microsoft Office PowerPoint</Application>
  <PresentationFormat>Widescreen</PresentationFormat>
  <Paragraphs>32</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Tw Cen MT</vt:lpstr>
      <vt:lpstr>Tw Cen MT Condensed</vt:lpstr>
      <vt:lpstr>Wingdings</vt:lpstr>
      <vt:lpstr>Wingdings 3</vt:lpstr>
      <vt:lpstr>Integral</vt:lpstr>
      <vt:lpstr>Why Psychology is important when working as a Health care assistant with older adults?</vt:lpstr>
      <vt:lpstr>introduction</vt:lpstr>
      <vt:lpstr>why older people are vulnerable to mental condition?</vt:lpstr>
      <vt:lpstr>Erik erikson’s Theory of life span development</vt:lpstr>
      <vt:lpstr>Integrity vs despair</vt:lpstr>
      <vt:lpstr>What a carer can do </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care assistance on Older adults</dc:title>
  <dc:creator>Crow Kuro</dc:creator>
  <cp:lastModifiedBy>Crow Kuro</cp:lastModifiedBy>
  <cp:revision>2</cp:revision>
  <dcterms:created xsi:type="dcterms:W3CDTF">2022-02-18T15:03:34Z</dcterms:created>
  <dcterms:modified xsi:type="dcterms:W3CDTF">2022-02-18T19:24:14Z</dcterms:modified>
</cp:coreProperties>
</file>