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ni Emilova Emilova (2508821)" initials="RE" lastIdx="1" clrIdx="0">
    <p:extLst>
      <p:ext uri="{19B8F6BF-5375-455C-9EA6-DF929625EA0E}">
        <p15:presenceInfo xmlns:p15="http://schemas.microsoft.com/office/powerpoint/2012/main" userId="S::2508821@student.uwtsd.ac.uk::530bdbb7-2831-4a76-8a79-7ff9bfc5a37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CCAA15-AC26-CB4B-ACE9-96328919C10C}" v="195" dt="2026-10-18T10:58:59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i Emilova Emilova (2508821)" userId="530bdbb7-2831-4a76-8a79-7ff9bfc5a37e" providerId="ADAL" clId="{E18CFF7E-E498-4B43-9673-F4988281C0EE}"/>
    <pc:docChg chg="custSel modSld">
      <pc:chgData name="Reni Emilova Emilova (2508821)" userId="530bdbb7-2831-4a76-8a79-7ff9bfc5a37e" providerId="ADAL" clId="{E18CFF7E-E498-4B43-9673-F4988281C0EE}" dt="2026-10-26T09:13:55.233" v="226" actId="478"/>
      <pc:docMkLst>
        <pc:docMk/>
      </pc:docMkLst>
      <pc:sldChg chg="addSp delSp modSp mod modNotesTx">
        <pc:chgData name="Reni Emilova Emilova (2508821)" userId="530bdbb7-2831-4a76-8a79-7ff9bfc5a37e" providerId="ADAL" clId="{E18CFF7E-E498-4B43-9673-F4988281C0EE}" dt="2026-10-18T10:58:59.959" v="214" actId="14100"/>
        <pc:sldMkLst>
          <pc:docMk/>
          <pc:sldMk cId="0" sldId="256"/>
        </pc:sldMkLst>
        <pc:spChg chg="mod">
          <ac:chgData name="Reni Emilova Emilova (2508821)" userId="530bdbb7-2831-4a76-8a79-7ff9bfc5a37e" providerId="ADAL" clId="{E18CFF7E-E498-4B43-9673-F4988281C0EE}" dt="2026-10-18T10:58:48.322" v="213" actId="14100"/>
          <ac:spMkLst>
            <pc:docMk/>
            <pc:sldMk cId="0" sldId="256"/>
            <ac:spMk id="15" creationId="{00000000-0000-0000-0000-000000000000}"/>
          </ac:spMkLst>
        </pc:spChg>
        <pc:spChg chg="mod">
          <ac:chgData name="Reni Emilova Emilova (2508821)" userId="530bdbb7-2831-4a76-8a79-7ff9bfc5a37e" providerId="ADAL" clId="{E18CFF7E-E498-4B43-9673-F4988281C0EE}" dt="2026-10-18T10:58:45.538" v="212" actId="1076"/>
          <ac:spMkLst>
            <pc:docMk/>
            <pc:sldMk cId="0" sldId="256"/>
            <ac:spMk id="16" creationId="{00000000-0000-0000-0000-000000000000}"/>
          </ac:spMkLst>
        </pc:spChg>
        <pc:spChg chg="add mod">
          <ac:chgData name="Reni Emilova Emilova (2508821)" userId="530bdbb7-2831-4a76-8a79-7ff9bfc5a37e" providerId="ADAL" clId="{E18CFF7E-E498-4B43-9673-F4988281C0EE}" dt="2026-10-18T10:58:59.959" v="214" actId="14100"/>
          <ac:spMkLst>
            <pc:docMk/>
            <pc:sldMk cId="0" sldId="256"/>
            <ac:spMk id="20" creationId="{ABD87C32-5DA0-3547-9AC7-E7DFBBE9D87F}"/>
          </ac:spMkLst>
        </pc:spChg>
        <pc:spChg chg="add mod">
          <ac:chgData name="Reni Emilova Emilova (2508821)" userId="530bdbb7-2831-4a76-8a79-7ff9bfc5a37e" providerId="ADAL" clId="{E18CFF7E-E498-4B43-9673-F4988281C0EE}" dt="2026-10-18T10:57:38.560" v="177" actId="20577"/>
          <ac:spMkLst>
            <pc:docMk/>
            <pc:sldMk cId="0" sldId="256"/>
            <ac:spMk id="24" creationId="{E9C119BA-48B1-DDFF-7DA0-A77541A39D9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2:54.206" v="215" actId="478"/>
        <pc:sldMkLst>
          <pc:docMk/>
          <pc:sldMk cId="0" sldId="257"/>
        </pc:sldMkLst>
        <pc:spChg chg="del">
          <ac:chgData name="Reni Emilova Emilova (2508821)" userId="530bdbb7-2831-4a76-8a79-7ff9bfc5a37e" providerId="ADAL" clId="{E18CFF7E-E498-4B43-9673-F4988281C0EE}" dt="2026-10-26T09:12:54.206" v="215" actId="478"/>
          <ac:spMkLst>
            <pc:docMk/>
            <pc:sldMk cId="0" sldId="257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00.920" v="216" actId="478"/>
        <pc:sldMkLst>
          <pc:docMk/>
          <pc:sldMk cId="0" sldId="258"/>
        </pc:sldMkLst>
        <pc:spChg chg="del">
          <ac:chgData name="Reni Emilova Emilova (2508821)" userId="530bdbb7-2831-4a76-8a79-7ff9bfc5a37e" providerId="ADAL" clId="{E18CFF7E-E498-4B43-9673-F4988281C0EE}" dt="2026-10-26T09:13:00.920" v="216" actId="478"/>
          <ac:spMkLst>
            <pc:docMk/>
            <pc:sldMk cId="0" sldId="258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05.983" v="217" actId="478"/>
        <pc:sldMkLst>
          <pc:docMk/>
          <pc:sldMk cId="0" sldId="259"/>
        </pc:sldMkLst>
        <pc:spChg chg="del">
          <ac:chgData name="Reni Emilova Emilova (2508821)" userId="530bdbb7-2831-4a76-8a79-7ff9bfc5a37e" providerId="ADAL" clId="{E18CFF7E-E498-4B43-9673-F4988281C0EE}" dt="2026-10-26T09:13:05.983" v="217" actId="478"/>
          <ac:spMkLst>
            <pc:docMk/>
            <pc:sldMk cId="0" sldId="259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10.233" v="218" actId="478"/>
        <pc:sldMkLst>
          <pc:docMk/>
          <pc:sldMk cId="0" sldId="260"/>
        </pc:sldMkLst>
        <pc:spChg chg="del">
          <ac:chgData name="Reni Emilova Emilova (2508821)" userId="530bdbb7-2831-4a76-8a79-7ff9bfc5a37e" providerId="ADAL" clId="{E18CFF7E-E498-4B43-9673-F4988281C0EE}" dt="2026-10-26T09:13:10.233" v="218" actId="478"/>
          <ac:spMkLst>
            <pc:docMk/>
            <pc:sldMk cId="0" sldId="260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18.252" v="219" actId="478"/>
        <pc:sldMkLst>
          <pc:docMk/>
          <pc:sldMk cId="0" sldId="261"/>
        </pc:sldMkLst>
        <pc:spChg chg="del">
          <ac:chgData name="Reni Emilova Emilova (2508821)" userId="530bdbb7-2831-4a76-8a79-7ff9bfc5a37e" providerId="ADAL" clId="{E18CFF7E-E498-4B43-9673-F4988281C0EE}" dt="2026-10-26T09:13:18.252" v="219" actId="478"/>
          <ac:spMkLst>
            <pc:docMk/>
            <pc:sldMk cId="0" sldId="261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23.235" v="220" actId="478"/>
        <pc:sldMkLst>
          <pc:docMk/>
          <pc:sldMk cId="0" sldId="262"/>
        </pc:sldMkLst>
        <pc:spChg chg="del">
          <ac:chgData name="Reni Emilova Emilova (2508821)" userId="530bdbb7-2831-4a76-8a79-7ff9bfc5a37e" providerId="ADAL" clId="{E18CFF7E-E498-4B43-9673-F4988281C0EE}" dt="2026-10-26T09:13:23.235" v="220" actId="478"/>
          <ac:spMkLst>
            <pc:docMk/>
            <pc:sldMk cId="0" sldId="262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28.360" v="221" actId="478"/>
        <pc:sldMkLst>
          <pc:docMk/>
          <pc:sldMk cId="0" sldId="263"/>
        </pc:sldMkLst>
        <pc:spChg chg="del">
          <ac:chgData name="Reni Emilova Emilova (2508821)" userId="530bdbb7-2831-4a76-8a79-7ff9bfc5a37e" providerId="ADAL" clId="{E18CFF7E-E498-4B43-9673-F4988281C0EE}" dt="2026-10-26T09:13:28.360" v="221" actId="478"/>
          <ac:spMkLst>
            <pc:docMk/>
            <pc:sldMk cId="0" sldId="263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32.667" v="222" actId="478"/>
        <pc:sldMkLst>
          <pc:docMk/>
          <pc:sldMk cId="0" sldId="264"/>
        </pc:sldMkLst>
        <pc:spChg chg="del">
          <ac:chgData name="Reni Emilova Emilova (2508821)" userId="530bdbb7-2831-4a76-8a79-7ff9bfc5a37e" providerId="ADAL" clId="{E18CFF7E-E498-4B43-9673-F4988281C0EE}" dt="2026-10-26T09:13:32.667" v="222" actId="478"/>
          <ac:spMkLst>
            <pc:docMk/>
            <pc:sldMk cId="0" sldId="264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36.665" v="223" actId="478"/>
        <pc:sldMkLst>
          <pc:docMk/>
          <pc:sldMk cId="0" sldId="265"/>
        </pc:sldMkLst>
        <pc:spChg chg="del">
          <ac:chgData name="Reni Emilova Emilova (2508821)" userId="530bdbb7-2831-4a76-8a79-7ff9bfc5a37e" providerId="ADAL" clId="{E18CFF7E-E498-4B43-9673-F4988281C0EE}" dt="2026-10-26T09:13:36.665" v="223" actId="478"/>
          <ac:spMkLst>
            <pc:docMk/>
            <pc:sldMk cId="0" sldId="265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41.584" v="224" actId="478"/>
        <pc:sldMkLst>
          <pc:docMk/>
          <pc:sldMk cId="0" sldId="266"/>
        </pc:sldMkLst>
        <pc:spChg chg="del">
          <ac:chgData name="Reni Emilova Emilova (2508821)" userId="530bdbb7-2831-4a76-8a79-7ff9bfc5a37e" providerId="ADAL" clId="{E18CFF7E-E498-4B43-9673-F4988281C0EE}" dt="2026-10-26T09:13:41.584" v="224" actId="478"/>
          <ac:spMkLst>
            <pc:docMk/>
            <pc:sldMk cId="0" sldId="266"/>
            <ac:spMk id="6" creationId="{00000000-0000-0000-0000-000000000000}"/>
          </ac:spMkLst>
        </pc:spChg>
      </pc:sldChg>
      <pc:sldChg chg="delSp mod">
        <pc:chgData name="Reni Emilova Emilova (2508821)" userId="530bdbb7-2831-4a76-8a79-7ff9bfc5a37e" providerId="ADAL" clId="{E18CFF7E-E498-4B43-9673-F4988281C0EE}" dt="2026-10-26T09:13:55.233" v="226" actId="478"/>
        <pc:sldMkLst>
          <pc:docMk/>
          <pc:sldMk cId="0" sldId="267"/>
        </pc:sldMkLst>
        <pc:spChg chg="del">
          <ac:chgData name="Reni Emilova Emilova (2508821)" userId="530bdbb7-2831-4a76-8a79-7ff9bfc5a37e" providerId="ADAL" clId="{E18CFF7E-E498-4B43-9673-F4988281C0EE}" dt="2026-10-26T09:13:46.181" v="225" actId="478"/>
          <ac:spMkLst>
            <pc:docMk/>
            <pc:sldMk cId="0" sldId="267"/>
            <ac:spMk id="6" creationId="{00000000-0000-0000-0000-000000000000}"/>
          </ac:spMkLst>
        </pc:spChg>
        <pc:spChg chg="del">
          <ac:chgData name="Reni Emilova Emilova (2508821)" userId="530bdbb7-2831-4a76-8a79-7ff9bfc5a37e" providerId="ADAL" clId="{E18CFF7E-E498-4B43-9673-F4988281C0EE}" dt="2026-10-26T09:13:55.233" v="226" actId="478"/>
          <ac:spMkLst>
            <pc:docMk/>
            <pc:sldMk cId="0" sldId="267"/>
            <ac:spMk id="25" creationId="{00000000-0000-0000-0000-000000000000}"/>
          </ac:spMkLst>
        </pc:spChg>
      </pc:sldChg>
    </pc:docChg>
  </pc:docChgLst>
  <pc:docChgLst>
    <pc:chgData name="Reni Emilova Emilova (2508821)" userId="530bdbb7-2831-4a76-8a79-7ff9bfc5a37e" providerId="ADAL" clId="{309EFF22-4839-4600-8958-40360B697F54}"/>
    <pc:docChg chg="undo custSel modSld">
      <pc:chgData name="Reni Emilova Emilova (2508821)" userId="530bdbb7-2831-4a76-8a79-7ff9bfc5a37e" providerId="ADAL" clId="{309EFF22-4839-4600-8958-40360B697F54}" dt="2026-10-18T11:02:37.618" v="98" actId="1076"/>
      <pc:docMkLst>
        <pc:docMk/>
      </pc:docMkLst>
      <pc:sldChg chg="modSp mod">
        <pc:chgData name="Reni Emilova Emilova (2508821)" userId="530bdbb7-2831-4a76-8a79-7ff9bfc5a37e" providerId="ADAL" clId="{309EFF22-4839-4600-8958-40360B697F54}" dt="2026-10-18T11:02:37.618" v="98" actId="1076"/>
        <pc:sldMkLst>
          <pc:docMk/>
          <pc:sldMk cId="0" sldId="256"/>
        </pc:sldMkLst>
        <pc:spChg chg="mod">
          <ac:chgData name="Reni Emilova Emilova (2508821)" userId="530bdbb7-2831-4a76-8a79-7ff9bfc5a37e" providerId="ADAL" clId="{309EFF22-4839-4600-8958-40360B697F54}" dt="2026-10-18T11:02:34.258" v="97" actId="20577"/>
          <ac:spMkLst>
            <pc:docMk/>
            <pc:sldMk cId="0" sldId="256"/>
            <ac:spMk id="20" creationId="{ABD87C32-5DA0-3547-9AC7-E7DFBBE9D87F}"/>
          </ac:spMkLst>
        </pc:spChg>
        <pc:spChg chg="mod">
          <ac:chgData name="Reni Emilova Emilova (2508821)" userId="530bdbb7-2831-4a76-8a79-7ff9bfc5a37e" providerId="ADAL" clId="{309EFF22-4839-4600-8958-40360B697F54}" dt="2026-10-18T11:02:37.618" v="98" actId="1076"/>
          <ac:spMkLst>
            <pc:docMk/>
            <pc:sldMk cId="0" sldId="256"/>
            <ac:spMk id="24" creationId="{E9C119BA-48B1-DDFF-7DA0-A77541A39D90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10-18T11:54:23.941" idx="1">
    <p:pos x="4620" y="3773"/>
    <p:text>Reni Emilova</p:text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D992F3-D147-0E4A-B699-39153FE3B21C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F29002-E794-BB4D-8B32-C353FB0664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945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F29002-E794-BB4D-8B32-C353FB0664C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065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22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412480" y="-731520"/>
            <a:ext cx="4663440" cy="4663440"/>
          </a:xfrm>
          <a:prstGeom prst="ellipse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235440" y="91440"/>
            <a:ext cx="3108960" cy="3108960"/>
          </a:xfrm>
          <a:prstGeom prst="ellipse">
            <a:avLst/>
          </a:prstGeom>
          <a:solidFill>
            <a:srgbClr val="12223A"/>
          </a:solidFill>
          <a:ln>
            <a:solidFill>
              <a:srgbClr val="1222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601200" y="457200"/>
            <a:ext cx="2377440" cy="2377440"/>
          </a:xfrm>
          <a:prstGeom prst="ellipse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241280" y="1097280"/>
            <a:ext cx="1097280" cy="1097280"/>
          </a:xfrm>
          <a:prstGeom prst="ellipse">
            <a:avLst/>
          </a:prstGeom>
          <a:solidFill>
            <a:srgbClr val="F4BE4C"/>
          </a:solidFill>
          <a:ln>
            <a:solidFill>
              <a:srgbClr val="F4BE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8430768" y="3886200"/>
            <a:ext cx="438912" cy="438912"/>
          </a:xfrm>
          <a:prstGeom prst="ellipse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8229600" y="4343400"/>
            <a:ext cx="841248" cy="1188720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9665208" y="3566160"/>
            <a:ext cx="438912" cy="438912"/>
          </a:xfrm>
          <a:prstGeom prst="ellipse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9464040" y="4023360"/>
            <a:ext cx="841248" cy="1188720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10899648" y="3931920"/>
            <a:ext cx="438912" cy="438912"/>
          </a:xfrm>
          <a:prstGeom prst="ellipse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10698480" y="4389120"/>
            <a:ext cx="841248" cy="1188720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640080"/>
            <a:ext cx="676656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300" b="1">
                <a:solidFill>
                  <a:srgbClr val="F4BE4C"/>
                </a:solidFill>
                <a:latin typeface="Aptos"/>
              </a:defRPr>
            </a:pPr>
            <a:r>
              <a:t>PEOPLE • PERFORMANCE • GROWTH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1298448"/>
            <a:ext cx="7040880" cy="15544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3400" b="1">
                <a:solidFill>
                  <a:srgbClr val="FFFFFF"/>
                </a:solidFill>
                <a:latin typeface="Aptos"/>
              </a:defRPr>
            </a:pPr>
            <a:r>
              <a:t>Building a stronger</a:t>
            </a:r>
          </a:p>
          <a:p>
            <a:pPr algn="l">
              <a:spcAft>
                <a:spcPts val="500"/>
              </a:spcAft>
              <a:defRPr sz="3400" b="1">
                <a:solidFill>
                  <a:srgbClr val="FFFFFF"/>
                </a:solidFill>
                <a:latin typeface="Aptos"/>
              </a:defRPr>
            </a:pPr>
            <a:r>
              <a:t>HealthConnect UK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49808" y="3246120"/>
            <a:ext cx="6583680" cy="7772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900" b="0">
                <a:solidFill>
                  <a:srgbClr val="DCE6F0"/>
                </a:solidFill>
                <a:latin typeface="Aptos"/>
              </a:defRPr>
            </a:pPr>
            <a:r>
              <a:t>A practical HR strategy to attract, develop, motivate and retain a digital healthcare workforce.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77239" y="3931920"/>
            <a:ext cx="6556249" cy="335280"/>
          </a:xfrm>
          <a:prstGeom prst="roundRect">
            <a:avLst/>
          </a:prstGeom>
          <a:solidFill>
            <a:srgbClr val="1F344F"/>
          </a:solidFill>
          <a:ln>
            <a:solidFill>
              <a:srgbClr val="1F344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124712" y="4012681"/>
            <a:ext cx="5943600" cy="28931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l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Developing and Managing Individuals and Teams  |  LCML5002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BD87C32-5DA0-3547-9AC7-E7DFBBE9D87F}"/>
              </a:ext>
            </a:extLst>
          </p:cNvPr>
          <p:cNvSpPr txBox="1"/>
          <p:nvPr/>
        </p:nvSpPr>
        <p:spPr>
          <a:xfrm>
            <a:off x="2288515" y="4605528"/>
            <a:ext cx="3807485" cy="756104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CBD7E5"/>
                </a:solidFill>
                <a:latin typeface="Aptos"/>
              </a:defRPr>
            </a:pPr>
            <a:r>
              <a:rPr lang="en-GB"/>
              <a:t>Student Name: Reni Emilova</a:t>
            </a:r>
          </a:p>
          <a:p>
            <a:pPr algn="l">
              <a:spcAft>
                <a:spcPts val="500"/>
              </a:spcAft>
              <a:defRPr sz="1200" b="0">
                <a:solidFill>
                  <a:srgbClr val="CBD7E5"/>
                </a:solidFill>
                <a:latin typeface="Aptos"/>
              </a:defRPr>
            </a:pPr>
            <a:r>
              <a:rPr lang="en-GB"/>
              <a:t>Student ID: 2508821</a:t>
            </a:r>
          </a:p>
          <a:p>
            <a:pPr algn="l">
              <a:spcAft>
                <a:spcPts val="500"/>
              </a:spcAft>
              <a:defRPr sz="1200" b="0">
                <a:solidFill>
                  <a:srgbClr val="CBD7E5"/>
                </a:solidFill>
                <a:latin typeface="Aptos"/>
              </a:defRPr>
            </a:pPr>
            <a:r>
              <a:rPr lang="en-GB"/>
              <a:t>Lecture: TOLA </a:t>
            </a:r>
            <a:r>
              <a:rPr lang="en-GB" err="1"/>
              <a:t>ODUGBESAN</a:t>
            </a:r>
            <a:r>
              <a:rPr lang="en-GB"/>
              <a:t> </a:t>
            </a:r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C119BA-48B1-DDFF-7DA0-A77541A39D90}"/>
              </a:ext>
            </a:extLst>
          </p:cNvPr>
          <p:cNvSpPr txBox="1"/>
          <p:nvPr/>
        </p:nvSpPr>
        <p:spPr>
          <a:xfrm>
            <a:off x="9235440" y="5596128"/>
            <a:ext cx="6583680" cy="756104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CBD7E5"/>
                </a:solidFill>
                <a:latin typeface="Aptos"/>
              </a:defRPr>
            </a:pPr>
            <a:endParaRPr lang="en-GB"/>
          </a:p>
          <a:p>
            <a:pPr algn="l">
              <a:spcAft>
                <a:spcPts val="500"/>
              </a:spcAft>
              <a:defRPr sz="1200" b="0">
                <a:solidFill>
                  <a:srgbClr val="CBD7E5"/>
                </a:solidFill>
                <a:latin typeface="Aptos"/>
              </a:defRPr>
            </a:pPr>
            <a:endParaRPr lang="en-GB"/>
          </a:p>
          <a:p>
            <a:pPr algn="l">
              <a:spcAft>
                <a:spcPts val="500"/>
              </a:spcAft>
              <a:defRPr sz="1200" b="0">
                <a:solidFill>
                  <a:srgbClr val="CBD7E5"/>
                </a:solidFill>
                <a:latin typeface="Aptos"/>
              </a:defRPr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HealthConnect UK: the people challenge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A fast-growing digital healthcare organisation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368" y="1417320"/>
            <a:ext cx="4846320" cy="7315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200" b="1">
                <a:solidFill>
                  <a:srgbClr val="12223A"/>
                </a:solidFill>
                <a:latin typeface="Aptos"/>
              </a:defRPr>
            </a:pPr>
            <a:r>
              <a:t>Growth is creating pressure on the workforce—not just on technology.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2331720"/>
            <a:ext cx="4754880" cy="3108960"/>
          </a:xfrm>
          <a:prstGeom prst="rect">
            <a:avLst/>
          </a:prstGeom>
          <a:noFill/>
        </p:spPr>
        <p:txBody>
          <a:bodyPr wrap="square" lIns="27432" tIns="27432" rIns="27432" bIns="27432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83445"/>
                </a:solidFill>
                <a:latin typeface="Aptos"/>
              </a:defRPr>
            </a:pPr>
            <a:r>
              <a:t>•  Hard to recruit specialist clinical and digital talent</a:t>
            </a:r>
          </a:p>
          <a:p>
            <a:pPr>
              <a:spcAft>
                <a:spcPts val="800"/>
              </a:spcAft>
              <a:defRPr sz="1600">
                <a:solidFill>
                  <a:srgbClr val="283445"/>
                </a:solidFill>
                <a:latin typeface="Aptos"/>
              </a:defRPr>
            </a:pPr>
            <a:r>
              <a:t>•  Rising turnover and burnout risk</a:t>
            </a:r>
          </a:p>
          <a:p>
            <a:pPr>
              <a:spcAft>
                <a:spcPts val="800"/>
              </a:spcAft>
              <a:defRPr sz="1600">
                <a:solidFill>
                  <a:srgbClr val="283445"/>
                </a:solidFill>
                <a:latin typeface="Aptos"/>
              </a:defRPr>
            </a:pPr>
            <a:r>
              <a:t>•  Skills gaps in digital healthcare tools</a:t>
            </a:r>
          </a:p>
          <a:p>
            <a:pPr>
              <a:spcAft>
                <a:spcPts val="800"/>
              </a:spcAft>
              <a:defRPr sz="1600">
                <a:solidFill>
                  <a:srgbClr val="283445"/>
                </a:solidFill>
                <a:latin typeface="Aptos"/>
              </a:defRPr>
            </a:pPr>
            <a:r>
              <a:t>•  Lower engagement across multidisciplinary teams</a:t>
            </a:r>
          </a:p>
          <a:p>
            <a:pPr>
              <a:spcAft>
                <a:spcPts val="800"/>
              </a:spcAft>
              <a:defRPr sz="1600">
                <a:solidFill>
                  <a:srgbClr val="283445"/>
                </a:solidFill>
                <a:latin typeface="Aptos"/>
              </a:defRPr>
            </a:pPr>
            <a:r>
              <a:t>•  Leadership capability varies between teams</a:t>
            </a:r>
          </a:p>
        </p:txBody>
      </p:sp>
      <p:sp>
        <p:nvSpPr>
          <p:cNvPr id="9" name="Oval 8"/>
          <p:cNvSpPr/>
          <p:nvPr/>
        </p:nvSpPr>
        <p:spPr>
          <a:xfrm>
            <a:off x="6400800" y="1508760"/>
            <a:ext cx="4297680" cy="4297680"/>
          </a:xfrm>
          <a:prstGeom prst="ellipse">
            <a:avLst/>
          </a:prstGeom>
          <a:solidFill>
            <a:srgbClr val="DCF5EF"/>
          </a:solidFill>
          <a:ln>
            <a:solidFill>
              <a:srgbClr val="DCF5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7406640" y="2514600"/>
            <a:ext cx="2286000" cy="2286000"/>
          </a:xfrm>
          <a:prstGeom prst="ellipse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498079" y="2971800"/>
            <a:ext cx="2103120" cy="100584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FFFFFF"/>
                </a:solidFill>
                <a:latin typeface="Aptos"/>
              </a:defRPr>
            </a:pPr>
            <a:r>
              <a:t>PEOPLE</a:t>
            </a:r>
          </a:p>
          <a:p>
            <a:pPr algn="ctr">
              <a:spcAft>
                <a:spcPts val="500"/>
              </a:spcAft>
              <a:defRPr sz="2200" b="1">
                <a:solidFill>
                  <a:srgbClr val="FFFFFF"/>
                </a:solidFill>
                <a:latin typeface="Aptos"/>
              </a:defRPr>
            </a:pPr>
            <a:r>
              <a:t>FIRST</a:t>
            </a:r>
          </a:p>
        </p:txBody>
      </p:sp>
      <p:sp>
        <p:nvSpPr>
          <p:cNvPr id="12" name="Oval 11"/>
          <p:cNvSpPr/>
          <p:nvPr/>
        </p:nvSpPr>
        <p:spPr>
          <a:xfrm>
            <a:off x="6400800" y="1508760"/>
            <a:ext cx="731520" cy="731520"/>
          </a:xfrm>
          <a:prstGeom prst="ellipse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00800" y="1517904"/>
            <a:ext cx="731520" cy="7132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FFFFFF"/>
                </a:solidFill>
                <a:latin typeface="Aptos"/>
              </a:defRPr>
            </a:pPr>
            <a:r>
              <a:t>+</a:t>
            </a:r>
          </a:p>
        </p:txBody>
      </p:sp>
      <p:sp>
        <p:nvSpPr>
          <p:cNvPr id="14" name="Oval 13"/>
          <p:cNvSpPr/>
          <p:nvPr/>
        </p:nvSpPr>
        <p:spPr>
          <a:xfrm>
            <a:off x="9875520" y="1645920"/>
            <a:ext cx="731520" cy="731520"/>
          </a:xfrm>
          <a:prstGeom prst="ellipse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875520" y="1655064"/>
            <a:ext cx="731520" cy="7132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FFFFFF"/>
                </a:solidFill>
                <a:latin typeface="Aptos"/>
              </a:defRPr>
            </a:pPr>
            <a:r>
              <a:t>↗</a:t>
            </a:r>
          </a:p>
        </p:txBody>
      </p:sp>
      <p:sp>
        <p:nvSpPr>
          <p:cNvPr id="16" name="Oval 15"/>
          <p:cNvSpPr/>
          <p:nvPr/>
        </p:nvSpPr>
        <p:spPr>
          <a:xfrm>
            <a:off x="9966960" y="4251960"/>
            <a:ext cx="731520" cy="731520"/>
          </a:xfrm>
          <a:prstGeom prst="ellipse">
            <a:avLst/>
          </a:prstGeom>
          <a:solidFill>
            <a:srgbClr val="846AB4"/>
          </a:solidFill>
          <a:ln>
            <a:solidFill>
              <a:srgbClr val="846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966960" y="4261104"/>
            <a:ext cx="731520" cy="7132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FFFFFF"/>
                </a:solidFill>
                <a:latin typeface="Aptos"/>
              </a:defRPr>
            </a:pPr>
            <a:r>
              <a:t>♥</a:t>
            </a:r>
          </a:p>
        </p:txBody>
      </p:sp>
      <p:sp>
        <p:nvSpPr>
          <p:cNvPr id="18" name="Oval 17"/>
          <p:cNvSpPr/>
          <p:nvPr/>
        </p:nvSpPr>
        <p:spPr>
          <a:xfrm>
            <a:off x="6309360" y="4251960"/>
            <a:ext cx="731520" cy="731520"/>
          </a:xfrm>
          <a:prstGeom prst="ellipse">
            <a:avLst/>
          </a:prstGeom>
          <a:solidFill>
            <a:srgbClr val="F4BE4C"/>
          </a:solidFill>
          <a:ln>
            <a:solidFill>
              <a:srgbClr val="F4BE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309360" y="4261104"/>
            <a:ext cx="731520" cy="7132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FFFFFF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55080" y="5925312"/>
            <a:ext cx="4572000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12223A"/>
                </a:solidFill>
                <a:latin typeface="Aptos"/>
              </a:defRPr>
            </a:pPr>
            <a:r>
              <a:t>HRM should connect workforce needs to business goals.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Why HRM matters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Move from filling vacancies to building long-term capability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35204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40080" y="1417320"/>
            <a:ext cx="109728" cy="1828800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96112" y="160020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Attract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6112" y="2039112"/>
            <a:ext cx="306324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Find people with the right clinical, digital and teamwork skills.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43400" y="1417320"/>
            <a:ext cx="35204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417320"/>
            <a:ext cx="109728" cy="1828800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99432" y="160020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Develop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9432" y="2039112"/>
            <a:ext cx="306324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Build confidence, competence and career pathways.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17320"/>
            <a:ext cx="35204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46720" y="1417320"/>
            <a:ext cx="109728" cy="1828800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302752" y="160020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Retain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02752" y="2039112"/>
            <a:ext cx="306324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Create fair, supportive work where people can do their best.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8680" y="3886200"/>
            <a:ext cx="10332720" cy="4114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12223A"/>
                </a:solidFill>
                <a:latin typeface="Aptos"/>
              </a:defRPr>
            </a:pPr>
            <a:r>
              <a:t>Strategic HRM links people practices with organisational performance.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960120" y="4800600"/>
            <a:ext cx="1645920" cy="658368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60120" y="4882896"/>
            <a:ext cx="1645920" cy="41148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Plan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651760" y="4910328"/>
            <a:ext cx="5029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667486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3200400" y="4800600"/>
            <a:ext cx="1645920" cy="658368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3200400" y="4882896"/>
            <a:ext cx="1645920" cy="41148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Recruit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892040" y="4910328"/>
            <a:ext cx="5029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667486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5440680" y="4800600"/>
            <a:ext cx="1645920" cy="658368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5440680" y="4882896"/>
            <a:ext cx="1645920" cy="41148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Develop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132320" y="4910328"/>
            <a:ext cx="5029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667486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7680960" y="4800600"/>
            <a:ext cx="1645920" cy="658368"/>
          </a:xfrm>
          <a:prstGeom prst="roundRect">
            <a:avLst/>
          </a:prstGeom>
          <a:solidFill>
            <a:srgbClr val="846AB4"/>
          </a:solidFill>
          <a:ln>
            <a:solidFill>
              <a:srgbClr val="846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7680960" y="4882896"/>
            <a:ext cx="1645920" cy="41148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Support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372600" y="4910328"/>
            <a:ext cx="5029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2200" b="1">
                <a:solidFill>
                  <a:srgbClr val="667486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9921240" y="4800600"/>
            <a:ext cx="1645920" cy="658368"/>
          </a:xfrm>
          <a:prstGeom prst="roundRect">
            <a:avLst/>
          </a:prstGeom>
          <a:solidFill>
            <a:srgbClr val="F4BE4C"/>
          </a:solidFill>
          <a:ln>
            <a:solidFill>
              <a:srgbClr val="F4BE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9921240" y="4882896"/>
            <a:ext cx="1645920" cy="41148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Review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1. Plan the workforce before recruiting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Use evidence to understand which roles and skills are needed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417320"/>
            <a:ext cx="51206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417320"/>
            <a:ext cx="109728" cy="1828800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41832" y="1600200"/>
            <a:ext cx="4681727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Workforce planning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1832" y="2039112"/>
            <a:ext cx="466344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Forecast demand, review turnover and identify hard-to-fill roles. Link staffing plans to service growth.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55080" y="1417320"/>
            <a:ext cx="512064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355080" y="1417320"/>
            <a:ext cx="109728" cy="1828800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611112" y="1600200"/>
            <a:ext cx="4681727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Skills-gap analysis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11112" y="2039112"/>
            <a:ext cx="466344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Compare current capability with future needs: digital platforms, data literacy, patient communication and team leadership.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7240" y="3657600"/>
            <a:ext cx="384048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Simple quarterly planning cycle</a:t>
            </a:r>
          </a:p>
        </p:txBody>
      </p:sp>
      <p:sp>
        <p:nvSpPr>
          <p:cNvPr id="16" name="Oval 15"/>
          <p:cNvSpPr/>
          <p:nvPr/>
        </p:nvSpPr>
        <p:spPr>
          <a:xfrm>
            <a:off x="777240" y="4297680"/>
            <a:ext cx="530352" cy="530352"/>
          </a:xfrm>
          <a:prstGeom prst="ellipse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77240" y="4306824"/>
            <a:ext cx="530352" cy="51206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800" b="1">
                <a:solidFill>
                  <a:srgbClr val="FFFFFF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435607" y="4279392"/>
            <a:ext cx="1965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12223A"/>
                </a:solidFill>
                <a:latin typeface="Aptos"/>
              </a:defRPr>
            </a:pPr>
            <a:r>
              <a:t>Review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435607" y="4645152"/>
            <a:ext cx="192024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Headcount, turnover, workload</a:t>
            </a:r>
          </a:p>
        </p:txBody>
      </p:sp>
      <p:sp>
        <p:nvSpPr>
          <p:cNvPr id="20" name="Oval 19"/>
          <p:cNvSpPr/>
          <p:nvPr/>
        </p:nvSpPr>
        <p:spPr>
          <a:xfrm>
            <a:off x="3630168" y="4297680"/>
            <a:ext cx="530352" cy="530352"/>
          </a:xfrm>
          <a:prstGeom prst="ellipse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630168" y="4306824"/>
            <a:ext cx="530352" cy="51206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800" b="1">
                <a:solidFill>
                  <a:srgbClr val="FFFFFF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288536" y="4279392"/>
            <a:ext cx="1965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12223A"/>
                </a:solidFill>
                <a:latin typeface="Aptos"/>
              </a:defRPr>
            </a:pPr>
            <a:r>
              <a:t>Predict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288536" y="4645152"/>
            <a:ext cx="192024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New services and skill needs</a:t>
            </a:r>
          </a:p>
        </p:txBody>
      </p:sp>
      <p:sp>
        <p:nvSpPr>
          <p:cNvPr id="24" name="Oval 23"/>
          <p:cNvSpPr/>
          <p:nvPr/>
        </p:nvSpPr>
        <p:spPr>
          <a:xfrm>
            <a:off x="6483096" y="4297680"/>
            <a:ext cx="530352" cy="530352"/>
          </a:xfrm>
          <a:prstGeom prst="ellipse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483096" y="4306824"/>
            <a:ext cx="530352" cy="51206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800" b="1">
                <a:solidFill>
                  <a:srgbClr val="FFFFFF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141464" y="4279392"/>
            <a:ext cx="1965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12223A"/>
                </a:solidFill>
                <a:latin typeface="Aptos"/>
              </a:defRPr>
            </a:pPr>
            <a:r>
              <a:t>Prioritise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141464" y="4645152"/>
            <a:ext cx="192024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Critical roles and gaps</a:t>
            </a:r>
          </a:p>
        </p:txBody>
      </p:sp>
      <p:sp>
        <p:nvSpPr>
          <p:cNvPr id="28" name="Oval 27"/>
          <p:cNvSpPr/>
          <p:nvPr/>
        </p:nvSpPr>
        <p:spPr>
          <a:xfrm>
            <a:off x="9336024" y="4297680"/>
            <a:ext cx="530352" cy="530352"/>
          </a:xfrm>
          <a:prstGeom prst="ellipse">
            <a:avLst/>
          </a:prstGeom>
          <a:solidFill>
            <a:srgbClr val="846AB4"/>
          </a:solidFill>
          <a:ln>
            <a:solidFill>
              <a:srgbClr val="846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336024" y="4306824"/>
            <a:ext cx="530352" cy="512063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800" b="1">
                <a:solidFill>
                  <a:srgbClr val="FFFFFF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994392" y="4279392"/>
            <a:ext cx="1965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12223A"/>
                </a:solidFill>
                <a:latin typeface="Aptos"/>
              </a:defRPr>
            </a:pPr>
            <a:r>
              <a:t>Act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994392" y="4645152"/>
            <a:ext cx="192024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Recruit, train or redesign work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77240" y="5806440"/>
            <a:ext cx="1069848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1">
                <a:solidFill>
                  <a:srgbClr val="009D96"/>
                </a:solidFill>
                <a:latin typeface="Aptos"/>
              </a:defRPr>
            </a:pPr>
            <a:r>
              <a:t>Measure: vacancy rate • time to hire • critical-skill coverage • forecast accuracy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2. Recruit fairly and reach the right people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Use more than one route—and assess everyone consistently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05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371600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40080" y="1371600"/>
            <a:ext cx="109728" cy="1874519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96112" y="155448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Internal recruitment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6112" y="1993392"/>
            <a:ext cx="3063240" cy="112471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Promote or redeploy current staff.</a:t>
            </a:r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endParaRPr/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+ Faster; supports careers</a:t>
            </a:r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− Can limit fresh skills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43400" y="1371600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371600"/>
            <a:ext cx="109728" cy="1874519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99432" y="155448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External recruitment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9432" y="1993392"/>
            <a:ext cx="3063240" cy="112471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Use specialist job boards, professional networks and university links.</a:t>
            </a:r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endParaRPr/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+ Wider talent pool</a:t>
            </a:r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− Often costs more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371600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46720" y="1371600"/>
            <a:ext cx="109728" cy="1874519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302752" y="155448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Online &amp; social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02752" y="1993392"/>
            <a:ext cx="3063240" cy="112471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Share clear role profiles through LinkedIn and targeted communities.</a:t>
            </a:r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endParaRPr/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+ Broad reach</a:t>
            </a:r>
          </a:p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− Needs careful screening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703320"/>
            <a:ext cx="466344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Recommended selection process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77240" y="4343400"/>
            <a:ext cx="23317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86968" y="4498848"/>
            <a:ext cx="2103120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500" b="1">
                <a:solidFill>
                  <a:srgbClr val="009D96"/>
                </a:solidFill>
                <a:latin typeface="Aptos"/>
              </a:defRPr>
            </a:pPr>
            <a:r>
              <a:t>Clear criteria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6968" y="4864608"/>
            <a:ext cx="21031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Role-related skills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136392" y="4663440"/>
            <a:ext cx="384048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900" b="1">
                <a:solidFill>
                  <a:srgbClr val="FF7E6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593592" y="4343400"/>
            <a:ext cx="23317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3703320" y="4498848"/>
            <a:ext cx="2103120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500" b="1">
                <a:solidFill>
                  <a:srgbClr val="009D96"/>
                </a:solidFill>
                <a:latin typeface="Aptos"/>
              </a:defRPr>
            </a:pPr>
            <a:r>
              <a:t>Structured interview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703320" y="4864608"/>
            <a:ext cx="21031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Same core questions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952744" y="4663440"/>
            <a:ext cx="384048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900" b="1">
                <a:solidFill>
                  <a:srgbClr val="FF7E6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409944" y="4343400"/>
            <a:ext cx="23317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6519672" y="4498848"/>
            <a:ext cx="2103120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500" b="1">
                <a:solidFill>
                  <a:srgbClr val="009D96"/>
                </a:solidFill>
                <a:latin typeface="Aptos"/>
              </a:defRPr>
            </a:pPr>
            <a:r>
              <a:t>Work sample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519672" y="4864608"/>
            <a:ext cx="21031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Realistic task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769096" y="4663440"/>
            <a:ext cx="384048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900" b="1">
                <a:solidFill>
                  <a:srgbClr val="FF7E6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9226296" y="4343400"/>
            <a:ext cx="23317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9336024" y="4498848"/>
            <a:ext cx="2103120" cy="2743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500" b="1">
                <a:solidFill>
                  <a:srgbClr val="009D96"/>
                </a:solidFill>
                <a:latin typeface="Aptos"/>
              </a:defRPr>
            </a:pPr>
            <a:r>
              <a:t>Inclusive decision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336024" y="4864608"/>
            <a:ext cx="210312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Score evidence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77240" y="5760720"/>
            <a:ext cx="1069848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1">
                <a:solidFill>
                  <a:srgbClr val="12223A"/>
                </a:solidFill>
                <a:latin typeface="Aptos"/>
              </a:defRPr>
            </a:pPr>
            <a:r>
              <a:t>Recommendation: combine targeted external hiring with internal career pathways.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3. Develop skills and careers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Learning should be practical, continuous and linked to real work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06</a:t>
            </a:r>
          </a:p>
        </p:txBody>
      </p:sp>
      <p:sp>
        <p:nvSpPr>
          <p:cNvPr id="7" name="Oval 6"/>
          <p:cNvSpPr/>
          <p:nvPr/>
        </p:nvSpPr>
        <p:spPr>
          <a:xfrm>
            <a:off x="4206240" y="1554480"/>
            <a:ext cx="3657600" cy="3657600"/>
          </a:xfrm>
          <a:prstGeom prst="ellipse">
            <a:avLst/>
          </a:prstGeom>
          <a:solidFill>
            <a:srgbClr val="DCF5EF"/>
          </a:solidFill>
          <a:ln>
            <a:solidFill>
              <a:srgbClr val="DCF5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5074920" y="2423160"/>
            <a:ext cx="1920240" cy="1920240"/>
          </a:xfrm>
          <a:prstGeom prst="ellipse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212080" y="2880360"/>
            <a:ext cx="1645920" cy="91440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LEARN</a:t>
            </a:r>
          </a:p>
          <a:p>
            <a:pPr algn="ctr">
              <a:spcAft>
                <a:spcPts val="5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&amp; APPLY</a:t>
            </a:r>
          </a:p>
        </p:txBody>
      </p:sp>
      <p:sp>
        <p:nvSpPr>
          <p:cNvPr id="10" name="Oval 9"/>
          <p:cNvSpPr/>
          <p:nvPr/>
        </p:nvSpPr>
        <p:spPr>
          <a:xfrm>
            <a:off x="3703320" y="1325880"/>
            <a:ext cx="685800" cy="685800"/>
          </a:xfrm>
          <a:prstGeom prst="ellipse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703320" y="1335024"/>
            <a:ext cx="685800" cy="6675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447287" y="2075688"/>
            <a:ext cx="1234440" cy="4114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12223A"/>
                </a:solidFill>
                <a:latin typeface="Aptos"/>
              </a:defRPr>
            </a:pPr>
            <a:r>
              <a:t>Identify gaps</a:t>
            </a:r>
          </a:p>
        </p:txBody>
      </p:sp>
      <p:sp>
        <p:nvSpPr>
          <p:cNvPr id="13" name="Oval 12"/>
          <p:cNvSpPr/>
          <p:nvPr/>
        </p:nvSpPr>
        <p:spPr>
          <a:xfrm>
            <a:off x="7406640" y="1417320"/>
            <a:ext cx="685800" cy="685800"/>
          </a:xfrm>
          <a:prstGeom prst="ellipse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406640" y="1426464"/>
            <a:ext cx="685800" cy="6675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50607" y="2167128"/>
            <a:ext cx="1234440" cy="4114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12223A"/>
                </a:solidFill>
                <a:latin typeface="Aptos"/>
              </a:defRPr>
            </a:pPr>
            <a:r>
              <a:t>Practise</a:t>
            </a:r>
          </a:p>
        </p:txBody>
      </p:sp>
      <p:sp>
        <p:nvSpPr>
          <p:cNvPr id="16" name="Oval 15"/>
          <p:cNvSpPr/>
          <p:nvPr/>
        </p:nvSpPr>
        <p:spPr>
          <a:xfrm>
            <a:off x="7498079" y="4343400"/>
            <a:ext cx="685800" cy="685800"/>
          </a:xfrm>
          <a:prstGeom prst="ellipse">
            <a:avLst/>
          </a:prstGeom>
          <a:solidFill>
            <a:srgbClr val="846AB4"/>
          </a:solidFill>
          <a:ln>
            <a:solidFill>
              <a:srgbClr val="846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498079" y="4352544"/>
            <a:ext cx="685800" cy="6675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242047" y="5093208"/>
            <a:ext cx="1234440" cy="4114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12223A"/>
                </a:solidFill>
                <a:latin typeface="Aptos"/>
              </a:defRPr>
            </a:pPr>
            <a:r>
              <a:t>Get feedback</a:t>
            </a:r>
          </a:p>
        </p:txBody>
      </p:sp>
      <p:sp>
        <p:nvSpPr>
          <p:cNvPr id="19" name="Oval 18"/>
          <p:cNvSpPr/>
          <p:nvPr/>
        </p:nvSpPr>
        <p:spPr>
          <a:xfrm>
            <a:off x="3611880" y="4297680"/>
            <a:ext cx="685800" cy="685800"/>
          </a:xfrm>
          <a:prstGeom prst="ellipse">
            <a:avLst/>
          </a:prstGeom>
          <a:solidFill>
            <a:srgbClr val="F4BE4C"/>
          </a:solidFill>
          <a:ln>
            <a:solidFill>
              <a:srgbClr val="F4BE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611880" y="4306824"/>
            <a:ext cx="685800" cy="66751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355848" y="5047488"/>
            <a:ext cx="1234440" cy="4114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12223A"/>
                </a:solidFill>
                <a:latin typeface="Aptos"/>
              </a:defRPr>
            </a:pPr>
            <a:r>
              <a:t>Reflect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40080" y="1508760"/>
            <a:ext cx="242316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640080" y="1508760"/>
            <a:ext cx="109728" cy="1234440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96112" y="1691639"/>
            <a:ext cx="198424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Onboarding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96112" y="2130552"/>
            <a:ext cx="1965960" cy="4846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283445"/>
                </a:solidFill>
                <a:latin typeface="Aptos"/>
              </a:defRPr>
            </a:pPr>
            <a:r>
              <a:t>Digital systems + patient safety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9098280" y="1508760"/>
            <a:ext cx="242316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ounded Rectangle 26"/>
          <p:cNvSpPr/>
          <p:nvPr/>
        </p:nvSpPr>
        <p:spPr>
          <a:xfrm>
            <a:off x="9098280" y="1508760"/>
            <a:ext cx="109728" cy="1234440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9354311" y="1691639"/>
            <a:ext cx="198424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Mentoring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354311" y="2130552"/>
            <a:ext cx="1965960" cy="4846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283445"/>
                </a:solidFill>
                <a:latin typeface="Aptos"/>
              </a:defRPr>
            </a:pPr>
            <a:r>
              <a:t>Support from experienced staff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640080" y="4846320"/>
            <a:ext cx="2423160" cy="109728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640080" y="4846320"/>
            <a:ext cx="109728" cy="1097280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896112" y="5029200"/>
            <a:ext cx="198424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Microlearning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96112" y="5468112"/>
            <a:ext cx="1965960" cy="34747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283445"/>
                </a:solidFill>
                <a:latin typeface="Aptos"/>
              </a:defRPr>
            </a:pPr>
            <a:r>
              <a:t>Short, flexible modules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9098280" y="4846320"/>
            <a:ext cx="2423160" cy="109728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34"/>
          <p:cNvSpPr/>
          <p:nvPr/>
        </p:nvSpPr>
        <p:spPr>
          <a:xfrm>
            <a:off x="9098280" y="4846320"/>
            <a:ext cx="109728" cy="1097280"/>
          </a:xfrm>
          <a:prstGeom prst="roundRect">
            <a:avLst/>
          </a:prstGeom>
          <a:solidFill>
            <a:srgbClr val="846AB4"/>
          </a:solidFill>
          <a:ln>
            <a:solidFill>
              <a:srgbClr val="846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9354311" y="5029200"/>
            <a:ext cx="198424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Career paths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354311" y="5468112"/>
            <a:ext cx="1965960" cy="34747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283445"/>
                </a:solidFill>
                <a:latin typeface="Aptos"/>
              </a:defRPr>
            </a:pPr>
            <a:r>
              <a:t>Visible next steps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4. Manage performance through coaching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Make expectations clear, then support improvement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07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417320"/>
            <a:ext cx="5166360" cy="155448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14400" y="1618488"/>
            <a:ext cx="731520" cy="4572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100" b="1">
                <a:solidFill>
                  <a:srgbClr val="009D96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37360" y="1600200"/>
            <a:ext cx="384048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Agree goals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737360" y="2039112"/>
            <a:ext cx="3794760" cy="65836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Set specific, measurable goals linked to patient and team outcomes.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09360" y="1417320"/>
            <a:ext cx="5166360" cy="155448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537960" y="1618488"/>
            <a:ext cx="731520" cy="4572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100" b="1">
                <a:solidFill>
                  <a:srgbClr val="FF7E67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360920" y="1600200"/>
            <a:ext cx="384048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Check in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360920" y="2039112"/>
            <a:ext cx="3794760" cy="65836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Short monthly conversations—not just an annual review.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85800" y="3429000"/>
            <a:ext cx="5166360" cy="155448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14400" y="3630168"/>
            <a:ext cx="731520" cy="4572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100" b="1">
                <a:solidFill>
                  <a:srgbClr val="4D7BBF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737360" y="3611880"/>
            <a:ext cx="384048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Coach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737360" y="4050791"/>
            <a:ext cx="3794760" cy="65836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Discuss barriers, wellbeing and support needed.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309360" y="3429000"/>
            <a:ext cx="5166360" cy="155448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537960" y="3630168"/>
            <a:ext cx="731520" cy="4572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100" b="1">
                <a:solidFill>
                  <a:srgbClr val="846AB4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60920" y="3611880"/>
            <a:ext cx="384048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Review fairly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60920" y="4050791"/>
            <a:ext cx="3794760" cy="65836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283445"/>
                </a:solidFill>
                <a:latin typeface="Aptos"/>
              </a:defRPr>
            </a:pPr>
            <a:r>
              <a:t>Use evidence, recognise progress and agree next steps.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914400" y="5623560"/>
            <a:ext cx="10332720" cy="475488"/>
          </a:xfrm>
          <a:prstGeom prst="roundRect">
            <a:avLst/>
          </a:prstGeom>
          <a:solidFill>
            <a:srgbClr val="DCF5EF"/>
          </a:solidFill>
          <a:ln>
            <a:solidFill>
              <a:srgbClr val="DCF5E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1051560" y="5687568"/>
            <a:ext cx="1005840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500" b="1">
                <a:solidFill>
                  <a:srgbClr val="009D96"/>
                </a:solidFill>
                <a:latin typeface="Aptos"/>
              </a:defRPr>
            </a:pPr>
            <a:r>
              <a:t>Use SMART goals, regular feedback and a fair process—not rankings alone.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5. Motivate people and protect wellbeing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Motivation is not only about pay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08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40080" y="1417320"/>
            <a:ext cx="109728" cy="1920240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96112" y="160020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Autonomy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6112" y="2039112"/>
            <a:ext cx="3063240" cy="11704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Give teams appropriate control over how work is organised.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43400" y="141732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417320"/>
            <a:ext cx="109728" cy="1920240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99432" y="160020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Competence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9432" y="2039112"/>
            <a:ext cx="3063240" cy="11704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Provide training, useful feedback and chances to master skills.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41732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46720" y="1417320"/>
            <a:ext cx="109728" cy="1920240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302752" y="1600200"/>
            <a:ext cx="308152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Relatedness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02752" y="2039112"/>
            <a:ext cx="3063240" cy="11704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Build trust, belonging and connection across remote teams.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31520" y="3703320"/>
            <a:ext cx="493776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Practical actions for HealthConnect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4206240"/>
            <a:ext cx="5120640" cy="1600200"/>
          </a:xfrm>
          <a:prstGeom prst="rect">
            <a:avLst/>
          </a:prstGeom>
          <a:noFill/>
        </p:spPr>
        <p:txBody>
          <a:bodyPr wrap="square" lIns="27432" tIns="27432" rIns="27432" bIns="27432">
            <a:spAutoFit/>
          </a:bodyPr>
          <a:lstStyle/>
          <a:p>
            <a:pPr>
              <a:spcAft>
                <a:spcPts val="8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Monitor workload and rota fairness</a:t>
            </a:r>
          </a:p>
          <a:p>
            <a:pPr>
              <a:spcAft>
                <a:spcPts val="8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Offer flexible work where service needs allow</a:t>
            </a:r>
          </a:p>
          <a:p>
            <a:pPr>
              <a:spcAft>
                <a:spcPts val="8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Recognise contribution consistently</a:t>
            </a:r>
          </a:p>
          <a:p>
            <a:pPr>
              <a:spcAft>
                <a:spcPts val="8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Train managers to spot burnout early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400800" y="4069080"/>
            <a:ext cx="4800600" cy="1645920"/>
          </a:xfrm>
          <a:prstGeom prst="roundRect">
            <a:avLst/>
          </a:prstGeom>
          <a:solidFill>
            <a:srgbClr val="12223A"/>
          </a:solidFill>
          <a:ln>
            <a:solidFill>
              <a:srgbClr val="1222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720840" y="4315968"/>
            <a:ext cx="420624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FFFFFF"/>
                </a:solidFill>
                <a:latin typeface="Aptos"/>
              </a:defRPr>
            </a:pPr>
            <a:r>
              <a:t>Track the signals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720840" y="4736592"/>
            <a:ext cx="4114800" cy="6858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0">
                <a:solidFill>
                  <a:srgbClr val="E2EBF4"/>
                </a:solidFill>
                <a:latin typeface="Aptos"/>
              </a:defRPr>
            </a:pPr>
            <a:r>
              <a:t>Engagement pulse • sickness absence • turnover • workload • exit themes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6. Lead multidisciplinary and remote teams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Good leadership makes collaboration easier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09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41732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417320"/>
            <a:ext cx="109728" cy="1828800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41832" y="1600200"/>
            <a:ext cx="299008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Set direction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41832" y="2039112"/>
            <a:ext cx="297180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Clarify shared goals, responsibilities and decision rights.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41732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89120" y="1417320"/>
            <a:ext cx="109728" cy="1828800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645152" y="1600200"/>
            <a:ext cx="299008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Build safety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45152" y="2039112"/>
            <a:ext cx="297180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Invite questions, surface mistakes early and respond respectfully.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92440" y="141732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92440" y="1417320"/>
            <a:ext cx="109728" cy="1828800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348471" y="1600200"/>
            <a:ext cx="2990088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700" b="1">
                <a:solidFill>
                  <a:srgbClr val="12223A"/>
                </a:solidFill>
                <a:latin typeface="Aptos"/>
              </a:defRPr>
            </a:pPr>
            <a:r>
              <a:t>Connect people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48471" y="2039112"/>
            <a:ext cx="2971800" cy="107899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500" b="0">
                <a:solidFill>
                  <a:srgbClr val="283445"/>
                </a:solidFill>
                <a:latin typeface="Aptos"/>
              </a:defRPr>
            </a:pPr>
            <a:r>
              <a:t>Use team huddles, shared notes and inclusive meeting routines.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3703320"/>
            <a:ext cx="1060704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A simple team rhythm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77240" y="4297680"/>
            <a:ext cx="333756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41832" y="4434840"/>
            <a:ext cx="1005840" cy="2560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1">
                <a:solidFill>
                  <a:srgbClr val="009D96"/>
                </a:solidFill>
                <a:latin typeface="Aptos"/>
              </a:defRPr>
            </a:pPr>
            <a:r>
              <a:t>Weekly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828800" y="4407408"/>
            <a:ext cx="210312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12223A"/>
                </a:solidFill>
                <a:latin typeface="Aptos"/>
              </a:defRPr>
            </a:pPr>
            <a:r>
              <a:t>Team huddle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41832" y="4892040"/>
            <a:ext cx="2926080" cy="38404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Priorities, risks and handovers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4572000" y="4297680"/>
            <a:ext cx="333756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736592" y="4434840"/>
            <a:ext cx="1005840" cy="2560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1">
                <a:solidFill>
                  <a:srgbClr val="009D96"/>
                </a:solidFill>
                <a:latin typeface="Aptos"/>
              </a:defRPr>
            </a:pPr>
            <a:r>
              <a:t>Monthly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623560" y="4407408"/>
            <a:ext cx="210312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12223A"/>
                </a:solidFill>
                <a:latin typeface="Aptos"/>
              </a:defRPr>
            </a:pPr>
            <a:r>
              <a:t>1:1 check-in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736592" y="4892040"/>
            <a:ext cx="2926080" cy="38404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Progress, wellbeing and support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8366760" y="4297680"/>
            <a:ext cx="333756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8531352" y="4434840"/>
            <a:ext cx="1005840" cy="256032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1">
                <a:solidFill>
                  <a:srgbClr val="009D96"/>
                </a:solidFill>
                <a:latin typeface="Aptos"/>
              </a:defRPr>
            </a:pPr>
            <a:r>
              <a:t>Quarterly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418320" y="4407408"/>
            <a:ext cx="210312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12223A"/>
                </a:solidFill>
                <a:latin typeface="Aptos"/>
              </a:defRPr>
            </a:pPr>
            <a:r>
              <a:t>Learning review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531352" y="4892040"/>
            <a:ext cx="2926080" cy="38404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0">
                <a:solidFill>
                  <a:srgbClr val="667486"/>
                </a:solidFill>
                <a:latin typeface="Aptos"/>
              </a:defRPr>
            </a:pPr>
            <a:r>
              <a:t>Skills, outcomes and improvements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77240" y="5806440"/>
            <a:ext cx="1069848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400" b="1">
                <a:solidFill>
                  <a:srgbClr val="FF7E67"/>
                </a:solidFill>
                <a:latin typeface="Aptos"/>
              </a:defRPr>
            </a:pPr>
            <a:r>
              <a:t>Leadership standard: clear expectations + psychological safety + accountability.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90-day action plan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Start small, measure results, then improve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8368" y="1417320"/>
            <a:ext cx="356616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58368" y="1417320"/>
            <a:ext cx="3566160" cy="868680"/>
          </a:xfrm>
          <a:prstGeom prst="round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41247" y="1527048"/>
            <a:ext cx="3200400" cy="2286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1">
                <a:solidFill>
                  <a:srgbClr val="FFFFFF"/>
                </a:solidFill>
                <a:latin typeface="Aptos"/>
              </a:defRPr>
            </a:pPr>
            <a:r>
              <a:t>DAYS 1–30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1247" y="1828800"/>
            <a:ext cx="320040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LISTEN &amp; DIAGNOSE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9536" y="2606040"/>
            <a:ext cx="3154680" cy="2468880"/>
          </a:xfrm>
          <a:prstGeom prst="rect">
            <a:avLst/>
          </a:prstGeom>
          <a:noFill/>
        </p:spPr>
        <p:txBody>
          <a:bodyPr wrap="square" lIns="27432" tIns="27432" rIns="27432" bIns="27432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Review vacancies, turnover and absence</a:t>
            </a:r>
          </a:p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Run a short staff pulse survey</a:t>
            </a:r>
          </a:p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Map critical roles and skills gaps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517136" y="1417320"/>
            <a:ext cx="356616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4517136" y="1417320"/>
            <a:ext cx="3566160" cy="868680"/>
          </a:xfrm>
          <a:prstGeom prst="roundRect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700016" y="1527048"/>
            <a:ext cx="3200400" cy="2286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1">
                <a:solidFill>
                  <a:srgbClr val="FFFFFF"/>
                </a:solidFill>
                <a:latin typeface="Aptos"/>
              </a:defRPr>
            </a:pPr>
            <a:r>
              <a:t>DAYS 31–60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700016" y="1828800"/>
            <a:ext cx="320040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PILOT &amp; SUPPORT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18303" y="2606040"/>
            <a:ext cx="3154680" cy="2468880"/>
          </a:xfrm>
          <a:prstGeom prst="rect">
            <a:avLst/>
          </a:prstGeom>
          <a:noFill/>
        </p:spPr>
        <p:txBody>
          <a:bodyPr wrap="square" lIns="27432" tIns="27432" rIns="27432" bIns="27432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Pilot structured hiring for key roles</a:t>
            </a:r>
          </a:p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Launch manager coaching check-ins</a:t>
            </a:r>
          </a:p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Start targeted digital-skills learning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375904" y="1417320"/>
            <a:ext cx="356616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8375904" y="1417320"/>
            <a:ext cx="3566160" cy="868680"/>
          </a:xfrm>
          <a:prstGeom prst="roundRect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558784" y="1527048"/>
            <a:ext cx="3200400" cy="2286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200" b="1">
                <a:solidFill>
                  <a:srgbClr val="FFFFFF"/>
                </a:solidFill>
                <a:latin typeface="Aptos"/>
              </a:defRPr>
            </a:pPr>
            <a:r>
              <a:t>DAYS 61–90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58784" y="1828800"/>
            <a:ext cx="320040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MEASURE &amp; SCALE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577072" y="2606040"/>
            <a:ext cx="3154680" cy="2468880"/>
          </a:xfrm>
          <a:prstGeom prst="rect">
            <a:avLst/>
          </a:prstGeom>
          <a:noFill/>
        </p:spPr>
        <p:txBody>
          <a:bodyPr wrap="square" lIns="27432" tIns="27432" rIns="27432" bIns="27432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Compare early indicators with baseline</a:t>
            </a:r>
          </a:p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Collect staff and manager feedback</a:t>
            </a:r>
          </a:p>
          <a:p>
            <a:pPr>
              <a:spcAft>
                <a:spcPts val="1200"/>
              </a:spcAft>
              <a:defRPr sz="1400">
                <a:solidFill>
                  <a:srgbClr val="283445"/>
                </a:solidFill>
                <a:latin typeface="Aptos"/>
              </a:defRPr>
            </a:pPr>
            <a:r>
              <a:t>•  Scale what works; revise what does not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" y="5925312"/>
            <a:ext cx="10607040" cy="32004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12223A"/>
                </a:solidFill>
                <a:latin typeface="Aptos"/>
              </a:defRPr>
            </a:pPr>
            <a:r>
              <a:t>Review monthly: time-to-hire • retention • learning completion • engagement • wellbeing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Conclusion: make people strategy part of growth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Five practical recommendations for HealthConnect UK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7" name="Oval 6"/>
          <p:cNvSpPr/>
          <p:nvPr/>
        </p:nvSpPr>
        <p:spPr>
          <a:xfrm>
            <a:off x="914400" y="1353312"/>
            <a:ext cx="502920" cy="502920"/>
          </a:xfrm>
          <a:prstGeom prst="ellipse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14400" y="1362456"/>
            <a:ext cx="502920" cy="4846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45920" y="1399032"/>
            <a:ext cx="804672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Plan workforce needs early</a:t>
            </a:r>
          </a:p>
        </p:txBody>
      </p:sp>
      <p:sp>
        <p:nvSpPr>
          <p:cNvPr id="10" name="Oval 9"/>
          <p:cNvSpPr/>
          <p:nvPr/>
        </p:nvSpPr>
        <p:spPr>
          <a:xfrm>
            <a:off x="914400" y="2157984"/>
            <a:ext cx="502920" cy="502920"/>
          </a:xfrm>
          <a:prstGeom prst="ellipse">
            <a:avLst/>
          </a:prstGeom>
          <a:solidFill>
            <a:srgbClr val="FF7E67"/>
          </a:solidFill>
          <a:ln>
            <a:solidFill>
              <a:srgbClr val="FF7E6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14400" y="2167127"/>
            <a:ext cx="502920" cy="4846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45920" y="2203703"/>
            <a:ext cx="804672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Recruit inclusively using evidence</a:t>
            </a:r>
          </a:p>
        </p:txBody>
      </p:sp>
      <p:sp>
        <p:nvSpPr>
          <p:cNvPr id="13" name="Oval 12"/>
          <p:cNvSpPr/>
          <p:nvPr/>
        </p:nvSpPr>
        <p:spPr>
          <a:xfrm>
            <a:off x="914400" y="2962656"/>
            <a:ext cx="502920" cy="502920"/>
          </a:xfrm>
          <a:prstGeom prst="ellipse">
            <a:avLst/>
          </a:prstGeom>
          <a:solidFill>
            <a:srgbClr val="4D7BBF"/>
          </a:solidFill>
          <a:ln>
            <a:solidFill>
              <a:srgbClr val="4D7BB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14400" y="2971800"/>
            <a:ext cx="502920" cy="4846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45920" y="3008376"/>
            <a:ext cx="804672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Build skills and career pathways</a:t>
            </a:r>
          </a:p>
        </p:txBody>
      </p:sp>
      <p:sp>
        <p:nvSpPr>
          <p:cNvPr id="16" name="Oval 15"/>
          <p:cNvSpPr/>
          <p:nvPr/>
        </p:nvSpPr>
        <p:spPr>
          <a:xfrm>
            <a:off x="914400" y="3767328"/>
            <a:ext cx="502920" cy="502920"/>
          </a:xfrm>
          <a:prstGeom prst="ellipse">
            <a:avLst/>
          </a:prstGeom>
          <a:solidFill>
            <a:srgbClr val="846AB4"/>
          </a:solidFill>
          <a:ln>
            <a:solidFill>
              <a:srgbClr val="846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14400" y="3776472"/>
            <a:ext cx="502920" cy="4846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45920" y="3813048"/>
            <a:ext cx="804672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Coach performance and recognise effort</a:t>
            </a:r>
          </a:p>
        </p:txBody>
      </p:sp>
      <p:sp>
        <p:nvSpPr>
          <p:cNvPr id="19" name="Oval 18"/>
          <p:cNvSpPr/>
          <p:nvPr/>
        </p:nvSpPr>
        <p:spPr>
          <a:xfrm>
            <a:off x="914400" y="4572000"/>
            <a:ext cx="502920" cy="502920"/>
          </a:xfrm>
          <a:prstGeom prst="ellipse">
            <a:avLst/>
          </a:prstGeom>
          <a:solidFill>
            <a:srgbClr val="F4BE4C"/>
          </a:solidFill>
          <a:ln>
            <a:solidFill>
              <a:srgbClr val="F4BE4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14400" y="4581144"/>
            <a:ext cx="502920" cy="4846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FFFFF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645920" y="4617720"/>
            <a:ext cx="8046720" cy="36576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800" b="1">
                <a:solidFill>
                  <a:srgbClr val="12223A"/>
                </a:solidFill>
                <a:latin typeface="Aptos"/>
              </a:defRPr>
            </a:pPr>
            <a:r>
              <a:t>Protect wellbeing and team connection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9464040" y="1828800"/>
            <a:ext cx="2011680" cy="2743200"/>
          </a:xfrm>
          <a:prstGeom prst="roundRect">
            <a:avLst/>
          </a:prstGeom>
          <a:solidFill>
            <a:srgbClr val="12223A"/>
          </a:solidFill>
          <a:ln>
            <a:solidFill>
              <a:srgbClr val="1222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646920" y="2148840"/>
            <a:ext cx="1645920" cy="4572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F4BE4C"/>
                </a:solidFill>
                <a:latin typeface="Aptos"/>
              </a:defRPr>
            </a:pPr>
            <a:r>
              <a:t>THE AIM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646920" y="2743200"/>
            <a:ext cx="1645920" cy="1371600"/>
          </a:xfrm>
          <a:prstGeom prst="rect">
            <a:avLst/>
          </a:prstGeom>
          <a:noFill/>
        </p:spPr>
        <p:txBody>
          <a:bodyPr wrap="square" lIns="36576" tIns="36576" rIns="36576" bIns="36576" anchor="ctr">
            <a:spAutoFit/>
          </a:bodyPr>
          <a:lstStyle/>
          <a:p>
            <a:pPr algn="ctr">
              <a:spcAft>
                <a:spcPts val="500"/>
              </a:spcAft>
              <a:defRPr sz="1700" b="1">
                <a:solidFill>
                  <a:srgbClr val="FFFFFF"/>
                </a:solidFill>
                <a:latin typeface="Aptos"/>
              </a:defRPr>
            </a:pPr>
            <a:r>
              <a:t>Better care.</a:t>
            </a:r>
          </a:p>
          <a:p>
            <a:pPr algn="ctr">
              <a:spcAft>
                <a:spcPts val="500"/>
              </a:spcAft>
              <a:defRPr sz="1700" b="1">
                <a:solidFill>
                  <a:srgbClr val="FFFFFF"/>
                </a:solidFill>
                <a:latin typeface="Aptos"/>
              </a:defRPr>
            </a:pPr>
            <a:r>
              <a:t>Stronger teams.</a:t>
            </a:r>
          </a:p>
          <a:p>
            <a:pPr algn="ctr">
              <a:spcAft>
                <a:spcPts val="500"/>
              </a:spcAft>
              <a:defRPr sz="1700" b="1">
                <a:solidFill>
                  <a:srgbClr val="FFFFFF"/>
                </a:solidFill>
                <a:latin typeface="Aptos"/>
              </a:defRPr>
            </a:pPr>
            <a:r>
              <a:t>Sustainable growth.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14400" y="5715000"/>
            <a:ext cx="10241280" cy="45720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ctr">
              <a:spcAft>
                <a:spcPts val="500"/>
              </a:spcAft>
              <a:defRPr sz="2300" b="1">
                <a:solidFill>
                  <a:srgbClr val="009D96"/>
                </a:solidFill>
                <a:latin typeface="Aptos"/>
              </a:defRPr>
            </a:pPr>
            <a:r>
              <a:t>Questions &amp; discussion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29184"/>
            <a:ext cx="10881360" cy="50292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2800" b="1">
                <a:solidFill>
                  <a:srgbClr val="12223A"/>
                </a:solidFill>
                <a:latin typeface="Aptos"/>
              </a:defRPr>
            </a:pPr>
            <a: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85216" y="941832"/>
            <a:ext cx="713232" cy="50292"/>
          </a:xfrm>
          <a:prstGeom prst="rect">
            <a:avLst/>
          </a:prstGeom>
          <a:solidFill>
            <a:srgbClr val="009D96"/>
          </a:solidFill>
          <a:ln>
            <a:solidFill>
              <a:srgbClr val="009D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417320" y="877824"/>
            <a:ext cx="9966960" cy="292608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100" b="0">
                <a:solidFill>
                  <a:srgbClr val="667486"/>
                </a:solidFill>
                <a:latin typeface="Aptos"/>
              </a:defRPr>
            </a:pPr>
            <a:r>
              <a:t>Harvard style • selected academic and professional sources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92840" y="6510528"/>
            <a:ext cx="411480" cy="1828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67486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8368" y="129844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86384" y="1380744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Armstrong, M. and Taylor, S. (2023) Armstrong’s Handbook of Human Resource Management Practice. 16th edn. London: Kogan Page.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58368" y="225856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86384" y="2340863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Becker, B.E. and Huselid, M.A. (1998) ‘High performance work systems and firm performance: a synthesis of research and managerial implications’, Research in Personnel and Human Resources Management, 16, pp. 53–101.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58368" y="321868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86384" y="3300984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Boxall, P. and Purcell, J. (2016) Strategy and Human Resource Management. 4th edn. London: Palgrave Macmillan.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58368" y="417880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86384" y="4261104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Chartered Institute of Personnel and Development (CIPD) (2024) Resourcing and talent planning. London: CIPD.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58368" y="513892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86384" y="5221224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Deci, E.L. and Ryan, R.M. (2000) ‘The “what” and “why” of goal pursuits: human needs and the self-determination of behaviour’, Psychological Inquiry, 11(4), pp. 227–268.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373368" y="129844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501383" y="1380744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Edmondson, A. (1999) ‘Psychological safety and learning behavior in work teams’, Administrative Science Quarterly, 44(2), pp. 350–383.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373368" y="225856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501383" y="2340863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Locke, E.A. and Latham, G.P. (2002) ‘Building a practically useful theory of goal setting and task motivation’, American Psychologist, 57(9), pp. 705–717.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373368" y="321868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501383" y="3300984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Noe, R.A. (2020) Employee Training and Development. 8th edn. New York: McGraw-Hill.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373368" y="4178808"/>
            <a:ext cx="5349240" cy="804672"/>
          </a:xfrm>
          <a:prstGeom prst="roundRect">
            <a:avLst/>
          </a:prstGeom>
          <a:solidFill>
            <a:srgbClr val="FFFFFF"/>
          </a:solidFill>
          <a:ln>
            <a:solidFill>
              <a:srgbClr val="DEE5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501383" y="4261104"/>
            <a:ext cx="5074920" cy="640080"/>
          </a:xfrm>
          <a:prstGeom prst="rect">
            <a:avLst/>
          </a:prstGeom>
          <a:noFill/>
        </p:spPr>
        <p:txBody>
          <a:bodyPr wrap="square" lIns="36576" tIns="36576" rIns="36576" bIns="36576" anchor="t">
            <a:spAutoFit/>
          </a:bodyPr>
          <a:lstStyle/>
          <a:p>
            <a:pPr algn="l">
              <a:spcAft>
                <a:spcPts val="500"/>
              </a:spcAft>
              <a:defRPr sz="1000" b="0">
                <a:solidFill>
                  <a:srgbClr val="283445"/>
                </a:solidFill>
                <a:latin typeface="Aptos"/>
              </a:defRPr>
            </a:pPr>
            <a:r>
              <a:t>World Health Organization (2022) Mental health at work: policy brief. Geneva: WHO.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 Stronger HealthConnect UK</dc:title>
  <dc:subject>HRM recommendations for digital healthcare workforce</dc:subject>
  <dc:creator>Student</dc:creator>
  <cp:keywords>HRM, recruitment, workforce planning, learning, performance, wellbeing</cp:keywords>
  <dc:description>generated using python-pptx</dc:description>
  <cp:lastModifiedBy>Reni Emilova Emilova (2508821)</cp:lastModifiedBy>
  <cp:revision>2</cp:revision>
  <dcterms:created xsi:type="dcterms:W3CDTF">2013-01-27T09:14:16Z</dcterms:created>
  <dcterms:modified xsi:type="dcterms:W3CDTF">2026-10-26T09:14:05Z</dcterms:modified>
  <cp:category/>
</cp:coreProperties>
</file>