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embeddedFontLst>
    <p:embeddedFont>
      <p:font typeface="Roboto Slab"/>
      <p:regular r:id="rId16"/>
      <p:bold r:id="rId17"/>
    </p:embeddedFont>
    <p:embeddedFont>
      <p:font typeface="Robo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Robo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RobotoSlab-bold.fntdata"/><Relationship Id="rId16" Type="http://schemas.openxmlformats.org/officeDocument/2006/relationships/font" Target="fonts/RobotoSlab-regular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bold.fntdata"/><Relationship Id="rId6" Type="http://schemas.openxmlformats.org/officeDocument/2006/relationships/slide" Target="slides/slide1.xml"/><Relationship Id="rId18" Type="http://schemas.openxmlformats.org/officeDocument/2006/relationships/font" Target="fonts/Robo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c6f75fce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c6f75fce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c6f75fceb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c6f75fceb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c6f75fceb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c6f75fceb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c6f75fceb_0_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c6f75fceb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c6f75fceb_0_2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c6f75fceb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f6257b2d82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f6257b2d82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f6257b2d82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f6257b2d82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c6f75fceb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c6f75fceb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c6f75fceb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c6f75fceb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c6f75fceb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c6f75fceb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800" y="672606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6537563" y="33429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accent5"/>
            </a:solidFill>
            <a:prstDash val="solid"/>
            <a:miter lim="8000"/>
            <a:headEnd len="sm" w="sm" type="none"/>
            <a:tailEnd len="sm" w="sm" type="none"/>
          </a:ln>
        </p:spPr>
      </p:sp>
      <p:cxnSp>
        <p:nvCxnSpPr>
          <p:cNvPr id="12" name="Google Shape;12;p2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1680302" y="1188925"/>
            <a:ext cx="57834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Roboto Slab"/>
              <a:buNone/>
              <a:defRPr sz="2400">
                <a:solidFill>
                  <a:schemeClr val="accent5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359602" y="281746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" name="Google Shape;18;p3"/>
          <p:cNvSpPr txBox="1"/>
          <p:nvPr>
            <p:ph type="title"/>
          </p:nvPr>
        </p:nvSpPr>
        <p:spPr>
          <a:xfrm>
            <a:off x="480750" y="1764950"/>
            <a:ext cx="8222100" cy="90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Google Shape;21;p4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2" name="Google Shape;22;p4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5"/>
          <p:cNvCxnSpPr/>
          <p:nvPr/>
        </p:nvCxnSpPr>
        <p:spPr>
          <a:xfrm>
            <a:off x="492563" y="1260284"/>
            <a:ext cx="4248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7" name="Google Shape;27;p5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3879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756200" y="1489825"/>
            <a:ext cx="39999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Google Shape;35;p7"/>
          <p:cNvCxnSpPr/>
          <p:nvPr/>
        </p:nvCxnSpPr>
        <p:spPr>
          <a:xfrm>
            <a:off x="489218" y="1412277"/>
            <a:ext cx="331500" cy="0"/>
          </a:xfrm>
          <a:prstGeom prst="straightConnector1">
            <a:avLst/>
          </a:prstGeom>
          <a:noFill/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" name="Google Shape;36;p7"/>
          <p:cNvSpPr txBox="1"/>
          <p:nvPr>
            <p:ph type="title"/>
          </p:nvPr>
        </p:nvSpPr>
        <p:spPr>
          <a:xfrm>
            <a:off x="3879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7" name="Google Shape;37;p7"/>
          <p:cNvSpPr txBox="1"/>
          <p:nvPr>
            <p:ph idx="1" type="body"/>
          </p:nvPr>
        </p:nvSpPr>
        <p:spPr>
          <a:xfrm>
            <a:off x="387900" y="1594025"/>
            <a:ext cx="2808000" cy="268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1" name="Google Shape;41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4" name="Google Shape;44;p9"/>
          <p:cNvCxnSpPr/>
          <p:nvPr/>
        </p:nvCxnSpPr>
        <p:spPr>
          <a:xfrm>
            <a:off x="5029675" y="4495503"/>
            <a:ext cx="540900" cy="0"/>
          </a:xfrm>
          <a:prstGeom prst="straightConnector1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5" name="Google Shape;45;p9"/>
          <p:cNvSpPr txBox="1"/>
          <p:nvPr>
            <p:ph type="title"/>
          </p:nvPr>
        </p:nvSpPr>
        <p:spPr>
          <a:xfrm>
            <a:off x="265500" y="1209075"/>
            <a:ext cx="4045200" cy="15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6" name="Google Shape;46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100"/>
              <a:buNone/>
              <a:defRPr sz="2100">
                <a:solidFill>
                  <a:schemeClr val="accent5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8" name="Google Shape;4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/>
          <p:nvPr>
            <p:ph idx="1" type="body"/>
          </p:nvPr>
        </p:nvSpPr>
        <p:spPr>
          <a:xfrm>
            <a:off x="319500" y="4233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Slab"/>
              <a:buNone/>
              <a:defRPr>
                <a:latin typeface="Roboto Slab"/>
                <a:ea typeface="Roboto Slab"/>
                <a:cs typeface="Roboto Slab"/>
                <a:sym typeface="Roboto Slab"/>
              </a:defRPr>
            </a:lvl1pPr>
          </a:lstStyle>
          <a:p/>
        </p:txBody>
      </p:sp>
      <p:sp>
        <p:nvSpPr>
          <p:cNvPr id="51" name="Google Shape;5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>
            <a:off x="150" y="5076825"/>
            <a:ext cx="9143700" cy="66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1"/>
          <p:cNvSpPr txBox="1"/>
          <p:nvPr>
            <p:ph hasCustomPrompt="1" type="title"/>
          </p:nvPr>
        </p:nvSpPr>
        <p:spPr>
          <a:xfrm>
            <a:off x="387900" y="1152450"/>
            <a:ext cx="83682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3000"/>
              <a:buNone/>
              <a:defRPr sz="1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/>
          <p:nvPr>
            <p:ph idx="1" type="body"/>
          </p:nvPr>
        </p:nvSpPr>
        <p:spPr>
          <a:xfrm>
            <a:off x="387900" y="2919450"/>
            <a:ext cx="83682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6" name="Google Shape;56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rina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 Slab"/>
              <a:buNone/>
              <a:defRPr sz="3000">
                <a:solidFill>
                  <a:schemeClr val="dk1"/>
                </a:solidFill>
                <a:latin typeface="Roboto Slab"/>
                <a:ea typeface="Roboto Slab"/>
                <a:cs typeface="Roboto Slab"/>
                <a:sym typeface="Roboto Slab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Char char="●"/>
              <a:defRPr sz="18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/>
          <p:nvPr>
            <p:ph type="ctrTitle"/>
          </p:nvPr>
        </p:nvSpPr>
        <p:spPr>
          <a:xfrm>
            <a:off x="474025" y="1188925"/>
            <a:ext cx="8226600" cy="1457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Password Security &amp; Multi-Factor Authentication</a:t>
            </a:r>
            <a:endParaRPr/>
          </a:p>
        </p:txBody>
      </p:sp>
      <p:sp>
        <p:nvSpPr>
          <p:cNvPr id="64" name="Google Shape;64;p13"/>
          <p:cNvSpPr txBox="1"/>
          <p:nvPr>
            <p:ph idx="1" type="subTitle"/>
          </p:nvPr>
        </p:nvSpPr>
        <p:spPr>
          <a:xfrm>
            <a:off x="1680302" y="3049450"/>
            <a:ext cx="5783400" cy="9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Md Morshedul Islam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4"/>
          <p:cNvSpPr txBox="1"/>
          <p:nvPr>
            <p:ph idx="2" type="body"/>
          </p:nvPr>
        </p:nvSpPr>
        <p:spPr>
          <a:xfrm>
            <a:off x="4572000" y="724200"/>
            <a:ext cx="4572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Identity as the New Perimeter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The Failure of Passwords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The Evolution of MFA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The New Threat</a:t>
            </a:r>
            <a:endParaRPr sz="2400"/>
          </a:p>
        </p:txBody>
      </p:sp>
      <p:sp>
        <p:nvSpPr>
          <p:cNvPr id="70" name="Google Shape;70;p14"/>
          <p:cNvSpPr txBox="1"/>
          <p:nvPr>
            <p:ph type="title"/>
          </p:nvPr>
        </p:nvSpPr>
        <p:spPr>
          <a:xfrm>
            <a:off x="265500" y="1269150"/>
            <a:ext cx="4045200" cy="2278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Research Context &amp; Background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/>
          <p:cNvSpPr txBox="1"/>
          <p:nvPr>
            <p:ph type="title"/>
          </p:nvPr>
        </p:nvSpPr>
        <p:spPr>
          <a:xfrm>
            <a:off x="387900" y="305825"/>
            <a:ext cx="8368200" cy="70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Problem</a:t>
            </a:r>
            <a:endParaRPr sz="4000"/>
          </a:p>
        </p:txBody>
      </p:sp>
      <p:sp>
        <p:nvSpPr>
          <p:cNvPr id="76" name="Google Shape;76;p15"/>
          <p:cNvSpPr txBox="1"/>
          <p:nvPr>
            <p:ph idx="1" type="body"/>
          </p:nvPr>
        </p:nvSpPr>
        <p:spPr>
          <a:xfrm>
            <a:off x="387900" y="1697300"/>
            <a:ext cx="8368200" cy="2871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The AiTM &amp; MFA Fatigue Vulnerability Gap</a:t>
            </a:r>
            <a:endParaRPr sz="2400"/>
          </a:p>
          <a:p>
            <a:pPr indent="-381000" lvl="0" marL="457200" rtl="0" algn="l">
              <a:spcBef>
                <a:spcPts val="160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AiTM Session Cookie Theft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MFA Fatigue (Prompt Bombing)</a:t>
            </a:r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idx="4294967295" type="title"/>
          </p:nvPr>
        </p:nvSpPr>
        <p:spPr>
          <a:xfrm>
            <a:off x="311700" y="932750"/>
            <a:ext cx="8520600" cy="61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Aim &amp; Objectives</a:t>
            </a:r>
            <a:endParaRPr sz="4000"/>
          </a:p>
        </p:txBody>
      </p:sp>
      <p:cxnSp>
        <p:nvCxnSpPr>
          <p:cNvPr id="82" name="Google Shape;82;p16"/>
          <p:cNvCxnSpPr/>
          <p:nvPr/>
        </p:nvCxnSpPr>
        <p:spPr>
          <a:xfrm>
            <a:off x="418675" y="1811883"/>
            <a:ext cx="270900" cy="0"/>
          </a:xfrm>
          <a:prstGeom prst="straightConnector1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3" name="Google Shape;83;p16"/>
          <p:cNvSpPr txBox="1"/>
          <p:nvPr>
            <p:ph idx="4294967295" type="body"/>
          </p:nvPr>
        </p:nvSpPr>
        <p:spPr>
          <a:xfrm>
            <a:off x="311700" y="2079300"/>
            <a:ext cx="4260300" cy="259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/>
              <a:t>To empirically evaluate the failure rate of legacy MFA against proxy attacks.</a:t>
            </a:r>
            <a:endParaRPr sz="2400"/>
          </a:p>
        </p:txBody>
      </p:sp>
      <p:cxnSp>
        <p:nvCxnSpPr>
          <p:cNvPr id="84" name="Google Shape;84;p16"/>
          <p:cNvCxnSpPr/>
          <p:nvPr/>
        </p:nvCxnSpPr>
        <p:spPr>
          <a:xfrm>
            <a:off x="4768069" y="1811883"/>
            <a:ext cx="270900" cy="0"/>
          </a:xfrm>
          <a:prstGeom prst="straightConnector1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5" name="Google Shape;85;p16"/>
          <p:cNvSpPr txBox="1"/>
          <p:nvPr>
            <p:ph idx="4294967295" type="body"/>
          </p:nvPr>
        </p:nvSpPr>
        <p:spPr>
          <a:xfrm>
            <a:off x="4572000" y="2079225"/>
            <a:ext cx="4187100" cy="259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Threat Analysis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Deploy IAM Testbed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 Emulate AiTM Attacks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Evaluate FIDO2 &amp; RBA</a:t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7"/>
          <p:cNvSpPr/>
          <p:nvPr/>
        </p:nvSpPr>
        <p:spPr>
          <a:xfrm>
            <a:off x="0" y="-10"/>
            <a:ext cx="9161100" cy="1781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7"/>
          <p:cNvSpPr txBox="1"/>
          <p:nvPr>
            <p:ph idx="4294967295" type="title"/>
          </p:nvPr>
        </p:nvSpPr>
        <p:spPr>
          <a:xfrm>
            <a:off x="311700" y="189002"/>
            <a:ext cx="8520600" cy="1153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>
                <a:solidFill>
                  <a:schemeClr val="accent1"/>
                </a:solidFill>
              </a:rPr>
              <a:t> Literature Review &amp; Identified Gap</a:t>
            </a:r>
            <a:endParaRPr sz="4000">
              <a:solidFill>
                <a:schemeClr val="accent1"/>
              </a:solidFill>
            </a:endParaRPr>
          </a:p>
        </p:txBody>
      </p:sp>
      <p:sp>
        <p:nvSpPr>
          <p:cNvPr id="92" name="Google Shape;92;p17"/>
          <p:cNvSpPr txBox="1"/>
          <p:nvPr>
            <p:ph idx="4294967295" type="body"/>
          </p:nvPr>
        </p:nvSpPr>
        <p:spPr>
          <a:xfrm>
            <a:off x="311700" y="3504675"/>
            <a:ext cx="2737200" cy="115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>
                <a:solidFill>
                  <a:schemeClr val="accent5"/>
                </a:solidFill>
              </a:rPr>
              <a:t>Legacy MFA Vulnerabilities</a:t>
            </a:r>
            <a:endParaRPr sz="2400">
              <a:solidFill>
                <a:schemeClr val="accent5"/>
              </a:solidFill>
            </a:endParaRPr>
          </a:p>
        </p:txBody>
      </p:sp>
      <p:sp>
        <p:nvSpPr>
          <p:cNvPr id="93" name="Google Shape;93;p17"/>
          <p:cNvSpPr txBox="1"/>
          <p:nvPr>
            <p:ph idx="4294967295" type="body"/>
          </p:nvPr>
        </p:nvSpPr>
        <p:spPr>
          <a:xfrm>
            <a:off x="311700" y="2018925"/>
            <a:ext cx="8725500" cy="130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/>
              <a:t>We need mathematically verified data on the precise failure rates of TOTP vs. FIDO2 under identical proxy attack conditions </a:t>
            </a:r>
            <a:endParaRPr sz="2400"/>
          </a:p>
        </p:txBody>
      </p:sp>
      <p:sp>
        <p:nvSpPr>
          <p:cNvPr id="94" name="Google Shape;94;p17"/>
          <p:cNvSpPr txBox="1"/>
          <p:nvPr>
            <p:ph idx="4294967295" type="body"/>
          </p:nvPr>
        </p:nvSpPr>
        <p:spPr>
          <a:xfrm>
            <a:off x="3201950" y="3489403"/>
            <a:ext cx="2883900" cy="115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>
                <a:solidFill>
                  <a:schemeClr val="accent5"/>
                </a:solidFill>
              </a:rPr>
              <a:t>Phishing-Resistant Tech</a:t>
            </a:r>
            <a:endParaRPr sz="2400">
              <a:solidFill>
                <a:schemeClr val="accent5"/>
              </a:solidFill>
            </a:endParaRPr>
          </a:p>
        </p:txBody>
      </p:sp>
      <p:sp>
        <p:nvSpPr>
          <p:cNvPr id="95" name="Google Shape;95;p17"/>
          <p:cNvSpPr txBox="1"/>
          <p:nvPr>
            <p:ph idx="4294967295" type="body"/>
          </p:nvPr>
        </p:nvSpPr>
        <p:spPr>
          <a:xfrm>
            <a:off x="6437500" y="3489378"/>
            <a:ext cx="2394600" cy="115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100">
                <a:solidFill>
                  <a:schemeClr val="accent5"/>
                </a:solidFill>
              </a:rPr>
              <a:t>Abby Author</a:t>
            </a:r>
            <a:endParaRPr sz="2100">
              <a:solidFill>
                <a:schemeClr val="accent5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8"/>
          <p:cNvSpPr txBox="1"/>
          <p:nvPr>
            <p:ph type="title"/>
          </p:nvPr>
        </p:nvSpPr>
        <p:spPr>
          <a:xfrm>
            <a:off x="387900" y="183500"/>
            <a:ext cx="8368200" cy="96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Research Methodology</a:t>
            </a:r>
            <a:endParaRPr sz="4000"/>
          </a:p>
        </p:txBody>
      </p:sp>
      <p:sp>
        <p:nvSpPr>
          <p:cNvPr id="101" name="Google Shape;101;p18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>
                <a:latin typeface="Roboto Slab"/>
                <a:ea typeface="Roboto Slab"/>
                <a:cs typeface="Roboto Slab"/>
                <a:sym typeface="Roboto Slab"/>
              </a:rPr>
              <a:t>Design Science Research (DSR) &amp; Quantitative Simulation</a:t>
            </a:r>
            <a:endParaRPr sz="2400"/>
          </a:p>
        </p:txBody>
      </p:sp>
      <p:pic>
        <p:nvPicPr>
          <p:cNvPr id="102" name="Google Shape;102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3800" y="2726950"/>
            <a:ext cx="8156175" cy="175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9"/>
          <p:cNvSpPr txBox="1"/>
          <p:nvPr>
            <p:ph type="title"/>
          </p:nvPr>
        </p:nvSpPr>
        <p:spPr>
          <a:xfrm>
            <a:off x="387900" y="350988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Risk-Based Auth Evaluation</a:t>
            </a:r>
            <a:endParaRPr sz="4000"/>
          </a:p>
        </p:txBody>
      </p:sp>
      <p:sp>
        <p:nvSpPr>
          <p:cNvPr id="108" name="Google Shape;108;p19"/>
          <p:cNvSpPr txBox="1"/>
          <p:nvPr>
            <p:ph idx="1" type="body"/>
          </p:nvPr>
        </p:nvSpPr>
        <p:spPr>
          <a:xfrm>
            <a:off x="387900" y="1559675"/>
            <a:ext cx="8368200" cy="300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/>
              <a:t>Defensive Reconfiguration (The Blue Phase)</a:t>
            </a:r>
            <a:endParaRPr sz="2400"/>
          </a:p>
        </p:txBody>
      </p:sp>
      <p:pic>
        <p:nvPicPr>
          <p:cNvPr id="109" name="Google Shape;109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225" y="2278351"/>
            <a:ext cx="8184750" cy="1911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0"/>
          <p:cNvSpPr txBox="1"/>
          <p:nvPr>
            <p:ph idx="2" type="body"/>
          </p:nvPr>
        </p:nvSpPr>
        <p:spPr>
          <a:xfrm>
            <a:off x="4572000" y="724200"/>
            <a:ext cx="4204500" cy="389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Week</a:t>
            </a:r>
            <a:r>
              <a:rPr lang="en" sz="2400"/>
              <a:t> 1-2: Literature Review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Weeks 3-4: Deploy IAM Testbed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Weeks 5-6: Execute AiTM Proxy Attack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Weeks 7-8: Deploy FIDO2 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Weeks 9-10: Comparative Benchmarking</a:t>
            </a:r>
            <a:br>
              <a:rPr lang="en" sz="2400"/>
            </a:br>
            <a:r>
              <a:rPr lang="en" sz="2400"/>
              <a:t> </a:t>
            </a:r>
            <a:endParaRPr sz="2400"/>
          </a:p>
        </p:txBody>
      </p:sp>
      <p:sp>
        <p:nvSpPr>
          <p:cNvPr id="115" name="Google Shape;115;p20"/>
          <p:cNvSpPr txBox="1"/>
          <p:nvPr>
            <p:ph type="title"/>
          </p:nvPr>
        </p:nvSpPr>
        <p:spPr>
          <a:xfrm>
            <a:off x="265500" y="1238575"/>
            <a:ext cx="4045200" cy="2263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Project Planning Timeline</a:t>
            </a:r>
            <a:endParaRPr sz="40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1"/>
          <p:cNvSpPr txBox="1"/>
          <p:nvPr>
            <p:ph type="title"/>
          </p:nvPr>
        </p:nvSpPr>
        <p:spPr>
          <a:xfrm>
            <a:off x="387900" y="458025"/>
            <a:ext cx="8368200" cy="686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Impact and References</a:t>
            </a:r>
            <a:endParaRPr sz="4000"/>
          </a:p>
        </p:txBody>
      </p:sp>
      <p:sp>
        <p:nvSpPr>
          <p:cNvPr id="121" name="Google Shape;121;p21"/>
          <p:cNvSpPr txBox="1"/>
          <p:nvPr>
            <p:ph idx="1" type="body"/>
          </p:nvPr>
        </p:nvSpPr>
        <p:spPr>
          <a:xfrm>
            <a:off x="387900" y="1489824"/>
            <a:ext cx="8368200" cy="30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Equips Identity Architects with empirically verified date to deprecate vulnerable SMS/TOTP authenticators.</a:t>
            </a:r>
            <a:br>
              <a:rPr lang="en" sz="2400"/>
            </a:br>
            <a:br>
              <a:rPr lang="en" sz="2400"/>
            </a:br>
            <a:r>
              <a:rPr lang="en" sz="2400"/>
              <a:t>[1] A. P. Felt et al., "Password psychology and credential stuffing...", ACM, 2019.</a:t>
            </a:r>
            <a:br>
              <a:rPr lang="en" sz="2400"/>
            </a:br>
            <a:r>
              <a:rPr lang="en" sz="2400"/>
              <a:t>[2] K. Lee et al., "Empirical Study of Wireless Carrier Auth for SIM Swaps", USENIX, 2020.</a:t>
            </a:r>
            <a:endParaRPr sz="24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br>
              <a:rPr lang="en" sz="2400"/>
            </a:br>
            <a:endParaRPr sz="2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2"/>
          <p:cNvSpPr/>
          <p:nvPr/>
        </p:nvSpPr>
        <p:spPr>
          <a:xfrm>
            <a:off x="0" y="0"/>
            <a:ext cx="9161100" cy="2484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22"/>
          <p:cNvSpPr txBox="1"/>
          <p:nvPr>
            <p:ph idx="4294967295" type="title"/>
          </p:nvPr>
        </p:nvSpPr>
        <p:spPr>
          <a:xfrm>
            <a:off x="311700" y="372500"/>
            <a:ext cx="8520600" cy="1156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>
                <a:solidFill>
                  <a:schemeClr val="accent1"/>
                </a:solidFill>
              </a:rPr>
              <a:t>Any Question</a:t>
            </a:r>
            <a:endParaRPr sz="400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arina">
  <a:themeElements>
    <a:clrScheme name="Marina">
      <a:dk1>
        <a:srgbClr val="FFFFFF"/>
      </a:dk1>
      <a:lt1>
        <a:srgbClr val="00517C"/>
      </a:lt1>
      <a:dk2>
        <a:srgbClr val="004065"/>
      </a:dk2>
      <a:lt2>
        <a:srgbClr val="CFD8DC"/>
      </a:lt2>
      <a:accent1>
        <a:srgbClr val="0277BD"/>
      </a:accent1>
      <a:accent2>
        <a:srgbClr val="558B2F"/>
      </a:accent2>
      <a:accent3>
        <a:srgbClr val="009688"/>
      </a:accent3>
      <a:accent4>
        <a:srgbClr val="039BE5"/>
      </a:accent4>
      <a:accent5>
        <a:srgbClr val="8BC34A"/>
      </a:accent5>
      <a:accent6>
        <a:srgbClr val="FFEB38"/>
      </a:accent6>
      <a:hlink>
        <a:srgbClr val="8BC34A"/>
      </a:hlink>
      <a:folHlink>
        <a:srgbClr val="8BC3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