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7" r:id="rId2"/>
    <p:sldId id="258" r:id="rId3"/>
    <p:sldId id="263" r:id="rId4"/>
    <p:sldId id="264" r:id="rId5"/>
    <p:sldId id="265" r:id="rId6"/>
    <p:sldId id="266" r:id="rId7"/>
    <p:sldId id="267" r:id="rId8"/>
    <p:sldId id="268" r:id="rId9"/>
    <p:sldId id="270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3" r:id="rId19"/>
    <p:sldId id="284" r:id="rId20"/>
    <p:sldId id="285" r:id="rId21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FF"/>
    <a:srgbClr val="FC0128"/>
    <a:srgbClr val="00FF00"/>
    <a:srgbClr val="D93192"/>
    <a:srgbClr val="9234DB"/>
    <a:srgbClr val="005400"/>
    <a:srgbClr val="7144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5" autoAdjust="0"/>
    <p:restoredTop sz="94660"/>
  </p:normalViewPr>
  <p:slideViewPr>
    <p:cSldViewPr showGuides="1">
      <p:cViewPr varScale="1">
        <p:scale>
          <a:sx n="120" d="100"/>
          <a:sy n="120" d="100"/>
        </p:scale>
        <p:origin x="136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Gibson" userId="09f400f0-b939-44fe-a018-d3e382747f7c" providerId="ADAL" clId="{6BCB5952-F703-484A-840B-49A341C0088A}"/>
    <pc:docChg chg="delSld">
      <pc:chgData name="Andrew Gibson" userId="09f400f0-b939-44fe-a018-d3e382747f7c" providerId="ADAL" clId="{6BCB5952-F703-484A-840B-49A341C0088A}" dt="2022-01-12T10:04:32.007" v="15" actId="47"/>
      <pc:docMkLst>
        <pc:docMk/>
      </pc:docMkLst>
      <pc:sldChg chg="del">
        <pc:chgData name="Andrew Gibson" userId="09f400f0-b939-44fe-a018-d3e382747f7c" providerId="ADAL" clId="{6BCB5952-F703-484A-840B-49A341C0088A}" dt="2022-01-12T10:03:17.024" v="0" actId="47"/>
        <pc:sldMkLst>
          <pc:docMk/>
          <pc:sldMk cId="0" sldId="259"/>
        </pc:sldMkLst>
      </pc:sldChg>
      <pc:sldChg chg="del">
        <pc:chgData name="Andrew Gibson" userId="09f400f0-b939-44fe-a018-d3e382747f7c" providerId="ADAL" clId="{6BCB5952-F703-484A-840B-49A341C0088A}" dt="2022-01-12T10:03:18.675" v="1" actId="47"/>
        <pc:sldMkLst>
          <pc:docMk/>
          <pc:sldMk cId="0" sldId="260"/>
        </pc:sldMkLst>
      </pc:sldChg>
      <pc:sldChg chg="del">
        <pc:chgData name="Andrew Gibson" userId="09f400f0-b939-44fe-a018-d3e382747f7c" providerId="ADAL" clId="{6BCB5952-F703-484A-840B-49A341C0088A}" dt="2022-01-12T10:03:50.299" v="2" actId="47"/>
        <pc:sldMkLst>
          <pc:docMk/>
          <pc:sldMk cId="0" sldId="288"/>
        </pc:sldMkLst>
      </pc:sldChg>
      <pc:sldChg chg="del">
        <pc:chgData name="Andrew Gibson" userId="09f400f0-b939-44fe-a018-d3e382747f7c" providerId="ADAL" clId="{6BCB5952-F703-484A-840B-49A341C0088A}" dt="2022-01-12T10:04:32.007" v="15" actId="47"/>
        <pc:sldMkLst>
          <pc:docMk/>
          <pc:sldMk cId="0" sldId="289"/>
        </pc:sldMkLst>
      </pc:sldChg>
      <pc:sldChg chg="del">
        <pc:chgData name="Andrew Gibson" userId="09f400f0-b939-44fe-a018-d3e382747f7c" providerId="ADAL" clId="{6BCB5952-F703-484A-840B-49A341C0088A}" dt="2022-01-12T10:03:54.572" v="3" actId="47"/>
        <pc:sldMkLst>
          <pc:docMk/>
          <pc:sldMk cId="0" sldId="290"/>
        </pc:sldMkLst>
      </pc:sldChg>
      <pc:sldChg chg="del">
        <pc:chgData name="Andrew Gibson" userId="09f400f0-b939-44fe-a018-d3e382747f7c" providerId="ADAL" clId="{6BCB5952-F703-484A-840B-49A341C0088A}" dt="2022-01-12T10:04:26.166" v="14" actId="47"/>
        <pc:sldMkLst>
          <pc:docMk/>
          <pc:sldMk cId="0" sldId="291"/>
        </pc:sldMkLst>
      </pc:sldChg>
      <pc:sldChg chg="del">
        <pc:chgData name="Andrew Gibson" userId="09f400f0-b939-44fe-a018-d3e382747f7c" providerId="ADAL" clId="{6BCB5952-F703-484A-840B-49A341C0088A}" dt="2022-01-12T10:04:04.191" v="6" actId="47"/>
        <pc:sldMkLst>
          <pc:docMk/>
          <pc:sldMk cId="0" sldId="293"/>
        </pc:sldMkLst>
      </pc:sldChg>
      <pc:sldChg chg="del">
        <pc:chgData name="Andrew Gibson" userId="09f400f0-b939-44fe-a018-d3e382747f7c" providerId="ADAL" clId="{6BCB5952-F703-484A-840B-49A341C0088A}" dt="2022-01-12T10:04:05.336" v="7" actId="47"/>
        <pc:sldMkLst>
          <pc:docMk/>
          <pc:sldMk cId="0" sldId="294"/>
        </pc:sldMkLst>
      </pc:sldChg>
      <pc:sldChg chg="del">
        <pc:chgData name="Andrew Gibson" userId="09f400f0-b939-44fe-a018-d3e382747f7c" providerId="ADAL" clId="{6BCB5952-F703-484A-840B-49A341C0088A}" dt="2022-01-12T10:04:08.466" v="8" actId="47"/>
        <pc:sldMkLst>
          <pc:docMk/>
          <pc:sldMk cId="0" sldId="295"/>
        </pc:sldMkLst>
      </pc:sldChg>
      <pc:sldChg chg="del">
        <pc:chgData name="Andrew Gibson" userId="09f400f0-b939-44fe-a018-d3e382747f7c" providerId="ADAL" clId="{6BCB5952-F703-484A-840B-49A341C0088A}" dt="2022-01-12T10:04:09.762" v="9" actId="47"/>
        <pc:sldMkLst>
          <pc:docMk/>
          <pc:sldMk cId="0" sldId="296"/>
        </pc:sldMkLst>
      </pc:sldChg>
      <pc:sldChg chg="del">
        <pc:chgData name="Andrew Gibson" userId="09f400f0-b939-44fe-a018-d3e382747f7c" providerId="ADAL" clId="{6BCB5952-F703-484A-840B-49A341C0088A}" dt="2022-01-12T10:04:11.193" v="10" actId="47"/>
        <pc:sldMkLst>
          <pc:docMk/>
          <pc:sldMk cId="0" sldId="297"/>
        </pc:sldMkLst>
      </pc:sldChg>
      <pc:sldChg chg="del">
        <pc:chgData name="Andrew Gibson" userId="09f400f0-b939-44fe-a018-d3e382747f7c" providerId="ADAL" clId="{6BCB5952-F703-484A-840B-49A341C0088A}" dt="2022-01-12T10:04:17.971" v="11" actId="47"/>
        <pc:sldMkLst>
          <pc:docMk/>
          <pc:sldMk cId="0" sldId="298"/>
        </pc:sldMkLst>
      </pc:sldChg>
      <pc:sldChg chg="del">
        <pc:chgData name="Andrew Gibson" userId="09f400f0-b939-44fe-a018-d3e382747f7c" providerId="ADAL" clId="{6BCB5952-F703-484A-840B-49A341C0088A}" dt="2022-01-12T10:04:20.737" v="12" actId="47"/>
        <pc:sldMkLst>
          <pc:docMk/>
          <pc:sldMk cId="0" sldId="299"/>
        </pc:sldMkLst>
      </pc:sldChg>
      <pc:sldChg chg="del">
        <pc:chgData name="Andrew Gibson" userId="09f400f0-b939-44fe-a018-d3e382747f7c" providerId="ADAL" clId="{6BCB5952-F703-484A-840B-49A341C0088A}" dt="2022-01-12T10:04:22.246" v="13" actId="47"/>
        <pc:sldMkLst>
          <pc:docMk/>
          <pc:sldMk cId="0" sldId="300"/>
        </pc:sldMkLst>
      </pc:sldChg>
      <pc:sldChg chg="del">
        <pc:chgData name="Andrew Gibson" userId="09f400f0-b939-44fe-a018-d3e382747f7c" providerId="ADAL" clId="{6BCB5952-F703-484A-840B-49A341C0088A}" dt="2022-01-12T10:04:01.707" v="4" actId="47"/>
        <pc:sldMkLst>
          <pc:docMk/>
          <pc:sldMk cId="0" sldId="302"/>
        </pc:sldMkLst>
      </pc:sldChg>
      <pc:sldChg chg="del">
        <pc:chgData name="Andrew Gibson" userId="09f400f0-b939-44fe-a018-d3e382747f7c" providerId="ADAL" clId="{6BCB5952-F703-484A-840B-49A341C0088A}" dt="2022-01-12T10:04:03.131" v="5" actId="47"/>
        <pc:sldMkLst>
          <pc:docMk/>
          <pc:sldMk cId="0" sldId="30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338466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57725"/>
            <a:ext cx="5029200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4075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7918154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85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9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384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549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4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642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3650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83568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80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78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7620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defTabSz="7620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762000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2597150" y="4425950"/>
            <a:ext cx="2425700" cy="901700"/>
            <a:chOff x="1636" y="2788"/>
            <a:chExt cx="1528" cy="568"/>
          </a:xfrm>
        </p:grpSpPr>
        <p:sp>
          <p:nvSpPr>
            <p:cNvPr id="5122" name="Rectangle 2" descr="Dark horizontal"/>
            <p:cNvSpPr>
              <a:spLocks noChangeArrowheads="1"/>
            </p:cNvSpPr>
            <p:nvPr/>
          </p:nvSpPr>
          <p:spPr bwMode="auto">
            <a:xfrm>
              <a:off x="1636" y="2788"/>
              <a:ext cx="1528" cy="568"/>
            </a:xfrm>
            <a:prstGeom prst="rect">
              <a:avLst/>
            </a:prstGeom>
            <a:pattFill prst="dkHorz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3" name="Oval 3"/>
            <p:cNvSpPr>
              <a:spLocks noChangeArrowheads="1"/>
            </p:cNvSpPr>
            <p:nvPr/>
          </p:nvSpPr>
          <p:spPr bwMode="auto">
            <a:xfrm>
              <a:off x="2788" y="2960"/>
              <a:ext cx="266" cy="224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28" name="Group 8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5125" name="Rectangle 5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Rectangle 6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Oval 7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37" name="Group 17"/>
          <p:cNvGrpSpPr>
            <a:grpSpLocks/>
          </p:cNvGrpSpPr>
          <p:nvPr/>
        </p:nvGrpSpPr>
        <p:grpSpPr bwMode="auto">
          <a:xfrm>
            <a:off x="5035550" y="4578350"/>
            <a:ext cx="1816100" cy="596900"/>
            <a:chOff x="3172" y="2884"/>
            <a:chExt cx="1144" cy="376"/>
          </a:xfrm>
        </p:grpSpPr>
        <p:grpSp>
          <p:nvGrpSpPr>
            <p:cNvPr id="5132" name="Group 12"/>
            <p:cNvGrpSpPr>
              <a:grpSpLocks/>
            </p:cNvGrpSpPr>
            <p:nvPr/>
          </p:nvGrpSpPr>
          <p:grpSpPr bwMode="auto">
            <a:xfrm>
              <a:off x="3172" y="2884"/>
              <a:ext cx="568" cy="376"/>
              <a:chOff x="3172" y="2884"/>
              <a:chExt cx="568" cy="376"/>
            </a:xfrm>
          </p:grpSpPr>
          <p:sp>
            <p:nvSpPr>
              <p:cNvPr id="5129" name="Rectangle 9"/>
              <p:cNvSpPr>
                <a:spLocks noChangeArrowheads="1"/>
              </p:cNvSpPr>
              <p:nvPr/>
            </p:nvSpPr>
            <p:spPr bwMode="auto">
              <a:xfrm>
                <a:off x="3172" y="3028"/>
                <a:ext cx="232" cy="8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0" name="AutoShape 10"/>
              <p:cNvSpPr>
                <a:spLocks noChangeArrowheads="1"/>
              </p:cNvSpPr>
              <p:nvPr/>
            </p:nvSpPr>
            <p:spPr bwMode="auto">
              <a:xfrm rot="-5400000" flipH="1" flipV="1">
                <a:off x="3364" y="2932"/>
                <a:ext cx="328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31" name="Rectangle 11"/>
              <p:cNvSpPr>
                <a:spLocks noChangeArrowheads="1"/>
              </p:cNvSpPr>
              <p:nvPr/>
            </p:nvSpPr>
            <p:spPr bwMode="auto">
              <a:xfrm>
                <a:off x="3652" y="2884"/>
                <a:ext cx="88" cy="376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133" name="Rectangle 13"/>
            <p:cNvSpPr>
              <a:spLocks noChangeArrowheads="1"/>
            </p:cNvSpPr>
            <p:nvPr/>
          </p:nvSpPr>
          <p:spPr bwMode="auto">
            <a:xfrm>
              <a:off x="3748" y="2884"/>
              <a:ext cx="328" cy="376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4" name="AutoShape 14"/>
            <p:cNvSpPr>
              <a:spLocks noChangeArrowheads="1"/>
            </p:cNvSpPr>
            <p:nvPr/>
          </p:nvSpPr>
          <p:spPr bwMode="auto">
            <a:xfrm rot="5400000" flipV="1">
              <a:off x="4144" y="2968"/>
              <a:ext cx="112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5" name="AutoShape 15"/>
            <p:cNvSpPr>
              <a:spLocks noChangeArrowheads="1"/>
            </p:cNvSpPr>
            <p:nvPr/>
          </p:nvSpPr>
          <p:spPr bwMode="auto">
            <a:xfrm rot="5400000" flipV="1">
              <a:off x="4036" y="283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6" name="AutoShape 16"/>
            <p:cNvSpPr>
              <a:spLocks noChangeArrowheads="1"/>
            </p:cNvSpPr>
            <p:nvPr/>
          </p:nvSpPr>
          <p:spPr bwMode="auto">
            <a:xfrm rot="5400000" flipV="1">
              <a:off x="4036" y="3076"/>
              <a:ext cx="136" cy="232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29804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38" name="Freeform 18"/>
          <p:cNvSpPr>
            <a:spLocks/>
          </p:cNvSpPr>
          <p:nvPr/>
        </p:nvSpPr>
        <p:spPr bwMode="auto">
          <a:xfrm>
            <a:off x="2667000" y="5334000"/>
            <a:ext cx="2897188" cy="915988"/>
          </a:xfrm>
          <a:custGeom>
            <a:avLst/>
            <a:gdLst>
              <a:gd name="T0" fmla="*/ 0 w 1825"/>
              <a:gd name="T1" fmla="*/ 0 h 577"/>
              <a:gd name="T2" fmla="*/ 192 w 1825"/>
              <a:gd name="T3" fmla="*/ 288 h 577"/>
              <a:gd name="T4" fmla="*/ 1488 w 1825"/>
              <a:gd name="T5" fmla="*/ 288 h 577"/>
              <a:gd name="T6" fmla="*/ 1584 w 1825"/>
              <a:gd name="T7" fmla="*/ 384 h 577"/>
              <a:gd name="T8" fmla="*/ 1632 w 1825"/>
              <a:gd name="T9" fmla="*/ 528 h 577"/>
              <a:gd name="T10" fmla="*/ 1536 w 1825"/>
              <a:gd name="T11" fmla="*/ 576 h 577"/>
              <a:gd name="T12" fmla="*/ 1824 w 1825"/>
              <a:gd name="T13" fmla="*/ 384 h 577"/>
              <a:gd name="T14" fmla="*/ 1776 w 1825"/>
              <a:gd name="T15" fmla="*/ 384 h 577"/>
              <a:gd name="T16" fmla="*/ 1584 w 1825"/>
              <a:gd name="T17" fmla="*/ 240 h 577"/>
              <a:gd name="T18" fmla="*/ 1440 w 1825"/>
              <a:gd name="T19" fmla="*/ 0 h 577"/>
              <a:gd name="T20" fmla="*/ 1248 w 1825"/>
              <a:gd name="T21" fmla="*/ 0 h 577"/>
              <a:gd name="T22" fmla="*/ 1344 w 1825"/>
              <a:gd name="T23" fmla="*/ 144 h 577"/>
              <a:gd name="T24" fmla="*/ 1248 w 1825"/>
              <a:gd name="T25" fmla="*/ 144 h 577"/>
              <a:gd name="T26" fmla="*/ 1104 w 1825"/>
              <a:gd name="T27" fmla="*/ 0 h 577"/>
              <a:gd name="T28" fmla="*/ 960 w 1825"/>
              <a:gd name="T29" fmla="*/ 0 h 577"/>
              <a:gd name="T30" fmla="*/ 1104 w 1825"/>
              <a:gd name="T31" fmla="*/ 144 h 577"/>
              <a:gd name="T32" fmla="*/ 912 w 1825"/>
              <a:gd name="T33" fmla="*/ 144 h 577"/>
              <a:gd name="T34" fmla="*/ 768 w 1825"/>
              <a:gd name="T35" fmla="*/ 0 h 577"/>
              <a:gd name="T36" fmla="*/ 576 w 1825"/>
              <a:gd name="T37" fmla="*/ 0 h 577"/>
              <a:gd name="T38" fmla="*/ 720 w 1825"/>
              <a:gd name="T39" fmla="*/ 144 h 577"/>
              <a:gd name="T40" fmla="*/ 480 w 1825"/>
              <a:gd name="T41" fmla="*/ 144 h 577"/>
              <a:gd name="T42" fmla="*/ 384 w 1825"/>
              <a:gd name="T43" fmla="*/ 0 h 577"/>
              <a:gd name="T44" fmla="*/ 0 w 1825"/>
              <a:gd name="T45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825" h="577">
                <a:moveTo>
                  <a:pt x="0" y="0"/>
                </a:moveTo>
                <a:lnTo>
                  <a:pt x="192" y="288"/>
                </a:lnTo>
                <a:lnTo>
                  <a:pt x="1488" y="288"/>
                </a:lnTo>
                <a:lnTo>
                  <a:pt x="1584" y="384"/>
                </a:lnTo>
                <a:lnTo>
                  <a:pt x="1632" y="528"/>
                </a:lnTo>
                <a:lnTo>
                  <a:pt x="1536" y="576"/>
                </a:lnTo>
                <a:lnTo>
                  <a:pt x="1824" y="384"/>
                </a:lnTo>
                <a:lnTo>
                  <a:pt x="1776" y="384"/>
                </a:lnTo>
                <a:lnTo>
                  <a:pt x="1584" y="240"/>
                </a:lnTo>
                <a:lnTo>
                  <a:pt x="1440" y="0"/>
                </a:lnTo>
                <a:lnTo>
                  <a:pt x="1248" y="0"/>
                </a:lnTo>
                <a:lnTo>
                  <a:pt x="1344" y="144"/>
                </a:lnTo>
                <a:lnTo>
                  <a:pt x="1248" y="144"/>
                </a:lnTo>
                <a:lnTo>
                  <a:pt x="1104" y="0"/>
                </a:lnTo>
                <a:lnTo>
                  <a:pt x="960" y="0"/>
                </a:lnTo>
                <a:lnTo>
                  <a:pt x="1104" y="144"/>
                </a:lnTo>
                <a:lnTo>
                  <a:pt x="912" y="144"/>
                </a:lnTo>
                <a:lnTo>
                  <a:pt x="768" y="0"/>
                </a:lnTo>
                <a:lnTo>
                  <a:pt x="576" y="0"/>
                </a:lnTo>
                <a:lnTo>
                  <a:pt x="720" y="144"/>
                </a:lnTo>
                <a:lnTo>
                  <a:pt x="480" y="144"/>
                </a:lnTo>
                <a:lnTo>
                  <a:pt x="384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189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9" name="Freeform 19"/>
          <p:cNvSpPr>
            <a:spLocks/>
          </p:cNvSpPr>
          <p:nvPr/>
        </p:nvSpPr>
        <p:spPr bwMode="auto">
          <a:xfrm>
            <a:off x="2819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40" name="Freeform 20"/>
          <p:cNvSpPr>
            <a:spLocks/>
          </p:cNvSpPr>
          <p:nvPr/>
        </p:nvSpPr>
        <p:spPr bwMode="auto">
          <a:xfrm>
            <a:off x="3962400" y="2667000"/>
            <a:ext cx="915988" cy="1754188"/>
          </a:xfrm>
          <a:custGeom>
            <a:avLst/>
            <a:gdLst>
              <a:gd name="T0" fmla="*/ 192 w 577"/>
              <a:gd name="T1" fmla="*/ 1104 h 1105"/>
              <a:gd name="T2" fmla="*/ 0 w 577"/>
              <a:gd name="T3" fmla="*/ 1104 h 1105"/>
              <a:gd name="T4" fmla="*/ 0 w 577"/>
              <a:gd name="T5" fmla="*/ 528 h 1105"/>
              <a:gd name="T6" fmla="*/ 48 w 577"/>
              <a:gd name="T7" fmla="*/ 384 h 1105"/>
              <a:gd name="T8" fmla="*/ 96 w 577"/>
              <a:gd name="T9" fmla="*/ 192 h 1105"/>
              <a:gd name="T10" fmla="*/ 96 w 577"/>
              <a:gd name="T11" fmla="*/ 0 h 1105"/>
              <a:gd name="T12" fmla="*/ 480 w 577"/>
              <a:gd name="T13" fmla="*/ 0 h 1105"/>
              <a:gd name="T14" fmla="*/ 480 w 577"/>
              <a:gd name="T15" fmla="*/ 192 h 1105"/>
              <a:gd name="T16" fmla="*/ 576 w 577"/>
              <a:gd name="T17" fmla="*/ 528 h 1105"/>
              <a:gd name="T18" fmla="*/ 576 w 577"/>
              <a:gd name="T19" fmla="*/ 1104 h 1105"/>
              <a:gd name="T20" fmla="*/ 384 w 577"/>
              <a:gd name="T21" fmla="*/ 1104 h 1105"/>
              <a:gd name="T22" fmla="*/ 384 w 577"/>
              <a:gd name="T23" fmla="*/ 528 h 1105"/>
              <a:gd name="T24" fmla="*/ 288 w 577"/>
              <a:gd name="T25" fmla="*/ 336 h 1105"/>
              <a:gd name="T26" fmla="*/ 192 w 577"/>
              <a:gd name="T27" fmla="*/ 528 h 1105"/>
              <a:gd name="T28" fmla="*/ 192 w 577"/>
              <a:gd name="T29" fmla="*/ 1104 h 1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577" h="1105">
                <a:moveTo>
                  <a:pt x="192" y="1104"/>
                </a:moveTo>
                <a:lnTo>
                  <a:pt x="0" y="1104"/>
                </a:lnTo>
                <a:lnTo>
                  <a:pt x="0" y="528"/>
                </a:lnTo>
                <a:lnTo>
                  <a:pt x="48" y="384"/>
                </a:lnTo>
                <a:lnTo>
                  <a:pt x="96" y="192"/>
                </a:lnTo>
                <a:lnTo>
                  <a:pt x="96" y="0"/>
                </a:lnTo>
                <a:lnTo>
                  <a:pt x="480" y="0"/>
                </a:lnTo>
                <a:lnTo>
                  <a:pt x="480" y="192"/>
                </a:lnTo>
                <a:lnTo>
                  <a:pt x="576" y="528"/>
                </a:lnTo>
                <a:lnTo>
                  <a:pt x="576" y="1104"/>
                </a:lnTo>
                <a:lnTo>
                  <a:pt x="384" y="1104"/>
                </a:lnTo>
                <a:lnTo>
                  <a:pt x="384" y="528"/>
                </a:lnTo>
                <a:lnTo>
                  <a:pt x="288" y="336"/>
                </a:lnTo>
                <a:lnTo>
                  <a:pt x="192" y="528"/>
                </a:lnTo>
                <a:lnTo>
                  <a:pt x="192" y="110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143" name="Group 23"/>
          <p:cNvGrpSpPr>
            <a:grpSpLocks/>
          </p:cNvGrpSpPr>
          <p:nvPr/>
        </p:nvGrpSpPr>
        <p:grpSpPr bwMode="auto">
          <a:xfrm>
            <a:off x="2520950" y="1987550"/>
            <a:ext cx="2349500" cy="673100"/>
            <a:chOff x="1588" y="1252"/>
            <a:chExt cx="1480" cy="424"/>
          </a:xfrm>
        </p:grpSpPr>
        <p:sp>
          <p:nvSpPr>
            <p:cNvPr id="5141" name="Rectangle 21" descr="Wide upward diagonal"/>
            <p:cNvSpPr>
              <a:spLocks noChangeArrowheads="1"/>
            </p:cNvSpPr>
            <p:nvPr/>
          </p:nvSpPr>
          <p:spPr bwMode="auto">
            <a:xfrm>
              <a:off x="1588" y="1252"/>
              <a:ext cx="1480" cy="424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folHlink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2" name="Rectangle 22"/>
            <p:cNvSpPr>
              <a:spLocks noChangeArrowheads="1"/>
            </p:cNvSpPr>
            <p:nvPr/>
          </p:nvSpPr>
          <p:spPr bwMode="auto">
            <a:xfrm>
              <a:off x="1588" y="1300"/>
              <a:ext cx="1432" cy="328"/>
            </a:xfrm>
            <a:prstGeom prst="rect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44" name="Rectangle 24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50" name="Group 30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5145" name="Rectangle 25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6" name="Rectangle 26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7" name="Rectangle 27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8" name="Rectangle 28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49" name="Rectangle 29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685800" y="914400"/>
            <a:ext cx="533400" cy="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304800" y="685800"/>
            <a:ext cx="609600" cy="83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3" name="Oval 33"/>
          <p:cNvSpPr>
            <a:spLocks noChangeArrowheads="1"/>
          </p:cNvSpPr>
          <p:nvPr/>
        </p:nvSpPr>
        <p:spPr bwMode="auto">
          <a:xfrm>
            <a:off x="311150" y="1377950"/>
            <a:ext cx="139700" cy="1397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87350" y="1530350"/>
            <a:ext cx="444500" cy="635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68" name="Group 48"/>
          <p:cNvGrpSpPr>
            <a:grpSpLocks/>
          </p:cNvGrpSpPr>
          <p:nvPr/>
        </p:nvGrpSpPr>
        <p:grpSpPr bwMode="auto">
          <a:xfrm>
            <a:off x="1524000" y="1905000"/>
            <a:ext cx="990600" cy="915988"/>
            <a:chOff x="960" y="1200"/>
            <a:chExt cx="624" cy="577"/>
          </a:xfrm>
        </p:grpSpPr>
        <p:grpSp>
          <p:nvGrpSpPr>
            <p:cNvPr id="5159" name="Group 39"/>
            <p:cNvGrpSpPr>
              <a:grpSpLocks/>
            </p:cNvGrpSpPr>
            <p:nvPr/>
          </p:nvGrpSpPr>
          <p:grpSpPr bwMode="auto">
            <a:xfrm>
              <a:off x="960" y="1200"/>
              <a:ext cx="624" cy="576"/>
              <a:chOff x="960" y="1200"/>
              <a:chExt cx="624" cy="576"/>
            </a:xfrm>
          </p:grpSpPr>
          <p:sp>
            <p:nvSpPr>
              <p:cNvPr id="5155" name="Rectangle 35"/>
              <p:cNvSpPr>
                <a:spLocks noChangeArrowheads="1"/>
              </p:cNvSpPr>
              <p:nvPr/>
            </p:nvSpPr>
            <p:spPr bwMode="auto">
              <a:xfrm>
                <a:off x="960" y="1296"/>
                <a:ext cx="624" cy="384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6" name="AutoShape 36"/>
              <p:cNvSpPr>
                <a:spLocks noChangeArrowheads="1"/>
              </p:cNvSpPr>
              <p:nvPr/>
            </p:nvSpPr>
            <p:spPr bwMode="auto">
              <a:xfrm rot="-10800000" flipH="1" flipV="1">
                <a:off x="1104" y="1680"/>
                <a:ext cx="336" cy="96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7" name="Rectangle 37"/>
              <p:cNvSpPr>
                <a:spLocks noChangeArrowheads="1"/>
              </p:cNvSpPr>
              <p:nvPr/>
            </p:nvSpPr>
            <p:spPr bwMode="auto">
              <a:xfrm>
                <a:off x="110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58" name="Rectangle 38"/>
              <p:cNvSpPr>
                <a:spLocks noChangeArrowheads="1"/>
              </p:cNvSpPr>
              <p:nvPr/>
            </p:nvSpPr>
            <p:spPr bwMode="auto">
              <a:xfrm>
                <a:off x="1344" y="1200"/>
                <a:ext cx="96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5167" name="Group 47"/>
            <p:cNvGrpSpPr>
              <a:grpSpLocks/>
            </p:cNvGrpSpPr>
            <p:nvPr/>
          </p:nvGrpSpPr>
          <p:grpSpPr bwMode="auto">
            <a:xfrm>
              <a:off x="964" y="1252"/>
              <a:ext cx="616" cy="525"/>
              <a:chOff x="964" y="1252"/>
              <a:chExt cx="616" cy="525"/>
            </a:xfrm>
          </p:grpSpPr>
          <p:sp>
            <p:nvSpPr>
              <p:cNvPr id="5160" name="Rectangle 40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1" name="Rectangle 41" descr="Wide upward diagonal"/>
              <p:cNvSpPr>
                <a:spLocks noChangeArrowheads="1"/>
              </p:cNvSpPr>
              <p:nvPr/>
            </p:nvSpPr>
            <p:spPr bwMode="auto">
              <a:xfrm>
                <a:off x="144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2" name="Rectangle 42" descr="Wide upward diagonal"/>
              <p:cNvSpPr>
                <a:spLocks noChangeArrowheads="1"/>
              </p:cNvSpPr>
              <p:nvPr/>
            </p:nvSpPr>
            <p:spPr bwMode="auto">
              <a:xfrm>
                <a:off x="96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3" name="Rectangle 43" descr="Wide upward diagonal"/>
              <p:cNvSpPr>
                <a:spLocks noChangeArrowheads="1"/>
              </p:cNvSpPr>
              <p:nvPr/>
            </p:nvSpPr>
            <p:spPr bwMode="auto">
              <a:xfrm>
                <a:off x="1204" y="1252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4" name="AutoShape 44" descr="Wide upward diagonal"/>
              <p:cNvSpPr>
                <a:spLocks noChangeArrowheads="1"/>
              </p:cNvSpPr>
              <p:nvPr/>
            </p:nvSpPr>
            <p:spPr bwMode="auto">
              <a:xfrm rot="-10800000" flipH="1" flipV="1">
                <a:off x="1156" y="1636"/>
                <a:ext cx="232" cy="4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5" name="Rectangle 45" descr="Wide upward diagonal"/>
              <p:cNvSpPr>
                <a:spLocks noChangeArrowheads="1"/>
              </p:cNvSpPr>
              <p:nvPr/>
            </p:nvSpPr>
            <p:spPr bwMode="auto">
              <a:xfrm>
                <a:off x="964" y="1636"/>
                <a:ext cx="136" cy="40"/>
              </a:xfrm>
              <a:prstGeom prst="rect">
                <a:avLst/>
              </a:pr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66" name="Freeform 46" descr="Wide upward diagonal"/>
              <p:cNvSpPr>
                <a:spLocks/>
              </p:cNvSpPr>
              <p:nvPr/>
            </p:nvSpPr>
            <p:spPr bwMode="auto">
              <a:xfrm>
                <a:off x="1056" y="1680"/>
                <a:ext cx="433" cy="97"/>
              </a:xfrm>
              <a:custGeom>
                <a:avLst/>
                <a:gdLst>
                  <a:gd name="T0" fmla="*/ 48 w 433"/>
                  <a:gd name="T1" fmla="*/ 0 h 97"/>
                  <a:gd name="T2" fmla="*/ 0 w 433"/>
                  <a:gd name="T3" fmla="*/ 0 h 97"/>
                  <a:gd name="T4" fmla="*/ 96 w 433"/>
                  <a:gd name="T5" fmla="*/ 96 h 97"/>
                  <a:gd name="T6" fmla="*/ 336 w 433"/>
                  <a:gd name="T7" fmla="*/ 96 h 97"/>
                  <a:gd name="T8" fmla="*/ 432 w 433"/>
                  <a:gd name="T9" fmla="*/ 0 h 97"/>
                  <a:gd name="T10" fmla="*/ 384 w 433"/>
                  <a:gd name="T11" fmla="*/ 0 h 97"/>
                  <a:gd name="T12" fmla="*/ 336 w 433"/>
                  <a:gd name="T13" fmla="*/ 48 h 97"/>
                  <a:gd name="T14" fmla="*/ 96 w 433"/>
                  <a:gd name="T15" fmla="*/ 48 h 97"/>
                  <a:gd name="T16" fmla="*/ 48 w 433"/>
                  <a:gd name="T1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33" h="97">
                    <a:moveTo>
                      <a:pt x="48" y="0"/>
                    </a:moveTo>
                    <a:lnTo>
                      <a:pt x="0" y="0"/>
                    </a:lnTo>
                    <a:lnTo>
                      <a:pt x="96" y="96"/>
                    </a:lnTo>
                    <a:lnTo>
                      <a:pt x="336" y="96"/>
                    </a:lnTo>
                    <a:lnTo>
                      <a:pt x="432" y="0"/>
                    </a:lnTo>
                    <a:lnTo>
                      <a:pt x="384" y="0"/>
                    </a:lnTo>
                    <a:lnTo>
                      <a:pt x="336" y="48"/>
                    </a:lnTo>
                    <a:lnTo>
                      <a:pt x="96" y="48"/>
                    </a:lnTo>
                    <a:lnTo>
                      <a:pt x="48" y="0"/>
                    </a:lnTo>
                  </a:path>
                </a:pathLst>
              </a:custGeom>
              <a:pattFill prst="wdUpDiag">
                <a:fgClr>
                  <a:schemeClr val="folHlink"/>
                </a:fgClr>
                <a:bgClr>
                  <a:schemeClr val="bg2"/>
                </a:bgClr>
              </a:patt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5173" name="Group 53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5169" name="Rectangle 49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0" name="Rectangle 50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1" name="Rectangle 51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2" name="Oval 52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6" name="Group 56"/>
          <p:cNvGrpSpPr>
            <a:grpSpLocks/>
          </p:cNvGrpSpPr>
          <p:nvPr/>
        </p:nvGrpSpPr>
        <p:grpSpPr bwMode="auto">
          <a:xfrm>
            <a:off x="1987550" y="2063750"/>
            <a:ext cx="63500" cy="520700"/>
            <a:chOff x="1252" y="1300"/>
            <a:chExt cx="40" cy="328"/>
          </a:xfrm>
        </p:grpSpPr>
        <p:sp>
          <p:nvSpPr>
            <p:cNvPr id="5174" name="Rectangle 54"/>
            <p:cNvSpPr>
              <a:spLocks noChangeArrowheads="1"/>
            </p:cNvSpPr>
            <p:nvPr/>
          </p:nvSpPr>
          <p:spPr bwMode="auto">
            <a:xfrm rot="780000">
              <a:off x="1252" y="1300"/>
              <a:ext cx="40" cy="328"/>
            </a:xfrm>
            <a:prstGeom prst="rect">
              <a:avLst/>
            </a:prstGeom>
            <a:solidFill>
              <a:srgbClr val="EF91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5" name="Oval 55"/>
            <p:cNvSpPr>
              <a:spLocks noChangeArrowheads="1"/>
            </p:cNvSpPr>
            <p:nvPr/>
          </p:nvSpPr>
          <p:spPr bwMode="auto">
            <a:xfrm rot="780000">
              <a:off x="1252" y="1444"/>
              <a:ext cx="40" cy="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79" name="Group 59"/>
          <p:cNvGrpSpPr>
            <a:grpSpLocks/>
          </p:cNvGrpSpPr>
          <p:nvPr/>
        </p:nvGrpSpPr>
        <p:grpSpPr bwMode="auto">
          <a:xfrm>
            <a:off x="1911350" y="2673350"/>
            <a:ext cx="215900" cy="215900"/>
            <a:chOff x="1204" y="1684"/>
            <a:chExt cx="136" cy="136"/>
          </a:xfrm>
        </p:grpSpPr>
        <p:sp>
          <p:nvSpPr>
            <p:cNvPr id="5177" name="Rectangle 57"/>
            <p:cNvSpPr>
              <a:spLocks noChangeArrowheads="1"/>
            </p:cNvSpPr>
            <p:nvPr/>
          </p:nvSpPr>
          <p:spPr bwMode="auto">
            <a:xfrm>
              <a:off x="1252" y="1684"/>
              <a:ext cx="40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78" name="Rectangle 58"/>
            <p:cNvSpPr>
              <a:spLocks noChangeArrowheads="1"/>
            </p:cNvSpPr>
            <p:nvPr/>
          </p:nvSpPr>
          <p:spPr bwMode="auto">
            <a:xfrm>
              <a:off x="1204" y="1780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194" name="Group 74"/>
          <p:cNvGrpSpPr>
            <a:grpSpLocks/>
          </p:cNvGrpSpPr>
          <p:nvPr/>
        </p:nvGrpSpPr>
        <p:grpSpPr bwMode="auto">
          <a:xfrm>
            <a:off x="304800" y="1600200"/>
            <a:ext cx="1289050" cy="1068388"/>
            <a:chOff x="192" y="1008"/>
            <a:chExt cx="812" cy="673"/>
          </a:xfrm>
        </p:grpSpPr>
        <p:sp>
          <p:nvSpPr>
            <p:cNvPr id="5180" name="Rectangle 60"/>
            <p:cNvSpPr>
              <a:spLocks noChangeArrowheads="1"/>
            </p:cNvSpPr>
            <p:nvPr/>
          </p:nvSpPr>
          <p:spPr bwMode="auto">
            <a:xfrm>
              <a:off x="820" y="1252"/>
              <a:ext cx="184" cy="424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50000">
                  <a:srgbClr val="000000">
                    <a:gamma/>
                    <a:tint val="60000"/>
                    <a:invGamma/>
                  </a:srgbClr>
                </a:gs>
                <a:gs pos="100000">
                  <a:srgbClr val="000000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1" name="Rectangle 61"/>
            <p:cNvSpPr>
              <a:spLocks noChangeArrowheads="1"/>
            </p:cNvSpPr>
            <p:nvPr/>
          </p:nvSpPr>
          <p:spPr bwMode="auto">
            <a:xfrm>
              <a:off x="916" y="1252"/>
              <a:ext cx="40" cy="42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6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6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82" name="Oval 62"/>
            <p:cNvSpPr>
              <a:spLocks noChangeArrowheads="1"/>
            </p:cNvSpPr>
            <p:nvPr/>
          </p:nvSpPr>
          <p:spPr bwMode="auto">
            <a:xfrm>
              <a:off x="916" y="1204"/>
              <a:ext cx="40" cy="40"/>
            </a:xfrm>
            <a:prstGeom prst="ellipse">
              <a:avLst/>
            </a:prstGeom>
            <a:solidFill>
              <a:schemeClr val="folHlink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193" name="Group 73"/>
            <p:cNvGrpSpPr>
              <a:grpSpLocks/>
            </p:cNvGrpSpPr>
            <p:nvPr/>
          </p:nvGrpSpPr>
          <p:grpSpPr bwMode="auto">
            <a:xfrm>
              <a:off x="192" y="1008"/>
              <a:ext cx="625" cy="673"/>
              <a:chOff x="192" y="1008"/>
              <a:chExt cx="625" cy="673"/>
            </a:xfrm>
          </p:grpSpPr>
          <p:sp>
            <p:nvSpPr>
              <p:cNvPr id="5183" name="Freeform 63"/>
              <p:cNvSpPr>
                <a:spLocks/>
              </p:cNvSpPr>
              <p:nvPr/>
            </p:nvSpPr>
            <p:spPr bwMode="auto">
              <a:xfrm>
                <a:off x="192" y="1008"/>
                <a:ext cx="625" cy="673"/>
              </a:xfrm>
              <a:custGeom>
                <a:avLst/>
                <a:gdLst>
                  <a:gd name="T0" fmla="*/ 624 w 625"/>
                  <a:gd name="T1" fmla="*/ 672 h 673"/>
                  <a:gd name="T2" fmla="*/ 624 w 625"/>
                  <a:gd name="T3" fmla="*/ 240 h 673"/>
                  <a:gd name="T4" fmla="*/ 528 w 625"/>
                  <a:gd name="T5" fmla="*/ 240 h 673"/>
                  <a:gd name="T6" fmla="*/ 480 w 625"/>
                  <a:gd name="T7" fmla="*/ 240 h 673"/>
                  <a:gd name="T8" fmla="*/ 432 w 625"/>
                  <a:gd name="T9" fmla="*/ 288 h 673"/>
                  <a:gd name="T10" fmla="*/ 432 w 625"/>
                  <a:gd name="T11" fmla="*/ 240 h 673"/>
                  <a:gd name="T12" fmla="*/ 384 w 625"/>
                  <a:gd name="T13" fmla="*/ 288 h 673"/>
                  <a:gd name="T14" fmla="*/ 384 w 625"/>
                  <a:gd name="T15" fmla="*/ 240 h 673"/>
                  <a:gd name="T16" fmla="*/ 336 w 625"/>
                  <a:gd name="T17" fmla="*/ 240 h 673"/>
                  <a:gd name="T18" fmla="*/ 336 w 625"/>
                  <a:gd name="T19" fmla="*/ 0 h 673"/>
                  <a:gd name="T20" fmla="*/ 48 w 625"/>
                  <a:gd name="T21" fmla="*/ 0 h 673"/>
                  <a:gd name="T22" fmla="*/ 48 w 625"/>
                  <a:gd name="T23" fmla="*/ 288 h 673"/>
                  <a:gd name="T24" fmla="*/ 0 w 625"/>
                  <a:gd name="T25" fmla="*/ 336 h 673"/>
                  <a:gd name="T26" fmla="*/ 48 w 625"/>
                  <a:gd name="T27" fmla="*/ 336 h 673"/>
                  <a:gd name="T28" fmla="*/ 48 w 625"/>
                  <a:gd name="T29" fmla="*/ 384 h 673"/>
                  <a:gd name="T30" fmla="*/ 96 w 625"/>
                  <a:gd name="T31" fmla="*/ 384 h 673"/>
                  <a:gd name="T32" fmla="*/ 96 w 625"/>
                  <a:gd name="T33" fmla="*/ 432 h 673"/>
                  <a:gd name="T34" fmla="*/ 144 w 625"/>
                  <a:gd name="T35" fmla="*/ 432 h 673"/>
                  <a:gd name="T36" fmla="*/ 144 w 625"/>
                  <a:gd name="T37" fmla="*/ 480 h 673"/>
                  <a:gd name="T38" fmla="*/ 192 w 625"/>
                  <a:gd name="T39" fmla="*/ 480 h 673"/>
                  <a:gd name="T40" fmla="*/ 192 w 625"/>
                  <a:gd name="T41" fmla="*/ 528 h 673"/>
                  <a:gd name="T42" fmla="*/ 240 w 625"/>
                  <a:gd name="T43" fmla="*/ 528 h 673"/>
                  <a:gd name="T44" fmla="*/ 240 w 625"/>
                  <a:gd name="T45" fmla="*/ 576 h 673"/>
                  <a:gd name="T46" fmla="*/ 624 w 625"/>
                  <a:gd name="T47" fmla="*/ 672 h 6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25" h="673">
                    <a:moveTo>
                      <a:pt x="624" y="672"/>
                    </a:moveTo>
                    <a:lnTo>
                      <a:pt x="624" y="240"/>
                    </a:lnTo>
                    <a:lnTo>
                      <a:pt x="528" y="240"/>
                    </a:lnTo>
                    <a:lnTo>
                      <a:pt x="480" y="240"/>
                    </a:lnTo>
                    <a:lnTo>
                      <a:pt x="432" y="288"/>
                    </a:lnTo>
                    <a:lnTo>
                      <a:pt x="432" y="240"/>
                    </a:lnTo>
                    <a:lnTo>
                      <a:pt x="384" y="288"/>
                    </a:lnTo>
                    <a:lnTo>
                      <a:pt x="384" y="240"/>
                    </a:lnTo>
                    <a:lnTo>
                      <a:pt x="336" y="240"/>
                    </a:lnTo>
                    <a:lnTo>
                      <a:pt x="336" y="0"/>
                    </a:lnTo>
                    <a:lnTo>
                      <a:pt x="48" y="0"/>
                    </a:lnTo>
                    <a:lnTo>
                      <a:pt x="48" y="288"/>
                    </a:lnTo>
                    <a:lnTo>
                      <a:pt x="0" y="336"/>
                    </a:lnTo>
                    <a:lnTo>
                      <a:pt x="48" y="336"/>
                    </a:lnTo>
                    <a:lnTo>
                      <a:pt x="48" y="384"/>
                    </a:lnTo>
                    <a:lnTo>
                      <a:pt x="96" y="384"/>
                    </a:lnTo>
                    <a:lnTo>
                      <a:pt x="96" y="432"/>
                    </a:lnTo>
                    <a:lnTo>
                      <a:pt x="144" y="432"/>
                    </a:lnTo>
                    <a:lnTo>
                      <a:pt x="144" y="480"/>
                    </a:lnTo>
                    <a:lnTo>
                      <a:pt x="192" y="480"/>
                    </a:lnTo>
                    <a:lnTo>
                      <a:pt x="192" y="528"/>
                    </a:lnTo>
                    <a:lnTo>
                      <a:pt x="240" y="528"/>
                    </a:lnTo>
                    <a:lnTo>
                      <a:pt x="240" y="576"/>
                    </a:lnTo>
                    <a:lnTo>
                      <a:pt x="624" y="672"/>
                    </a:lnTo>
                  </a:path>
                </a:pathLst>
              </a:custGeom>
              <a:gradFill rotWithShape="0">
                <a:gsLst>
                  <a:gs pos="0">
                    <a:srgbClr val="000000"/>
                  </a:gs>
                  <a:gs pos="50000">
                    <a:srgbClr val="000000">
                      <a:gamma/>
                      <a:tint val="89804"/>
                      <a:invGamma/>
                    </a:srgbClr>
                  </a:gs>
                  <a:gs pos="100000">
                    <a:srgbClr val="000000"/>
                  </a:gs>
                </a:gsLst>
                <a:lin ang="18900000" scaled="1"/>
              </a:gra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84" name="Arc 64"/>
              <p:cNvSpPr>
                <a:spLocks/>
              </p:cNvSpPr>
              <p:nvPr/>
            </p:nvSpPr>
            <p:spPr bwMode="auto">
              <a:xfrm>
                <a:off x="192" y="1248"/>
                <a:ext cx="332" cy="92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5" name="Arc 65"/>
              <p:cNvSpPr>
                <a:spLocks/>
              </p:cNvSpPr>
              <p:nvPr/>
            </p:nvSpPr>
            <p:spPr bwMode="auto">
              <a:xfrm>
                <a:off x="288" y="1248"/>
                <a:ext cx="236" cy="140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6" name="Arc 66"/>
              <p:cNvSpPr>
                <a:spLocks/>
              </p:cNvSpPr>
              <p:nvPr/>
            </p:nvSpPr>
            <p:spPr bwMode="auto">
              <a:xfrm>
                <a:off x="336" y="1248"/>
                <a:ext cx="236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7" name="Arc 67"/>
              <p:cNvSpPr>
                <a:spLocks/>
              </p:cNvSpPr>
              <p:nvPr/>
            </p:nvSpPr>
            <p:spPr bwMode="auto">
              <a:xfrm>
                <a:off x="384" y="1296"/>
                <a:ext cx="188" cy="188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8" name="Arc 68"/>
              <p:cNvSpPr>
                <a:spLocks/>
              </p:cNvSpPr>
              <p:nvPr/>
            </p:nvSpPr>
            <p:spPr bwMode="auto">
              <a:xfrm>
                <a:off x="432" y="1296"/>
                <a:ext cx="188" cy="236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89" name="Arc 69"/>
              <p:cNvSpPr>
                <a:spLocks/>
              </p:cNvSpPr>
              <p:nvPr/>
            </p:nvSpPr>
            <p:spPr bwMode="auto">
              <a:xfrm>
                <a:off x="432" y="1296"/>
                <a:ext cx="188" cy="28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0" name="Arc 70"/>
              <p:cNvSpPr>
                <a:spLocks/>
              </p:cNvSpPr>
              <p:nvPr/>
            </p:nvSpPr>
            <p:spPr bwMode="auto">
              <a:xfrm>
                <a:off x="240" y="1248"/>
                <a:ext cx="284" cy="44"/>
              </a:xfrm>
              <a:custGeom>
                <a:avLst/>
                <a:gdLst>
                  <a:gd name="G0" fmla="+- 0 0 0"/>
                  <a:gd name="G1" fmla="+- 0 0 0"/>
                  <a:gd name="G2" fmla="+- 21600 0 0"/>
                  <a:gd name="T0" fmla="*/ 21600 w 21600"/>
                  <a:gd name="T1" fmla="*/ 0 h 21600"/>
                  <a:gd name="T2" fmla="*/ 0 w 21600"/>
                  <a:gd name="T3" fmla="*/ 21600 h 21600"/>
                  <a:gd name="T4" fmla="*/ 0 w 21600"/>
                  <a:gd name="T5" fmla="*/ 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</a:path>
                  <a:path w="21600" h="21600" stroke="0" extrusionOk="0">
                    <a:moveTo>
                      <a:pt x="21600" y="0"/>
                    </a:moveTo>
                    <a:cubicBezTo>
                      <a:pt x="21600" y="11929"/>
                      <a:pt x="11929" y="21600"/>
                      <a:pt x="0" y="21600"/>
                    </a:cubicBezTo>
                    <a:lnTo>
                      <a:pt x="0" y="0"/>
                    </a:lnTo>
                    <a:close/>
                  </a:path>
                </a:pathLst>
              </a:custGeom>
              <a:noFill/>
              <a:ln w="12700" cap="rnd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1" name="Rectangle 71"/>
              <p:cNvSpPr>
                <a:spLocks noChangeArrowheads="1"/>
              </p:cNvSpPr>
              <p:nvPr/>
            </p:nvSpPr>
            <p:spPr bwMode="auto">
              <a:xfrm>
                <a:off x="244" y="1012"/>
                <a:ext cx="280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192" name="Oval 72"/>
              <p:cNvSpPr>
                <a:spLocks noChangeArrowheads="1"/>
              </p:cNvSpPr>
              <p:nvPr/>
            </p:nvSpPr>
            <p:spPr bwMode="auto">
              <a:xfrm>
                <a:off x="196" y="1012"/>
                <a:ext cx="40" cy="40"/>
              </a:xfrm>
              <a:prstGeom prst="ellipse">
                <a:avLst/>
              </a:prstGeom>
              <a:solidFill>
                <a:schemeClr val="fol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5197" name="Group 77"/>
          <p:cNvGrpSpPr>
            <a:grpSpLocks/>
          </p:cNvGrpSpPr>
          <p:nvPr/>
        </p:nvGrpSpPr>
        <p:grpSpPr bwMode="auto">
          <a:xfrm>
            <a:off x="241300" y="88900"/>
            <a:ext cx="1346200" cy="584200"/>
            <a:chOff x="152" y="56"/>
            <a:chExt cx="848" cy="368"/>
          </a:xfrm>
        </p:grpSpPr>
        <p:sp>
          <p:nvSpPr>
            <p:cNvPr id="5195" name="Rectangle 75"/>
            <p:cNvSpPr>
              <a:spLocks noChangeArrowheads="1"/>
            </p:cNvSpPr>
            <p:nvPr/>
          </p:nvSpPr>
          <p:spPr bwMode="auto">
            <a:xfrm>
              <a:off x="152" y="56"/>
              <a:ext cx="848" cy="368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96" name="Rectangle 76"/>
            <p:cNvSpPr>
              <a:spLocks noChangeArrowheads="1"/>
            </p:cNvSpPr>
            <p:nvPr/>
          </p:nvSpPr>
          <p:spPr bwMode="auto">
            <a:xfrm>
              <a:off x="196" y="100"/>
              <a:ext cx="760" cy="280"/>
            </a:xfrm>
            <a:prstGeom prst="rect">
              <a:avLst/>
            </a:prstGeom>
            <a:noFill/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05" name="Group 85"/>
          <p:cNvGrpSpPr>
            <a:grpSpLocks/>
          </p:cNvGrpSpPr>
          <p:nvPr/>
        </p:nvGrpSpPr>
        <p:grpSpPr bwMode="auto">
          <a:xfrm>
            <a:off x="304800" y="685800"/>
            <a:ext cx="915988" cy="839788"/>
            <a:chOff x="192" y="432"/>
            <a:chExt cx="577" cy="529"/>
          </a:xfrm>
        </p:grpSpPr>
        <p:grpSp>
          <p:nvGrpSpPr>
            <p:cNvPr id="5203" name="Group 83"/>
            <p:cNvGrpSpPr>
              <a:grpSpLocks/>
            </p:cNvGrpSpPr>
            <p:nvPr/>
          </p:nvGrpSpPr>
          <p:grpSpPr bwMode="auto">
            <a:xfrm>
              <a:off x="192" y="432"/>
              <a:ext cx="577" cy="529"/>
              <a:chOff x="192" y="432"/>
              <a:chExt cx="577" cy="529"/>
            </a:xfrm>
          </p:grpSpPr>
          <p:grpSp>
            <p:nvGrpSpPr>
              <p:cNvPr id="5200" name="Group 80"/>
              <p:cNvGrpSpPr>
                <a:grpSpLocks/>
              </p:cNvGrpSpPr>
              <p:nvPr/>
            </p:nvGrpSpPr>
            <p:grpSpPr bwMode="auto">
              <a:xfrm>
                <a:off x="192" y="432"/>
                <a:ext cx="577" cy="529"/>
                <a:chOff x="192" y="432"/>
                <a:chExt cx="577" cy="529"/>
              </a:xfrm>
            </p:grpSpPr>
            <p:sp>
              <p:nvSpPr>
                <p:cNvPr id="5198" name="Oval 78"/>
                <p:cNvSpPr>
                  <a:spLocks noChangeArrowheads="1"/>
                </p:cNvSpPr>
                <p:nvPr/>
              </p:nvSpPr>
              <p:spPr bwMode="auto">
                <a:xfrm>
                  <a:off x="440" y="632"/>
                  <a:ext cx="320" cy="22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199" name="Freeform 79"/>
                <p:cNvSpPr>
                  <a:spLocks/>
                </p:cNvSpPr>
                <p:nvPr/>
              </p:nvSpPr>
              <p:spPr bwMode="auto">
                <a:xfrm>
                  <a:off x="192" y="432"/>
                  <a:ext cx="577" cy="529"/>
                </a:xfrm>
                <a:custGeom>
                  <a:avLst/>
                  <a:gdLst>
                    <a:gd name="T0" fmla="*/ 576 w 577"/>
                    <a:gd name="T1" fmla="*/ 336 h 529"/>
                    <a:gd name="T2" fmla="*/ 576 w 577"/>
                    <a:gd name="T3" fmla="*/ 144 h 529"/>
                    <a:gd name="T4" fmla="*/ 384 w 577"/>
                    <a:gd name="T5" fmla="*/ 144 h 529"/>
                    <a:gd name="T6" fmla="*/ 384 w 577"/>
                    <a:gd name="T7" fmla="*/ 0 h 529"/>
                    <a:gd name="T8" fmla="*/ 0 w 577"/>
                    <a:gd name="T9" fmla="*/ 0 h 529"/>
                    <a:gd name="T10" fmla="*/ 0 w 577"/>
                    <a:gd name="T11" fmla="*/ 528 h 529"/>
                    <a:gd name="T12" fmla="*/ 384 w 577"/>
                    <a:gd name="T13" fmla="*/ 528 h 529"/>
                    <a:gd name="T14" fmla="*/ 384 w 577"/>
                    <a:gd name="T15" fmla="*/ 432 h 5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577" h="529">
                      <a:moveTo>
                        <a:pt x="576" y="336"/>
                      </a:moveTo>
                      <a:lnTo>
                        <a:pt x="576" y="144"/>
                      </a:lnTo>
                      <a:lnTo>
                        <a:pt x="384" y="144"/>
                      </a:lnTo>
                      <a:lnTo>
                        <a:pt x="384" y="0"/>
                      </a:lnTo>
                      <a:lnTo>
                        <a:pt x="0" y="0"/>
                      </a:lnTo>
                      <a:lnTo>
                        <a:pt x="0" y="528"/>
                      </a:lnTo>
                      <a:lnTo>
                        <a:pt x="384" y="528"/>
                      </a:lnTo>
                      <a:lnTo>
                        <a:pt x="384" y="432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254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201" name="Rectangle 81"/>
              <p:cNvSpPr>
                <a:spLocks noChangeArrowheads="1"/>
              </p:cNvSpPr>
              <p:nvPr/>
            </p:nvSpPr>
            <p:spPr bwMode="auto">
              <a:xfrm>
                <a:off x="344" y="584"/>
                <a:ext cx="320" cy="272"/>
              </a:xfrm>
              <a:prstGeom prst="rect">
                <a:avLst/>
              </a:prstGeom>
              <a:gradFill rotWithShape="0">
                <a:gsLst>
                  <a:gs pos="0">
                    <a:srgbClr val="000000"/>
                  </a:gs>
                  <a:gs pos="100000">
                    <a:srgbClr val="000000">
                      <a:gamma/>
                      <a:tint val="89804"/>
                      <a:invGamma/>
                    </a:srgbClr>
                  </a:gs>
                </a:gsLst>
                <a:lin ang="2700000" scaled="1"/>
              </a:gra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2" name="Rectangle 82"/>
              <p:cNvSpPr>
                <a:spLocks noChangeArrowheads="1"/>
              </p:cNvSpPr>
              <p:nvPr/>
            </p:nvSpPr>
            <p:spPr bwMode="auto">
              <a:xfrm>
                <a:off x="296" y="632"/>
                <a:ext cx="32" cy="176"/>
              </a:xfrm>
              <a:prstGeom prst="rect">
                <a:avLst/>
              </a:prstGeom>
              <a:solidFill>
                <a:schemeClr val="tx2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04" name="Rectangle 84"/>
            <p:cNvSpPr>
              <a:spLocks noChangeArrowheads="1"/>
            </p:cNvSpPr>
            <p:nvPr/>
          </p:nvSpPr>
          <p:spPr bwMode="auto">
            <a:xfrm>
              <a:off x="388" y="628"/>
              <a:ext cx="232" cy="184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13" name="Group 93"/>
          <p:cNvGrpSpPr>
            <a:grpSpLocks/>
          </p:cNvGrpSpPr>
          <p:nvPr/>
        </p:nvGrpSpPr>
        <p:grpSpPr bwMode="auto">
          <a:xfrm>
            <a:off x="1447800" y="1073150"/>
            <a:ext cx="1220788" cy="833438"/>
            <a:chOff x="912" y="676"/>
            <a:chExt cx="769" cy="525"/>
          </a:xfrm>
        </p:grpSpPr>
        <p:grpSp>
          <p:nvGrpSpPr>
            <p:cNvPr id="5210" name="Group 90"/>
            <p:cNvGrpSpPr>
              <a:grpSpLocks/>
            </p:cNvGrpSpPr>
            <p:nvPr/>
          </p:nvGrpSpPr>
          <p:grpSpPr bwMode="auto">
            <a:xfrm>
              <a:off x="1156" y="676"/>
              <a:ext cx="472" cy="328"/>
              <a:chOff x="1156" y="676"/>
              <a:chExt cx="472" cy="328"/>
            </a:xfrm>
          </p:grpSpPr>
          <p:sp>
            <p:nvSpPr>
              <p:cNvPr id="5206" name="Rectangle 86"/>
              <p:cNvSpPr>
                <a:spLocks noChangeArrowheads="1"/>
              </p:cNvSpPr>
              <p:nvPr/>
            </p:nvSpPr>
            <p:spPr bwMode="auto">
              <a:xfrm>
                <a:off x="1252" y="676"/>
                <a:ext cx="88" cy="328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7" name="AutoShape 87"/>
              <p:cNvSpPr>
                <a:spLocks noChangeArrowheads="1"/>
              </p:cNvSpPr>
              <p:nvPr/>
            </p:nvSpPr>
            <p:spPr bwMode="auto">
              <a:xfrm rot="5400000" flipV="1">
                <a:off x="1420" y="652"/>
                <a:ext cx="136" cy="280"/>
              </a:xfrm>
              <a:custGeom>
                <a:avLst/>
                <a:gdLst>
                  <a:gd name="G0" fmla="+- 5399 0 0"/>
                  <a:gd name="G1" fmla="+- 21600 0 5399"/>
                  <a:gd name="G2" fmla="*/ 5399 1 2"/>
                  <a:gd name="G3" fmla="+- 21600 0 G2"/>
                  <a:gd name="G4" fmla="+/ 5399 21600 2"/>
                  <a:gd name="G5" fmla="+/ G1 0 2"/>
                  <a:gd name="G6" fmla="*/ 21600 21600 5399"/>
                  <a:gd name="G7" fmla="*/ G6 1 2"/>
                  <a:gd name="G8" fmla="+- 21600 0 G7"/>
                  <a:gd name="G9" fmla="*/ 21600 1 2"/>
                  <a:gd name="G10" fmla="+- 5399 0 G9"/>
                  <a:gd name="G11" fmla="?: G10 G8 0"/>
                  <a:gd name="G12" fmla="?: G10 G7 21600"/>
                  <a:gd name="T0" fmla="*/ 18900 w 21600"/>
                  <a:gd name="T1" fmla="*/ 10800 h 21600"/>
                  <a:gd name="T2" fmla="*/ 10800 w 21600"/>
                  <a:gd name="T3" fmla="*/ 21600 h 21600"/>
                  <a:gd name="T4" fmla="*/ 2700 w 21600"/>
                  <a:gd name="T5" fmla="*/ 10800 h 21600"/>
                  <a:gd name="T6" fmla="*/ 10800 w 21600"/>
                  <a:gd name="T7" fmla="*/ 0 h 21600"/>
                  <a:gd name="T8" fmla="*/ 4500 w 21600"/>
                  <a:gd name="T9" fmla="*/ 4500 h 21600"/>
                  <a:gd name="T10" fmla="*/ 17100 w 21600"/>
                  <a:gd name="T11" fmla="*/ 171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5399" y="21600"/>
                    </a:lnTo>
                    <a:lnTo>
                      <a:pt x="16201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8" name="Rectangle 88"/>
              <p:cNvSpPr>
                <a:spLocks noChangeArrowheads="1"/>
              </p:cNvSpPr>
              <p:nvPr/>
            </p:nvSpPr>
            <p:spPr bwMode="auto">
              <a:xfrm>
                <a:off x="1348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09" name="Rectangle 89"/>
              <p:cNvSpPr>
                <a:spLocks noChangeArrowheads="1"/>
              </p:cNvSpPr>
              <p:nvPr/>
            </p:nvSpPr>
            <p:spPr bwMode="auto">
              <a:xfrm>
                <a:off x="1156" y="916"/>
                <a:ext cx="88" cy="40"/>
              </a:xfrm>
              <a:prstGeom prst="rect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50000">
                    <a:srgbClr val="CECECE"/>
                  </a:gs>
                  <a:gs pos="100000">
                    <a:srgbClr val="CECECE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11" name="Freeform 91"/>
            <p:cNvSpPr>
              <a:spLocks/>
            </p:cNvSpPr>
            <p:nvPr/>
          </p:nvSpPr>
          <p:spPr bwMode="auto">
            <a:xfrm>
              <a:off x="1344" y="912"/>
              <a:ext cx="337" cy="289"/>
            </a:xfrm>
            <a:custGeom>
              <a:avLst/>
              <a:gdLst>
                <a:gd name="T0" fmla="*/ 96 w 337"/>
                <a:gd name="T1" fmla="*/ 0 h 289"/>
                <a:gd name="T2" fmla="*/ 336 w 337"/>
                <a:gd name="T3" fmla="*/ 0 h 289"/>
                <a:gd name="T4" fmla="*/ 336 w 337"/>
                <a:gd name="T5" fmla="*/ 192 h 289"/>
                <a:gd name="T6" fmla="*/ 96 w 337"/>
                <a:gd name="T7" fmla="*/ 192 h 289"/>
                <a:gd name="T8" fmla="*/ 96 w 337"/>
                <a:gd name="T9" fmla="*/ 288 h 289"/>
                <a:gd name="T10" fmla="*/ 0 w 337"/>
                <a:gd name="T11" fmla="*/ 288 h 289"/>
                <a:gd name="T12" fmla="*/ 0 w 337"/>
                <a:gd name="T13" fmla="*/ 144 h 289"/>
                <a:gd name="T14" fmla="*/ 288 w 337"/>
                <a:gd name="T15" fmla="*/ 144 h 289"/>
                <a:gd name="T16" fmla="*/ 288 w 337"/>
                <a:gd name="T17" fmla="*/ 48 h 289"/>
                <a:gd name="T18" fmla="*/ 96 w 337"/>
                <a:gd name="T19" fmla="*/ 48 h 289"/>
                <a:gd name="T20" fmla="*/ 96 w 337"/>
                <a:gd name="T21" fmla="*/ 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37" h="289">
                  <a:moveTo>
                    <a:pt x="96" y="0"/>
                  </a:moveTo>
                  <a:lnTo>
                    <a:pt x="336" y="0"/>
                  </a:lnTo>
                  <a:lnTo>
                    <a:pt x="336" y="192"/>
                  </a:lnTo>
                  <a:lnTo>
                    <a:pt x="96" y="192"/>
                  </a:lnTo>
                  <a:lnTo>
                    <a:pt x="96" y="288"/>
                  </a:lnTo>
                  <a:lnTo>
                    <a:pt x="0" y="288"/>
                  </a:lnTo>
                  <a:lnTo>
                    <a:pt x="0" y="144"/>
                  </a:lnTo>
                  <a:lnTo>
                    <a:pt x="288" y="144"/>
                  </a:lnTo>
                  <a:lnTo>
                    <a:pt x="288" y="48"/>
                  </a:lnTo>
                  <a:lnTo>
                    <a:pt x="96" y="48"/>
                  </a:lnTo>
                  <a:lnTo>
                    <a:pt x="96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12" name="Freeform 92"/>
            <p:cNvSpPr>
              <a:spLocks/>
            </p:cNvSpPr>
            <p:nvPr/>
          </p:nvSpPr>
          <p:spPr bwMode="auto">
            <a:xfrm>
              <a:off x="912" y="912"/>
              <a:ext cx="289" cy="289"/>
            </a:xfrm>
            <a:custGeom>
              <a:avLst/>
              <a:gdLst>
                <a:gd name="T0" fmla="*/ 240 w 289"/>
                <a:gd name="T1" fmla="*/ 48 h 289"/>
                <a:gd name="T2" fmla="*/ 240 w 289"/>
                <a:gd name="T3" fmla="*/ 0 h 289"/>
                <a:gd name="T4" fmla="*/ 0 w 289"/>
                <a:gd name="T5" fmla="*/ 0 h 289"/>
                <a:gd name="T6" fmla="*/ 0 w 289"/>
                <a:gd name="T7" fmla="*/ 144 h 289"/>
                <a:gd name="T8" fmla="*/ 192 w 289"/>
                <a:gd name="T9" fmla="*/ 144 h 289"/>
                <a:gd name="T10" fmla="*/ 192 w 289"/>
                <a:gd name="T11" fmla="*/ 288 h 289"/>
                <a:gd name="T12" fmla="*/ 288 w 289"/>
                <a:gd name="T13" fmla="*/ 288 h 289"/>
                <a:gd name="T14" fmla="*/ 288 w 289"/>
                <a:gd name="T15" fmla="*/ 96 h 289"/>
                <a:gd name="T16" fmla="*/ 48 w 289"/>
                <a:gd name="T17" fmla="*/ 96 h 289"/>
                <a:gd name="T18" fmla="*/ 48 w 289"/>
                <a:gd name="T19" fmla="*/ 48 h 289"/>
                <a:gd name="T20" fmla="*/ 240 w 289"/>
                <a:gd name="T21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89" h="289">
                  <a:moveTo>
                    <a:pt x="240" y="48"/>
                  </a:moveTo>
                  <a:lnTo>
                    <a:pt x="240" y="0"/>
                  </a:lnTo>
                  <a:lnTo>
                    <a:pt x="0" y="0"/>
                  </a:lnTo>
                  <a:lnTo>
                    <a:pt x="0" y="144"/>
                  </a:lnTo>
                  <a:lnTo>
                    <a:pt x="192" y="144"/>
                  </a:lnTo>
                  <a:lnTo>
                    <a:pt x="192" y="288"/>
                  </a:lnTo>
                  <a:lnTo>
                    <a:pt x="288" y="288"/>
                  </a:lnTo>
                  <a:lnTo>
                    <a:pt x="288" y="96"/>
                  </a:lnTo>
                  <a:lnTo>
                    <a:pt x="48" y="96"/>
                  </a:lnTo>
                  <a:lnTo>
                    <a:pt x="48" y="48"/>
                  </a:lnTo>
                  <a:lnTo>
                    <a:pt x="240" y="48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18" name="Group 98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5214" name="Rectangle 94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5" name="Rectangle 95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6" name="Rectangle 96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17" name="Rectangle 97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2" name="Group 102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5219" name="Rectangle 99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0" name="Rectangle 100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1" name="Rectangle 101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26" name="Group 106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5223" name="Rectangle 103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4" name="Rectangle 104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25" name="Rectangle 105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27" name="Rectangle 107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8" name="Freeform 108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29" name="Rectangle 109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0" name="Rectangle 110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35" name="Group 115"/>
          <p:cNvGrpSpPr>
            <a:grpSpLocks/>
          </p:cNvGrpSpPr>
          <p:nvPr/>
        </p:nvGrpSpPr>
        <p:grpSpPr bwMode="auto">
          <a:xfrm>
            <a:off x="3587750" y="1530350"/>
            <a:ext cx="444500" cy="673100"/>
            <a:chOff x="2260" y="964"/>
            <a:chExt cx="280" cy="424"/>
          </a:xfrm>
        </p:grpSpPr>
        <p:sp>
          <p:nvSpPr>
            <p:cNvPr id="5231" name="Rectangle 111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2" name="Rectangle 112"/>
            <p:cNvSpPr>
              <a:spLocks noChangeArrowheads="1"/>
            </p:cNvSpPr>
            <p:nvPr/>
          </p:nvSpPr>
          <p:spPr bwMode="auto">
            <a:xfrm>
              <a:off x="2308" y="1300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3" name="Rectangle 113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4" name="Rectangle 114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36" name="Freeform 116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37" name="Rectangle 117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38" name="Freeform 118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45" name="Group 125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5243" name="Group 123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5239" name="Rectangle 119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0" name="Rectangle 120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1" name="Rectangle 121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2" name="Rectangle 122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44" name="Rectangle 124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2" name="Group 132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5250" name="Group 130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5246" name="Rectangle 126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7" name="Rectangle 127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8" name="Rectangle 128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49" name="Rectangle 129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1" name="Rectangle 131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59" name="Group 139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5257" name="Group 137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5253" name="Rectangle 133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4" name="Rectangle 134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5" name="Rectangle 135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56" name="Rectangle 136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58" name="Rectangle 138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66" name="Group 146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5264" name="Group 144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5260" name="Rectangle 140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1" name="Rectangle 141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2" name="Rectangle 142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63" name="Rectangle 143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65" name="Rectangle 145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70" name="Group 150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5267" name="Rectangle 147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8" name="Rectangle 148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69" name="Oval 149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71" name="Oval 151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2" name="Rectangle 152"/>
          <p:cNvSpPr>
            <a:spLocks noChangeArrowheads="1"/>
          </p:cNvSpPr>
          <p:nvPr/>
        </p:nvSpPr>
        <p:spPr bwMode="auto">
          <a:xfrm>
            <a:off x="685800" y="4191000"/>
            <a:ext cx="457200" cy="762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3" name="Rectangle 153"/>
          <p:cNvSpPr>
            <a:spLocks noChangeArrowheads="1"/>
          </p:cNvSpPr>
          <p:nvPr/>
        </p:nvSpPr>
        <p:spPr bwMode="auto">
          <a:xfrm>
            <a:off x="1149350" y="4425950"/>
            <a:ext cx="1397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276" name="Group 156"/>
          <p:cNvGrpSpPr>
            <a:grpSpLocks/>
          </p:cNvGrpSpPr>
          <p:nvPr/>
        </p:nvGrpSpPr>
        <p:grpSpPr bwMode="auto">
          <a:xfrm>
            <a:off x="539750" y="4191000"/>
            <a:ext cx="604838" cy="763588"/>
            <a:chOff x="340" y="2640"/>
            <a:chExt cx="381" cy="481"/>
          </a:xfrm>
        </p:grpSpPr>
        <p:sp>
          <p:nvSpPr>
            <p:cNvPr id="5274" name="AutoShape 154"/>
            <p:cNvSpPr>
              <a:spLocks noChangeArrowheads="1"/>
            </p:cNvSpPr>
            <p:nvPr/>
          </p:nvSpPr>
          <p:spPr bwMode="auto">
            <a:xfrm>
              <a:off x="340" y="2644"/>
              <a:ext cx="328" cy="472"/>
            </a:xfrm>
            <a:prstGeom prst="octagon">
              <a:avLst>
                <a:gd name="adj" fmla="val 29282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75" name="Freeform 155"/>
            <p:cNvSpPr>
              <a:spLocks/>
            </p:cNvSpPr>
            <p:nvPr/>
          </p:nvSpPr>
          <p:spPr bwMode="auto">
            <a:xfrm>
              <a:off x="432" y="2640"/>
              <a:ext cx="289" cy="481"/>
            </a:xfrm>
            <a:custGeom>
              <a:avLst/>
              <a:gdLst>
                <a:gd name="T0" fmla="*/ 0 w 289"/>
                <a:gd name="T1" fmla="*/ 0 h 481"/>
                <a:gd name="T2" fmla="*/ 288 w 289"/>
                <a:gd name="T3" fmla="*/ 0 h 481"/>
                <a:gd name="T4" fmla="*/ 288 w 289"/>
                <a:gd name="T5" fmla="*/ 480 h 481"/>
                <a:gd name="T6" fmla="*/ 0 w 289"/>
                <a:gd name="T7" fmla="*/ 480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9" h="481">
                  <a:moveTo>
                    <a:pt x="0" y="0"/>
                  </a:moveTo>
                  <a:lnTo>
                    <a:pt x="288" y="0"/>
                  </a:lnTo>
                  <a:lnTo>
                    <a:pt x="288" y="480"/>
                  </a:lnTo>
                  <a:lnTo>
                    <a:pt x="0" y="480"/>
                  </a:lnTo>
                </a:path>
              </a:pathLst>
            </a:custGeom>
            <a:solidFill>
              <a:schemeClr val="tx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277" name="Oval 157"/>
          <p:cNvSpPr>
            <a:spLocks noChangeArrowheads="1"/>
          </p:cNvSpPr>
          <p:nvPr/>
        </p:nvSpPr>
        <p:spPr bwMode="auto">
          <a:xfrm>
            <a:off x="768350" y="4425950"/>
            <a:ext cx="292100" cy="2921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78" name="Freeform 158"/>
          <p:cNvSpPr>
            <a:spLocks/>
          </p:cNvSpPr>
          <p:nvPr/>
        </p:nvSpPr>
        <p:spPr bwMode="auto">
          <a:xfrm>
            <a:off x="914400" y="2286000"/>
            <a:ext cx="1068388" cy="1906588"/>
          </a:xfrm>
          <a:custGeom>
            <a:avLst/>
            <a:gdLst>
              <a:gd name="T0" fmla="*/ 672 w 673"/>
              <a:gd name="T1" fmla="*/ 0 h 1201"/>
              <a:gd name="T2" fmla="*/ 0 w 673"/>
              <a:gd name="T3" fmla="*/ 1200 h 120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73" h="1201">
                <a:moveTo>
                  <a:pt x="672" y="0"/>
                </a:moveTo>
                <a:lnTo>
                  <a:pt x="0" y="120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5283" name="Group 163"/>
          <p:cNvGrpSpPr>
            <a:grpSpLocks/>
          </p:cNvGrpSpPr>
          <p:nvPr/>
        </p:nvGrpSpPr>
        <p:grpSpPr bwMode="auto">
          <a:xfrm>
            <a:off x="2292350" y="4502150"/>
            <a:ext cx="292100" cy="292100"/>
            <a:chOff x="1444" y="2836"/>
            <a:chExt cx="184" cy="184"/>
          </a:xfrm>
        </p:grpSpPr>
        <p:grpSp>
          <p:nvGrpSpPr>
            <p:cNvPr id="5281" name="Group 161"/>
            <p:cNvGrpSpPr>
              <a:grpSpLocks/>
            </p:cNvGrpSpPr>
            <p:nvPr/>
          </p:nvGrpSpPr>
          <p:grpSpPr bwMode="auto">
            <a:xfrm>
              <a:off x="1540" y="2836"/>
              <a:ext cx="88" cy="184"/>
              <a:chOff x="1540" y="2836"/>
              <a:chExt cx="88" cy="184"/>
            </a:xfrm>
          </p:grpSpPr>
          <p:sp>
            <p:nvSpPr>
              <p:cNvPr id="5279" name="Rectangle 159"/>
              <p:cNvSpPr>
                <a:spLocks noChangeArrowheads="1"/>
              </p:cNvSpPr>
              <p:nvPr/>
            </p:nvSpPr>
            <p:spPr bwMode="auto">
              <a:xfrm>
                <a:off x="1540" y="2836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0" name="Rectangle 160"/>
              <p:cNvSpPr>
                <a:spLocks noChangeArrowheads="1"/>
              </p:cNvSpPr>
              <p:nvPr/>
            </p:nvSpPr>
            <p:spPr bwMode="auto">
              <a:xfrm>
                <a:off x="1540" y="2900"/>
                <a:ext cx="88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2" name="Rectangle 162"/>
            <p:cNvSpPr>
              <a:spLocks noChangeArrowheads="1"/>
            </p:cNvSpPr>
            <p:nvPr/>
          </p:nvSpPr>
          <p:spPr bwMode="auto">
            <a:xfrm>
              <a:off x="1444" y="288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618FFD"/>
                </a:gs>
                <a:gs pos="100000">
                  <a:srgbClr val="618FFD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88" name="Group 168"/>
          <p:cNvGrpSpPr>
            <a:grpSpLocks/>
          </p:cNvGrpSpPr>
          <p:nvPr/>
        </p:nvGrpSpPr>
        <p:grpSpPr bwMode="auto">
          <a:xfrm>
            <a:off x="2368550" y="4883150"/>
            <a:ext cx="215900" cy="292100"/>
            <a:chOff x="1492" y="3076"/>
            <a:chExt cx="136" cy="184"/>
          </a:xfrm>
        </p:grpSpPr>
        <p:grpSp>
          <p:nvGrpSpPr>
            <p:cNvPr id="5286" name="Group 166"/>
            <p:cNvGrpSpPr>
              <a:grpSpLocks/>
            </p:cNvGrpSpPr>
            <p:nvPr/>
          </p:nvGrpSpPr>
          <p:grpSpPr bwMode="auto">
            <a:xfrm>
              <a:off x="1588" y="3076"/>
              <a:ext cx="40" cy="184"/>
              <a:chOff x="1588" y="3076"/>
              <a:chExt cx="40" cy="184"/>
            </a:xfrm>
          </p:grpSpPr>
          <p:sp>
            <p:nvSpPr>
              <p:cNvPr id="5284" name="Rectangle 164"/>
              <p:cNvSpPr>
                <a:spLocks noChangeArrowheads="1"/>
              </p:cNvSpPr>
              <p:nvPr/>
            </p:nvSpPr>
            <p:spPr bwMode="auto">
              <a:xfrm>
                <a:off x="1588" y="3076"/>
                <a:ext cx="40" cy="184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85" name="Rectangle 165"/>
              <p:cNvSpPr>
                <a:spLocks noChangeArrowheads="1"/>
              </p:cNvSpPr>
              <p:nvPr/>
            </p:nvSpPr>
            <p:spPr bwMode="auto">
              <a:xfrm>
                <a:off x="1588" y="3140"/>
                <a:ext cx="40" cy="56"/>
              </a:xfrm>
              <a:prstGeom prst="rect">
                <a:avLst/>
              </a:prstGeom>
              <a:gradFill rotWithShape="0">
                <a:gsLst>
                  <a:gs pos="0">
                    <a:srgbClr val="FAFD00">
                      <a:gamma/>
                      <a:shade val="29804"/>
                      <a:invGamma/>
                    </a:srgbClr>
                  </a:gs>
                  <a:gs pos="50000">
                    <a:srgbClr val="FAFD00"/>
                  </a:gs>
                  <a:gs pos="100000">
                    <a:srgbClr val="FAFD00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287" name="Rectangle 167"/>
            <p:cNvSpPr>
              <a:spLocks noChangeArrowheads="1"/>
            </p:cNvSpPr>
            <p:nvPr/>
          </p:nvSpPr>
          <p:spPr bwMode="auto">
            <a:xfrm>
              <a:off x="1492" y="3124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/>
                </a:gs>
                <a:gs pos="100000">
                  <a:srgbClr val="AD6900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291" name="Group 171"/>
          <p:cNvGrpSpPr>
            <a:grpSpLocks/>
          </p:cNvGrpSpPr>
          <p:nvPr/>
        </p:nvGrpSpPr>
        <p:grpSpPr bwMode="auto">
          <a:xfrm>
            <a:off x="311150" y="5797550"/>
            <a:ext cx="1587500" cy="977900"/>
            <a:chOff x="196" y="3652"/>
            <a:chExt cx="1000" cy="616"/>
          </a:xfrm>
        </p:grpSpPr>
        <p:sp>
          <p:nvSpPr>
            <p:cNvPr id="5289" name="Rectangle 169"/>
            <p:cNvSpPr>
              <a:spLocks noChangeArrowheads="1"/>
            </p:cNvSpPr>
            <p:nvPr/>
          </p:nvSpPr>
          <p:spPr bwMode="auto">
            <a:xfrm>
              <a:off x="196" y="3748"/>
              <a:ext cx="1000" cy="520"/>
            </a:xfrm>
            <a:prstGeom prst="rect">
              <a:avLst/>
            </a:prstGeom>
            <a:gradFill rotWithShape="0">
              <a:gsLst>
                <a:gs pos="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90" name="Rectangle 170"/>
            <p:cNvSpPr>
              <a:spLocks noChangeArrowheads="1"/>
            </p:cNvSpPr>
            <p:nvPr/>
          </p:nvSpPr>
          <p:spPr bwMode="auto">
            <a:xfrm>
              <a:off x="436" y="3652"/>
              <a:ext cx="52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292" name="Freeform 172"/>
          <p:cNvSpPr>
            <a:spLocks/>
          </p:cNvSpPr>
          <p:nvPr/>
        </p:nvSpPr>
        <p:spPr bwMode="auto">
          <a:xfrm>
            <a:off x="57463" y="1110456"/>
            <a:ext cx="687388" cy="4649788"/>
          </a:xfrm>
          <a:custGeom>
            <a:avLst/>
            <a:gdLst>
              <a:gd name="T0" fmla="*/ 240 w 433"/>
              <a:gd name="T1" fmla="*/ 0 h 2929"/>
              <a:gd name="T2" fmla="*/ 0 w 433"/>
              <a:gd name="T3" fmla="*/ 0 h 2929"/>
              <a:gd name="T4" fmla="*/ 0 w 433"/>
              <a:gd name="T5" fmla="*/ 2784 h 2929"/>
              <a:gd name="T6" fmla="*/ 432 w 433"/>
              <a:gd name="T7" fmla="*/ 2784 h 2929"/>
              <a:gd name="T8" fmla="*/ 432 w 433"/>
              <a:gd name="T9" fmla="*/ 2928 h 29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3" h="2929">
                <a:moveTo>
                  <a:pt x="240" y="0"/>
                </a:moveTo>
                <a:lnTo>
                  <a:pt x="0" y="0"/>
                </a:lnTo>
                <a:lnTo>
                  <a:pt x="0" y="2784"/>
                </a:lnTo>
                <a:lnTo>
                  <a:pt x="432" y="2784"/>
                </a:lnTo>
                <a:lnTo>
                  <a:pt x="432" y="292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3" name="Freeform 173"/>
          <p:cNvSpPr>
            <a:spLocks/>
          </p:cNvSpPr>
          <p:nvPr/>
        </p:nvSpPr>
        <p:spPr bwMode="auto">
          <a:xfrm>
            <a:off x="914400" y="4572000"/>
            <a:ext cx="611188" cy="1220788"/>
          </a:xfrm>
          <a:custGeom>
            <a:avLst/>
            <a:gdLst>
              <a:gd name="T0" fmla="*/ 240 w 385"/>
              <a:gd name="T1" fmla="*/ 0 h 769"/>
              <a:gd name="T2" fmla="*/ 384 w 385"/>
              <a:gd name="T3" fmla="*/ 0 h 769"/>
              <a:gd name="T4" fmla="*/ 384 w 385"/>
              <a:gd name="T5" fmla="*/ 336 h 769"/>
              <a:gd name="T6" fmla="*/ 0 w 385"/>
              <a:gd name="T7" fmla="*/ 336 h 769"/>
              <a:gd name="T8" fmla="*/ 0 w 385"/>
              <a:gd name="T9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769">
                <a:moveTo>
                  <a:pt x="240" y="0"/>
                </a:moveTo>
                <a:lnTo>
                  <a:pt x="384" y="0"/>
                </a:lnTo>
                <a:lnTo>
                  <a:pt x="384" y="336"/>
                </a:lnTo>
                <a:lnTo>
                  <a:pt x="0" y="336"/>
                </a:lnTo>
                <a:lnTo>
                  <a:pt x="0" y="768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4" name="Freeform 174"/>
          <p:cNvSpPr>
            <a:spLocks/>
          </p:cNvSpPr>
          <p:nvPr/>
        </p:nvSpPr>
        <p:spPr bwMode="auto">
          <a:xfrm>
            <a:off x="1066800" y="3962400"/>
            <a:ext cx="3811588" cy="1830388"/>
          </a:xfrm>
          <a:custGeom>
            <a:avLst/>
            <a:gdLst>
              <a:gd name="T0" fmla="*/ 2400 w 2401"/>
              <a:gd name="T1" fmla="*/ 0 h 1153"/>
              <a:gd name="T2" fmla="*/ 350 w 2401"/>
              <a:gd name="T3" fmla="*/ 0 h 1153"/>
              <a:gd name="T4" fmla="*/ 350 w 2401"/>
              <a:gd name="T5" fmla="*/ 829 h 1153"/>
              <a:gd name="T6" fmla="*/ 0 w 2401"/>
              <a:gd name="T7" fmla="*/ 829 h 1153"/>
              <a:gd name="T8" fmla="*/ 0 w 2401"/>
              <a:gd name="T9" fmla="*/ 1152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01" h="1153">
                <a:moveTo>
                  <a:pt x="2400" y="0"/>
                </a:moveTo>
                <a:lnTo>
                  <a:pt x="350" y="0"/>
                </a:lnTo>
                <a:lnTo>
                  <a:pt x="350" y="829"/>
                </a:lnTo>
                <a:lnTo>
                  <a:pt x="0" y="829"/>
                </a:lnTo>
                <a:lnTo>
                  <a:pt x="0" y="115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5" name="Freeform 175"/>
          <p:cNvSpPr>
            <a:spLocks/>
          </p:cNvSpPr>
          <p:nvPr/>
        </p:nvSpPr>
        <p:spPr bwMode="auto">
          <a:xfrm>
            <a:off x="1567656" y="5020386"/>
            <a:ext cx="1144588" cy="763588"/>
          </a:xfrm>
          <a:custGeom>
            <a:avLst/>
            <a:gdLst>
              <a:gd name="T0" fmla="*/ 720 w 721"/>
              <a:gd name="T1" fmla="*/ 0 h 481"/>
              <a:gd name="T2" fmla="*/ 336 w 721"/>
              <a:gd name="T3" fmla="*/ 0 h 481"/>
              <a:gd name="T4" fmla="*/ 336 w 721"/>
              <a:gd name="T5" fmla="*/ 288 h 481"/>
              <a:gd name="T6" fmla="*/ 0 w 721"/>
              <a:gd name="T7" fmla="*/ 288 h 481"/>
              <a:gd name="T8" fmla="*/ 0 w 721"/>
              <a:gd name="T9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21" h="481">
                <a:moveTo>
                  <a:pt x="720" y="0"/>
                </a:moveTo>
                <a:lnTo>
                  <a:pt x="336" y="0"/>
                </a:lnTo>
                <a:lnTo>
                  <a:pt x="336" y="288"/>
                </a:lnTo>
                <a:lnTo>
                  <a:pt x="0" y="288"/>
                </a:lnTo>
                <a:lnTo>
                  <a:pt x="0" y="48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6" name="Freeform 176"/>
          <p:cNvSpPr>
            <a:spLocks/>
          </p:cNvSpPr>
          <p:nvPr/>
        </p:nvSpPr>
        <p:spPr bwMode="auto">
          <a:xfrm>
            <a:off x="1905000" y="1371600"/>
            <a:ext cx="3963988" cy="3278188"/>
          </a:xfrm>
          <a:custGeom>
            <a:avLst/>
            <a:gdLst>
              <a:gd name="T0" fmla="*/ 1152 w 2497"/>
              <a:gd name="T1" fmla="*/ 96 h 2065"/>
              <a:gd name="T2" fmla="*/ 1152 w 2497"/>
              <a:gd name="T3" fmla="*/ 0 h 2065"/>
              <a:gd name="T4" fmla="*/ 2496 w 2497"/>
              <a:gd name="T5" fmla="*/ 0 h 2065"/>
              <a:gd name="T6" fmla="*/ 2496 w 2497"/>
              <a:gd name="T7" fmla="*/ 1056 h 2065"/>
              <a:gd name="T8" fmla="*/ 0 w 2497"/>
              <a:gd name="T9" fmla="*/ 1056 h 2065"/>
              <a:gd name="T10" fmla="*/ 0 w 2497"/>
              <a:gd name="T11" fmla="*/ 2064 h 2065"/>
              <a:gd name="T12" fmla="*/ 240 w 2497"/>
              <a:gd name="T13" fmla="*/ 2064 h 20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497" h="2065">
                <a:moveTo>
                  <a:pt x="1152" y="96"/>
                </a:moveTo>
                <a:lnTo>
                  <a:pt x="1152" y="0"/>
                </a:lnTo>
                <a:lnTo>
                  <a:pt x="2496" y="0"/>
                </a:lnTo>
                <a:lnTo>
                  <a:pt x="2496" y="1056"/>
                </a:lnTo>
                <a:lnTo>
                  <a:pt x="0" y="1056"/>
                </a:lnTo>
                <a:lnTo>
                  <a:pt x="0" y="2064"/>
                </a:lnTo>
                <a:lnTo>
                  <a:pt x="240" y="206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97" name="Rectangle 177"/>
          <p:cNvSpPr>
            <a:spLocks noChangeArrowheads="1"/>
          </p:cNvSpPr>
          <p:nvPr/>
        </p:nvSpPr>
        <p:spPr bwMode="auto">
          <a:xfrm>
            <a:off x="3206750" y="6254750"/>
            <a:ext cx="1282700" cy="520700"/>
          </a:xfrm>
          <a:prstGeom prst="rect">
            <a:avLst/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8" name="Oval 178"/>
          <p:cNvSpPr>
            <a:spLocks noChangeArrowheads="1"/>
          </p:cNvSpPr>
          <p:nvPr/>
        </p:nvSpPr>
        <p:spPr bwMode="auto">
          <a:xfrm>
            <a:off x="34353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99" name="Oval 179"/>
          <p:cNvSpPr>
            <a:spLocks noChangeArrowheads="1"/>
          </p:cNvSpPr>
          <p:nvPr/>
        </p:nvSpPr>
        <p:spPr bwMode="auto">
          <a:xfrm>
            <a:off x="4121150" y="64071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0" name="Oval 180"/>
          <p:cNvSpPr>
            <a:spLocks noChangeArrowheads="1"/>
          </p:cNvSpPr>
          <p:nvPr/>
        </p:nvSpPr>
        <p:spPr bwMode="auto">
          <a:xfrm>
            <a:off x="2368550" y="6254750"/>
            <a:ext cx="368300" cy="368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1" name="Freeform 181"/>
          <p:cNvSpPr>
            <a:spLocks/>
          </p:cNvSpPr>
          <p:nvPr/>
        </p:nvSpPr>
        <p:spPr bwMode="auto">
          <a:xfrm>
            <a:off x="1371600" y="5181600"/>
            <a:ext cx="4725988" cy="611188"/>
          </a:xfrm>
          <a:custGeom>
            <a:avLst/>
            <a:gdLst>
              <a:gd name="T0" fmla="*/ 2976 w 2977"/>
              <a:gd name="T1" fmla="*/ 0 h 385"/>
              <a:gd name="T2" fmla="*/ 2976 w 2977"/>
              <a:gd name="T3" fmla="*/ 96 h 385"/>
              <a:gd name="T4" fmla="*/ 2976 w 2977"/>
              <a:gd name="T5" fmla="*/ 240 h 385"/>
              <a:gd name="T6" fmla="*/ 0 w 2977"/>
              <a:gd name="T7" fmla="*/ 240 h 385"/>
              <a:gd name="T8" fmla="*/ 0 w 2977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77" h="385">
                <a:moveTo>
                  <a:pt x="2976" y="0"/>
                </a:moveTo>
                <a:lnTo>
                  <a:pt x="2976" y="96"/>
                </a:lnTo>
                <a:lnTo>
                  <a:pt x="2976" y="240"/>
                </a:lnTo>
                <a:lnTo>
                  <a:pt x="0" y="240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2" name="Freeform 182"/>
          <p:cNvSpPr>
            <a:spLocks/>
          </p:cNvSpPr>
          <p:nvPr/>
        </p:nvSpPr>
        <p:spPr bwMode="auto">
          <a:xfrm>
            <a:off x="2590800" y="6553200"/>
            <a:ext cx="839788" cy="1588"/>
          </a:xfrm>
          <a:custGeom>
            <a:avLst/>
            <a:gdLst>
              <a:gd name="T0" fmla="*/ 528 w 529"/>
              <a:gd name="T1" fmla="*/ 0 h 1"/>
              <a:gd name="T2" fmla="*/ 0 w 5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1">
                <a:moveTo>
                  <a:pt x="528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3" name="Freeform 183"/>
          <p:cNvSpPr>
            <a:spLocks/>
          </p:cNvSpPr>
          <p:nvPr/>
        </p:nvSpPr>
        <p:spPr bwMode="auto">
          <a:xfrm>
            <a:off x="2514600" y="1219200"/>
            <a:ext cx="4954588" cy="5106988"/>
          </a:xfrm>
          <a:custGeom>
            <a:avLst/>
            <a:gdLst>
              <a:gd name="T0" fmla="*/ 0 w 3121"/>
              <a:gd name="T1" fmla="*/ 3216 h 3217"/>
              <a:gd name="T2" fmla="*/ 0 w 3121"/>
              <a:gd name="T3" fmla="*/ 3024 h 3217"/>
              <a:gd name="T4" fmla="*/ 2832 w 3121"/>
              <a:gd name="T5" fmla="*/ 3024 h 3217"/>
              <a:gd name="T6" fmla="*/ 2832 w 3121"/>
              <a:gd name="T7" fmla="*/ 2544 h 3217"/>
              <a:gd name="T8" fmla="*/ 3120 w 3121"/>
              <a:gd name="T9" fmla="*/ 2544 h 3217"/>
              <a:gd name="T10" fmla="*/ 3120 w 3121"/>
              <a:gd name="T11" fmla="*/ 0 h 3217"/>
              <a:gd name="T12" fmla="*/ 720 w 3121"/>
              <a:gd name="T13" fmla="*/ 0 h 3217"/>
              <a:gd name="T14" fmla="*/ 720 w 3121"/>
              <a:gd name="T15" fmla="*/ 192 h 32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121" h="3217">
                <a:moveTo>
                  <a:pt x="0" y="3216"/>
                </a:moveTo>
                <a:lnTo>
                  <a:pt x="0" y="3024"/>
                </a:lnTo>
                <a:lnTo>
                  <a:pt x="2832" y="3024"/>
                </a:lnTo>
                <a:lnTo>
                  <a:pt x="2832" y="2544"/>
                </a:lnTo>
                <a:lnTo>
                  <a:pt x="3120" y="2544"/>
                </a:lnTo>
                <a:lnTo>
                  <a:pt x="3120" y="0"/>
                </a:lnTo>
                <a:lnTo>
                  <a:pt x="720" y="0"/>
                </a:lnTo>
                <a:lnTo>
                  <a:pt x="720" y="19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4" name="Rectangle 184"/>
          <p:cNvSpPr>
            <a:spLocks noChangeArrowheads="1"/>
          </p:cNvSpPr>
          <p:nvPr/>
        </p:nvSpPr>
        <p:spPr bwMode="auto">
          <a:xfrm>
            <a:off x="5492750" y="64833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05" name="Freeform 185"/>
          <p:cNvSpPr>
            <a:spLocks/>
          </p:cNvSpPr>
          <p:nvPr/>
        </p:nvSpPr>
        <p:spPr bwMode="auto">
          <a:xfrm>
            <a:off x="2667000" y="6096000"/>
            <a:ext cx="2897188" cy="382588"/>
          </a:xfrm>
          <a:custGeom>
            <a:avLst/>
            <a:gdLst>
              <a:gd name="T0" fmla="*/ 0 w 1825"/>
              <a:gd name="T1" fmla="*/ 192 h 241"/>
              <a:gd name="T2" fmla="*/ 0 w 1825"/>
              <a:gd name="T3" fmla="*/ 0 h 241"/>
              <a:gd name="T4" fmla="*/ 1824 w 1825"/>
              <a:gd name="T5" fmla="*/ 0 h 241"/>
              <a:gd name="T6" fmla="*/ 1824 w 1825"/>
              <a:gd name="T7" fmla="*/ 240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25" h="241">
                <a:moveTo>
                  <a:pt x="0" y="192"/>
                </a:moveTo>
                <a:lnTo>
                  <a:pt x="0" y="0"/>
                </a:lnTo>
                <a:lnTo>
                  <a:pt x="1824" y="0"/>
                </a:lnTo>
                <a:lnTo>
                  <a:pt x="1824" y="24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6" name="Freeform 186"/>
          <p:cNvSpPr>
            <a:spLocks/>
          </p:cNvSpPr>
          <p:nvPr/>
        </p:nvSpPr>
        <p:spPr bwMode="auto">
          <a:xfrm>
            <a:off x="5715000" y="2895600"/>
            <a:ext cx="3354388" cy="3811588"/>
          </a:xfrm>
          <a:custGeom>
            <a:avLst/>
            <a:gdLst>
              <a:gd name="T0" fmla="*/ 0 w 2113"/>
              <a:gd name="T1" fmla="*/ 2256 h 2401"/>
              <a:gd name="T2" fmla="*/ 0 w 2113"/>
              <a:gd name="T3" fmla="*/ 2016 h 2401"/>
              <a:gd name="T4" fmla="*/ 576 w 2113"/>
              <a:gd name="T5" fmla="*/ 2016 h 2401"/>
              <a:gd name="T6" fmla="*/ 576 w 2113"/>
              <a:gd name="T7" fmla="*/ 2400 h 2401"/>
              <a:gd name="T8" fmla="*/ 2112 w 2113"/>
              <a:gd name="T9" fmla="*/ 2400 h 2401"/>
              <a:gd name="T10" fmla="*/ 2112 w 2113"/>
              <a:gd name="T11" fmla="*/ 240 h 2401"/>
              <a:gd name="T12" fmla="*/ 1680 w 2113"/>
              <a:gd name="T13" fmla="*/ 240 h 2401"/>
              <a:gd name="T14" fmla="*/ 1680 w 2113"/>
              <a:gd name="T15" fmla="*/ 0 h 24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2113" h="2401">
                <a:moveTo>
                  <a:pt x="0" y="2256"/>
                </a:moveTo>
                <a:lnTo>
                  <a:pt x="0" y="2016"/>
                </a:lnTo>
                <a:lnTo>
                  <a:pt x="576" y="2016"/>
                </a:lnTo>
                <a:lnTo>
                  <a:pt x="576" y="2400"/>
                </a:lnTo>
                <a:lnTo>
                  <a:pt x="2112" y="2400"/>
                </a:lnTo>
                <a:lnTo>
                  <a:pt x="2112" y="240"/>
                </a:lnTo>
                <a:lnTo>
                  <a:pt x="1680" y="240"/>
                </a:lnTo>
                <a:lnTo>
                  <a:pt x="168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7" name="Freeform 187"/>
          <p:cNvSpPr>
            <a:spLocks/>
          </p:cNvSpPr>
          <p:nvPr/>
        </p:nvSpPr>
        <p:spPr bwMode="auto">
          <a:xfrm>
            <a:off x="7772400" y="2895600"/>
            <a:ext cx="153988" cy="611188"/>
          </a:xfrm>
          <a:custGeom>
            <a:avLst/>
            <a:gdLst>
              <a:gd name="T0" fmla="*/ 48 w 97"/>
              <a:gd name="T1" fmla="*/ 0 h 385"/>
              <a:gd name="T2" fmla="*/ 48 w 97"/>
              <a:gd name="T3" fmla="*/ 384 h 385"/>
              <a:gd name="T4" fmla="*/ 96 w 97"/>
              <a:gd name="T5" fmla="*/ 384 h 385"/>
              <a:gd name="T6" fmla="*/ 0 w 97"/>
              <a:gd name="T7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7" h="385">
                <a:moveTo>
                  <a:pt x="48" y="0"/>
                </a:moveTo>
                <a:lnTo>
                  <a:pt x="48" y="384"/>
                </a:lnTo>
                <a:lnTo>
                  <a:pt x="96" y="384"/>
                </a:lnTo>
                <a:lnTo>
                  <a:pt x="0" y="38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308" name="Rectangle 188"/>
          <p:cNvSpPr>
            <a:spLocks noChangeArrowheads="1"/>
          </p:cNvSpPr>
          <p:nvPr/>
        </p:nvSpPr>
        <p:spPr bwMode="auto">
          <a:xfrm>
            <a:off x="1966913" y="61913"/>
            <a:ext cx="518071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ELECTRONIC PETROL INJECTION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755576" y="980728"/>
            <a:ext cx="7434857" cy="4521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 dirty="0">
                <a:solidFill>
                  <a:srgbClr val="FAFD00"/>
                </a:solidFill>
              </a:rPr>
              <a:t>                                        </a:t>
            </a:r>
            <a:r>
              <a:rPr lang="en-US" altLang="en-US" sz="1800" b="1" u="sng" dirty="0"/>
              <a:t>ELECTRONIC PETROL INJECTION</a:t>
            </a:r>
          </a:p>
          <a:p>
            <a:endParaRPr lang="en-US" altLang="en-US" sz="1800" b="1" u="sng" dirty="0"/>
          </a:p>
          <a:p>
            <a:r>
              <a:rPr lang="en-US" altLang="en-US" sz="1800" b="1" u="sng" dirty="0"/>
              <a:t>TYPES OF SYSTEMS</a:t>
            </a:r>
          </a:p>
          <a:p>
            <a:r>
              <a:rPr lang="en-US" altLang="en-US" sz="1800" b="1" dirty="0"/>
              <a:t>Based on Bosch</a:t>
            </a:r>
          </a:p>
          <a:p>
            <a:r>
              <a:rPr lang="en-US" altLang="en-US" sz="1800" b="1" dirty="0"/>
              <a:t>K  JETRONIC                      Mechanical continuous injection</a:t>
            </a:r>
          </a:p>
          <a:p>
            <a:r>
              <a:rPr lang="en-US" altLang="en-US" sz="1800" b="1" dirty="0"/>
              <a:t>KE JETRONIC                    Electronic mechanical continuous injection</a:t>
            </a:r>
          </a:p>
          <a:p>
            <a:endParaRPr lang="en-US" altLang="en-US" sz="1800" b="1" dirty="0"/>
          </a:p>
          <a:p>
            <a:endParaRPr lang="en-US" altLang="en-US" sz="1800" b="1" dirty="0"/>
          </a:p>
          <a:p>
            <a:r>
              <a:rPr lang="en-US" altLang="en-US" sz="1800" b="1" dirty="0"/>
              <a:t>The following systems operate their injectors intermittently all at once</a:t>
            </a:r>
          </a:p>
          <a:p>
            <a:r>
              <a:rPr lang="en-US" altLang="en-US" sz="1800" b="1" dirty="0"/>
              <a:t>D  JETRONIC                      Pressure sensing  “</a:t>
            </a:r>
            <a:r>
              <a:rPr lang="en-US" altLang="en-US" sz="1800" b="1" dirty="0" err="1"/>
              <a:t>Druck</a:t>
            </a:r>
            <a:r>
              <a:rPr lang="en-US" altLang="en-US" sz="1800" b="1" dirty="0"/>
              <a:t>” (pressure)</a:t>
            </a:r>
          </a:p>
          <a:p>
            <a:r>
              <a:rPr lang="en-US" altLang="en-US" sz="1800" b="1" dirty="0"/>
              <a:t>L,LE,LU,L3 JETRONIC    Air flow sensing  “</a:t>
            </a:r>
            <a:r>
              <a:rPr lang="en-US" altLang="en-US" sz="1800" b="1" dirty="0" err="1"/>
              <a:t>Luft</a:t>
            </a:r>
            <a:r>
              <a:rPr lang="en-US" altLang="en-US" sz="1800" b="1" dirty="0"/>
              <a:t>” (air)</a:t>
            </a:r>
          </a:p>
          <a:p>
            <a:r>
              <a:rPr lang="en-US" altLang="en-US" sz="1800" b="1" dirty="0"/>
              <a:t>LH  JETRONIC                   Hot wire measurement of air mass</a:t>
            </a:r>
          </a:p>
          <a:p>
            <a:r>
              <a:rPr lang="en-US" altLang="en-US" sz="1800" b="1" dirty="0"/>
              <a:t>MOTRONIC                        Fuel and ignition management</a:t>
            </a:r>
          </a:p>
          <a:p>
            <a:r>
              <a:rPr lang="en-US" altLang="en-US" sz="1800" b="1" dirty="0"/>
              <a:t>MONO JETRONIC            Single point injection</a:t>
            </a:r>
          </a:p>
          <a:p>
            <a:endParaRPr lang="en-US" altLang="en-US" sz="1800" b="1" dirty="0"/>
          </a:p>
          <a:p>
            <a:r>
              <a:rPr lang="en-US" altLang="en-US" sz="1800" b="1" dirty="0"/>
              <a:t>SEQUENTIAL FUEL INJECTION    Injectors operate in the firing order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76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1270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1268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1266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67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1269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273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1271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2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1274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99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1279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1290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1280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1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2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3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1289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1287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1284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1285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286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1288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1298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1296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1291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92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3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4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295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1297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300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03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1301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02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1306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1304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05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07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08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09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0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1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2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3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14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5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16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7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8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19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0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1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27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1322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3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4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5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26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28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29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32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1330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31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33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36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1334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35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337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38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43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1339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40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41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1342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1344" name="Rectangle 80"/>
          <p:cNvSpPr>
            <a:spLocks noChangeArrowheads="1"/>
          </p:cNvSpPr>
          <p:nvPr/>
        </p:nvSpPr>
        <p:spPr bwMode="auto">
          <a:xfrm>
            <a:off x="3414713" y="214313"/>
            <a:ext cx="1857689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PUMP</a:t>
            </a:r>
          </a:p>
        </p:txBody>
      </p:sp>
      <p:sp>
        <p:nvSpPr>
          <p:cNvPr id="11345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1346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47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48" name="Rectangle 84"/>
          <p:cNvSpPr>
            <a:spLocks noChangeArrowheads="1"/>
          </p:cNvSpPr>
          <p:nvPr/>
        </p:nvSpPr>
        <p:spPr bwMode="auto">
          <a:xfrm>
            <a:off x="61913" y="3254375"/>
            <a:ext cx="8569655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                                                                 The roller cell  pump is driven by a permanently</a:t>
            </a:r>
          </a:p>
          <a:p>
            <a:r>
              <a:rPr lang="en-US" altLang="en-US" sz="1800" dirty="0"/>
              <a:t>                                                                 magnetic electric motor.   The periphery of the</a:t>
            </a:r>
          </a:p>
          <a:p>
            <a:r>
              <a:rPr lang="en-US" altLang="en-US" sz="1800" dirty="0"/>
              <a:t>                                                                 rotating eccentric rotor plate has pocket shaped</a:t>
            </a:r>
          </a:p>
          <a:p>
            <a:r>
              <a:rPr lang="en-US" altLang="en-US" sz="1800" dirty="0"/>
              <a:t>                                                                 openings, in each of which there is a metal roller.</a:t>
            </a:r>
          </a:p>
          <a:p>
            <a:r>
              <a:rPr lang="en-US" altLang="en-US" sz="1800" dirty="0"/>
              <a:t>                                                                Centrifugal force will move the rollers out, so that</a:t>
            </a:r>
          </a:p>
          <a:p>
            <a:r>
              <a:rPr lang="en-US" altLang="en-US" sz="1800" dirty="0"/>
              <a:t>                                                                they function as a circulating seal .  </a:t>
            </a:r>
          </a:p>
        </p:txBody>
      </p:sp>
      <p:sp>
        <p:nvSpPr>
          <p:cNvPr id="11349" name="Freeform 85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350" name="Freeform 86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300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2294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2292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2290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291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2293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2297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2295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296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2298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99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301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23" name="Group 35"/>
          <p:cNvGrpSpPr>
            <a:grpSpLocks/>
          </p:cNvGrpSpPr>
          <p:nvPr/>
        </p:nvGrpSpPr>
        <p:grpSpPr bwMode="auto">
          <a:xfrm>
            <a:off x="2320925" y="1442795"/>
            <a:ext cx="3492500" cy="901700"/>
            <a:chOff x="1444" y="916"/>
            <a:chExt cx="2200" cy="568"/>
          </a:xfrm>
        </p:grpSpPr>
        <p:sp>
          <p:nvSpPr>
            <p:cNvPr id="12303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2314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2304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5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6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2307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2313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2311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2308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2309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310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2312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2322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2320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2315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16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7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8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19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2321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2324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27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2325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26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2330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2328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29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31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2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3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4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5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6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7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38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9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40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1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2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3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4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5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51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2346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bg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7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8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49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0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52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53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56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2354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5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57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60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2358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59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361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62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67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2363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64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65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2366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2369" name="Rectangle 81"/>
          <p:cNvSpPr>
            <a:spLocks noChangeArrowheads="1"/>
          </p:cNvSpPr>
          <p:nvPr/>
        </p:nvSpPr>
        <p:spPr bwMode="auto">
          <a:xfrm>
            <a:off x="595312" y="2957513"/>
            <a:ext cx="7100887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b="1" dirty="0"/>
              <a:t>1</a:t>
            </a:r>
            <a:r>
              <a:rPr lang="en-US" altLang="en-US" b="1" dirty="0">
                <a:solidFill>
                  <a:srgbClr val="FAFD00"/>
                </a:solidFill>
              </a:rPr>
              <a:t>    </a:t>
            </a:r>
            <a:r>
              <a:rPr lang="en-US" altLang="en-US" b="1" dirty="0"/>
              <a:t>2                               3</a:t>
            </a:r>
            <a:r>
              <a:rPr lang="en-US" altLang="en-US" b="1" dirty="0">
                <a:solidFill>
                  <a:srgbClr val="FAFD00"/>
                </a:solidFill>
              </a:rPr>
              <a:t>         </a:t>
            </a:r>
            <a:r>
              <a:rPr lang="en-US" altLang="en-US" b="1" dirty="0"/>
              <a:t>4</a:t>
            </a:r>
            <a:r>
              <a:rPr lang="en-US" altLang="en-US" b="1" dirty="0">
                <a:solidFill>
                  <a:srgbClr val="FAFD00"/>
                </a:solidFill>
              </a:rPr>
              <a:t>        </a:t>
            </a:r>
            <a:r>
              <a:rPr lang="en-US" altLang="en-US" b="1" dirty="0"/>
              <a:t>5 </a:t>
            </a:r>
            <a:r>
              <a:rPr lang="en-US" altLang="en-US" b="1" dirty="0">
                <a:solidFill>
                  <a:srgbClr val="FAFD00"/>
                </a:solidFill>
              </a:rPr>
              <a:t>       </a:t>
            </a:r>
            <a:r>
              <a:rPr lang="en-US" altLang="en-US" b="1" dirty="0"/>
              <a:t>6               7</a:t>
            </a:r>
          </a:p>
        </p:txBody>
      </p:sp>
      <p:sp>
        <p:nvSpPr>
          <p:cNvPr id="12370" name="Freeform 82"/>
          <p:cNvSpPr>
            <a:spLocks/>
          </p:cNvSpPr>
          <p:nvPr/>
        </p:nvSpPr>
        <p:spPr bwMode="auto">
          <a:xfrm>
            <a:off x="762000" y="2514600"/>
            <a:ext cx="1144588" cy="839788"/>
          </a:xfrm>
          <a:custGeom>
            <a:avLst/>
            <a:gdLst>
              <a:gd name="T0" fmla="*/ 0 w 721"/>
              <a:gd name="T1" fmla="*/ 528 h 529"/>
              <a:gd name="T2" fmla="*/ 720 w 721"/>
              <a:gd name="T3" fmla="*/ 0 h 5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529">
                <a:moveTo>
                  <a:pt x="0" y="528"/>
                </a:moveTo>
                <a:lnTo>
                  <a:pt x="72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1" name="Freeform 83"/>
          <p:cNvSpPr>
            <a:spLocks/>
          </p:cNvSpPr>
          <p:nvPr/>
        </p:nvSpPr>
        <p:spPr bwMode="auto">
          <a:xfrm>
            <a:off x="1219200" y="2438400"/>
            <a:ext cx="1525588" cy="915988"/>
          </a:xfrm>
          <a:custGeom>
            <a:avLst/>
            <a:gdLst>
              <a:gd name="T0" fmla="*/ 0 w 961"/>
              <a:gd name="T1" fmla="*/ 576 h 577"/>
              <a:gd name="T2" fmla="*/ 960 w 961"/>
              <a:gd name="T3" fmla="*/ 0 h 57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61" h="577">
                <a:moveTo>
                  <a:pt x="0" y="576"/>
                </a:moveTo>
                <a:lnTo>
                  <a:pt x="96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2" name="Freeform 84"/>
          <p:cNvSpPr>
            <a:spLocks/>
          </p:cNvSpPr>
          <p:nvPr/>
        </p:nvSpPr>
        <p:spPr bwMode="auto">
          <a:xfrm>
            <a:off x="3733800" y="2743200"/>
            <a:ext cx="153988" cy="611188"/>
          </a:xfrm>
          <a:custGeom>
            <a:avLst/>
            <a:gdLst>
              <a:gd name="T0" fmla="*/ 0 w 97"/>
              <a:gd name="T1" fmla="*/ 384 h 385"/>
              <a:gd name="T2" fmla="*/ 96 w 97"/>
              <a:gd name="T3" fmla="*/ 0 h 3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7" h="385">
                <a:moveTo>
                  <a:pt x="0" y="384"/>
                </a:moveTo>
                <a:lnTo>
                  <a:pt x="96" y="0"/>
                </a:lnTo>
              </a:path>
            </a:pathLst>
          </a:custGeom>
          <a:noFill/>
          <a:ln w="12700" cap="rnd" cmpd="sng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3" name="Freeform 85"/>
          <p:cNvSpPr>
            <a:spLocks/>
          </p:cNvSpPr>
          <p:nvPr/>
        </p:nvSpPr>
        <p:spPr bwMode="auto">
          <a:xfrm>
            <a:off x="4343400" y="1981200"/>
            <a:ext cx="230188" cy="1373188"/>
          </a:xfrm>
          <a:custGeom>
            <a:avLst/>
            <a:gdLst>
              <a:gd name="T0" fmla="*/ 144 w 145"/>
              <a:gd name="T1" fmla="*/ 864 h 865"/>
              <a:gd name="T2" fmla="*/ 0 w 145"/>
              <a:gd name="T3" fmla="*/ 0 h 8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45" h="865">
                <a:moveTo>
                  <a:pt x="144" y="86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4" name="Freeform 86"/>
          <p:cNvSpPr>
            <a:spLocks/>
          </p:cNvSpPr>
          <p:nvPr/>
        </p:nvSpPr>
        <p:spPr bwMode="auto">
          <a:xfrm>
            <a:off x="5334000" y="2286000"/>
            <a:ext cx="1588" cy="1068388"/>
          </a:xfrm>
          <a:custGeom>
            <a:avLst/>
            <a:gdLst>
              <a:gd name="T0" fmla="*/ 0 w 1"/>
              <a:gd name="T1" fmla="*/ 672 h 673"/>
              <a:gd name="T2" fmla="*/ 0 w 1"/>
              <a:gd name="T3" fmla="*/ 0 h 67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73">
                <a:moveTo>
                  <a:pt x="0" y="672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5" name="Freeform 87"/>
          <p:cNvSpPr>
            <a:spLocks/>
          </p:cNvSpPr>
          <p:nvPr/>
        </p:nvSpPr>
        <p:spPr bwMode="auto">
          <a:xfrm>
            <a:off x="6096000" y="2362200"/>
            <a:ext cx="1588" cy="992188"/>
          </a:xfrm>
          <a:custGeom>
            <a:avLst/>
            <a:gdLst>
              <a:gd name="T0" fmla="*/ 0 w 1"/>
              <a:gd name="T1" fmla="*/ 624 h 625"/>
              <a:gd name="T2" fmla="*/ 0 w 1"/>
              <a:gd name="T3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25">
                <a:moveTo>
                  <a:pt x="0" y="62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6" name="Freeform 88"/>
          <p:cNvSpPr>
            <a:spLocks/>
          </p:cNvSpPr>
          <p:nvPr/>
        </p:nvSpPr>
        <p:spPr bwMode="auto">
          <a:xfrm>
            <a:off x="6781800" y="2819400"/>
            <a:ext cx="77788" cy="534988"/>
          </a:xfrm>
          <a:custGeom>
            <a:avLst/>
            <a:gdLst>
              <a:gd name="T0" fmla="*/ 48 w 49"/>
              <a:gd name="T1" fmla="*/ 336 h 337"/>
              <a:gd name="T2" fmla="*/ 0 w 4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9" h="337">
                <a:moveTo>
                  <a:pt x="48" y="336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7" name="Freeform 89"/>
          <p:cNvSpPr>
            <a:spLocks/>
          </p:cNvSpPr>
          <p:nvPr/>
        </p:nvSpPr>
        <p:spPr bwMode="auto">
          <a:xfrm>
            <a:off x="7086600" y="1981200"/>
            <a:ext cx="306388" cy="1373188"/>
          </a:xfrm>
          <a:custGeom>
            <a:avLst/>
            <a:gdLst>
              <a:gd name="T0" fmla="*/ 192 w 193"/>
              <a:gd name="T1" fmla="*/ 864 h 865"/>
              <a:gd name="T2" fmla="*/ 0 w 193"/>
              <a:gd name="T3" fmla="*/ 0 h 8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865">
                <a:moveTo>
                  <a:pt x="192" y="864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accent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8" name="Freeform 90"/>
          <p:cNvSpPr>
            <a:spLocks/>
          </p:cNvSpPr>
          <p:nvPr/>
        </p:nvSpPr>
        <p:spPr bwMode="auto">
          <a:xfrm>
            <a:off x="1295400" y="3657600"/>
            <a:ext cx="992188" cy="153988"/>
          </a:xfrm>
          <a:custGeom>
            <a:avLst/>
            <a:gdLst>
              <a:gd name="T0" fmla="*/ 0 w 625"/>
              <a:gd name="T1" fmla="*/ 0 h 97"/>
              <a:gd name="T2" fmla="*/ 624 w 625"/>
              <a:gd name="T3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97">
                <a:moveTo>
                  <a:pt x="0" y="0"/>
                </a:moveTo>
                <a:lnTo>
                  <a:pt x="624" y="96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79" name="Rectangle 91"/>
          <p:cNvSpPr>
            <a:spLocks noChangeArrowheads="1"/>
          </p:cNvSpPr>
          <p:nvPr/>
        </p:nvSpPr>
        <p:spPr bwMode="auto">
          <a:xfrm>
            <a:off x="3033713" y="44815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8</a:t>
            </a:r>
          </a:p>
        </p:txBody>
      </p:sp>
      <p:sp>
        <p:nvSpPr>
          <p:cNvPr id="12380" name="Freeform 92"/>
          <p:cNvSpPr>
            <a:spLocks/>
          </p:cNvSpPr>
          <p:nvPr/>
        </p:nvSpPr>
        <p:spPr bwMode="auto">
          <a:xfrm>
            <a:off x="2438400" y="4648200"/>
            <a:ext cx="611188" cy="77788"/>
          </a:xfrm>
          <a:custGeom>
            <a:avLst/>
            <a:gdLst>
              <a:gd name="T0" fmla="*/ 384 w 385"/>
              <a:gd name="T1" fmla="*/ 48 h 49"/>
              <a:gd name="T2" fmla="*/ 0 w 38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85" h="49">
                <a:moveTo>
                  <a:pt x="384" y="48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1" name="Rectangle 93"/>
          <p:cNvSpPr>
            <a:spLocks noChangeArrowheads="1"/>
          </p:cNvSpPr>
          <p:nvPr/>
        </p:nvSpPr>
        <p:spPr bwMode="auto">
          <a:xfrm>
            <a:off x="4403725" y="4167188"/>
            <a:ext cx="469900" cy="2563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82" name="Rectangle 94"/>
          <p:cNvSpPr>
            <a:spLocks noChangeArrowheads="1"/>
          </p:cNvSpPr>
          <p:nvPr/>
        </p:nvSpPr>
        <p:spPr bwMode="auto">
          <a:xfrm>
            <a:off x="2286000" y="13716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84" name="Freeform 96"/>
          <p:cNvSpPr>
            <a:spLocks/>
          </p:cNvSpPr>
          <p:nvPr/>
        </p:nvSpPr>
        <p:spPr bwMode="auto">
          <a:xfrm>
            <a:off x="457200" y="1905000"/>
            <a:ext cx="992188" cy="1588"/>
          </a:xfrm>
          <a:custGeom>
            <a:avLst/>
            <a:gdLst>
              <a:gd name="T0" fmla="*/ 0 w 625"/>
              <a:gd name="T1" fmla="*/ 0 h 1"/>
              <a:gd name="T2" fmla="*/ 624 w 6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1">
                <a:moveTo>
                  <a:pt x="0" y="0"/>
                </a:moveTo>
                <a:lnTo>
                  <a:pt x="624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5" name="Freeform 97"/>
          <p:cNvSpPr>
            <a:spLocks/>
          </p:cNvSpPr>
          <p:nvPr/>
        </p:nvSpPr>
        <p:spPr bwMode="auto">
          <a:xfrm>
            <a:off x="7696200" y="1905000"/>
            <a:ext cx="763588" cy="1588"/>
          </a:xfrm>
          <a:custGeom>
            <a:avLst/>
            <a:gdLst>
              <a:gd name="T0" fmla="*/ 0 w 481"/>
              <a:gd name="T1" fmla="*/ 0 h 1"/>
              <a:gd name="T2" fmla="*/ 480 w 48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81" h="1">
                <a:moveTo>
                  <a:pt x="0" y="0"/>
                </a:moveTo>
                <a:lnTo>
                  <a:pt x="480" y="0"/>
                </a:lnTo>
              </a:path>
            </a:pathLst>
          </a:custGeom>
          <a:noFill/>
          <a:ln w="12700" cap="rnd" cmpd="sng">
            <a:solidFill>
              <a:schemeClr val="bg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6" name="Rectangle 98"/>
          <p:cNvSpPr>
            <a:spLocks noChangeArrowheads="1"/>
          </p:cNvSpPr>
          <p:nvPr/>
        </p:nvSpPr>
        <p:spPr bwMode="auto">
          <a:xfrm>
            <a:off x="-14288" y="1662113"/>
            <a:ext cx="56746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   9</a:t>
            </a:r>
          </a:p>
        </p:txBody>
      </p:sp>
      <p:sp>
        <p:nvSpPr>
          <p:cNvPr id="12387" name="Rectangle 99"/>
          <p:cNvSpPr>
            <a:spLocks noChangeArrowheads="1"/>
          </p:cNvSpPr>
          <p:nvPr/>
        </p:nvSpPr>
        <p:spPr bwMode="auto">
          <a:xfrm>
            <a:off x="8520113" y="1662113"/>
            <a:ext cx="49052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10</a:t>
            </a:r>
          </a:p>
        </p:txBody>
      </p:sp>
      <p:sp>
        <p:nvSpPr>
          <p:cNvPr id="12388" name="Freeform 100"/>
          <p:cNvSpPr>
            <a:spLocks/>
          </p:cNvSpPr>
          <p:nvPr/>
        </p:nvSpPr>
        <p:spPr bwMode="auto">
          <a:xfrm>
            <a:off x="3657600" y="1905000"/>
            <a:ext cx="4344988" cy="2211388"/>
          </a:xfrm>
          <a:custGeom>
            <a:avLst/>
            <a:gdLst>
              <a:gd name="T0" fmla="*/ 0 w 2737"/>
              <a:gd name="T1" fmla="*/ 1392 h 1393"/>
              <a:gd name="T2" fmla="*/ 2736 w 2737"/>
              <a:gd name="T3" fmla="*/ 1392 h 1393"/>
              <a:gd name="T4" fmla="*/ 2736 w 2737"/>
              <a:gd name="T5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737" h="1393">
                <a:moveTo>
                  <a:pt x="0" y="1392"/>
                </a:moveTo>
                <a:lnTo>
                  <a:pt x="2736" y="1392"/>
                </a:lnTo>
                <a:lnTo>
                  <a:pt x="2736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89" name="Freeform 101"/>
          <p:cNvSpPr>
            <a:spLocks/>
          </p:cNvSpPr>
          <p:nvPr/>
        </p:nvSpPr>
        <p:spPr bwMode="auto">
          <a:xfrm>
            <a:off x="457200" y="1905000"/>
            <a:ext cx="687388" cy="2135188"/>
          </a:xfrm>
          <a:custGeom>
            <a:avLst/>
            <a:gdLst>
              <a:gd name="T0" fmla="*/ 0 w 433"/>
              <a:gd name="T1" fmla="*/ 0 h 1345"/>
              <a:gd name="T2" fmla="*/ 0 w 433"/>
              <a:gd name="T3" fmla="*/ 1344 h 1345"/>
              <a:gd name="T4" fmla="*/ 432 w 433"/>
              <a:gd name="T5" fmla="*/ 1344 h 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3" h="1345">
                <a:moveTo>
                  <a:pt x="0" y="0"/>
                </a:moveTo>
                <a:lnTo>
                  <a:pt x="0" y="1344"/>
                </a:lnTo>
                <a:lnTo>
                  <a:pt x="432" y="13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90" name="Freeform 102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91" name="Freeform 103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670300" y="3657600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US" altLang="en-US" sz="1800" dirty="0">
                <a:solidFill>
                  <a:srgbClr val="000000"/>
                </a:solidFill>
              </a:rPr>
              <a:t>The pumping action is introduced by periodically increasing the volume of the fuel feed and/or by reducing the volume of the output.  A safety valve will connect the pressure and suction ends when there is an abnormal increase in pressure.  A check valve in the pressure connection provides the necessary supply pressure for when the engine is restarted from hot. The valve will  close when the engine is turned off.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24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3318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3316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3314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3315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3317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3321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3319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0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3322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23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47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3327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3338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3328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29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0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1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3337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3335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3332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3333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334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3336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3346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3344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3339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3340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1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2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343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3345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3348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51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3349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50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354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3352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53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55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56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7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8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59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0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1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62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3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64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5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6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7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8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69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75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3370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1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2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3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76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77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80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3378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79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81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84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3382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3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3385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86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91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3387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8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89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3390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3393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3394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5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96" name="Rectangle 84"/>
          <p:cNvSpPr>
            <a:spLocks noChangeArrowheads="1"/>
          </p:cNvSpPr>
          <p:nvPr/>
        </p:nvSpPr>
        <p:spPr bwMode="auto">
          <a:xfrm>
            <a:off x="4252913" y="3719513"/>
            <a:ext cx="310745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pump switched off</a:t>
            </a:r>
          </a:p>
        </p:txBody>
      </p:sp>
      <p:sp>
        <p:nvSpPr>
          <p:cNvPr id="13397" name="Freeform 85"/>
          <p:cNvSpPr>
            <a:spLocks/>
          </p:cNvSpPr>
          <p:nvPr/>
        </p:nvSpPr>
        <p:spPr bwMode="auto">
          <a:xfrm>
            <a:off x="2438400" y="18288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98" name="Freeform 86"/>
          <p:cNvSpPr>
            <a:spLocks/>
          </p:cNvSpPr>
          <p:nvPr/>
        </p:nvSpPr>
        <p:spPr bwMode="auto">
          <a:xfrm>
            <a:off x="3429000" y="18288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48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4342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4340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4338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339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4341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4345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4343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4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346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47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50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71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4351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4362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4352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3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4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5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4361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4359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4356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4357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358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4360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4370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4368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4363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364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5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6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367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4369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4372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75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4373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4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378" name="Group 42"/>
          <p:cNvGrpSpPr>
            <a:grpSpLocks/>
          </p:cNvGrpSpPr>
          <p:nvPr/>
        </p:nvGrpSpPr>
        <p:grpSpPr bwMode="auto">
          <a:xfrm>
            <a:off x="7086600" y="1676400"/>
            <a:ext cx="527050" cy="458788"/>
            <a:chOff x="4464" y="1056"/>
            <a:chExt cx="332" cy="289"/>
          </a:xfrm>
        </p:grpSpPr>
        <p:sp>
          <p:nvSpPr>
            <p:cNvPr id="14376" name="Freeform 40"/>
            <p:cNvSpPr>
              <a:spLocks/>
            </p:cNvSpPr>
            <p:nvPr/>
          </p:nvSpPr>
          <p:spPr bwMode="auto">
            <a:xfrm>
              <a:off x="4464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77" name="Rectangle 41"/>
            <p:cNvSpPr>
              <a:spLocks noChangeArrowheads="1"/>
            </p:cNvSpPr>
            <p:nvPr/>
          </p:nvSpPr>
          <p:spPr bwMode="auto">
            <a:xfrm>
              <a:off x="4708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379" name="Freeform 43"/>
          <p:cNvSpPr>
            <a:spLocks/>
          </p:cNvSpPr>
          <p:nvPr/>
        </p:nvSpPr>
        <p:spPr bwMode="auto">
          <a:xfrm>
            <a:off x="7467600" y="1752600"/>
            <a:ext cx="153988" cy="306388"/>
          </a:xfrm>
          <a:custGeom>
            <a:avLst/>
            <a:gdLst>
              <a:gd name="T0" fmla="*/ 0 w 97"/>
              <a:gd name="T1" fmla="*/ 192 h 193"/>
              <a:gd name="T2" fmla="*/ 19 w 97"/>
              <a:gd name="T3" fmla="*/ 0 h 193"/>
              <a:gd name="T4" fmla="*/ 38 w 97"/>
              <a:gd name="T5" fmla="*/ 192 h 193"/>
              <a:gd name="T6" fmla="*/ 58 w 97"/>
              <a:gd name="T7" fmla="*/ 0 h 193"/>
              <a:gd name="T8" fmla="*/ 77 w 97"/>
              <a:gd name="T9" fmla="*/ 192 h 193"/>
              <a:gd name="T10" fmla="*/ 96 w 97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7" h="193">
                <a:moveTo>
                  <a:pt x="0" y="192"/>
                </a:moveTo>
                <a:lnTo>
                  <a:pt x="19" y="0"/>
                </a:lnTo>
                <a:lnTo>
                  <a:pt x="38" y="192"/>
                </a:lnTo>
                <a:lnTo>
                  <a:pt x="58" y="0"/>
                </a:lnTo>
                <a:lnTo>
                  <a:pt x="77" y="192"/>
                </a:lnTo>
                <a:lnTo>
                  <a:pt x="9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0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1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2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3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4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5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6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7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88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89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0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1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2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93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96" name="Group 60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4394" name="Rectangle 58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95" name="Rectangle 59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399" name="Group 63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4397" name="Rectangle 61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98" name="Rectangle 62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412" name="Group 76"/>
          <p:cNvGrpSpPr>
            <a:grpSpLocks/>
          </p:cNvGrpSpPr>
          <p:nvPr/>
        </p:nvGrpSpPr>
        <p:grpSpPr bwMode="auto">
          <a:xfrm>
            <a:off x="1833563" y="3468688"/>
            <a:ext cx="1146175" cy="1147762"/>
            <a:chOff x="1155" y="2185"/>
            <a:chExt cx="722" cy="723"/>
          </a:xfrm>
        </p:grpSpPr>
        <p:grpSp>
          <p:nvGrpSpPr>
            <p:cNvPr id="14410" name="Group 74"/>
            <p:cNvGrpSpPr>
              <a:grpSpLocks/>
            </p:cNvGrpSpPr>
            <p:nvPr/>
          </p:nvGrpSpPr>
          <p:grpSpPr bwMode="auto">
            <a:xfrm>
              <a:off x="1155" y="2185"/>
              <a:ext cx="722" cy="723"/>
              <a:chOff x="1155" y="2185"/>
              <a:chExt cx="722" cy="723"/>
            </a:xfrm>
          </p:grpSpPr>
          <p:grpSp>
            <p:nvGrpSpPr>
              <p:cNvPr id="14405" name="Group 69"/>
              <p:cNvGrpSpPr>
                <a:grpSpLocks/>
              </p:cNvGrpSpPr>
              <p:nvPr/>
            </p:nvGrpSpPr>
            <p:grpSpPr bwMode="auto">
              <a:xfrm>
                <a:off x="1173" y="2185"/>
                <a:ext cx="704" cy="704"/>
                <a:chOff x="1173" y="2185"/>
                <a:chExt cx="704" cy="704"/>
              </a:xfrm>
            </p:grpSpPr>
            <p:sp>
              <p:nvSpPr>
                <p:cNvPr id="14400" name="Oval 64"/>
                <p:cNvSpPr>
                  <a:spLocks noChangeArrowheads="1"/>
                </p:cNvSpPr>
                <p:nvPr/>
              </p:nvSpPr>
              <p:spPr bwMode="auto">
                <a:xfrm rot="2220000">
                  <a:off x="1173" y="2185"/>
                  <a:ext cx="704" cy="704"/>
                </a:xfrm>
                <a:prstGeom prst="ellipse">
                  <a:avLst/>
                </a:prstGeom>
                <a:solidFill>
                  <a:schemeClr val="hlink"/>
                </a:solidFill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1" name="Rectangle 65"/>
                <p:cNvSpPr>
                  <a:spLocks noChangeArrowheads="1"/>
                </p:cNvSpPr>
                <p:nvPr/>
              </p:nvSpPr>
              <p:spPr bwMode="auto">
                <a:xfrm rot="2220000">
                  <a:off x="1227" y="2313"/>
                  <a:ext cx="176" cy="128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2" name="Rectangle 66"/>
                <p:cNvSpPr>
                  <a:spLocks noChangeArrowheads="1"/>
                </p:cNvSpPr>
                <p:nvPr/>
              </p:nvSpPr>
              <p:spPr bwMode="auto">
                <a:xfrm rot="2220000">
                  <a:off x="1649" y="2631"/>
                  <a:ext cx="176" cy="128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3" name="Rectangle 67"/>
                <p:cNvSpPr>
                  <a:spLocks noChangeArrowheads="1"/>
                </p:cNvSpPr>
                <p:nvPr/>
              </p:nvSpPr>
              <p:spPr bwMode="auto">
                <a:xfrm rot="2220000">
                  <a:off x="1621" y="2238"/>
                  <a:ext cx="128" cy="176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4404" name="Rectangle 68"/>
                <p:cNvSpPr>
                  <a:spLocks noChangeArrowheads="1"/>
                </p:cNvSpPr>
                <p:nvPr/>
              </p:nvSpPr>
              <p:spPr bwMode="auto">
                <a:xfrm rot="2220000">
                  <a:off x="1303" y="2660"/>
                  <a:ext cx="128" cy="176"/>
                </a:xfrm>
                <a:prstGeom prst="rect">
                  <a:avLst/>
                </a:prstGeom>
                <a:solidFill>
                  <a:srgbClr val="FAFD00"/>
                </a:solidFill>
                <a:ln w="254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4406" name="Oval 70"/>
              <p:cNvSpPr>
                <a:spLocks noChangeArrowheads="1"/>
              </p:cNvSpPr>
              <p:nvPr/>
            </p:nvSpPr>
            <p:spPr bwMode="auto">
              <a:xfrm rot="2220000">
                <a:off x="1664" y="2205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7" name="Oval 71"/>
              <p:cNvSpPr>
                <a:spLocks noChangeArrowheads="1"/>
              </p:cNvSpPr>
              <p:nvPr/>
            </p:nvSpPr>
            <p:spPr bwMode="auto">
              <a:xfrm rot="2220000">
                <a:off x="1230" y="2780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8" name="Oval 72"/>
              <p:cNvSpPr>
                <a:spLocks noChangeArrowheads="1"/>
              </p:cNvSpPr>
              <p:nvPr/>
            </p:nvSpPr>
            <p:spPr bwMode="auto">
              <a:xfrm rot="2220000">
                <a:off x="1155" y="2242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409" name="Oval 73"/>
              <p:cNvSpPr>
                <a:spLocks noChangeArrowheads="1"/>
              </p:cNvSpPr>
              <p:nvPr/>
            </p:nvSpPr>
            <p:spPr bwMode="auto">
              <a:xfrm rot="2220000">
                <a:off x="1730" y="2674"/>
                <a:ext cx="128" cy="128"/>
              </a:xfrm>
              <a:prstGeom prst="ellipse">
                <a:avLst/>
              </a:prstGeom>
              <a:solidFill>
                <a:schemeClr val="fol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411" name="Oval 75"/>
            <p:cNvSpPr>
              <a:spLocks noChangeArrowheads="1"/>
            </p:cNvSpPr>
            <p:nvPr/>
          </p:nvSpPr>
          <p:spPr bwMode="auto">
            <a:xfrm rot="2220000">
              <a:off x="1457" y="2469"/>
              <a:ext cx="136" cy="13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417" name="Group 81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4413" name="Rectangle 77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14" name="Rectangle 78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15" name="Rectangle 79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4416" name="Rectangle 80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4419" name="Rectangle 83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4420" name="Rectangle 84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1" name="AutoShape 85"/>
          <p:cNvSpPr>
            <a:spLocks noChangeArrowheads="1"/>
          </p:cNvSpPr>
          <p:nvPr/>
        </p:nvSpPr>
        <p:spPr bwMode="auto">
          <a:xfrm>
            <a:off x="387350" y="1758950"/>
            <a:ext cx="1587500" cy="292100"/>
          </a:xfrm>
          <a:prstGeom prst="rightArrow">
            <a:avLst>
              <a:gd name="adj1" fmla="val 50000"/>
              <a:gd name="adj2" fmla="val 27176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2" name="AutoShape 86"/>
          <p:cNvSpPr>
            <a:spLocks noChangeArrowheads="1"/>
          </p:cNvSpPr>
          <p:nvPr/>
        </p:nvSpPr>
        <p:spPr bwMode="auto">
          <a:xfrm>
            <a:off x="6178550" y="1835150"/>
            <a:ext cx="1587500" cy="139700"/>
          </a:xfrm>
          <a:prstGeom prst="rightArrow">
            <a:avLst>
              <a:gd name="adj1" fmla="val 50000"/>
              <a:gd name="adj2" fmla="val 56823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3" name="AutoShape 87"/>
          <p:cNvSpPr>
            <a:spLocks noChangeArrowheads="1"/>
          </p:cNvSpPr>
          <p:nvPr/>
        </p:nvSpPr>
        <p:spPr bwMode="auto">
          <a:xfrm>
            <a:off x="82550" y="39687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4" name="AutoShape 88"/>
          <p:cNvSpPr>
            <a:spLocks noChangeArrowheads="1"/>
          </p:cNvSpPr>
          <p:nvPr/>
        </p:nvSpPr>
        <p:spPr bwMode="auto">
          <a:xfrm>
            <a:off x="3663950" y="3968750"/>
            <a:ext cx="977900" cy="215900"/>
          </a:xfrm>
          <a:prstGeom prst="rightArrow">
            <a:avLst>
              <a:gd name="adj1" fmla="val 50000"/>
              <a:gd name="adj2" fmla="val 226492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5" name="Rectangle 89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6" name="AutoShape 90"/>
          <p:cNvSpPr>
            <a:spLocks noChangeArrowheads="1"/>
          </p:cNvSpPr>
          <p:nvPr/>
        </p:nvSpPr>
        <p:spPr bwMode="auto">
          <a:xfrm>
            <a:off x="1911350" y="1225550"/>
            <a:ext cx="368300" cy="292100"/>
          </a:xfrm>
          <a:prstGeom prst="rightArrow">
            <a:avLst>
              <a:gd name="adj1" fmla="val 50000"/>
              <a:gd name="adj2" fmla="val 63049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427" name="Rectangle 91"/>
          <p:cNvSpPr>
            <a:spLocks noChangeArrowheads="1"/>
          </p:cNvSpPr>
          <p:nvPr/>
        </p:nvSpPr>
        <p:spPr bwMode="auto">
          <a:xfrm>
            <a:off x="4579374" y="3803061"/>
            <a:ext cx="2965556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Fuel pump is now operating,</a:t>
            </a:r>
          </a:p>
          <a:p>
            <a:r>
              <a:rPr lang="en-US" altLang="en-US" sz="1800" dirty="0"/>
              <a:t>fuel is passing through the</a:t>
            </a:r>
          </a:p>
          <a:p>
            <a:r>
              <a:rPr lang="en-US" altLang="en-US" sz="1800" dirty="0"/>
              <a:t>pump causing the check valve</a:t>
            </a:r>
          </a:p>
          <a:p>
            <a:r>
              <a:rPr lang="en-US" altLang="en-US" sz="1800" dirty="0"/>
              <a:t>to open thus allowing fuel</a:t>
            </a:r>
          </a:p>
          <a:p>
            <a:r>
              <a:rPr lang="en-US" altLang="en-US" sz="1800" dirty="0"/>
              <a:t>pressure into the system.</a:t>
            </a:r>
          </a:p>
        </p:txBody>
      </p:sp>
      <p:sp>
        <p:nvSpPr>
          <p:cNvPr id="14428" name="Rectangle 92"/>
          <p:cNvSpPr>
            <a:spLocks noChangeArrowheads="1"/>
          </p:cNvSpPr>
          <p:nvPr/>
        </p:nvSpPr>
        <p:spPr bwMode="auto">
          <a:xfrm>
            <a:off x="7529513" y="747713"/>
            <a:ext cx="1575753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Check</a:t>
            </a:r>
          </a:p>
          <a:p>
            <a:r>
              <a:rPr lang="en-US" altLang="en-US" b="1" dirty="0"/>
              <a:t>valve open</a:t>
            </a:r>
          </a:p>
        </p:txBody>
      </p:sp>
      <p:sp>
        <p:nvSpPr>
          <p:cNvPr id="14429" name="Freeform 93"/>
          <p:cNvSpPr>
            <a:spLocks/>
          </p:cNvSpPr>
          <p:nvPr/>
        </p:nvSpPr>
        <p:spPr bwMode="auto">
          <a:xfrm>
            <a:off x="2438400" y="20574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430" name="Freeform 94"/>
          <p:cNvSpPr>
            <a:spLocks/>
          </p:cNvSpPr>
          <p:nvPr/>
        </p:nvSpPr>
        <p:spPr bwMode="auto">
          <a:xfrm>
            <a:off x="3429000" y="20574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72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5366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5364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5362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363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5365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5369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5367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68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370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71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73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95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5375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5386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5376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7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8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9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5385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5383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5380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5381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382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5384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5394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5392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5387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5388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89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90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5391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5393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5396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99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5397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98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02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5400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401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5403" name="Freeform 43"/>
          <p:cNvSpPr>
            <a:spLocks/>
          </p:cNvSpPr>
          <p:nvPr/>
        </p:nvSpPr>
        <p:spPr bwMode="auto">
          <a:xfrm>
            <a:off x="7239000" y="1752600"/>
            <a:ext cx="382588" cy="230188"/>
          </a:xfrm>
          <a:custGeom>
            <a:avLst/>
            <a:gdLst>
              <a:gd name="T0" fmla="*/ 0 w 241"/>
              <a:gd name="T1" fmla="*/ 144 h 145"/>
              <a:gd name="T2" fmla="*/ 48 w 241"/>
              <a:gd name="T3" fmla="*/ 0 h 145"/>
              <a:gd name="T4" fmla="*/ 96 w 241"/>
              <a:gd name="T5" fmla="*/ 144 h 145"/>
              <a:gd name="T6" fmla="*/ 144 w 241"/>
              <a:gd name="T7" fmla="*/ 0 h 145"/>
              <a:gd name="T8" fmla="*/ 192 w 241"/>
              <a:gd name="T9" fmla="*/ 144 h 145"/>
              <a:gd name="T10" fmla="*/ 240 w 241"/>
              <a:gd name="T11" fmla="*/ 0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45">
                <a:moveTo>
                  <a:pt x="0" y="144"/>
                </a:moveTo>
                <a:lnTo>
                  <a:pt x="48" y="0"/>
                </a:lnTo>
                <a:lnTo>
                  <a:pt x="96" y="144"/>
                </a:lnTo>
                <a:lnTo>
                  <a:pt x="144" y="0"/>
                </a:lnTo>
                <a:lnTo>
                  <a:pt x="192" y="144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04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5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6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7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8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09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0" name="Oval 50"/>
          <p:cNvSpPr>
            <a:spLocks noChangeArrowheads="1"/>
          </p:cNvSpPr>
          <p:nvPr/>
        </p:nvSpPr>
        <p:spPr bwMode="auto">
          <a:xfrm>
            <a:off x="19875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1" name="Freeform 51"/>
          <p:cNvSpPr>
            <a:spLocks/>
          </p:cNvSpPr>
          <p:nvPr/>
        </p:nvSpPr>
        <p:spPr bwMode="auto">
          <a:xfrm>
            <a:off x="1905000" y="2362200"/>
            <a:ext cx="77788" cy="153988"/>
          </a:xfrm>
          <a:custGeom>
            <a:avLst/>
            <a:gdLst>
              <a:gd name="T0" fmla="*/ 48 w 49"/>
              <a:gd name="T1" fmla="*/ 96 h 97"/>
              <a:gd name="T2" fmla="*/ 48 w 49"/>
              <a:gd name="T3" fmla="*/ 0 h 97"/>
              <a:gd name="T4" fmla="*/ 32 w 49"/>
              <a:gd name="T5" fmla="*/ 96 h 97"/>
              <a:gd name="T6" fmla="*/ 16 w 49"/>
              <a:gd name="T7" fmla="*/ 0 h 97"/>
              <a:gd name="T8" fmla="*/ 0 w 49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7">
                <a:moveTo>
                  <a:pt x="48" y="96"/>
                </a:moveTo>
                <a:lnTo>
                  <a:pt x="48" y="0"/>
                </a:lnTo>
                <a:lnTo>
                  <a:pt x="32" y="96"/>
                </a:lnTo>
                <a:lnTo>
                  <a:pt x="16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12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3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4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5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6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17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420" name="Group 60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5418" name="Rectangle 58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19" name="Rectangle 59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23" name="Group 63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5421" name="Rectangle 61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22" name="Rectangle 62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35" name="Group 75"/>
          <p:cNvGrpSpPr>
            <a:grpSpLocks/>
          </p:cNvGrpSpPr>
          <p:nvPr/>
        </p:nvGrpSpPr>
        <p:grpSpPr bwMode="auto">
          <a:xfrm>
            <a:off x="1763713" y="3405188"/>
            <a:ext cx="1231900" cy="1231900"/>
            <a:chOff x="1111" y="2145"/>
            <a:chExt cx="776" cy="776"/>
          </a:xfrm>
        </p:grpSpPr>
        <p:grpSp>
          <p:nvGrpSpPr>
            <p:cNvPr id="15429" name="Group 69"/>
            <p:cNvGrpSpPr>
              <a:grpSpLocks/>
            </p:cNvGrpSpPr>
            <p:nvPr/>
          </p:nvGrpSpPr>
          <p:grpSpPr bwMode="auto">
            <a:xfrm>
              <a:off x="1169" y="2203"/>
              <a:ext cx="704" cy="704"/>
              <a:chOff x="1169" y="2203"/>
              <a:chExt cx="704" cy="704"/>
            </a:xfrm>
          </p:grpSpPr>
          <p:sp>
            <p:nvSpPr>
              <p:cNvPr id="15424" name="Oval 64"/>
              <p:cNvSpPr>
                <a:spLocks noChangeArrowheads="1"/>
              </p:cNvSpPr>
              <p:nvPr/>
            </p:nvSpPr>
            <p:spPr bwMode="auto">
              <a:xfrm rot="3840000">
                <a:off x="1169" y="2203"/>
                <a:ext cx="704" cy="704"/>
              </a:xfrm>
              <a:prstGeom prst="ellipse">
                <a:avLst/>
              </a:prstGeom>
              <a:solidFill>
                <a:schemeClr val="hlink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5" name="Rectangle 65"/>
              <p:cNvSpPr>
                <a:spLocks noChangeArrowheads="1"/>
              </p:cNvSpPr>
              <p:nvPr/>
            </p:nvSpPr>
            <p:spPr bwMode="auto">
              <a:xfrm rot="3840000">
                <a:off x="1317" y="2253"/>
                <a:ext cx="176" cy="128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6" name="Rectangle 66"/>
              <p:cNvSpPr>
                <a:spLocks noChangeArrowheads="1"/>
              </p:cNvSpPr>
              <p:nvPr/>
            </p:nvSpPr>
            <p:spPr bwMode="auto">
              <a:xfrm rot="3840000">
                <a:off x="1548" y="2728"/>
                <a:ext cx="176" cy="128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7" name="Rectangle 67"/>
              <p:cNvSpPr>
                <a:spLocks noChangeArrowheads="1"/>
              </p:cNvSpPr>
              <p:nvPr/>
            </p:nvSpPr>
            <p:spPr bwMode="auto">
              <a:xfrm rot="3840000">
                <a:off x="1694" y="2352"/>
                <a:ext cx="128" cy="176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428" name="Rectangle 68"/>
              <p:cNvSpPr>
                <a:spLocks noChangeArrowheads="1"/>
              </p:cNvSpPr>
              <p:nvPr/>
            </p:nvSpPr>
            <p:spPr bwMode="auto">
              <a:xfrm rot="3840000">
                <a:off x="1219" y="2583"/>
                <a:ext cx="128" cy="176"/>
              </a:xfrm>
              <a:prstGeom prst="rect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5430" name="Oval 70"/>
            <p:cNvSpPr>
              <a:spLocks noChangeArrowheads="1"/>
            </p:cNvSpPr>
            <p:nvPr/>
          </p:nvSpPr>
          <p:spPr bwMode="auto">
            <a:xfrm rot="3840000">
              <a:off x="1759" y="2344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1" name="Oval 71"/>
            <p:cNvSpPr>
              <a:spLocks noChangeArrowheads="1"/>
            </p:cNvSpPr>
            <p:nvPr/>
          </p:nvSpPr>
          <p:spPr bwMode="auto">
            <a:xfrm rot="3840000">
              <a:off x="1111" y="2660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2" name="Oval 72"/>
            <p:cNvSpPr>
              <a:spLocks noChangeArrowheads="1"/>
            </p:cNvSpPr>
            <p:nvPr/>
          </p:nvSpPr>
          <p:spPr bwMode="auto">
            <a:xfrm rot="3840000">
              <a:off x="1288" y="2145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3" name="Oval 73"/>
            <p:cNvSpPr>
              <a:spLocks noChangeArrowheads="1"/>
            </p:cNvSpPr>
            <p:nvPr/>
          </p:nvSpPr>
          <p:spPr bwMode="auto">
            <a:xfrm rot="3840000">
              <a:off x="1604" y="2793"/>
              <a:ext cx="128" cy="128"/>
            </a:xfrm>
            <a:prstGeom prst="ellipse">
              <a:avLst/>
            </a:prstGeom>
            <a:solidFill>
              <a:schemeClr val="fol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4" name="Oval 74"/>
            <p:cNvSpPr>
              <a:spLocks noChangeArrowheads="1"/>
            </p:cNvSpPr>
            <p:nvPr/>
          </p:nvSpPr>
          <p:spPr bwMode="auto">
            <a:xfrm rot="3840000">
              <a:off x="1453" y="2487"/>
              <a:ext cx="136" cy="13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440" name="Group 80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5436" name="Rectangle 76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7" name="Rectangle 77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38" name="Rectangle 78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5439" name="Rectangle 79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5442" name="Rectangle 82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5443" name="Rectangle 83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4" name="AutoShape 84"/>
          <p:cNvSpPr>
            <a:spLocks noChangeArrowheads="1"/>
          </p:cNvSpPr>
          <p:nvPr/>
        </p:nvSpPr>
        <p:spPr bwMode="auto">
          <a:xfrm>
            <a:off x="387350" y="1758950"/>
            <a:ext cx="1587500" cy="292100"/>
          </a:xfrm>
          <a:prstGeom prst="rightArrow">
            <a:avLst>
              <a:gd name="adj1" fmla="val 50000"/>
              <a:gd name="adj2" fmla="val 27176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5" name="AutoShape 85"/>
          <p:cNvSpPr>
            <a:spLocks noChangeArrowheads="1"/>
          </p:cNvSpPr>
          <p:nvPr/>
        </p:nvSpPr>
        <p:spPr bwMode="auto">
          <a:xfrm>
            <a:off x="82550" y="3968750"/>
            <a:ext cx="1054100" cy="215900"/>
          </a:xfrm>
          <a:prstGeom prst="rightArrow">
            <a:avLst>
              <a:gd name="adj1" fmla="val 50000"/>
              <a:gd name="adj2" fmla="val 244140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6" name="AutoShape 86"/>
          <p:cNvSpPr>
            <a:spLocks noChangeArrowheads="1"/>
          </p:cNvSpPr>
          <p:nvPr/>
        </p:nvSpPr>
        <p:spPr bwMode="auto">
          <a:xfrm>
            <a:off x="3663950" y="3968750"/>
            <a:ext cx="977900" cy="215900"/>
          </a:xfrm>
          <a:prstGeom prst="rightArrow">
            <a:avLst>
              <a:gd name="adj1" fmla="val 50000"/>
              <a:gd name="adj2" fmla="val 226492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7" name="Freeform 87"/>
          <p:cNvSpPr>
            <a:spLocks/>
          </p:cNvSpPr>
          <p:nvPr/>
        </p:nvSpPr>
        <p:spPr bwMode="auto">
          <a:xfrm>
            <a:off x="7924800" y="1447800"/>
            <a:ext cx="915988" cy="1068388"/>
          </a:xfrm>
          <a:custGeom>
            <a:avLst/>
            <a:gdLst>
              <a:gd name="T0" fmla="*/ 48 w 577"/>
              <a:gd name="T1" fmla="*/ 0 h 673"/>
              <a:gd name="T2" fmla="*/ 480 w 577"/>
              <a:gd name="T3" fmla="*/ 672 h 673"/>
              <a:gd name="T4" fmla="*/ 240 w 577"/>
              <a:gd name="T5" fmla="*/ 288 h 673"/>
              <a:gd name="T6" fmla="*/ 576 w 577"/>
              <a:gd name="T7" fmla="*/ 48 h 673"/>
              <a:gd name="T8" fmla="*/ 0 w 577"/>
              <a:gd name="T9" fmla="*/ 432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7" h="673">
                <a:moveTo>
                  <a:pt x="48" y="0"/>
                </a:moveTo>
                <a:lnTo>
                  <a:pt x="480" y="672"/>
                </a:lnTo>
                <a:lnTo>
                  <a:pt x="240" y="288"/>
                </a:lnTo>
                <a:lnTo>
                  <a:pt x="576" y="48"/>
                </a:lnTo>
                <a:lnTo>
                  <a:pt x="0" y="432"/>
                </a:lnTo>
              </a:path>
            </a:pathLst>
          </a:custGeom>
          <a:noFill/>
          <a:ln w="508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48" name="AutoShape 88"/>
          <p:cNvSpPr>
            <a:spLocks noChangeArrowheads="1"/>
          </p:cNvSpPr>
          <p:nvPr/>
        </p:nvSpPr>
        <p:spPr bwMode="auto">
          <a:xfrm flipH="1">
            <a:off x="2292350" y="2368550"/>
            <a:ext cx="1054100" cy="139700"/>
          </a:xfrm>
          <a:prstGeom prst="rightArrow">
            <a:avLst>
              <a:gd name="adj1" fmla="val 50000"/>
              <a:gd name="adj2" fmla="val 377308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49" name="Rectangle 89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50" name="AutoShape 90"/>
          <p:cNvSpPr>
            <a:spLocks noChangeArrowheads="1"/>
          </p:cNvSpPr>
          <p:nvPr/>
        </p:nvSpPr>
        <p:spPr bwMode="auto">
          <a:xfrm>
            <a:off x="1987550" y="1225550"/>
            <a:ext cx="292100" cy="292100"/>
          </a:xfrm>
          <a:prstGeom prst="rightArrow">
            <a:avLst>
              <a:gd name="adj1" fmla="val 50000"/>
              <a:gd name="adj2" fmla="val 50005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451" name="Rectangle 91"/>
          <p:cNvSpPr>
            <a:spLocks noChangeArrowheads="1"/>
          </p:cNvSpPr>
          <p:nvPr/>
        </p:nvSpPr>
        <p:spPr bwMode="auto">
          <a:xfrm>
            <a:off x="4862513" y="3871913"/>
            <a:ext cx="2798844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Please note, if there is a </a:t>
            </a:r>
          </a:p>
          <a:p>
            <a:r>
              <a:rPr lang="en-US" altLang="en-US" sz="1800" dirty="0"/>
              <a:t>restriction in the system, a </a:t>
            </a:r>
          </a:p>
          <a:p>
            <a:r>
              <a:rPr lang="en-US" altLang="en-US" sz="1800" dirty="0"/>
              <a:t>safety valve at the suction</a:t>
            </a:r>
          </a:p>
          <a:p>
            <a:r>
              <a:rPr lang="en-US" altLang="en-US" sz="1800" dirty="0"/>
              <a:t>end of the pump will open,</a:t>
            </a:r>
          </a:p>
          <a:p>
            <a:r>
              <a:rPr lang="en-US" altLang="en-US" sz="1800" dirty="0"/>
              <a:t>thus causing a pressure drop</a:t>
            </a:r>
          </a:p>
          <a:p>
            <a:r>
              <a:rPr lang="en-US" altLang="en-US" sz="1800" dirty="0"/>
              <a:t>in the pump.</a:t>
            </a:r>
          </a:p>
        </p:txBody>
      </p:sp>
      <p:sp>
        <p:nvSpPr>
          <p:cNvPr id="15452" name="Freeform 92"/>
          <p:cNvSpPr>
            <a:spLocks/>
          </p:cNvSpPr>
          <p:nvPr/>
        </p:nvSpPr>
        <p:spPr bwMode="auto">
          <a:xfrm>
            <a:off x="304800" y="2514600"/>
            <a:ext cx="1754188" cy="2897188"/>
          </a:xfrm>
          <a:custGeom>
            <a:avLst/>
            <a:gdLst>
              <a:gd name="T0" fmla="*/ 1104 w 1105"/>
              <a:gd name="T1" fmla="*/ 0 h 1825"/>
              <a:gd name="T2" fmla="*/ 0 w 1105"/>
              <a:gd name="T3" fmla="*/ 576 h 1825"/>
              <a:gd name="T4" fmla="*/ 0 w 1105"/>
              <a:gd name="T5" fmla="*/ 1824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105" h="1825">
                <a:moveTo>
                  <a:pt x="1104" y="0"/>
                </a:moveTo>
                <a:lnTo>
                  <a:pt x="0" y="576"/>
                </a:lnTo>
                <a:lnTo>
                  <a:pt x="0" y="1824"/>
                </a:lnTo>
              </a:path>
            </a:pathLst>
          </a:custGeom>
          <a:noFill/>
          <a:ln w="12700" cap="rnd" cmpd="sng">
            <a:solidFill>
              <a:srgbClr val="00FF00"/>
            </a:solidFill>
            <a:prstDash val="solid"/>
            <a:round/>
            <a:headEnd type="triangl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3" name="Rectangle 93"/>
          <p:cNvSpPr>
            <a:spLocks noChangeArrowheads="1"/>
          </p:cNvSpPr>
          <p:nvPr/>
        </p:nvSpPr>
        <p:spPr bwMode="auto">
          <a:xfrm>
            <a:off x="164887" y="5314950"/>
            <a:ext cx="3162726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Safety valve has opened</a:t>
            </a:r>
          </a:p>
        </p:txBody>
      </p:sp>
      <p:sp>
        <p:nvSpPr>
          <p:cNvPr id="15454" name="Rectangle 94"/>
          <p:cNvSpPr>
            <a:spLocks noChangeArrowheads="1"/>
          </p:cNvSpPr>
          <p:nvPr/>
        </p:nvSpPr>
        <p:spPr bwMode="auto">
          <a:xfrm>
            <a:off x="7605713" y="2271713"/>
            <a:ext cx="1530869" cy="8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System</a:t>
            </a:r>
          </a:p>
          <a:p>
            <a:r>
              <a:rPr lang="en-US" altLang="en-US" dirty="0"/>
              <a:t>Restriction</a:t>
            </a:r>
          </a:p>
        </p:txBody>
      </p:sp>
      <p:sp>
        <p:nvSpPr>
          <p:cNvPr id="15455" name="Freeform 95"/>
          <p:cNvSpPr>
            <a:spLocks/>
          </p:cNvSpPr>
          <p:nvPr/>
        </p:nvSpPr>
        <p:spPr bwMode="auto">
          <a:xfrm>
            <a:off x="2438400" y="2286000"/>
            <a:ext cx="306388" cy="1588"/>
          </a:xfrm>
          <a:custGeom>
            <a:avLst/>
            <a:gdLst>
              <a:gd name="T0" fmla="*/ 0 w 193"/>
              <a:gd name="T1" fmla="*/ 0 h 1"/>
              <a:gd name="T2" fmla="*/ 192 w 1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1">
                <a:moveTo>
                  <a:pt x="0" y="0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456" name="Freeform 96"/>
          <p:cNvSpPr>
            <a:spLocks/>
          </p:cNvSpPr>
          <p:nvPr/>
        </p:nvSpPr>
        <p:spPr bwMode="auto">
          <a:xfrm>
            <a:off x="3429000" y="2286000"/>
            <a:ext cx="1449388" cy="1588"/>
          </a:xfrm>
          <a:custGeom>
            <a:avLst/>
            <a:gdLst>
              <a:gd name="T0" fmla="*/ 0 w 913"/>
              <a:gd name="T1" fmla="*/ 0 h 1"/>
              <a:gd name="T2" fmla="*/ 912 w 91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3" h="1">
                <a:moveTo>
                  <a:pt x="0" y="0"/>
                </a:moveTo>
                <a:lnTo>
                  <a:pt x="91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96" name="Group 12"/>
          <p:cNvGrpSpPr>
            <a:grpSpLocks/>
          </p:cNvGrpSpPr>
          <p:nvPr/>
        </p:nvGrpSpPr>
        <p:grpSpPr bwMode="auto">
          <a:xfrm>
            <a:off x="1530350" y="920750"/>
            <a:ext cx="6159500" cy="2120900"/>
            <a:chOff x="964" y="580"/>
            <a:chExt cx="3880" cy="1336"/>
          </a:xfrm>
        </p:grpSpPr>
        <p:grpSp>
          <p:nvGrpSpPr>
            <p:cNvPr id="16390" name="Group 6"/>
            <p:cNvGrpSpPr>
              <a:grpSpLocks/>
            </p:cNvGrpSpPr>
            <p:nvPr/>
          </p:nvGrpSpPr>
          <p:grpSpPr bwMode="auto">
            <a:xfrm>
              <a:off x="964" y="580"/>
              <a:ext cx="3112" cy="1336"/>
              <a:chOff x="964" y="580"/>
              <a:chExt cx="3112" cy="1336"/>
            </a:xfrm>
          </p:grpSpPr>
          <p:grpSp>
            <p:nvGrpSpPr>
              <p:cNvPr id="16388" name="Group 4"/>
              <p:cNvGrpSpPr>
                <a:grpSpLocks/>
              </p:cNvGrpSpPr>
              <p:nvPr/>
            </p:nvGrpSpPr>
            <p:grpSpPr bwMode="auto">
              <a:xfrm>
                <a:off x="964" y="580"/>
                <a:ext cx="3112" cy="1336"/>
                <a:chOff x="964" y="580"/>
                <a:chExt cx="3112" cy="1336"/>
              </a:xfrm>
            </p:grpSpPr>
            <p:sp>
              <p:nvSpPr>
                <p:cNvPr id="16386" name="Rectangle 2" descr="Wide upward diagonal"/>
                <p:cNvSpPr>
                  <a:spLocks noChangeArrowheads="1"/>
                </p:cNvSpPr>
                <p:nvPr/>
              </p:nvSpPr>
              <p:spPr bwMode="auto">
                <a:xfrm>
                  <a:off x="964" y="580"/>
                  <a:ext cx="3112" cy="1336"/>
                </a:xfrm>
                <a:prstGeom prst="rect">
                  <a:avLst/>
                </a:prstGeom>
                <a:pattFill prst="wdUpDiag">
                  <a:fgClr>
                    <a:schemeClr val="bg2"/>
                  </a:fgClr>
                  <a:bgClr>
                    <a:schemeClr val="tx2"/>
                  </a:bgClr>
                </a:patt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387" name="Rectangle 3"/>
                <p:cNvSpPr>
                  <a:spLocks noChangeArrowheads="1"/>
                </p:cNvSpPr>
                <p:nvPr/>
              </p:nvSpPr>
              <p:spPr bwMode="auto">
                <a:xfrm>
                  <a:off x="1108" y="676"/>
                  <a:ext cx="2872" cy="1096"/>
                </a:xfrm>
                <a:prstGeom prst="rect">
                  <a:avLst/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6389" name="Rectangle 5" descr="Wide upward diagonal"/>
              <p:cNvSpPr>
                <a:spLocks noChangeArrowheads="1"/>
              </p:cNvSpPr>
              <p:nvPr/>
            </p:nvSpPr>
            <p:spPr bwMode="auto">
              <a:xfrm>
                <a:off x="3556" y="676"/>
                <a:ext cx="40" cy="424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6393" name="Group 9"/>
            <p:cNvGrpSpPr>
              <a:grpSpLocks/>
            </p:cNvGrpSpPr>
            <p:nvPr/>
          </p:nvGrpSpPr>
          <p:grpSpPr bwMode="auto">
            <a:xfrm>
              <a:off x="3984" y="1012"/>
              <a:ext cx="860" cy="376"/>
              <a:chOff x="3984" y="1012"/>
              <a:chExt cx="860" cy="376"/>
            </a:xfrm>
          </p:grpSpPr>
          <p:sp>
            <p:nvSpPr>
              <p:cNvPr id="16391" name="Rectangle 7" descr="Wide upward diagonal"/>
              <p:cNvSpPr>
                <a:spLocks noChangeArrowheads="1"/>
              </p:cNvSpPr>
              <p:nvPr/>
            </p:nvSpPr>
            <p:spPr bwMode="auto">
              <a:xfrm>
                <a:off x="3984" y="1012"/>
                <a:ext cx="860" cy="376"/>
              </a:xfrm>
              <a:prstGeom prst="rect">
                <a:avLst/>
              </a:prstGeom>
              <a:pattFill prst="wdUpDiag">
                <a:fgClr>
                  <a:schemeClr val="bg2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2" name="Rectangle 8"/>
              <p:cNvSpPr>
                <a:spLocks noChangeArrowheads="1"/>
              </p:cNvSpPr>
              <p:nvPr/>
            </p:nvSpPr>
            <p:spPr bwMode="auto">
              <a:xfrm>
                <a:off x="3988" y="1060"/>
                <a:ext cx="808" cy="280"/>
              </a:xfrm>
              <a:prstGeom prst="rect">
                <a:avLst/>
              </a:prstGeom>
              <a:solidFill>
                <a:srgbClr val="FAFD00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6394" name="Freeform 10" descr="Wide upward diagonal"/>
            <p:cNvSpPr>
              <a:spLocks/>
            </p:cNvSpPr>
            <p:nvPr/>
          </p:nvSpPr>
          <p:spPr bwMode="auto">
            <a:xfrm>
              <a:off x="3984" y="1056"/>
              <a:ext cx="385" cy="49"/>
            </a:xfrm>
            <a:custGeom>
              <a:avLst/>
              <a:gdLst>
                <a:gd name="T0" fmla="*/ 0 w 385"/>
                <a:gd name="T1" fmla="*/ 0 h 49"/>
                <a:gd name="T2" fmla="*/ 0 w 385"/>
                <a:gd name="T3" fmla="*/ 48 h 49"/>
                <a:gd name="T4" fmla="*/ 336 w 385"/>
                <a:gd name="T5" fmla="*/ 48 h 49"/>
                <a:gd name="T6" fmla="*/ 384 w 385"/>
                <a:gd name="T7" fmla="*/ 0 h 49"/>
                <a:gd name="T8" fmla="*/ 0 w 385"/>
                <a:gd name="T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0"/>
                  </a:moveTo>
                  <a:lnTo>
                    <a:pt x="0" y="48"/>
                  </a:lnTo>
                  <a:lnTo>
                    <a:pt x="336" y="48"/>
                  </a:lnTo>
                  <a:lnTo>
                    <a:pt x="384" y="0"/>
                  </a:lnTo>
                  <a:lnTo>
                    <a:pt x="0" y="0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5" name="Freeform 11" descr="Wide upward diagonal"/>
            <p:cNvSpPr>
              <a:spLocks/>
            </p:cNvSpPr>
            <p:nvPr/>
          </p:nvSpPr>
          <p:spPr bwMode="auto">
            <a:xfrm>
              <a:off x="3984" y="1296"/>
              <a:ext cx="385" cy="49"/>
            </a:xfrm>
            <a:custGeom>
              <a:avLst/>
              <a:gdLst>
                <a:gd name="T0" fmla="*/ 0 w 385"/>
                <a:gd name="T1" fmla="*/ 48 h 49"/>
                <a:gd name="T2" fmla="*/ 0 w 385"/>
                <a:gd name="T3" fmla="*/ 0 h 49"/>
                <a:gd name="T4" fmla="*/ 336 w 385"/>
                <a:gd name="T5" fmla="*/ 0 h 49"/>
                <a:gd name="T6" fmla="*/ 384 w 385"/>
                <a:gd name="T7" fmla="*/ 48 h 49"/>
                <a:gd name="T8" fmla="*/ 0 w 385"/>
                <a:gd name="T9" fmla="*/ 4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5" h="49">
                  <a:moveTo>
                    <a:pt x="0" y="48"/>
                  </a:moveTo>
                  <a:lnTo>
                    <a:pt x="0" y="0"/>
                  </a:lnTo>
                  <a:lnTo>
                    <a:pt x="336" y="0"/>
                  </a:lnTo>
                  <a:lnTo>
                    <a:pt x="384" y="48"/>
                  </a:lnTo>
                  <a:lnTo>
                    <a:pt x="0" y="48"/>
                  </a:lnTo>
                </a:path>
              </a:pathLst>
            </a:cu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3435350" y="1073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Rectangle 14"/>
          <p:cNvSpPr>
            <a:spLocks noChangeArrowheads="1"/>
          </p:cNvSpPr>
          <p:nvPr/>
        </p:nvSpPr>
        <p:spPr bwMode="auto">
          <a:xfrm>
            <a:off x="3435350" y="2597150"/>
            <a:ext cx="1435100" cy="2159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19" name="Group 35"/>
          <p:cNvGrpSpPr>
            <a:grpSpLocks/>
          </p:cNvGrpSpPr>
          <p:nvPr/>
        </p:nvGrpSpPr>
        <p:grpSpPr bwMode="auto">
          <a:xfrm>
            <a:off x="2292350" y="1454150"/>
            <a:ext cx="3492500" cy="901700"/>
            <a:chOff x="1444" y="916"/>
            <a:chExt cx="2200" cy="568"/>
          </a:xfrm>
        </p:grpSpPr>
        <p:sp>
          <p:nvSpPr>
            <p:cNvPr id="16399" name="Rectangle 15"/>
            <p:cNvSpPr>
              <a:spLocks noChangeArrowheads="1"/>
            </p:cNvSpPr>
            <p:nvPr/>
          </p:nvSpPr>
          <p:spPr bwMode="auto">
            <a:xfrm>
              <a:off x="1444" y="1108"/>
              <a:ext cx="2200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6410" name="Group 26"/>
            <p:cNvGrpSpPr>
              <a:grpSpLocks/>
            </p:cNvGrpSpPr>
            <p:nvPr/>
          </p:nvGrpSpPr>
          <p:grpSpPr bwMode="auto">
            <a:xfrm>
              <a:off x="2020" y="916"/>
              <a:ext cx="1144" cy="568"/>
              <a:chOff x="2020" y="916"/>
              <a:chExt cx="1144" cy="568"/>
            </a:xfrm>
          </p:grpSpPr>
          <p:sp>
            <p:nvSpPr>
              <p:cNvPr id="16400" name="Oval 16" descr="Dark horizontal"/>
              <p:cNvSpPr>
                <a:spLocks noChangeArrowheads="1"/>
              </p:cNvSpPr>
              <p:nvPr/>
            </p:nvSpPr>
            <p:spPr bwMode="auto">
              <a:xfrm>
                <a:off x="2020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1" name="Oval 17" descr="Dark horizontal"/>
              <p:cNvSpPr>
                <a:spLocks noChangeArrowheads="1"/>
              </p:cNvSpPr>
              <p:nvPr/>
            </p:nvSpPr>
            <p:spPr bwMode="auto">
              <a:xfrm>
                <a:off x="2020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2" name="Oval 18" descr="Dark horizontal"/>
              <p:cNvSpPr>
                <a:spLocks noChangeArrowheads="1"/>
              </p:cNvSpPr>
              <p:nvPr/>
            </p:nvSpPr>
            <p:spPr bwMode="auto">
              <a:xfrm>
                <a:off x="2932" y="1300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403" name="Oval 19" descr="Dark horizontal"/>
              <p:cNvSpPr>
                <a:spLocks noChangeArrowheads="1"/>
              </p:cNvSpPr>
              <p:nvPr/>
            </p:nvSpPr>
            <p:spPr bwMode="auto">
              <a:xfrm>
                <a:off x="2932" y="916"/>
                <a:ext cx="232" cy="184"/>
              </a:xfrm>
              <a:prstGeom prst="ellipse">
                <a:avLst/>
              </a:prstGeom>
              <a:pattFill prst="dkHorz">
                <a:fgClr>
                  <a:srgbClr val="EF9100"/>
                </a:fgClr>
                <a:bgClr>
                  <a:schemeClr val="tx2"/>
                </a:bgClr>
              </a:patt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6409" name="Group 25"/>
              <p:cNvGrpSpPr>
                <a:grpSpLocks/>
              </p:cNvGrpSpPr>
              <p:nvPr/>
            </p:nvGrpSpPr>
            <p:grpSpPr bwMode="auto">
              <a:xfrm>
                <a:off x="2160" y="916"/>
                <a:ext cx="913" cy="568"/>
                <a:chOff x="2160" y="916"/>
                <a:chExt cx="913" cy="568"/>
              </a:xfrm>
            </p:grpSpPr>
            <p:grpSp>
              <p:nvGrpSpPr>
                <p:cNvPr id="16407" name="Group 23"/>
                <p:cNvGrpSpPr>
                  <a:grpSpLocks/>
                </p:cNvGrpSpPr>
                <p:nvPr/>
              </p:nvGrpSpPr>
              <p:grpSpPr bwMode="auto">
                <a:xfrm>
                  <a:off x="2160" y="916"/>
                  <a:ext cx="913" cy="568"/>
                  <a:chOff x="2160" y="916"/>
                  <a:chExt cx="913" cy="568"/>
                </a:xfrm>
              </p:grpSpPr>
              <p:sp>
                <p:nvSpPr>
                  <p:cNvPr id="16404" name="Rectangle 20"/>
                  <p:cNvSpPr>
                    <a:spLocks noChangeArrowheads="1"/>
                  </p:cNvSpPr>
                  <p:nvPr/>
                </p:nvSpPr>
                <p:spPr bwMode="auto">
                  <a:xfrm>
                    <a:off x="2164" y="916"/>
                    <a:ext cx="904" cy="568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919191">
                          <a:gamma/>
                          <a:shade val="29804"/>
                          <a:invGamma/>
                        </a:srgbClr>
                      </a:gs>
                      <a:gs pos="50000">
                        <a:srgbClr val="919191"/>
                      </a:gs>
                      <a:gs pos="100000">
                        <a:srgbClr val="919191">
                          <a:gamma/>
                          <a:shade val="29804"/>
                          <a:invGamma/>
                        </a:srgbClr>
                      </a:gs>
                    </a:gsLst>
                    <a:lin ang="5400000" scaled="1"/>
                  </a:gradFill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16405" name="Freeform 21"/>
                  <p:cNvSpPr>
                    <a:spLocks/>
                  </p:cNvSpPr>
                  <p:nvPr/>
                </p:nvSpPr>
                <p:spPr bwMode="auto">
                  <a:xfrm>
                    <a:off x="2160" y="1056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406" name="Freeform 22"/>
                  <p:cNvSpPr>
                    <a:spLocks/>
                  </p:cNvSpPr>
                  <p:nvPr/>
                </p:nvSpPr>
                <p:spPr bwMode="auto">
                  <a:xfrm>
                    <a:off x="2160" y="1344"/>
                    <a:ext cx="913" cy="1"/>
                  </a:xfrm>
                  <a:custGeom>
                    <a:avLst/>
                    <a:gdLst>
                      <a:gd name="T0" fmla="*/ 0 w 913"/>
                      <a:gd name="T1" fmla="*/ 0 h 1"/>
                      <a:gd name="T2" fmla="*/ 912 w 913"/>
                      <a:gd name="T3" fmla="*/ 0 h 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913" h="1">
                        <a:moveTo>
                          <a:pt x="0" y="0"/>
                        </a:moveTo>
                        <a:lnTo>
                          <a:pt x="912" y="0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16408" name="Freeform 24"/>
                <p:cNvSpPr>
                  <a:spLocks/>
                </p:cNvSpPr>
                <p:nvPr/>
              </p:nvSpPr>
              <p:spPr bwMode="auto">
                <a:xfrm>
                  <a:off x="2160" y="1200"/>
                  <a:ext cx="913" cy="1"/>
                </a:xfrm>
                <a:custGeom>
                  <a:avLst/>
                  <a:gdLst>
                    <a:gd name="T0" fmla="*/ 0 w 913"/>
                    <a:gd name="T1" fmla="*/ 0 h 1"/>
                    <a:gd name="T2" fmla="*/ 912 w 91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913" h="1">
                      <a:moveTo>
                        <a:pt x="0" y="0"/>
                      </a:moveTo>
                      <a:lnTo>
                        <a:pt x="91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16418" name="Group 34"/>
            <p:cNvGrpSpPr>
              <a:grpSpLocks/>
            </p:cNvGrpSpPr>
            <p:nvPr/>
          </p:nvGrpSpPr>
          <p:grpSpPr bwMode="auto">
            <a:xfrm>
              <a:off x="3072" y="1060"/>
              <a:ext cx="433" cy="280"/>
              <a:chOff x="3072" y="1060"/>
              <a:chExt cx="433" cy="280"/>
            </a:xfrm>
          </p:grpSpPr>
          <p:grpSp>
            <p:nvGrpSpPr>
              <p:cNvPr id="16416" name="Group 32"/>
              <p:cNvGrpSpPr>
                <a:grpSpLocks/>
              </p:cNvGrpSpPr>
              <p:nvPr/>
            </p:nvGrpSpPr>
            <p:grpSpPr bwMode="auto">
              <a:xfrm>
                <a:off x="3072" y="1060"/>
                <a:ext cx="433" cy="280"/>
                <a:chOff x="3072" y="1060"/>
                <a:chExt cx="433" cy="280"/>
              </a:xfrm>
            </p:grpSpPr>
            <p:sp>
              <p:nvSpPr>
                <p:cNvPr id="16411" name="Rectangle 27"/>
                <p:cNvSpPr>
                  <a:spLocks noChangeArrowheads="1"/>
                </p:cNvSpPr>
                <p:nvPr/>
              </p:nvSpPr>
              <p:spPr bwMode="auto">
                <a:xfrm>
                  <a:off x="3076" y="1060"/>
                  <a:ext cx="424" cy="280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5400000" scaled="1"/>
                </a:gra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6412" name="Freeform 28"/>
                <p:cNvSpPr>
                  <a:spLocks/>
                </p:cNvSpPr>
                <p:nvPr/>
              </p:nvSpPr>
              <p:spPr bwMode="auto">
                <a:xfrm>
                  <a:off x="3072" y="1104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3" name="Freeform 29"/>
                <p:cNvSpPr>
                  <a:spLocks/>
                </p:cNvSpPr>
                <p:nvPr/>
              </p:nvSpPr>
              <p:spPr bwMode="auto">
                <a:xfrm>
                  <a:off x="3072" y="1152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4" name="Freeform 30"/>
                <p:cNvSpPr>
                  <a:spLocks/>
                </p:cNvSpPr>
                <p:nvPr/>
              </p:nvSpPr>
              <p:spPr bwMode="auto">
                <a:xfrm>
                  <a:off x="3072" y="1248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6415" name="Freeform 31"/>
                <p:cNvSpPr>
                  <a:spLocks/>
                </p:cNvSpPr>
                <p:nvPr/>
              </p:nvSpPr>
              <p:spPr bwMode="auto">
                <a:xfrm>
                  <a:off x="3072" y="1296"/>
                  <a:ext cx="433" cy="1"/>
                </a:xfrm>
                <a:custGeom>
                  <a:avLst/>
                  <a:gdLst>
                    <a:gd name="T0" fmla="*/ 0 w 433"/>
                    <a:gd name="T1" fmla="*/ 0 h 1"/>
                    <a:gd name="T2" fmla="*/ 432 w 433"/>
                    <a:gd name="T3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433" h="1">
                      <a:moveTo>
                        <a:pt x="0" y="0"/>
                      </a:moveTo>
                      <a:lnTo>
                        <a:pt x="432" y="0"/>
                      </a:lnTo>
                    </a:path>
                  </a:pathLst>
                </a:custGeom>
                <a:noFill/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6417" name="Freeform 33"/>
              <p:cNvSpPr>
                <a:spLocks/>
              </p:cNvSpPr>
              <p:nvPr/>
            </p:nvSpPr>
            <p:spPr bwMode="auto">
              <a:xfrm>
                <a:off x="3072" y="1200"/>
                <a:ext cx="433" cy="1"/>
              </a:xfrm>
              <a:custGeom>
                <a:avLst/>
                <a:gdLst>
                  <a:gd name="T0" fmla="*/ 0 w 433"/>
                  <a:gd name="T1" fmla="*/ 0 h 1"/>
                  <a:gd name="T2" fmla="*/ 432 w 43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433" h="1">
                    <a:moveTo>
                      <a:pt x="0" y="0"/>
                    </a:moveTo>
                    <a:lnTo>
                      <a:pt x="432" y="0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6420" name="Rectangle 36" descr="Wide upward diagonal"/>
          <p:cNvSpPr>
            <a:spLocks noChangeArrowheads="1"/>
          </p:cNvSpPr>
          <p:nvPr/>
        </p:nvSpPr>
        <p:spPr bwMode="auto">
          <a:xfrm>
            <a:off x="5645150" y="2063750"/>
            <a:ext cx="63500" cy="5207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23" name="Group 39"/>
          <p:cNvGrpSpPr>
            <a:grpSpLocks/>
          </p:cNvGrpSpPr>
          <p:nvPr/>
        </p:nvGrpSpPr>
        <p:grpSpPr bwMode="auto">
          <a:xfrm>
            <a:off x="844550" y="1606550"/>
            <a:ext cx="901700" cy="596900"/>
            <a:chOff x="532" y="1012"/>
            <a:chExt cx="568" cy="376"/>
          </a:xfrm>
        </p:grpSpPr>
        <p:sp>
          <p:nvSpPr>
            <p:cNvPr id="16421" name="Rectangle 37" descr="Wide upward diagonal"/>
            <p:cNvSpPr>
              <a:spLocks noChangeArrowheads="1"/>
            </p:cNvSpPr>
            <p:nvPr/>
          </p:nvSpPr>
          <p:spPr bwMode="auto">
            <a:xfrm>
              <a:off x="532" y="1012"/>
              <a:ext cx="568" cy="37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22" name="Rectangle 38"/>
            <p:cNvSpPr>
              <a:spLocks noChangeArrowheads="1"/>
            </p:cNvSpPr>
            <p:nvPr/>
          </p:nvSpPr>
          <p:spPr bwMode="auto">
            <a:xfrm>
              <a:off x="580" y="1060"/>
              <a:ext cx="520" cy="280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426" name="Group 42"/>
          <p:cNvGrpSpPr>
            <a:grpSpLocks/>
          </p:cNvGrpSpPr>
          <p:nvPr/>
        </p:nvGrpSpPr>
        <p:grpSpPr bwMode="auto">
          <a:xfrm>
            <a:off x="6858000" y="1676400"/>
            <a:ext cx="527050" cy="458788"/>
            <a:chOff x="4320" y="1056"/>
            <a:chExt cx="332" cy="289"/>
          </a:xfrm>
        </p:grpSpPr>
        <p:sp>
          <p:nvSpPr>
            <p:cNvPr id="16424" name="Freeform 40"/>
            <p:cNvSpPr>
              <a:spLocks/>
            </p:cNvSpPr>
            <p:nvPr/>
          </p:nvSpPr>
          <p:spPr bwMode="auto">
            <a:xfrm>
              <a:off x="4320" y="1056"/>
              <a:ext cx="241" cy="289"/>
            </a:xfrm>
            <a:custGeom>
              <a:avLst/>
              <a:gdLst>
                <a:gd name="T0" fmla="*/ 0 w 241"/>
                <a:gd name="T1" fmla="*/ 48 h 289"/>
                <a:gd name="T2" fmla="*/ 0 w 241"/>
                <a:gd name="T3" fmla="*/ 240 h 289"/>
                <a:gd name="T4" fmla="*/ 48 w 241"/>
                <a:gd name="T5" fmla="*/ 288 h 289"/>
                <a:gd name="T6" fmla="*/ 240 w 241"/>
                <a:gd name="T7" fmla="*/ 288 h 289"/>
                <a:gd name="T8" fmla="*/ 240 w 241"/>
                <a:gd name="T9" fmla="*/ 0 h 289"/>
                <a:gd name="T10" fmla="*/ 48 w 241"/>
                <a:gd name="T11" fmla="*/ 0 h 289"/>
                <a:gd name="T12" fmla="*/ 0 w 241"/>
                <a:gd name="T13" fmla="*/ 4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289">
                  <a:moveTo>
                    <a:pt x="0" y="48"/>
                  </a:moveTo>
                  <a:lnTo>
                    <a:pt x="0" y="240"/>
                  </a:lnTo>
                  <a:lnTo>
                    <a:pt x="48" y="288"/>
                  </a:lnTo>
                  <a:lnTo>
                    <a:pt x="240" y="288"/>
                  </a:lnTo>
                  <a:lnTo>
                    <a:pt x="240" y="0"/>
                  </a:lnTo>
                  <a:lnTo>
                    <a:pt x="48" y="0"/>
                  </a:lnTo>
                  <a:lnTo>
                    <a:pt x="0" y="48"/>
                  </a:lnTo>
                </a:path>
              </a:pathLst>
            </a:cu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25" name="Rectangle 41"/>
            <p:cNvSpPr>
              <a:spLocks noChangeArrowheads="1"/>
            </p:cNvSpPr>
            <p:nvPr/>
          </p:nvSpPr>
          <p:spPr bwMode="auto">
            <a:xfrm>
              <a:off x="4564" y="1156"/>
              <a:ext cx="88" cy="88"/>
            </a:xfrm>
            <a:prstGeom prst="rect">
              <a:avLst/>
            </a:prstGeom>
            <a:gradFill rotWithShape="0">
              <a:gsLst>
                <a:gs pos="0">
                  <a:srgbClr val="AD6900">
                    <a:gamma/>
                    <a:shade val="60000"/>
                    <a:invGamma/>
                  </a:srgbClr>
                </a:gs>
                <a:gs pos="50000">
                  <a:srgbClr val="AD6900"/>
                </a:gs>
                <a:gs pos="100000">
                  <a:srgbClr val="AD6900">
                    <a:gamma/>
                    <a:shade val="6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27" name="Freeform 43"/>
          <p:cNvSpPr>
            <a:spLocks/>
          </p:cNvSpPr>
          <p:nvPr/>
        </p:nvSpPr>
        <p:spPr bwMode="auto">
          <a:xfrm>
            <a:off x="7239000" y="1752600"/>
            <a:ext cx="382588" cy="306388"/>
          </a:xfrm>
          <a:custGeom>
            <a:avLst/>
            <a:gdLst>
              <a:gd name="T0" fmla="*/ 0 w 241"/>
              <a:gd name="T1" fmla="*/ 192 h 193"/>
              <a:gd name="T2" fmla="*/ 48 w 241"/>
              <a:gd name="T3" fmla="*/ 0 h 193"/>
              <a:gd name="T4" fmla="*/ 96 w 241"/>
              <a:gd name="T5" fmla="*/ 192 h 193"/>
              <a:gd name="T6" fmla="*/ 144 w 241"/>
              <a:gd name="T7" fmla="*/ 0 h 193"/>
              <a:gd name="T8" fmla="*/ 192 w 241"/>
              <a:gd name="T9" fmla="*/ 192 h 193"/>
              <a:gd name="T10" fmla="*/ 240 w 241"/>
              <a:gd name="T11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193">
                <a:moveTo>
                  <a:pt x="0" y="192"/>
                </a:moveTo>
                <a:lnTo>
                  <a:pt x="48" y="0"/>
                </a:lnTo>
                <a:lnTo>
                  <a:pt x="96" y="192"/>
                </a:lnTo>
                <a:lnTo>
                  <a:pt x="144" y="0"/>
                </a:lnTo>
                <a:lnTo>
                  <a:pt x="192" y="192"/>
                </a:lnTo>
                <a:lnTo>
                  <a:pt x="24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28" name="Rectangle 44"/>
          <p:cNvSpPr>
            <a:spLocks noChangeArrowheads="1"/>
          </p:cNvSpPr>
          <p:nvPr/>
        </p:nvSpPr>
        <p:spPr bwMode="auto">
          <a:xfrm>
            <a:off x="2444750" y="1225550"/>
            <a:ext cx="292100" cy="1358900"/>
          </a:xfrm>
          <a:prstGeom prst="rect">
            <a:avLst/>
          </a:prstGeom>
          <a:gradFill rotWithShape="0">
            <a:gsLst>
              <a:gs pos="0">
                <a:srgbClr val="FC0128">
                  <a:gamma/>
                  <a:shade val="80000"/>
                  <a:invGamma/>
                </a:srgbClr>
              </a:gs>
              <a:gs pos="50000">
                <a:srgbClr val="FC0128"/>
              </a:gs>
              <a:gs pos="100000">
                <a:srgbClr val="FC0128">
                  <a:gamma/>
                  <a:shade val="8000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29" name="Rectangle 45" descr="Wide upward diagonal"/>
          <p:cNvSpPr>
            <a:spLocks noChangeArrowheads="1"/>
          </p:cNvSpPr>
          <p:nvPr/>
        </p:nvSpPr>
        <p:spPr bwMode="auto">
          <a:xfrm>
            <a:off x="2292350" y="1073150"/>
            <a:ext cx="139700" cy="673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0" name="Rectangle 46" descr="Wide upward diagonal"/>
          <p:cNvSpPr>
            <a:spLocks noChangeArrowheads="1"/>
          </p:cNvSpPr>
          <p:nvPr/>
        </p:nvSpPr>
        <p:spPr bwMode="auto">
          <a:xfrm>
            <a:off x="2292350" y="20637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1" name="Rectangle 47" descr="Wide upward diagonal"/>
          <p:cNvSpPr>
            <a:spLocks noChangeArrowheads="1"/>
          </p:cNvSpPr>
          <p:nvPr/>
        </p:nvSpPr>
        <p:spPr bwMode="auto">
          <a:xfrm>
            <a:off x="2292350" y="2520950"/>
            <a:ext cx="139700" cy="292100"/>
          </a:xfrm>
          <a:prstGeom prst="rect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2" name="Rectangle 48"/>
          <p:cNvSpPr>
            <a:spLocks noChangeArrowheads="1"/>
          </p:cNvSpPr>
          <p:nvPr/>
        </p:nvSpPr>
        <p:spPr bwMode="auto">
          <a:xfrm>
            <a:off x="1905000" y="2209800"/>
            <a:ext cx="381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3" name="Freeform 49"/>
          <p:cNvSpPr>
            <a:spLocks/>
          </p:cNvSpPr>
          <p:nvPr/>
        </p:nvSpPr>
        <p:spPr bwMode="auto">
          <a:xfrm>
            <a:off x="1905000" y="2209800"/>
            <a:ext cx="382588" cy="458788"/>
          </a:xfrm>
          <a:custGeom>
            <a:avLst/>
            <a:gdLst>
              <a:gd name="T0" fmla="*/ 240 w 241"/>
              <a:gd name="T1" fmla="*/ 96 h 289"/>
              <a:gd name="T2" fmla="*/ 240 w 241"/>
              <a:gd name="T3" fmla="*/ 0 h 289"/>
              <a:gd name="T4" fmla="*/ 0 w 241"/>
              <a:gd name="T5" fmla="*/ 0 h 289"/>
              <a:gd name="T6" fmla="*/ 0 w 241"/>
              <a:gd name="T7" fmla="*/ 288 h 289"/>
              <a:gd name="T8" fmla="*/ 240 w 241"/>
              <a:gd name="T9" fmla="*/ 288 h 289"/>
              <a:gd name="T10" fmla="*/ 240 w 241"/>
              <a:gd name="T11" fmla="*/ 192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41" h="289">
                <a:moveTo>
                  <a:pt x="240" y="96"/>
                </a:moveTo>
                <a:lnTo>
                  <a:pt x="240" y="0"/>
                </a:lnTo>
                <a:lnTo>
                  <a:pt x="0" y="0"/>
                </a:lnTo>
                <a:lnTo>
                  <a:pt x="0" y="288"/>
                </a:lnTo>
                <a:lnTo>
                  <a:pt x="240" y="288"/>
                </a:lnTo>
                <a:lnTo>
                  <a:pt x="240" y="192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34" name="Oval 50"/>
          <p:cNvSpPr>
            <a:spLocks noChangeArrowheads="1"/>
          </p:cNvSpPr>
          <p:nvPr/>
        </p:nvSpPr>
        <p:spPr bwMode="auto">
          <a:xfrm>
            <a:off x="2139950" y="2368550"/>
            <a:ext cx="139700" cy="1397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5" name="Freeform 51"/>
          <p:cNvSpPr>
            <a:spLocks/>
          </p:cNvSpPr>
          <p:nvPr/>
        </p:nvSpPr>
        <p:spPr bwMode="auto">
          <a:xfrm>
            <a:off x="1905000" y="2362200"/>
            <a:ext cx="230188" cy="153988"/>
          </a:xfrm>
          <a:custGeom>
            <a:avLst/>
            <a:gdLst>
              <a:gd name="T0" fmla="*/ 144 w 145"/>
              <a:gd name="T1" fmla="*/ 96 h 97"/>
              <a:gd name="T2" fmla="*/ 144 w 145"/>
              <a:gd name="T3" fmla="*/ 0 h 97"/>
              <a:gd name="T4" fmla="*/ 96 w 145"/>
              <a:gd name="T5" fmla="*/ 96 h 97"/>
              <a:gd name="T6" fmla="*/ 48 w 145"/>
              <a:gd name="T7" fmla="*/ 0 h 97"/>
              <a:gd name="T8" fmla="*/ 0 w 145"/>
              <a:gd name="T9" fmla="*/ 96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97">
                <a:moveTo>
                  <a:pt x="144" y="96"/>
                </a:moveTo>
                <a:lnTo>
                  <a:pt x="144" y="0"/>
                </a:lnTo>
                <a:lnTo>
                  <a:pt x="96" y="96"/>
                </a:lnTo>
                <a:lnTo>
                  <a:pt x="48" y="0"/>
                </a:lnTo>
                <a:lnTo>
                  <a:pt x="0" y="9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36" name="Rectangle 52"/>
          <p:cNvSpPr>
            <a:spLocks noChangeArrowheads="1"/>
          </p:cNvSpPr>
          <p:nvPr/>
        </p:nvSpPr>
        <p:spPr bwMode="auto">
          <a:xfrm>
            <a:off x="5187950" y="1377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7" name="Rectangle 53"/>
          <p:cNvSpPr>
            <a:spLocks noChangeArrowheads="1"/>
          </p:cNvSpPr>
          <p:nvPr/>
        </p:nvSpPr>
        <p:spPr bwMode="auto">
          <a:xfrm>
            <a:off x="5187950" y="2139950"/>
            <a:ext cx="292100" cy="2921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8" name="Rectangle 54"/>
          <p:cNvSpPr>
            <a:spLocks noChangeArrowheads="1"/>
          </p:cNvSpPr>
          <p:nvPr/>
        </p:nvSpPr>
        <p:spPr bwMode="auto">
          <a:xfrm>
            <a:off x="5111750" y="14541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39" name="Rectangle 55"/>
          <p:cNvSpPr>
            <a:spLocks noChangeArrowheads="1"/>
          </p:cNvSpPr>
          <p:nvPr/>
        </p:nvSpPr>
        <p:spPr bwMode="auto">
          <a:xfrm>
            <a:off x="5111750" y="2292350"/>
            <a:ext cx="520700" cy="6350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0" name="Oval 56" descr="Wide upward diagonal"/>
          <p:cNvSpPr>
            <a:spLocks noChangeArrowheads="1"/>
          </p:cNvSpPr>
          <p:nvPr/>
        </p:nvSpPr>
        <p:spPr bwMode="auto">
          <a:xfrm>
            <a:off x="1536700" y="3365500"/>
            <a:ext cx="1498600" cy="1422400"/>
          </a:xfrm>
          <a:prstGeom prst="ellipse">
            <a:avLst/>
          </a:prstGeom>
          <a:pattFill prst="wdUpDiag">
            <a:fgClr>
              <a:schemeClr val="bg2"/>
            </a:fgClr>
            <a:bgClr>
              <a:schemeClr val="tx2"/>
            </a:bgClr>
          </a:patt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1" name="Oval 57"/>
          <p:cNvSpPr>
            <a:spLocks noChangeArrowheads="1"/>
          </p:cNvSpPr>
          <p:nvPr/>
        </p:nvSpPr>
        <p:spPr bwMode="auto">
          <a:xfrm>
            <a:off x="1689100" y="3365500"/>
            <a:ext cx="1346200" cy="1346200"/>
          </a:xfrm>
          <a:prstGeom prst="ellipse">
            <a:avLst/>
          </a:prstGeom>
          <a:solidFill>
            <a:srgbClr val="FAFD00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47" name="Group 63"/>
          <p:cNvGrpSpPr>
            <a:grpSpLocks/>
          </p:cNvGrpSpPr>
          <p:nvPr/>
        </p:nvGrpSpPr>
        <p:grpSpPr bwMode="auto">
          <a:xfrm>
            <a:off x="1841500" y="3441700"/>
            <a:ext cx="1117600" cy="1117600"/>
            <a:chOff x="1160" y="2168"/>
            <a:chExt cx="704" cy="704"/>
          </a:xfrm>
        </p:grpSpPr>
        <p:sp>
          <p:nvSpPr>
            <p:cNvPr id="16442" name="Oval 58"/>
            <p:cNvSpPr>
              <a:spLocks noChangeArrowheads="1"/>
            </p:cNvSpPr>
            <p:nvPr/>
          </p:nvSpPr>
          <p:spPr bwMode="auto">
            <a:xfrm>
              <a:off x="1160" y="2168"/>
              <a:ext cx="704" cy="704"/>
            </a:xfrm>
            <a:prstGeom prst="ellipse">
              <a:avLst/>
            </a:prstGeom>
            <a:solidFill>
              <a:schemeClr val="hlink"/>
            </a:solidFill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3" name="Rectangle 59"/>
            <p:cNvSpPr>
              <a:spLocks noChangeArrowheads="1"/>
            </p:cNvSpPr>
            <p:nvPr/>
          </p:nvSpPr>
          <p:spPr bwMode="auto">
            <a:xfrm>
              <a:off x="1160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4" name="Rectangle 60"/>
            <p:cNvSpPr>
              <a:spLocks noChangeArrowheads="1"/>
            </p:cNvSpPr>
            <p:nvPr/>
          </p:nvSpPr>
          <p:spPr bwMode="auto">
            <a:xfrm>
              <a:off x="1688" y="2456"/>
              <a:ext cx="176" cy="128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5" name="Rectangle 61"/>
            <p:cNvSpPr>
              <a:spLocks noChangeArrowheads="1"/>
            </p:cNvSpPr>
            <p:nvPr/>
          </p:nvSpPr>
          <p:spPr bwMode="auto">
            <a:xfrm>
              <a:off x="1448" y="2168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46" name="Rectangle 62"/>
            <p:cNvSpPr>
              <a:spLocks noChangeArrowheads="1"/>
            </p:cNvSpPr>
            <p:nvPr/>
          </p:nvSpPr>
          <p:spPr bwMode="auto">
            <a:xfrm>
              <a:off x="1448" y="2696"/>
              <a:ext cx="128" cy="176"/>
            </a:xfrm>
            <a:prstGeom prst="rect">
              <a:avLst/>
            </a:prstGeom>
            <a:solidFill>
              <a:srgbClr val="FAFD0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48" name="Oval 64"/>
          <p:cNvSpPr>
            <a:spLocks noChangeArrowheads="1"/>
          </p:cNvSpPr>
          <p:nvPr/>
        </p:nvSpPr>
        <p:spPr bwMode="auto">
          <a:xfrm>
            <a:off x="2298700" y="3365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49" name="Oval 65"/>
          <p:cNvSpPr>
            <a:spLocks noChangeArrowheads="1"/>
          </p:cNvSpPr>
          <p:nvPr/>
        </p:nvSpPr>
        <p:spPr bwMode="auto">
          <a:xfrm>
            <a:off x="2298700" y="45085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52" name="Group 68"/>
          <p:cNvGrpSpPr>
            <a:grpSpLocks/>
          </p:cNvGrpSpPr>
          <p:nvPr/>
        </p:nvGrpSpPr>
        <p:grpSpPr bwMode="auto">
          <a:xfrm>
            <a:off x="1066800" y="3968750"/>
            <a:ext cx="685800" cy="215900"/>
            <a:chOff x="672" y="2500"/>
            <a:chExt cx="432" cy="136"/>
          </a:xfrm>
        </p:grpSpPr>
        <p:sp>
          <p:nvSpPr>
            <p:cNvPr id="16450" name="Rectangle 66" descr="Wide upward diagonal"/>
            <p:cNvSpPr>
              <a:spLocks noChangeArrowheads="1"/>
            </p:cNvSpPr>
            <p:nvPr/>
          </p:nvSpPr>
          <p:spPr bwMode="auto">
            <a:xfrm>
              <a:off x="676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51" name="Rectangle 67"/>
            <p:cNvSpPr>
              <a:spLocks noChangeArrowheads="1"/>
            </p:cNvSpPr>
            <p:nvPr/>
          </p:nvSpPr>
          <p:spPr bwMode="auto">
            <a:xfrm>
              <a:off x="6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53" name="Oval 69"/>
          <p:cNvSpPr>
            <a:spLocks noChangeArrowheads="1"/>
          </p:cNvSpPr>
          <p:nvPr/>
        </p:nvSpPr>
        <p:spPr bwMode="auto">
          <a:xfrm>
            <a:off x="1689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56" name="Group 72"/>
          <p:cNvGrpSpPr>
            <a:grpSpLocks/>
          </p:cNvGrpSpPr>
          <p:nvPr/>
        </p:nvGrpSpPr>
        <p:grpSpPr bwMode="auto">
          <a:xfrm>
            <a:off x="2971800" y="3968750"/>
            <a:ext cx="685800" cy="215900"/>
            <a:chOff x="1872" y="2500"/>
            <a:chExt cx="432" cy="136"/>
          </a:xfrm>
        </p:grpSpPr>
        <p:sp>
          <p:nvSpPr>
            <p:cNvPr id="16454" name="Rectangle 70" descr="Wide upward diagonal"/>
            <p:cNvSpPr>
              <a:spLocks noChangeArrowheads="1"/>
            </p:cNvSpPr>
            <p:nvPr/>
          </p:nvSpPr>
          <p:spPr bwMode="auto">
            <a:xfrm>
              <a:off x="1924" y="2500"/>
              <a:ext cx="376" cy="136"/>
            </a:xfrm>
            <a:prstGeom prst="rect">
              <a:avLst/>
            </a:prstGeom>
            <a:pattFill prst="wdUpDiag">
              <a:fgClr>
                <a:schemeClr val="bg2"/>
              </a:fgClr>
              <a:bgClr>
                <a:schemeClr val="tx2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55" name="Rectangle 71"/>
            <p:cNvSpPr>
              <a:spLocks noChangeArrowheads="1"/>
            </p:cNvSpPr>
            <p:nvPr/>
          </p:nvSpPr>
          <p:spPr bwMode="auto">
            <a:xfrm>
              <a:off x="1872" y="2544"/>
              <a:ext cx="432" cy="48"/>
            </a:xfrm>
            <a:prstGeom prst="rect">
              <a:avLst/>
            </a:prstGeom>
            <a:solidFill>
              <a:srgbClr val="FAFD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457" name="Oval 73"/>
          <p:cNvSpPr>
            <a:spLocks noChangeArrowheads="1"/>
          </p:cNvSpPr>
          <p:nvPr/>
        </p:nvSpPr>
        <p:spPr bwMode="auto">
          <a:xfrm>
            <a:off x="2832100" y="3898900"/>
            <a:ext cx="203200" cy="203200"/>
          </a:xfrm>
          <a:prstGeom prst="ellipse">
            <a:avLst/>
          </a:prstGeom>
          <a:solidFill>
            <a:schemeClr val="folHlink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58" name="Oval 74"/>
          <p:cNvSpPr>
            <a:spLocks noChangeArrowheads="1"/>
          </p:cNvSpPr>
          <p:nvPr/>
        </p:nvSpPr>
        <p:spPr bwMode="auto">
          <a:xfrm>
            <a:off x="2292350" y="3892550"/>
            <a:ext cx="2159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6463" name="Group 79"/>
          <p:cNvGrpSpPr>
            <a:grpSpLocks/>
          </p:cNvGrpSpPr>
          <p:nvPr/>
        </p:nvGrpSpPr>
        <p:grpSpPr bwMode="auto">
          <a:xfrm>
            <a:off x="6483350" y="1052513"/>
            <a:ext cx="673100" cy="1825625"/>
            <a:chOff x="4084" y="663"/>
            <a:chExt cx="424" cy="1150"/>
          </a:xfrm>
        </p:grpSpPr>
        <p:sp>
          <p:nvSpPr>
            <p:cNvPr id="16459" name="Rectangle 75"/>
            <p:cNvSpPr>
              <a:spLocks noChangeArrowheads="1"/>
            </p:cNvSpPr>
            <p:nvPr/>
          </p:nvSpPr>
          <p:spPr bwMode="auto">
            <a:xfrm>
              <a:off x="4084" y="724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60" name="Rectangle 76"/>
            <p:cNvSpPr>
              <a:spLocks noChangeArrowheads="1"/>
            </p:cNvSpPr>
            <p:nvPr/>
          </p:nvSpPr>
          <p:spPr bwMode="auto">
            <a:xfrm>
              <a:off x="4084" y="1588"/>
              <a:ext cx="424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61" name="Rectangle 77"/>
            <p:cNvSpPr>
              <a:spLocks noChangeArrowheads="1"/>
            </p:cNvSpPr>
            <p:nvPr/>
          </p:nvSpPr>
          <p:spPr bwMode="auto">
            <a:xfrm>
              <a:off x="4263" y="663"/>
              <a:ext cx="223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+</a:t>
              </a:r>
            </a:p>
          </p:txBody>
        </p:sp>
        <p:sp>
          <p:nvSpPr>
            <p:cNvPr id="16462" name="Rectangle 78"/>
            <p:cNvSpPr>
              <a:spLocks noChangeArrowheads="1"/>
            </p:cNvSpPr>
            <p:nvPr/>
          </p:nvSpPr>
          <p:spPr bwMode="auto">
            <a:xfrm>
              <a:off x="4311" y="1527"/>
              <a:ext cx="178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US" altLang="en-US" b="1">
                  <a:solidFill>
                    <a:srgbClr val="FFFFFF"/>
                  </a:solidFill>
                </a:rPr>
                <a:t>-</a:t>
              </a:r>
            </a:p>
          </p:txBody>
        </p:sp>
      </p:grpSp>
      <p:sp>
        <p:nvSpPr>
          <p:cNvPr id="16465" name="Rectangle 81"/>
          <p:cNvSpPr>
            <a:spLocks noChangeArrowheads="1"/>
          </p:cNvSpPr>
          <p:nvPr/>
        </p:nvSpPr>
        <p:spPr bwMode="auto">
          <a:xfrm>
            <a:off x="595313" y="2957513"/>
            <a:ext cx="1809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>
              <a:solidFill>
                <a:srgbClr val="FAFD00"/>
              </a:solidFill>
            </a:endParaRPr>
          </a:p>
          <a:p>
            <a:pPr eaLnBrk="1" hangingPunct="1"/>
            <a:endParaRPr lang="en-US" altLang="en-US" b="1">
              <a:solidFill>
                <a:srgbClr val="FAFD00"/>
              </a:solidFill>
            </a:endParaRPr>
          </a:p>
        </p:txBody>
      </p:sp>
      <p:sp>
        <p:nvSpPr>
          <p:cNvPr id="16466" name="Rectangle 82"/>
          <p:cNvSpPr>
            <a:spLocks noChangeArrowheads="1"/>
          </p:cNvSpPr>
          <p:nvPr/>
        </p:nvSpPr>
        <p:spPr bwMode="auto">
          <a:xfrm>
            <a:off x="3032125" y="44799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67" name="Rectangle 83"/>
          <p:cNvSpPr>
            <a:spLocks noChangeArrowheads="1"/>
          </p:cNvSpPr>
          <p:nvPr/>
        </p:nvSpPr>
        <p:spPr bwMode="auto">
          <a:xfrm>
            <a:off x="2286000" y="1295400"/>
            <a:ext cx="152400" cy="152400"/>
          </a:xfrm>
          <a:prstGeom prst="rect">
            <a:avLst/>
          </a:prstGeom>
          <a:solidFill>
            <a:srgbClr val="FAFD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468" name="Rectangle 84"/>
          <p:cNvSpPr>
            <a:spLocks noChangeArrowheads="1"/>
          </p:cNvSpPr>
          <p:nvPr/>
        </p:nvSpPr>
        <p:spPr bwMode="auto">
          <a:xfrm>
            <a:off x="4100513" y="3871913"/>
            <a:ext cx="4253601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Pump has now been switched off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>
                <a:solidFill>
                  <a:srgbClr val="FF0000"/>
                </a:solidFill>
              </a:rPr>
              <a:t>Please note health and safety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FF"/>
          </a:fgClr>
          <a:bgClr>
            <a:srgbClr val="FFFFFF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7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18434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5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6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444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18439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0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1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2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3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49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18445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6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7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8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54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18450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1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2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3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58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18455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6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57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62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18459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0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1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63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4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65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66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471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18467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8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9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70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472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73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74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8481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18479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18475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6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7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78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80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88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18486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18482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3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4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85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87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495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18493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18489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0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1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2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494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502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18500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18496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7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8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499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8501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8506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18503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504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505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507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508" name="Rectangle 76"/>
          <p:cNvSpPr>
            <a:spLocks noChangeArrowheads="1"/>
          </p:cNvSpPr>
          <p:nvPr/>
        </p:nvSpPr>
        <p:spPr bwMode="auto">
          <a:xfrm>
            <a:off x="3262313" y="61913"/>
            <a:ext cx="334611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TEST</a:t>
            </a:r>
          </a:p>
        </p:txBody>
      </p:sp>
      <p:sp>
        <p:nvSpPr>
          <p:cNvPr id="18509" name="Rectangle 77"/>
          <p:cNvSpPr>
            <a:spLocks noChangeArrowheads="1"/>
          </p:cNvSpPr>
          <p:nvPr/>
        </p:nvSpPr>
        <p:spPr bwMode="auto">
          <a:xfrm>
            <a:off x="61913" y="4397375"/>
            <a:ext cx="5780430" cy="2028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1. Disconnect the fuel supply to the fuel rail.</a:t>
            </a:r>
          </a:p>
          <a:p>
            <a:r>
              <a:rPr lang="en-US" altLang="en-US" sz="1800" dirty="0"/>
              <a:t>2. Connect pressure gauge to high pressure fuel line.</a:t>
            </a:r>
          </a:p>
          <a:p>
            <a:r>
              <a:rPr lang="en-US" altLang="en-US" sz="1800" dirty="0"/>
              <a:t>3. Start the engine and note the reading in bar.</a:t>
            </a:r>
          </a:p>
          <a:p>
            <a:r>
              <a:rPr lang="en-US" altLang="en-US" sz="1800" dirty="0"/>
              <a:t>	2 to 3 bar multi-point injection systems</a:t>
            </a:r>
          </a:p>
          <a:p>
            <a:r>
              <a:rPr lang="en-US" altLang="en-US" sz="1800" dirty="0"/>
              <a:t>	1 to 1.5 bar single point injection systems</a:t>
            </a:r>
          </a:p>
          <a:p>
            <a:r>
              <a:rPr lang="en-US" altLang="en-US" sz="1800" dirty="0"/>
              <a:t>4. Disconnect the vacuum pipe to the pressure regulator and </a:t>
            </a:r>
          </a:p>
          <a:p>
            <a:r>
              <a:rPr lang="en-US" altLang="en-US" sz="1800" dirty="0"/>
              <a:t>    record the reading in bar.  </a:t>
            </a:r>
          </a:p>
        </p:txBody>
      </p:sp>
      <p:sp>
        <p:nvSpPr>
          <p:cNvPr id="18510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253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54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253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3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4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254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254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255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5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255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5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5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6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6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56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256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6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56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7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257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257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257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7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8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258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257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8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9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258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258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9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59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259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259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9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259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60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259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60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04" name="Rectangle 76"/>
          <p:cNvSpPr>
            <a:spLocks noChangeArrowheads="1"/>
          </p:cNvSpPr>
          <p:nvPr/>
        </p:nvSpPr>
        <p:spPr bwMode="auto">
          <a:xfrm>
            <a:off x="3262313" y="61913"/>
            <a:ext cx="320395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VIBRATION DAMPER</a:t>
            </a:r>
          </a:p>
        </p:txBody>
      </p:sp>
      <p:sp>
        <p:nvSpPr>
          <p:cNvPr id="22605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0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610" name="Group 82"/>
          <p:cNvGrpSpPr>
            <a:grpSpLocks/>
          </p:cNvGrpSpPr>
          <p:nvPr/>
        </p:nvGrpSpPr>
        <p:grpSpPr bwMode="auto">
          <a:xfrm>
            <a:off x="6902450" y="577850"/>
            <a:ext cx="1054100" cy="673100"/>
            <a:chOff x="4348" y="364"/>
            <a:chExt cx="664" cy="424"/>
          </a:xfrm>
        </p:grpSpPr>
        <p:sp>
          <p:nvSpPr>
            <p:cNvPr id="22607" name="Rectangle 79"/>
            <p:cNvSpPr>
              <a:spLocks noChangeArrowheads="1"/>
            </p:cNvSpPr>
            <p:nvPr/>
          </p:nvSpPr>
          <p:spPr bwMode="auto">
            <a:xfrm>
              <a:off x="4531" y="364"/>
              <a:ext cx="359" cy="42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8" name="Rectangle 80"/>
            <p:cNvSpPr>
              <a:spLocks noChangeArrowheads="1"/>
            </p:cNvSpPr>
            <p:nvPr/>
          </p:nvSpPr>
          <p:spPr bwMode="auto">
            <a:xfrm>
              <a:off x="4348" y="508"/>
              <a:ext cx="175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609" name="Rectangle 81"/>
            <p:cNvSpPr>
              <a:spLocks noChangeArrowheads="1"/>
            </p:cNvSpPr>
            <p:nvPr/>
          </p:nvSpPr>
          <p:spPr bwMode="auto">
            <a:xfrm>
              <a:off x="4898" y="508"/>
              <a:ext cx="114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611" name="Rectangle 83"/>
          <p:cNvSpPr>
            <a:spLocks noChangeArrowheads="1"/>
          </p:cNvSpPr>
          <p:nvPr/>
        </p:nvSpPr>
        <p:spPr bwMode="auto">
          <a:xfrm>
            <a:off x="7397750" y="539750"/>
            <a:ext cx="139700" cy="7493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612" name="Rectangle 84"/>
          <p:cNvSpPr>
            <a:spLocks noChangeArrowheads="1"/>
          </p:cNvSpPr>
          <p:nvPr/>
        </p:nvSpPr>
        <p:spPr bwMode="auto">
          <a:xfrm>
            <a:off x="6883400" y="330200"/>
            <a:ext cx="1320800" cy="1092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355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355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4044950" y="1225550"/>
            <a:ext cx="520700" cy="977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Freeform 8"/>
          <p:cNvSpPr>
            <a:spLocks/>
          </p:cNvSpPr>
          <p:nvPr/>
        </p:nvSpPr>
        <p:spPr bwMode="auto">
          <a:xfrm>
            <a:off x="4038600" y="1219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1" name="Freeform 9"/>
          <p:cNvSpPr>
            <a:spLocks/>
          </p:cNvSpPr>
          <p:nvPr/>
        </p:nvSpPr>
        <p:spPr bwMode="auto">
          <a:xfrm>
            <a:off x="4038600" y="13716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2" name="Freeform 10"/>
          <p:cNvSpPr>
            <a:spLocks/>
          </p:cNvSpPr>
          <p:nvPr/>
        </p:nvSpPr>
        <p:spPr bwMode="auto">
          <a:xfrm>
            <a:off x="4038600" y="15240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3" name="Freeform 11"/>
          <p:cNvSpPr>
            <a:spLocks/>
          </p:cNvSpPr>
          <p:nvPr/>
        </p:nvSpPr>
        <p:spPr bwMode="auto">
          <a:xfrm>
            <a:off x="4038600" y="1676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4" name="Freeform 12"/>
          <p:cNvSpPr>
            <a:spLocks/>
          </p:cNvSpPr>
          <p:nvPr/>
        </p:nvSpPr>
        <p:spPr bwMode="auto">
          <a:xfrm>
            <a:off x="4038600" y="18288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5" name="Freeform 13"/>
          <p:cNvSpPr>
            <a:spLocks/>
          </p:cNvSpPr>
          <p:nvPr/>
        </p:nvSpPr>
        <p:spPr bwMode="auto">
          <a:xfrm>
            <a:off x="4038600" y="1981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6" name="Freeform 14"/>
          <p:cNvSpPr>
            <a:spLocks/>
          </p:cNvSpPr>
          <p:nvPr/>
        </p:nvSpPr>
        <p:spPr bwMode="auto">
          <a:xfrm>
            <a:off x="4191000" y="2133600"/>
            <a:ext cx="382588" cy="77788"/>
          </a:xfrm>
          <a:custGeom>
            <a:avLst/>
            <a:gdLst>
              <a:gd name="T0" fmla="*/ 0 w 241"/>
              <a:gd name="T1" fmla="*/ 48 h 49"/>
              <a:gd name="T2" fmla="*/ 240 w 241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49">
                <a:moveTo>
                  <a:pt x="0" y="48"/>
                </a:moveTo>
                <a:lnTo>
                  <a:pt x="2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7" name="Freeform 15"/>
          <p:cNvSpPr>
            <a:spLocks/>
          </p:cNvSpPr>
          <p:nvPr/>
        </p:nvSpPr>
        <p:spPr bwMode="auto">
          <a:xfrm>
            <a:off x="4038600" y="1295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8" name="Freeform 16"/>
          <p:cNvSpPr>
            <a:spLocks/>
          </p:cNvSpPr>
          <p:nvPr/>
        </p:nvSpPr>
        <p:spPr bwMode="auto">
          <a:xfrm>
            <a:off x="4038600" y="14478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69" name="Freeform 17"/>
          <p:cNvSpPr>
            <a:spLocks/>
          </p:cNvSpPr>
          <p:nvPr/>
        </p:nvSpPr>
        <p:spPr bwMode="auto">
          <a:xfrm>
            <a:off x="4038600" y="16002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0" name="Freeform 18"/>
          <p:cNvSpPr>
            <a:spLocks/>
          </p:cNvSpPr>
          <p:nvPr/>
        </p:nvSpPr>
        <p:spPr bwMode="auto">
          <a:xfrm>
            <a:off x="4038600" y="17526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1" name="Freeform 19"/>
          <p:cNvSpPr>
            <a:spLocks/>
          </p:cNvSpPr>
          <p:nvPr/>
        </p:nvSpPr>
        <p:spPr bwMode="auto">
          <a:xfrm>
            <a:off x="1905000" y="2362200"/>
            <a:ext cx="4802188" cy="1220788"/>
          </a:xfrm>
          <a:custGeom>
            <a:avLst/>
            <a:gdLst>
              <a:gd name="T0" fmla="*/ 0 w 3025"/>
              <a:gd name="T1" fmla="*/ 240 h 769"/>
              <a:gd name="T2" fmla="*/ 0 w 3025"/>
              <a:gd name="T3" fmla="*/ 432 h 769"/>
              <a:gd name="T4" fmla="*/ 816 w 3025"/>
              <a:gd name="T5" fmla="*/ 432 h 769"/>
              <a:gd name="T6" fmla="*/ 816 w 3025"/>
              <a:gd name="T7" fmla="*/ 624 h 769"/>
              <a:gd name="T8" fmla="*/ 720 w 3025"/>
              <a:gd name="T9" fmla="*/ 768 h 769"/>
              <a:gd name="T10" fmla="*/ 1152 w 3025"/>
              <a:gd name="T11" fmla="*/ 768 h 769"/>
              <a:gd name="T12" fmla="*/ 1152 w 3025"/>
              <a:gd name="T13" fmla="*/ 720 h 769"/>
              <a:gd name="T14" fmla="*/ 1920 w 3025"/>
              <a:gd name="T15" fmla="*/ 720 h 769"/>
              <a:gd name="T16" fmla="*/ 1920 w 3025"/>
              <a:gd name="T17" fmla="*/ 768 h 769"/>
              <a:gd name="T18" fmla="*/ 2304 w 3025"/>
              <a:gd name="T19" fmla="*/ 768 h 769"/>
              <a:gd name="T20" fmla="*/ 2208 w 3025"/>
              <a:gd name="T21" fmla="*/ 672 h 769"/>
              <a:gd name="T22" fmla="*/ 2208 w 3025"/>
              <a:gd name="T23" fmla="*/ 432 h 769"/>
              <a:gd name="T24" fmla="*/ 3024 w 3025"/>
              <a:gd name="T25" fmla="*/ 432 h 769"/>
              <a:gd name="T26" fmla="*/ 3024 w 3025"/>
              <a:gd name="T27" fmla="*/ 240 h 769"/>
              <a:gd name="T28" fmla="*/ 2208 w 3025"/>
              <a:gd name="T29" fmla="*/ 240 h 769"/>
              <a:gd name="T30" fmla="*/ 2208 w 3025"/>
              <a:gd name="T31" fmla="*/ 48 h 769"/>
              <a:gd name="T32" fmla="*/ 2160 w 3025"/>
              <a:gd name="T33" fmla="*/ 0 h 769"/>
              <a:gd name="T34" fmla="*/ 864 w 3025"/>
              <a:gd name="T35" fmla="*/ 0 h 769"/>
              <a:gd name="T36" fmla="*/ 816 w 3025"/>
              <a:gd name="T37" fmla="*/ 48 h 769"/>
              <a:gd name="T38" fmla="*/ 816 w 3025"/>
              <a:gd name="T39" fmla="*/ 240 h 769"/>
              <a:gd name="T40" fmla="*/ 0 w 3025"/>
              <a:gd name="T41" fmla="*/ 240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3025" h="769">
                <a:moveTo>
                  <a:pt x="0" y="240"/>
                </a:moveTo>
                <a:lnTo>
                  <a:pt x="0" y="432"/>
                </a:lnTo>
                <a:lnTo>
                  <a:pt x="816" y="432"/>
                </a:lnTo>
                <a:lnTo>
                  <a:pt x="816" y="624"/>
                </a:lnTo>
                <a:lnTo>
                  <a:pt x="720" y="768"/>
                </a:lnTo>
                <a:lnTo>
                  <a:pt x="1152" y="768"/>
                </a:lnTo>
                <a:lnTo>
                  <a:pt x="1152" y="720"/>
                </a:lnTo>
                <a:lnTo>
                  <a:pt x="1920" y="720"/>
                </a:lnTo>
                <a:lnTo>
                  <a:pt x="1920" y="768"/>
                </a:lnTo>
                <a:lnTo>
                  <a:pt x="2304" y="768"/>
                </a:lnTo>
                <a:lnTo>
                  <a:pt x="2208" y="672"/>
                </a:lnTo>
                <a:lnTo>
                  <a:pt x="2208" y="432"/>
                </a:lnTo>
                <a:lnTo>
                  <a:pt x="3024" y="432"/>
                </a:lnTo>
                <a:lnTo>
                  <a:pt x="3024" y="240"/>
                </a:lnTo>
                <a:lnTo>
                  <a:pt x="2208" y="240"/>
                </a:lnTo>
                <a:lnTo>
                  <a:pt x="2208" y="48"/>
                </a:lnTo>
                <a:lnTo>
                  <a:pt x="2160" y="0"/>
                </a:lnTo>
                <a:lnTo>
                  <a:pt x="864" y="0"/>
                </a:lnTo>
                <a:lnTo>
                  <a:pt x="816" y="48"/>
                </a:lnTo>
                <a:lnTo>
                  <a:pt x="816" y="240"/>
                </a:lnTo>
                <a:lnTo>
                  <a:pt x="0" y="24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2" name="Freeform 20"/>
          <p:cNvSpPr>
            <a:spLocks/>
          </p:cNvSpPr>
          <p:nvPr/>
        </p:nvSpPr>
        <p:spPr bwMode="auto">
          <a:xfrm>
            <a:off x="4038600" y="19050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3" name="Freeform 21"/>
          <p:cNvSpPr>
            <a:spLocks/>
          </p:cNvSpPr>
          <p:nvPr/>
        </p:nvSpPr>
        <p:spPr bwMode="auto">
          <a:xfrm>
            <a:off x="4038600" y="2057400"/>
            <a:ext cx="534988" cy="153988"/>
          </a:xfrm>
          <a:custGeom>
            <a:avLst/>
            <a:gdLst>
              <a:gd name="T0" fmla="*/ 0 w 337"/>
              <a:gd name="T1" fmla="*/ 96 h 97"/>
              <a:gd name="T2" fmla="*/ 336 w 337"/>
              <a:gd name="T3" fmla="*/ 0 h 9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337" h="97">
                <a:moveTo>
                  <a:pt x="0" y="96"/>
                </a:moveTo>
                <a:lnTo>
                  <a:pt x="3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4" name="Rectangle 22"/>
          <p:cNvSpPr>
            <a:spLocks noChangeArrowheads="1"/>
          </p:cNvSpPr>
          <p:nvPr/>
        </p:nvSpPr>
        <p:spPr bwMode="auto">
          <a:xfrm>
            <a:off x="4197350" y="2216150"/>
            <a:ext cx="215900" cy="1397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577" name="Group 25"/>
          <p:cNvGrpSpPr>
            <a:grpSpLocks/>
          </p:cNvGrpSpPr>
          <p:nvPr/>
        </p:nvGrpSpPr>
        <p:grpSpPr bwMode="auto">
          <a:xfrm>
            <a:off x="4044950" y="2368550"/>
            <a:ext cx="520700" cy="977900"/>
            <a:chOff x="2548" y="1492"/>
            <a:chExt cx="328" cy="616"/>
          </a:xfrm>
        </p:grpSpPr>
        <p:sp>
          <p:nvSpPr>
            <p:cNvPr id="23575" name="Rectangle 23"/>
            <p:cNvSpPr>
              <a:spLocks noChangeArrowheads="1"/>
            </p:cNvSpPr>
            <p:nvPr/>
          </p:nvSpPr>
          <p:spPr bwMode="auto">
            <a:xfrm>
              <a:off x="2548" y="1492"/>
              <a:ext cx="328" cy="5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76" name="AutoShape 24"/>
            <p:cNvSpPr>
              <a:spLocks noChangeArrowheads="1"/>
            </p:cNvSpPr>
            <p:nvPr/>
          </p:nvSpPr>
          <p:spPr bwMode="auto">
            <a:xfrm rot="-10800000" flipH="1" flipV="1">
              <a:off x="2548" y="2072"/>
              <a:ext cx="328" cy="36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78" name="Freeform 26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gradFill rotWithShape="0">
            <a:gsLst>
              <a:gs pos="0">
                <a:srgbClr val="00FF00">
                  <a:gamma/>
                  <a:shade val="29804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79" name="Freeform 27"/>
          <p:cNvSpPr>
            <a:spLocks/>
          </p:cNvSpPr>
          <p:nvPr/>
        </p:nvSpPr>
        <p:spPr bwMode="auto">
          <a:xfrm>
            <a:off x="3581400" y="46482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gradFill rotWithShape="0">
            <a:gsLst>
              <a:gs pos="0">
                <a:srgbClr val="00FF00">
                  <a:gamma/>
                  <a:shade val="29804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29804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3584" name="Group 32"/>
          <p:cNvGrpSpPr>
            <a:grpSpLocks/>
          </p:cNvGrpSpPr>
          <p:nvPr/>
        </p:nvGrpSpPr>
        <p:grpSpPr bwMode="auto">
          <a:xfrm>
            <a:off x="4197350" y="4578350"/>
            <a:ext cx="292100" cy="596900"/>
            <a:chOff x="2644" y="2884"/>
            <a:chExt cx="184" cy="376"/>
          </a:xfrm>
        </p:grpSpPr>
        <p:sp>
          <p:nvSpPr>
            <p:cNvPr id="23580" name="Rectangle 28"/>
            <p:cNvSpPr>
              <a:spLocks noChangeArrowheads="1"/>
            </p:cNvSpPr>
            <p:nvPr/>
          </p:nvSpPr>
          <p:spPr bwMode="auto">
            <a:xfrm>
              <a:off x="2692" y="2939"/>
              <a:ext cx="88" cy="10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1" name="AutoShape 29"/>
            <p:cNvSpPr>
              <a:spLocks noChangeArrowheads="1"/>
            </p:cNvSpPr>
            <p:nvPr/>
          </p:nvSpPr>
          <p:spPr bwMode="auto">
            <a:xfrm flipV="1">
              <a:off x="2692" y="2884"/>
              <a:ext cx="88" cy="47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2" name="AutoShape 30"/>
            <p:cNvSpPr>
              <a:spLocks noChangeArrowheads="1"/>
            </p:cNvSpPr>
            <p:nvPr/>
          </p:nvSpPr>
          <p:spPr bwMode="auto">
            <a:xfrm flipV="1">
              <a:off x="2644" y="3049"/>
              <a:ext cx="184" cy="46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83" name="Rectangle 31"/>
            <p:cNvSpPr>
              <a:spLocks noChangeArrowheads="1"/>
            </p:cNvSpPr>
            <p:nvPr/>
          </p:nvSpPr>
          <p:spPr bwMode="auto">
            <a:xfrm>
              <a:off x="2644" y="3103"/>
              <a:ext cx="184" cy="157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85" name="Freeform 33"/>
          <p:cNvSpPr>
            <a:spLocks/>
          </p:cNvSpPr>
          <p:nvPr/>
        </p:nvSpPr>
        <p:spPr bwMode="auto">
          <a:xfrm>
            <a:off x="4191000" y="51054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6" name="Freeform 34"/>
          <p:cNvSpPr>
            <a:spLocks/>
          </p:cNvSpPr>
          <p:nvPr/>
        </p:nvSpPr>
        <p:spPr bwMode="auto">
          <a:xfrm>
            <a:off x="4191000" y="50292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7" name="Freeform 35"/>
          <p:cNvSpPr>
            <a:spLocks/>
          </p:cNvSpPr>
          <p:nvPr/>
        </p:nvSpPr>
        <p:spPr bwMode="auto">
          <a:xfrm>
            <a:off x="4191000" y="49530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88" name="Rectangle 36" descr="50%"/>
          <p:cNvSpPr>
            <a:spLocks noChangeArrowheads="1"/>
          </p:cNvSpPr>
          <p:nvPr/>
        </p:nvSpPr>
        <p:spPr bwMode="auto">
          <a:xfrm>
            <a:off x="4044950" y="4959350"/>
            <a:ext cx="139700" cy="215900"/>
          </a:xfrm>
          <a:prstGeom prst="rect">
            <a:avLst/>
          </a:prstGeom>
          <a:pattFill prst="pct50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89" name="Rectangle 37" descr="50%"/>
          <p:cNvSpPr>
            <a:spLocks noChangeArrowheads="1"/>
          </p:cNvSpPr>
          <p:nvPr/>
        </p:nvSpPr>
        <p:spPr bwMode="auto">
          <a:xfrm>
            <a:off x="4502150" y="4959350"/>
            <a:ext cx="139700" cy="215900"/>
          </a:xfrm>
          <a:prstGeom prst="rect">
            <a:avLst/>
          </a:prstGeom>
          <a:pattFill prst="pct50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592" name="Group 40"/>
          <p:cNvGrpSpPr>
            <a:grpSpLocks/>
          </p:cNvGrpSpPr>
          <p:nvPr/>
        </p:nvGrpSpPr>
        <p:grpSpPr bwMode="auto">
          <a:xfrm>
            <a:off x="4044950" y="5187950"/>
            <a:ext cx="596900" cy="139700"/>
            <a:chOff x="2548" y="3268"/>
            <a:chExt cx="376" cy="88"/>
          </a:xfrm>
        </p:grpSpPr>
        <p:sp>
          <p:nvSpPr>
            <p:cNvPr id="23590" name="Rectangle 38"/>
            <p:cNvSpPr>
              <a:spLocks noChangeArrowheads="1"/>
            </p:cNvSpPr>
            <p:nvPr/>
          </p:nvSpPr>
          <p:spPr bwMode="auto">
            <a:xfrm>
              <a:off x="2548" y="3268"/>
              <a:ext cx="37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1" name="Rectangle 39"/>
            <p:cNvSpPr>
              <a:spLocks noChangeArrowheads="1"/>
            </p:cNvSpPr>
            <p:nvPr/>
          </p:nvSpPr>
          <p:spPr bwMode="auto">
            <a:xfrm>
              <a:off x="2644" y="3268"/>
              <a:ext cx="184" cy="88"/>
            </a:xfrm>
            <a:prstGeom prst="rect">
              <a:avLst/>
            </a:prstGeom>
            <a:solidFill>
              <a:srgbClr val="FAFD00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596" name="Group 44"/>
          <p:cNvGrpSpPr>
            <a:grpSpLocks/>
          </p:cNvGrpSpPr>
          <p:nvPr/>
        </p:nvGrpSpPr>
        <p:grpSpPr bwMode="auto">
          <a:xfrm>
            <a:off x="4044950" y="5340350"/>
            <a:ext cx="596900" cy="444500"/>
            <a:chOff x="2548" y="3364"/>
            <a:chExt cx="376" cy="280"/>
          </a:xfrm>
        </p:grpSpPr>
        <p:sp>
          <p:nvSpPr>
            <p:cNvPr id="23593" name="Rectangle 41"/>
            <p:cNvSpPr>
              <a:spLocks noChangeArrowheads="1"/>
            </p:cNvSpPr>
            <p:nvPr/>
          </p:nvSpPr>
          <p:spPr bwMode="auto">
            <a:xfrm>
              <a:off x="2644" y="3364"/>
              <a:ext cx="184" cy="13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4" name="Rectangle 42"/>
            <p:cNvSpPr>
              <a:spLocks noChangeArrowheads="1"/>
            </p:cNvSpPr>
            <p:nvPr/>
          </p:nvSpPr>
          <p:spPr bwMode="auto">
            <a:xfrm>
              <a:off x="2692" y="3508"/>
              <a:ext cx="88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595" name="Rectangle 43"/>
            <p:cNvSpPr>
              <a:spLocks noChangeArrowheads="1"/>
            </p:cNvSpPr>
            <p:nvPr/>
          </p:nvSpPr>
          <p:spPr bwMode="auto">
            <a:xfrm>
              <a:off x="2548" y="3556"/>
              <a:ext cx="37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597" name="Freeform 45"/>
          <p:cNvSpPr>
            <a:spLocks/>
          </p:cNvSpPr>
          <p:nvPr/>
        </p:nvSpPr>
        <p:spPr bwMode="auto">
          <a:xfrm>
            <a:off x="4191000" y="53340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98" name="Freeform 46"/>
          <p:cNvSpPr>
            <a:spLocks/>
          </p:cNvSpPr>
          <p:nvPr/>
        </p:nvSpPr>
        <p:spPr bwMode="auto">
          <a:xfrm>
            <a:off x="4191000" y="54102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99" name="Freeform 47"/>
          <p:cNvSpPr>
            <a:spLocks/>
          </p:cNvSpPr>
          <p:nvPr/>
        </p:nvSpPr>
        <p:spPr bwMode="auto">
          <a:xfrm>
            <a:off x="4191000" y="5486400"/>
            <a:ext cx="306388" cy="77788"/>
          </a:xfrm>
          <a:custGeom>
            <a:avLst/>
            <a:gdLst>
              <a:gd name="T0" fmla="*/ 0 w 193"/>
              <a:gd name="T1" fmla="*/ 48 h 49"/>
              <a:gd name="T2" fmla="*/ 192 w 193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3" h="49">
                <a:moveTo>
                  <a:pt x="0" y="48"/>
                </a:moveTo>
                <a:lnTo>
                  <a:pt x="19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00" name="Rectangle 48"/>
          <p:cNvSpPr>
            <a:spLocks noChangeArrowheads="1"/>
          </p:cNvSpPr>
          <p:nvPr/>
        </p:nvSpPr>
        <p:spPr bwMode="auto">
          <a:xfrm>
            <a:off x="4197350" y="5645150"/>
            <a:ext cx="2921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1" name="Oval 4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2" name="Oval 5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3" name="Oval 51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4" name="Oval 52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5" name="Oval 5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6" name="Rectangle 5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7" name="Oval 5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8" name="Oval 56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09" name="Rectangle 57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10" name="Oval 58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3613" name="Group 61"/>
          <p:cNvGrpSpPr>
            <a:grpSpLocks/>
          </p:cNvGrpSpPr>
          <p:nvPr/>
        </p:nvGrpSpPr>
        <p:grpSpPr bwMode="auto">
          <a:xfrm>
            <a:off x="5416550" y="2673350"/>
            <a:ext cx="1282700" cy="444500"/>
            <a:chOff x="3412" y="1684"/>
            <a:chExt cx="808" cy="280"/>
          </a:xfrm>
        </p:grpSpPr>
        <p:sp>
          <p:nvSpPr>
            <p:cNvPr id="23611" name="Rectangle 59" descr="Wide upward diagonal"/>
            <p:cNvSpPr>
              <a:spLocks noChangeArrowheads="1"/>
            </p:cNvSpPr>
            <p:nvPr/>
          </p:nvSpPr>
          <p:spPr bwMode="auto">
            <a:xfrm>
              <a:off x="3412" y="1684"/>
              <a:ext cx="808" cy="28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12" name="Rectangle 60"/>
            <p:cNvSpPr>
              <a:spLocks noChangeArrowheads="1"/>
            </p:cNvSpPr>
            <p:nvPr/>
          </p:nvSpPr>
          <p:spPr bwMode="auto">
            <a:xfrm>
              <a:off x="3412" y="1732"/>
              <a:ext cx="763" cy="184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614" name="Freeform 62"/>
          <p:cNvSpPr>
            <a:spLocks/>
          </p:cNvSpPr>
          <p:nvPr/>
        </p:nvSpPr>
        <p:spPr bwMode="auto">
          <a:xfrm>
            <a:off x="1905000" y="2743200"/>
            <a:ext cx="1296988" cy="306388"/>
          </a:xfrm>
          <a:custGeom>
            <a:avLst/>
            <a:gdLst>
              <a:gd name="T0" fmla="*/ 816 w 817"/>
              <a:gd name="T1" fmla="*/ 0 h 193"/>
              <a:gd name="T2" fmla="*/ 0 w 817"/>
              <a:gd name="T3" fmla="*/ 0 h 193"/>
              <a:gd name="T4" fmla="*/ 0 w 817"/>
              <a:gd name="T5" fmla="*/ 192 h 193"/>
              <a:gd name="T6" fmla="*/ 816 w 817"/>
              <a:gd name="T7" fmla="*/ 192 h 193"/>
              <a:gd name="T8" fmla="*/ 816 w 817"/>
              <a:gd name="T9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17" h="193">
                <a:moveTo>
                  <a:pt x="816" y="0"/>
                </a:moveTo>
                <a:lnTo>
                  <a:pt x="0" y="0"/>
                </a:lnTo>
                <a:lnTo>
                  <a:pt x="0" y="192"/>
                </a:lnTo>
                <a:lnTo>
                  <a:pt x="816" y="192"/>
                </a:lnTo>
                <a:lnTo>
                  <a:pt x="816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15" name="Freeform 63"/>
          <p:cNvSpPr>
            <a:spLocks/>
          </p:cNvSpPr>
          <p:nvPr/>
        </p:nvSpPr>
        <p:spPr bwMode="auto">
          <a:xfrm>
            <a:off x="5410200" y="2743200"/>
            <a:ext cx="1296988" cy="306388"/>
          </a:xfrm>
          <a:custGeom>
            <a:avLst/>
            <a:gdLst>
              <a:gd name="T0" fmla="*/ 816 w 817"/>
              <a:gd name="T1" fmla="*/ 0 h 193"/>
              <a:gd name="T2" fmla="*/ 0 w 817"/>
              <a:gd name="T3" fmla="*/ 0 h 193"/>
              <a:gd name="T4" fmla="*/ 0 w 817"/>
              <a:gd name="T5" fmla="*/ 192 h 193"/>
              <a:gd name="T6" fmla="*/ 816 w 817"/>
              <a:gd name="T7" fmla="*/ 192 h 193"/>
              <a:gd name="T8" fmla="*/ 816 w 817"/>
              <a:gd name="T9" fmla="*/ 0 h 1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17" h="193">
                <a:moveTo>
                  <a:pt x="816" y="0"/>
                </a:moveTo>
                <a:lnTo>
                  <a:pt x="0" y="0"/>
                </a:lnTo>
                <a:lnTo>
                  <a:pt x="0" y="192"/>
                </a:lnTo>
                <a:lnTo>
                  <a:pt x="816" y="192"/>
                </a:lnTo>
                <a:lnTo>
                  <a:pt x="816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16" name="Rectangle 64"/>
          <p:cNvSpPr>
            <a:spLocks noChangeArrowheads="1"/>
          </p:cNvSpPr>
          <p:nvPr/>
        </p:nvSpPr>
        <p:spPr bwMode="auto">
          <a:xfrm>
            <a:off x="2805113" y="-14288"/>
            <a:ext cx="3369128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VIBRATION DAMPER</a:t>
            </a:r>
          </a:p>
        </p:txBody>
      </p:sp>
      <p:sp>
        <p:nvSpPr>
          <p:cNvPr id="23617" name="Rectangle 65"/>
          <p:cNvSpPr>
            <a:spLocks noChangeArrowheads="1"/>
          </p:cNvSpPr>
          <p:nvPr/>
        </p:nvSpPr>
        <p:spPr bwMode="auto">
          <a:xfrm>
            <a:off x="1890713" y="2119313"/>
            <a:ext cx="336632" cy="37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</a:t>
            </a:r>
          </a:p>
          <a:p>
            <a:endParaRPr lang="en-US" altLang="en-US" b="1" dirty="0"/>
          </a:p>
          <a:p>
            <a:endParaRPr lang="en-US" altLang="en-US" b="1" dirty="0"/>
          </a:p>
          <a:p>
            <a:endParaRPr lang="en-US" altLang="en-US" b="1" dirty="0"/>
          </a:p>
          <a:p>
            <a:endParaRPr lang="en-US" altLang="en-US" b="1" dirty="0"/>
          </a:p>
          <a:p>
            <a:r>
              <a:rPr lang="en-US" altLang="en-US" b="1" dirty="0"/>
              <a:t>3</a:t>
            </a:r>
          </a:p>
          <a:p>
            <a:r>
              <a:rPr lang="en-US" altLang="en-US" b="1" dirty="0"/>
              <a:t>4</a:t>
            </a:r>
          </a:p>
          <a:p>
            <a:r>
              <a:rPr lang="en-US" altLang="en-US" b="1" dirty="0"/>
              <a:t>5</a:t>
            </a:r>
          </a:p>
          <a:p>
            <a:endParaRPr lang="en-US" altLang="en-US" b="1" dirty="0"/>
          </a:p>
          <a:p>
            <a:r>
              <a:rPr lang="en-US" altLang="en-US" b="1" dirty="0"/>
              <a:t>6</a:t>
            </a:r>
          </a:p>
        </p:txBody>
      </p:sp>
      <p:sp>
        <p:nvSpPr>
          <p:cNvPr id="23618" name="Rectangle 66"/>
          <p:cNvSpPr>
            <a:spLocks noChangeArrowheads="1"/>
          </p:cNvSpPr>
          <p:nvPr/>
        </p:nvSpPr>
        <p:spPr bwMode="auto">
          <a:xfrm>
            <a:off x="3643313" y="14335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2</a:t>
            </a:r>
          </a:p>
        </p:txBody>
      </p:sp>
      <p:sp>
        <p:nvSpPr>
          <p:cNvPr id="23619" name="AutoShape 67"/>
          <p:cNvSpPr>
            <a:spLocks noChangeArrowheads="1"/>
          </p:cNvSpPr>
          <p:nvPr/>
        </p:nvSpPr>
        <p:spPr bwMode="auto">
          <a:xfrm flipH="1">
            <a:off x="844550" y="2673350"/>
            <a:ext cx="1435100" cy="444500"/>
          </a:xfrm>
          <a:prstGeom prst="rightArrow">
            <a:avLst>
              <a:gd name="adj1" fmla="val 50000"/>
              <a:gd name="adj2" fmla="val 16144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20" name="AutoShape 68"/>
          <p:cNvSpPr>
            <a:spLocks noChangeArrowheads="1"/>
          </p:cNvSpPr>
          <p:nvPr/>
        </p:nvSpPr>
        <p:spPr bwMode="auto">
          <a:xfrm flipH="1">
            <a:off x="6635750" y="2673350"/>
            <a:ext cx="1435100" cy="444500"/>
          </a:xfrm>
          <a:prstGeom prst="rightArrow">
            <a:avLst>
              <a:gd name="adj1" fmla="val 50000"/>
              <a:gd name="adj2" fmla="val 16144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21" name="Rectangle 69"/>
          <p:cNvSpPr>
            <a:spLocks noChangeArrowheads="1"/>
          </p:cNvSpPr>
          <p:nvPr/>
        </p:nvSpPr>
        <p:spPr bwMode="auto">
          <a:xfrm>
            <a:off x="6081713" y="2119313"/>
            <a:ext cx="336632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/>
              <a:t>1</a:t>
            </a:r>
          </a:p>
        </p:txBody>
      </p:sp>
      <p:sp>
        <p:nvSpPr>
          <p:cNvPr id="23622" name="Freeform 70"/>
          <p:cNvSpPr>
            <a:spLocks/>
          </p:cNvSpPr>
          <p:nvPr/>
        </p:nvSpPr>
        <p:spPr bwMode="auto">
          <a:xfrm>
            <a:off x="2133600" y="3657600"/>
            <a:ext cx="1220788" cy="534988"/>
          </a:xfrm>
          <a:custGeom>
            <a:avLst/>
            <a:gdLst>
              <a:gd name="T0" fmla="*/ 0 w 769"/>
              <a:gd name="T1" fmla="*/ 336 h 337"/>
              <a:gd name="T2" fmla="*/ 768 w 769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69" h="337">
                <a:moveTo>
                  <a:pt x="0" y="336"/>
                </a:moveTo>
                <a:lnTo>
                  <a:pt x="768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3" name="Freeform 71"/>
          <p:cNvSpPr>
            <a:spLocks/>
          </p:cNvSpPr>
          <p:nvPr/>
        </p:nvSpPr>
        <p:spPr bwMode="auto">
          <a:xfrm>
            <a:off x="2057400" y="4419600"/>
            <a:ext cx="1754188" cy="77788"/>
          </a:xfrm>
          <a:custGeom>
            <a:avLst/>
            <a:gdLst>
              <a:gd name="T0" fmla="*/ 0 w 1105"/>
              <a:gd name="T1" fmla="*/ 48 h 49"/>
              <a:gd name="T2" fmla="*/ 1104 w 110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49">
                <a:moveTo>
                  <a:pt x="0" y="48"/>
                </a:moveTo>
                <a:lnTo>
                  <a:pt x="110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4" name="Freeform 72"/>
          <p:cNvSpPr>
            <a:spLocks/>
          </p:cNvSpPr>
          <p:nvPr/>
        </p:nvSpPr>
        <p:spPr bwMode="auto">
          <a:xfrm>
            <a:off x="2133600" y="4876800"/>
            <a:ext cx="992188" cy="77788"/>
          </a:xfrm>
          <a:custGeom>
            <a:avLst/>
            <a:gdLst>
              <a:gd name="T0" fmla="*/ 0 w 625"/>
              <a:gd name="T1" fmla="*/ 48 h 49"/>
              <a:gd name="T2" fmla="*/ 624 w 625"/>
              <a:gd name="T3" fmla="*/ 0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5" h="49">
                <a:moveTo>
                  <a:pt x="0" y="48"/>
                </a:moveTo>
                <a:lnTo>
                  <a:pt x="624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5" name="Freeform 73"/>
          <p:cNvSpPr>
            <a:spLocks/>
          </p:cNvSpPr>
          <p:nvPr/>
        </p:nvSpPr>
        <p:spPr bwMode="auto">
          <a:xfrm>
            <a:off x="2133600" y="5638800"/>
            <a:ext cx="2058988" cy="77788"/>
          </a:xfrm>
          <a:custGeom>
            <a:avLst/>
            <a:gdLst>
              <a:gd name="T0" fmla="*/ 0 w 1297"/>
              <a:gd name="T1" fmla="*/ 0 h 49"/>
              <a:gd name="T2" fmla="*/ 1296 w 1297"/>
              <a:gd name="T3" fmla="*/ 48 h 4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97" h="49">
                <a:moveTo>
                  <a:pt x="0" y="0"/>
                </a:moveTo>
                <a:lnTo>
                  <a:pt x="1296" y="48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627" name="Rectangle 75"/>
          <p:cNvSpPr>
            <a:spLocks noChangeArrowheads="1"/>
          </p:cNvSpPr>
          <p:nvPr/>
        </p:nvSpPr>
        <p:spPr bwMode="auto">
          <a:xfrm>
            <a:off x="1011315" y="365103"/>
            <a:ext cx="8191346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Because of pressure variations in the fuel system, a pulsation damper is fitted into the</a:t>
            </a:r>
          </a:p>
          <a:p>
            <a:r>
              <a:rPr lang="en-US" altLang="en-US" sz="1800" dirty="0"/>
              <a:t>fuel line between the fuel pump and the fuel filter.  This reduces noise resulting in</a:t>
            </a:r>
          </a:p>
          <a:p>
            <a:r>
              <a:rPr lang="en-US" altLang="en-US" sz="1800" dirty="0"/>
              <a:t>pressure variations created by the pump pulsations, injectors and pressure regulator.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81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4578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0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588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4583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5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6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7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593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4589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2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598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4594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5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7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02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4599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0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1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06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4603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4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5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07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08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9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10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615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4611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3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4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16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7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18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4625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4623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4619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0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1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2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24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32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4630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4626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7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8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9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31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39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4637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4633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4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5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6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38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46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4644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4640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1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2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3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645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650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4647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48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49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51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2" name="Rectangle 76"/>
          <p:cNvSpPr>
            <a:spLocks noChangeArrowheads="1"/>
          </p:cNvSpPr>
          <p:nvPr/>
        </p:nvSpPr>
        <p:spPr bwMode="auto">
          <a:xfrm>
            <a:off x="3262313" y="61913"/>
            <a:ext cx="210833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 FILTER</a:t>
            </a:r>
          </a:p>
        </p:txBody>
      </p:sp>
      <p:sp>
        <p:nvSpPr>
          <p:cNvPr id="24653" name="Rectangle 77"/>
          <p:cNvSpPr>
            <a:spLocks noChangeArrowheads="1"/>
          </p:cNvSpPr>
          <p:nvPr/>
        </p:nvSpPr>
        <p:spPr bwMode="auto">
          <a:xfrm>
            <a:off x="60325" y="4395788"/>
            <a:ext cx="695325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4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55" name="Rectangle 79"/>
          <p:cNvSpPr>
            <a:spLocks noChangeArrowheads="1"/>
          </p:cNvSpPr>
          <p:nvPr/>
        </p:nvSpPr>
        <p:spPr bwMode="auto">
          <a:xfrm>
            <a:off x="5283200" y="558800"/>
            <a:ext cx="1320800" cy="8636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Oval 2"/>
          <p:cNvSpPr>
            <a:spLocks noChangeArrowheads="1"/>
          </p:cNvSpPr>
          <p:nvPr/>
        </p:nvSpPr>
        <p:spPr bwMode="auto">
          <a:xfrm>
            <a:off x="996950" y="3206750"/>
            <a:ext cx="139700" cy="6731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Freeform 3"/>
          <p:cNvSpPr>
            <a:spLocks/>
          </p:cNvSpPr>
          <p:nvPr/>
        </p:nvSpPr>
        <p:spPr bwMode="auto">
          <a:xfrm>
            <a:off x="1600200" y="3200400"/>
            <a:ext cx="1588" cy="763588"/>
          </a:xfrm>
          <a:custGeom>
            <a:avLst/>
            <a:gdLst>
              <a:gd name="T0" fmla="*/ 0 w 1"/>
              <a:gd name="T1" fmla="*/ 0 h 481"/>
              <a:gd name="T2" fmla="*/ 0 w 1"/>
              <a:gd name="T3" fmla="*/ 48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0"/>
                </a:moveTo>
                <a:lnTo>
                  <a:pt x="0" y="480"/>
                </a:lnTo>
              </a:path>
            </a:pathLst>
          </a:custGeom>
          <a:gradFill rotWithShape="0">
            <a:gsLst>
              <a:gs pos="0">
                <a:srgbClr val="618FFD">
                  <a:gamma/>
                  <a:shade val="29804"/>
                  <a:invGamma/>
                </a:srgbClr>
              </a:gs>
              <a:gs pos="50000">
                <a:srgbClr val="618FFD"/>
              </a:gs>
              <a:gs pos="100000">
                <a:srgbClr val="618FFD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4" name="Freeform 4"/>
          <p:cNvSpPr>
            <a:spLocks/>
          </p:cNvSpPr>
          <p:nvPr/>
        </p:nvSpPr>
        <p:spPr bwMode="auto">
          <a:xfrm>
            <a:off x="1143000" y="2133600"/>
            <a:ext cx="7240588" cy="2897188"/>
          </a:xfrm>
          <a:custGeom>
            <a:avLst/>
            <a:gdLst>
              <a:gd name="T0" fmla="*/ 0 w 4561"/>
              <a:gd name="T1" fmla="*/ 1104 h 1825"/>
              <a:gd name="T2" fmla="*/ 0 w 4561"/>
              <a:gd name="T3" fmla="*/ 672 h 1825"/>
              <a:gd name="T4" fmla="*/ 288 w 4561"/>
              <a:gd name="T5" fmla="*/ 672 h 1825"/>
              <a:gd name="T6" fmla="*/ 288 w 4561"/>
              <a:gd name="T7" fmla="*/ 432 h 1825"/>
              <a:gd name="T8" fmla="*/ 1008 w 4561"/>
              <a:gd name="T9" fmla="*/ 0 h 1825"/>
              <a:gd name="T10" fmla="*/ 3504 w 4561"/>
              <a:gd name="T11" fmla="*/ 0 h 1825"/>
              <a:gd name="T12" fmla="*/ 4224 w 4561"/>
              <a:gd name="T13" fmla="*/ 480 h 1825"/>
              <a:gd name="T14" fmla="*/ 4224 w 4561"/>
              <a:gd name="T15" fmla="*/ 720 h 1825"/>
              <a:gd name="T16" fmla="*/ 4560 w 4561"/>
              <a:gd name="T17" fmla="*/ 720 h 1825"/>
              <a:gd name="T18" fmla="*/ 4560 w 4561"/>
              <a:gd name="T19" fmla="*/ 1152 h 1825"/>
              <a:gd name="T20" fmla="*/ 4224 w 4561"/>
              <a:gd name="T21" fmla="*/ 1152 h 1825"/>
              <a:gd name="T22" fmla="*/ 4224 w 4561"/>
              <a:gd name="T23" fmla="*/ 1440 h 1825"/>
              <a:gd name="T24" fmla="*/ 3504 w 4561"/>
              <a:gd name="T25" fmla="*/ 1824 h 1825"/>
              <a:gd name="T26" fmla="*/ 1008 w 4561"/>
              <a:gd name="T27" fmla="*/ 1824 h 1825"/>
              <a:gd name="T28" fmla="*/ 288 w 4561"/>
              <a:gd name="T29" fmla="*/ 1392 h 1825"/>
              <a:gd name="T30" fmla="*/ 288 w 4561"/>
              <a:gd name="T31" fmla="*/ 1104 h 1825"/>
              <a:gd name="T32" fmla="*/ 0 w 4561"/>
              <a:gd name="T33" fmla="*/ 1104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561" h="1825">
                <a:moveTo>
                  <a:pt x="0" y="1104"/>
                </a:moveTo>
                <a:lnTo>
                  <a:pt x="0" y="672"/>
                </a:lnTo>
                <a:lnTo>
                  <a:pt x="288" y="672"/>
                </a:lnTo>
                <a:lnTo>
                  <a:pt x="288" y="432"/>
                </a:lnTo>
                <a:lnTo>
                  <a:pt x="1008" y="0"/>
                </a:lnTo>
                <a:lnTo>
                  <a:pt x="3504" y="0"/>
                </a:lnTo>
                <a:lnTo>
                  <a:pt x="4224" y="480"/>
                </a:lnTo>
                <a:lnTo>
                  <a:pt x="4224" y="720"/>
                </a:lnTo>
                <a:lnTo>
                  <a:pt x="4560" y="720"/>
                </a:lnTo>
                <a:lnTo>
                  <a:pt x="4560" y="1152"/>
                </a:lnTo>
                <a:lnTo>
                  <a:pt x="4224" y="1152"/>
                </a:lnTo>
                <a:lnTo>
                  <a:pt x="4224" y="1440"/>
                </a:lnTo>
                <a:lnTo>
                  <a:pt x="3504" y="1824"/>
                </a:lnTo>
                <a:lnTo>
                  <a:pt x="1008" y="1824"/>
                </a:lnTo>
                <a:lnTo>
                  <a:pt x="288" y="1392"/>
                </a:lnTo>
                <a:lnTo>
                  <a:pt x="288" y="1104"/>
                </a:lnTo>
                <a:lnTo>
                  <a:pt x="0" y="1104"/>
                </a:lnTo>
              </a:path>
            </a:pathLst>
          </a:cu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1066800" y="3200400"/>
            <a:ext cx="457200" cy="685800"/>
          </a:xfrm>
          <a:prstGeom prst="rect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1447800" y="2819400"/>
            <a:ext cx="304800" cy="15240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89804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89804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7" name="AutoShape 7"/>
          <p:cNvSpPr>
            <a:spLocks noChangeArrowheads="1"/>
          </p:cNvSpPr>
          <p:nvPr/>
        </p:nvSpPr>
        <p:spPr bwMode="auto">
          <a:xfrm>
            <a:off x="4197350" y="3435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gradFill rotWithShape="0">
            <a:gsLst>
              <a:gs pos="0">
                <a:srgbClr val="FFFFFF">
                  <a:gamma/>
                  <a:shade val="29804"/>
                  <a:invGamma/>
                </a:srgbClr>
              </a:gs>
              <a:gs pos="50000">
                <a:srgbClr val="FFFFFF"/>
              </a:gs>
              <a:gs pos="100000">
                <a:srgbClr val="FFFFFF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-3727450" y="25209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3490913" y="214313"/>
            <a:ext cx="203139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FILTER</a:t>
            </a:r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1438381" y="784530"/>
            <a:ext cx="6295635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filter has an arrow on it’s body, this indicates the way it is</a:t>
            </a:r>
          </a:p>
          <a:p>
            <a:r>
              <a:rPr lang="en-US" altLang="en-US" sz="1800" dirty="0"/>
              <a:t>fitted to the fuel system.  The arrow shows direction of flow from</a:t>
            </a:r>
          </a:p>
          <a:p>
            <a:r>
              <a:rPr lang="en-US" altLang="en-US" sz="1800" dirty="0"/>
              <a:t>the fuel tank.</a:t>
            </a:r>
          </a:p>
        </p:txBody>
      </p:sp>
      <p:sp>
        <p:nvSpPr>
          <p:cNvPr id="25611" name="Freeform 11"/>
          <p:cNvSpPr>
            <a:spLocks/>
          </p:cNvSpPr>
          <p:nvPr/>
        </p:nvSpPr>
        <p:spPr bwMode="auto">
          <a:xfrm>
            <a:off x="7848600" y="2895600"/>
            <a:ext cx="1588" cy="1525588"/>
          </a:xfrm>
          <a:custGeom>
            <a:avLst/>
            <a:gdLst>
              <a:gd name="T0" fmla="*/ 0 w 1"/>
              <a:gd name="T1" fmla="*/ 0 h 961"/>
              <a:gd name="T2" fmla="*/ 0 w 1"/>
              <a:gd name="T3" fmla="*/ 960 h 96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961">
                <a:moveTo>
                  <a:pt x="0" y="0"/>
                </a:moveTo>
                <a:lnTo>
                  <a:pt x="0" y="96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2514600" y="2141538"/>
            <a:ext cx="230188" cy="2889250"/>
            <a:chOff x="1584" y="1349"/>
            <a:chExt cx="145" cy="1820"/>
          </a:xfrm>
        </p:grpSpPr>
        <p:sp>
          <p:nvSpPr>
            <p:cNvPr id="25612" name="Arc 12"/>
            <p:cNvSpPr>
              <a:spLocks/>
            </p:cNvSpPr>
            <p:nvPr/>
          </p:nvSpPr>
          <p:spPr bwMode="auto">
            <a:xfrm>
              <a:off x="1589" y="1349"/>
              <a:ext cx="140" cy="908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446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rc 13"/>
            <p:cNvSpPr>
              <a:spLocks/>
            </p:cNvSpPr>
            <p:nvPr/>
          </p:nvSpPr>
          <p:spPr bwMode="auto">
            <a:xfrm rot="10800000">
              <a:off x="1584" y="2261"/>
              <a:ext cx="141" cy="908"/>
            </a:xfrm>
            <a:custGeom>
              <a:avLst/>
              <a:gdLst>
                <a:gd name="G0" fmla="+- 154 0 0"/>
                <a:gd name="G1" fmla="+- 21600 0 0"/>
                <a:gd name="G2" fmla="+- 21600 0 0"/>
                <a:gd name="T0" fmla="*/ 0 w 21754"/>
                <a:gd name="T1" fmla="*/ 1 h 21600"/>
                <a:gd name="T2" fmla="*/ 21754 w 21754"/>
                <a:gd name="T3" fmla="*/ 21600 h 21600"/>
                <a:gd name="T4" fmla="*/ 154 w 21754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54" h="21600" fill="none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</a:path>
                <a:path w="21754" h="21600" stroke="0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  <a:lnTo>
                    <a:pt x="154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5617" name="Group 17"/>
          <p:cNvGrpSpPr>
            <a:grpSpLocks/>
          </p:cNvGrpSpPr>
          <p:nvPr/>
        </p:nvGrpSpPr>
        <p:grpSpPr bwMode="auto">
          <a:xfrm>
            <a:off x="6477000" y="2141538"/>
            <a:ext cx="230188" cy="2889250"/>
            <a:chOff x="4080" y="1349"/>
            <a:chExt cx="145" cy="1820"/>
          </a:xfrm>
        </p:grpSpPr>
        <p:sp>
          <p:nvSpPr>
            <p:cNvPr id="25615" name="Arc 15"/>
            <p:cNvSpPr>
              <a:spLocks/>
            </p:cNvSpPr>
            <p:nvPr/>
          </p:nvSpPr>
          <p:spPr bwMode="auto">
            <a:xfrm>
              <a:off x="4085" y="1349"/>
              <a:ext cx="140" cy="908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446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29"/>
                    <a:pt x="9577" y="84"/>
                    <a:pt x="21445" y="-1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6" name="Arc 16"/>
            <p:cNvSpPr>
              <a:spLocks/>
            </p:cNvSpPr>
            <p:nvPr/>
          </p:nvSpPr>
          <p:spPr bwMode="auto">
            <a:xfrm rot="10800000">
              <a:off x="4080" y="2261"/>
              <a:ext cx="141" cy="908"/>
            </a:xfrm>
            <a:custGeom>
              <a:avLst/>
              <a:gdLst>
                <a:gd name="G0" fmla="+- 154 0 0"/>
                <a:gd name="G1" fmla="+- 21600 0 0"/>
                <a:gd name="G2" fmla="+- 21600 0 0"/>
                <a:gd name="T0" fmla="*/ 0 w 21754"/>
                <a:gd name="T1" fmla="*/ 1 h 21600"/>
                <a:gd name="T2" fmla="*/ 21754 w 21754"/>
                <a:gd name="T3" fmla="*/ 21600 h 21600"/>
                <a:gd name="T4" fmla="*/ 154 w 21754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754" h="21600" fill="none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</a:path>
                <a:path w="21754" h="21600" stroke="0" extrusionOk="0">
                  <a:moveTo>
                    <a:pt x="-1" y="0"/>
                  </a:moveTo>
                  <a:cubicBezTo>
                    <a:pt x="51" y="0"/>
                    <a:pt x="102" y="0"/>
                    <a:pt x="154" y="0"/>
                  </a:cubicBezTo>
                  <a:cubicBezTo>
                    <a:pt x="12083" y="0"/>
                    <a:pt x="21754" y="9670"/>
                    <a:pt x="21754" y="21600"/>
                  </a:cubicBezTo>
                  <a:lnTo>
                    <a:pt x="154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618" name="Oval 18"/>
          <p:cNvSpPr>
            <a:spLocks noChangeArrowheads="1"/>
          </p:cNvSpPr>
          <p:nvPr/>
        </p:nvSpPr>
        <p:spPr bwMode="auto">
          <a:xfrm>
            <a:off x="7702550" y="2901950"/>
            <a:ext cx="292100" cy="15113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9" name="Freeform 19"/>
          <p:cNvSpPr>
            <a:spLocks/>
          </p:cNvSpPr>
          <p:nvPr/>
        </p:nvSpPr>
        <p:spPr bwMode="auto">
          <a:xfrm>
            <a:off x="7848600" y="3276600"/>
            <a:ext cx="534988" cy="687388"/>
          </a:xfrm>
          <a:custGeom>
            <a:avLst/>
            <a:gdLst>
              <a:gd name="T0" fmla="*/ 0 w 337"/>
              <a:gd name="T1" fmla="*/ 0 h 433"/>
              <a:gd name="T2" fmla="*/ 0 w 337"/>
              <a:gd name="T3" fmla="*/ 432 h 433"/>
              <a:gd name="T4" fmla="*/ 336 w 337"/>
              <a:gd name="T5" fmla="*/ 432 h 433"/>
              <a:gd name="T6" fmla="*/ 336 w 337"/>
              <a:gd name="T7" fmla="*/ 0 h 433"/>
              <a:gd name="T8" fmla="*/ 0 w 337"/>
              <a:gd name="T9" fmla="*/ 0 h 4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7" h="433">
                <a:moveTo>
                  <a:pt x="0" y="0"/>
                </a:moveTo>
                <a:lnTo>
                  <a:pt x="0" y="432"/>
                </a:lnTo>
                <a:lnTo>
                  <a:pt x="336" y="432"/>
                </a:lnTo>
                <a:lnTo>
                  <a:pt x="336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20" name="Freeform 20"/>
          <p:cNvSpPr>
            <a:spLocks/>
          </p:cNvSpPr>
          <p:nvPr/>
        </p:nvSpPr>
        <p:spPr bwMode="auto">
          <a:xfrm>
            <a:off x="1066800" y="3886200"/>
            <a:ext cx="382588" cy="1588"/>
          </a:xfrm>
          <a:custGeom>
            <a:avLst/>
            <a:gdLst>
              <a:gd name="T0" fmla="*/ 240 w 241"/>
              <a:gd name="T1" fmla="*/ 0 h 1"/>
              <a:gd name="T2" fmla="*/ 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24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5623" name="Group 23"/>
          <p:cNvGrpSpPr>
            <a:grpSpLocks/>
          </p:cNvGrpSpPr>
          <p:nvPr/>
        </p:nvGrpSpPr>
        <p:grpSpPr bwMode="auto">
          <a:xfrm>
            <a:off x="1446213" y="2827338"/>
            <a:ext cx="155575" cy="1517650"/>
            <a:chOff x="911" y="1781"/>
            <a:chExt cx="98" cy="956"/>
          </a:xfrm>
        </p:grpSpPr>
        <p:sp>
          <p:nvSpPr>
            <p:cNvPr id="25621" name="Arc 21"/>
            <p:cNvSpPr>
              <a:spLocks/>
            </p:cNvSpPr>
            <p:nvPr/>
          </p:nvSpPr>
          <p:spPr bwMode="auto">
            <a:xfrm>
              <a:off x="917" y="1781"/>
              <a:ext cx="92" cy="476"/>
            </a:xfrm>
            <a:custGeom>
              <a:avLst/>
              <a:gdLst>
                <a:gd name="G0" fmla="+- 21600 0 0"/>
                <a:gd name="G1" fmla="+- 21599 0 0"/>
                <a:gd name="G2" fmla="+- 21600 0 0"/>
                <a:gd name="T0" fmla="*/ 0 w 21600"/>
                <a:gd name="T1" fmla="*/ 21599 h 21599"/>
                <a:gd name="T2" fmla="*/ 21365 w 21600"/>
                <a:gd name="T3" fmla="*/ 0 h 21599"/>
                <a:gd name="T4" fmla="*/ 21600 w 21600"/>
                <a:gd name="T5" fmla="*/ 21599 h 215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599" fill="none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</a:path>
                <a:path w="21600" h="21599" stroke="0" extrusionOk="0">
                  <a:moveTo>
                    <a:pt x="0" y="21599"/>
                  </a:moveTo>
                  <a:cubicBezTo>
                    <a:pt x="0" y="9761"/>
                    <a:pt x="9528" y="129"/>
                    <a:pt x="21365" y="0"/>
                  </a:cubicBezTo>
                  <a:lnTo>
                    <a:pt x="21600" y="21599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2" name="Arc 22"/>
            <p:cNvSpPr>
              <a:spLocks/>
            </p:cNvSpPr>
            <p:nvPr/>
          </p:nvSpPr>
          <p:spPr bwMode="auto">
            <a:xfrm rot="10800000">
              <a:off x="911" y="2261"/>
              <a:ext cx="93" cy="476"/>
            </a:xfrm>
            <a:custGeom>
              <a:avLst/>
              <a:gdLst>
                <a:gd name="G0" fmla="+- 235 0 0"/>
                <a:gd name="G1" fmla="+- 21600 0 0"/>
                <a:gd name="G2" fmla="+- 21600 0 0"/>
                <a:gd name="T0" fmla="*/ 0 w 21835"/>
                <a:gd name="T1" fmla="*/ 1 h 21600"/>
                <a:gd name="T2" fmla="*/ 21835 w 21835"/>
                <a:gd name="T3" fmla="*/ 21600 h 21600"/>
                <a:gd name="T4" fmla="*/ 235 w 21835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835" h="21600" fill="none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</a:path>
                <a:path w="21835" h="21600" stroke="0" extrusionOk="0">
                  <a:moveTo>
                    <a:pt x="0" y="1"/>
                  </a:moveTo>
                  <a:cubicBezTo>
                    <a:pt x="78" y="0"/>
                    <a:pt x="156" y="0"/>
                    <a:pt x="235" y="0"/>
                  </a:cubicBezTo>
                  <a:cubicBezTo>
                    <a:pt x="12164" y="0"/>
                    <a:pt x="21835" y="9670"/>
                    <a:pt x="21835" y="21600"/>
                  </a:cubicBezTo>
                  <a:lnTo>
                    <a:pt x="235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624" name="Oval 24"/>
          <p:cNvSpPr>
            <a:spLocks noChangeArrowheads="1"/>
          </p:cNvSpPr>
          <p:nvPr/>
        </p:nvSpPr>
        <p:spPr bwMode="auto">
          <a:xfrm>
            <a:off x="7772400" y="3276600"/>
            <a:ext cx="152400" cy="685800"/>
          </a:xfrm>
          <a:prstGeom prst="ellipse">
            <a:avLst/>
          </a:prstGeom>
          <a:gradFill rotWithShape="0">
            <a:gsLst>
              <a:gs pos="0">
                <a:srgbClr val="CECECE">
                  <a:gamma/>
                  <a:shade val="0"/>
                  <a:invGamma/>
                </a:srgbClr>
              </a:gs>
              <a:gs pos="50000">
                <a:srgbClr val="CECECE"/>
              </a:gs>
              <a:gs pos="100000">
                <a:srgbClr val="CECECE">
                  <a:gamma/>
                  <a:shade val="0"/>
                  <a:invGamma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5" name="Oval 25"/>
          <p:cNvSpPr>
            <a:spLocks noChangeArrowheads="1"/>
          </p:cNvSpPr>
          <p:nvPr/>
        </p:nvSpPr>
        <p:spPr bwMode="auto">
          <a:xfrm>
            <a:off x="8312150" y="3282950"/>
            <a:ext cx="139700" cy="6731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100000">
                <a:srgbClr val="919191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26" name="Freeform 26"/>
          <p:cNvSpPr>
            <a:spLocks/>
          </p:cNvSpPr>
          <p:nvPr/>
        </p:nvSpPr>
        <p:spPr bwMode="auto">
          <a:xfrm>
            <a:off x="1066800" y="3200400"/>
            <a:ext cx="382588" cy="1588"/>
          </a:xfrm>
          <a:custGeom>
            <a:avLst/>
            <a:gdLst>
              <a:gd name="T0" fmla="*/ 240 w 241"/>
              <a:gd name="T1" fmla="*/ 0 h 1"/>
              <a:gd name="T2" fmla="*/ 0 w 24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1" h="1">
                <a:moveTo>
                  <a:pt x="24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Freeform 2" descr="Wide upward diagonal"/>
          <p:cNvSpPr>
            <a:spLocks/>
          </p:cNvSpPr>
          <p:nvPr/>
        </p:nvSpPr>
        <p:spPr bwMode="auto">
          <a:xfrm>
            <a:off x="1600200" y="2133600"/>
            <a:ext cx="6249988" cy="2897188"/>
          </a:xfrm>
          <a:custGeom>
            <a:avLst/>
            <a:gdLst>
              <a:gd name="T0" fmla="*/ 0 w 3937"/>
              <a:gd name="T1" fmla="*/ 1395 h 1825"/>
              <a:gd name="T2" fmla="*/ 0 w 3937"/>
              <a:gd name="T3" fmla="*/ 429 h 1825"/>
              <a:gd name="T4" fmla="*/ 716 w 3937"/>
              <a:gd name="T5" fmla="*/ 0 h 1825"/>
              <a:gd name="T6" fmla="*/ 3220 w 3937"/>
              <a:gd name="T7" fmla="*/ 0 h 1825"/>
              <a:gd name="T8" fmla="*/ 3936 w 3937"/>
              <a:gd name="T9" fmla="*/ 483 h 1825"/>
              <a:gd name="T10" fmla="*/ 3936 w 3937"/>
              <a:gd name="T11" fmla="*/ 1395 h 1825"/>
              <a:gd name="T12" fmla="*/ 3220 w 3937"/>
              <a:gd name="T13" fmla="*/ 1824 h 1825"/>
              <a:gd name="T14" fmla="*/ 716 w 3937"/>
              <a:gd name="T15" fmla="*/ 1824 h 1825"/>
              <a:gd name="T16" fmla="*/ 0 w 3937"/>
              <a:gd name="T17" fmla="*/ 1395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937" h="1825">
                <a:moveTo>
                  <a:pt x="0" y="1395"/>
                </a:moveTo>
                <a:lnTo>
                  <a:pt x="0" y="429"/>
                </a:lnTo>
                <a:lnTo>
                  <a:pt x="716" y="0"/>
                </a:lnTo>
                <a:lnTo>
                  <a:pt x="3220" y="0"/>
                </a:lnTo>
                <a:lnTo>
                  <a:pt x="3936" y="483"/>
                </a:lnTo>
                <a:lnTo>
                  <a:pt x="3936" y="1395"/>
                </a:lnTo>
                <a:lnTo>
                  <a:pt x="3220" y="1824"/>
                </a:lnTo>
                <a:lnTo>
                  <a:pt x="716" y="1824"/>
                </a:lnTo>
                <a:lnTo>
                  <a:pt x="0" y="1395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7" name="Freeform 3"/>
          <p:cNvSpPr>
            <a:spLocks/>
          </p:cNvSpPr>
          <p:nvPr/>
        </p:nvSpPr>
        <p:spPr bwMode="auto">
          <a:xfrm>
            <a:off x="1828800" y="2286000"/>
            <a:ext cx="5868988" cy="2592388"/>
          </a:xfrm>
          <a:custGeom>
            <a:avLst/>
            <a:gdLst>
              <a:gd name="T0" fmla="*/ 0 w 3697"/>
              <a:gd name="T1" fmla="*/ 1248 h 1633"/>
              <a:gd name="T2" fmla="*/ 0 w 3697"/>
              <a:gd name="T3" fmla="*/ 384 h 1633"/>
              <a:gd name="T4" fmla="*/ 672 w 3697"/>
              <a:gd name="T5" fmla="*/ 0 h 1633"/>
              <a:gd name="T6" fmla="*/ 3024 w 3697"/>
              <a:gd name="T7" fmla="*/ 0 h 1633"/>
              <a:gd name="T8" fmla="*/ 3696 w 3697"/>
              <a:gd name="T9" fmla="*/ 432 h 1633"/>
              <a:gd name="T10" fmla="*/ 3696 w 3697"/>
              <a:gd name="T11" fmla="*/ 1248 h 1633"/>
              <a:gd name="T12" fmla="*/ 3024 w 3697"/>
              <a:gd name="T13" fmla="*/ 1632 h 1633"/>
              <a:gd name="T14" fmla="*/ 672 w 3697"/>
              <a:gd name="T15" fmla="*/ 1632 h 1633"/>
              <a:gd name="T16" fmla="*/ 0 w 3697"/>
              <a:gd name="T17" fmla="*/ 1248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697" h="1633">
                <a:moveTo>
                  <a:pt x="0" y="1248"/>
                </a:moveTo>
                <a:lnTo>
                  <a:pt x="0" y="384"/>
                </a:lnTo>
                <a:lnTo>
                  <a:pt x="672" y="0"/>
                </a:lnTo>
                <a:lnTo>
                  <a:pt x="3024" y="0"/>
                </a:lnTo>
                <a:lnTo>
                  <a:pt x="3696" y="432"/>
                </a:lnTo>
                <a:lnTo>
                  <a:pt x="3696" y="1248"/>
                </a:lnTo>
                <a:lnTo>
                  <a:pt x="3024" y="1632"/>
                </a:lnTo>
                <a:lnTo>
                  <a:pt x="672" y="1632"/>
                </a:lnTo>
                <a:lnTo>
                  <a:pt x="0" y="1248"/>
                </a:lnTo>
              </a:path>
            </a:pathLst>
          </a:custGeom>
          <a:solidFill>
            <a:schemeClr val="hlink"/>
          </a:solidFill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2901950" y="2901950"/>
            <a:ext cx="749300" cy="1206500"/>
          </a:xfrm>
          <a:prstGeom prst="ellipse">
            <a:avLst/>
          </a:prstGeom>
          <a:solidFill>
            <a:srgbClr val="00FF00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29" name="Rectangle 5" descr="Narrow horizontal"/>
          <p:cNvSpPr>
            <a:spLocks noChangeArrowheads="1"/>
          </p:cNvSpPr>
          <p:nvPr/>
        </p:nvSpPr>
        <p:spPr bwMode="auto">
          <a:xfrm>
            <a:off x="3454400" y="3835400"/>
            <a:ext cx="2692400" cy="1016000"/>
          </a:xfrm>
          <a:prstGeom prst="rect">
            <a:avLst/>
          </a:prstGeom>
          <a:pattFill prst="narHorz">
            <a:fgClr>
              <a:srgbClr val="FAFD00"/>
            </a:fgClr>
            <a:bgClr>
              <a:schemeClr val="bg2"/>
            </a:bgClr>
          </a:pattFill>
          <a:ln w="508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0" name="Rectangle 6" descr="Narrow horizontal"/>
          <p:cNvSpPr>
            <a:spLocks noChangeArrowheads="1"/>
          </p:cNvSpPr>
          <p:nvPr/>
        </p:nvSpPr>
        <p:spPr bwMode="auto">
          <a:xfrm>
            <a:off x="3454400" y="2311400"/>
            <a:ext cx="2692400" cy="1016000"/>
          </a:xfrm>
          <a:prstGeom prst="rect">
            <a:avLst/>
          </a:prstGeom>
          <a:pattFill prst="narHorz">
            <a:fgClr>
              <a:srgbClr val="FAFD00"/>
            </a:fgClr>
            <a:bgClr>
              <a:schemeClr val="bg2"/>
            </a:bgClr>
          </a:pattFill>
          <a:ln w="508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Freeform 7"/>
          <p:cNvSpPr>
            <a:spLocks/>
          </p:cNvSpPr>
          <p:nvPr/>
        </p:nvSpPr>
        <p:spPr bwMode="auto">
          <a:xfrm>
            <a:off x="6172200" y="2286000"/>
            <a:ext cx="1588" cy="2592388"/>
          </a:xfrm>
          <a:custGeom>
            <a:avLst/>
            <a:gdLst>
              <a:gd name="T0" fmla="*/ 0 w 1"/>
              <a:gd name="T1" fmla="*/ 0 h 1633"/>
              <a:gd name="T2" fmla="*/ 0 w 1"/>
              <a:gd name="T3" fmla="*/ 1632 h 163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633">
                <a:moveTo>
                  <a:pt x="0" y="0"/>
                </a:moveTo>
                <a:lnTo>
                  <a:pt x="0" y="1632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2" name="Rectangle 8" descr="Dark horizontal"/>
          <p:cNvSpPr>
            <a:spLocks noChangeArrowheads="1"/>
          </p:cNvSpPr>
          <p:nvPr/>
        </p:nvSpPr>
        <p:spPr bwMode="auto">
          <a:xfrm>
            <a:off x="6330950" y="2292350"/>
            <a:ext cx="215900" cy="2578100"/>
          </a:xfrm>
          <a:prstGeom prst="rect">
            <a:avLst/>
          </a:prstGeom>
          <a:pattFill prst="dkHorz">
            <a:fgClr>
              <a:schemeClr val="hlink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3206750" y="2901950"/>
            <a:ext cx="215900" cy="12065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3435350" y="3359150"/>
            <a:ext cx="368300" cy="4445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6637" name="Group 13"/>
          <p:cNvGrpSpPr>
            <a:grpSpLocks/>
          </p:cNvGrpSpPr>
          <p:nvPr/>
        </p:nvGrpSpPr>
        <p:grpSpPr bwMode="auto">
          <a:xfrm>
            <a:off x="1168400" y="3225800"/>
            <a:ext cx="635000" cy="635000"/>
            <a:chOff x="736" y="2032"/>
            <a:chExt cx="400" cy="400"/>
          </a:xfrm>
        </p:grpSpPr>
        <p:sp>
          <p:nvSpPr>
            <p:cNvPr id="26635" name="Rectangle 11" descr="Wide upward diagonal"/>
            <p:cNvSpPr>
              <a:spLocks noChangeArrowheads="1"/>
            </p:cNvSpPr>
            <p:nvPr/>
          </p:nvSpPr>
          <p:spPr bwMode="auto">
            <a:xfrm>
              <a:off x="736" y="2032"/>
              <a:ext cx="400" cy="40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Rectangle 12"/>
            <p:cNvSpPr>
              <a:spLocks noChangeArrowheads="1"/>
            </p:cNvSpPr>
            <p:nvPr/>
          </p:nvSpPr>
          <p:spPr bwMode="auto">
            <a:xfrm>
              <a:off x="736" y="2128"/>
              <a:ext cx="400" cy="208"/>
            </a:xfrm>
            <a:prstGeom prst="rect">
              <a:avLst/>
            </a:prstGeom>
            <a:solidFill>
              <a:schemeClr val="hlink"/>
            </a:solid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6640" name="Group 16"/>
          <p:cNvGrpSpPr>
            <a:grpSpLocks/>
          </p:cNvGrpSpPr>
          <p:nvPr/>
        </p:nvGrpSpPr>
        <p:grpSpPr bwMode="auto">
          <a:xfrm>
            <a:off x="7721600" y="3302000"/>
            <a:ext cx="635000" cy="635000"/>
            <a:chOff x="4864" y="2080"/>
            <a:chExt cx="400" cy="400"/>
          </a:xfrm>
        </p:grpSpPr>
        <p:sp>
          <p:nvSpPr>
            <p:cNvPr id="26638" name="Rectangle 14" descr="Wide upward diagonal"/>
            <p:cNvSpPr>
              <a:spLocks noChangeArrowheads="1"/>
            </p:cNvSpPr>
            <p:nvPr/>
          </p:nvSpPr>
          <p:spPr bwMode="auto">
            <a:xfrm>
              <a:off x="4864" y="2080"/>
              <a:ext cx="400" cy="400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9" name="Rectangle 15"/>
            <p:cNvSpPr>
              <a:spLocks noChangeArrowheads="1"/>
            </p:cNvSpPr>
            <p:nvPr/>
          </p:nvSpPr>
          <p:spPr bwMode="auto">
            <a:xfrm>
              <a:off x="4864" y="2176"/>
              <a:ext cx="400" cy="208"/>
            </a:xfrm>
            <a:prstGeom prst="rect">
              <a:avLst/>
            </a:prstGeom>
            <a:solidFill>
              <a:schemeClr val="hlink"/>
            </a:solidFill>
            <a:ln w="508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641" name="AutoShape 17"/>
          <p:cNvSpPr>
            <a:spLocks noChangeArrowheads="1"/>
          </p:cNvSpPr>
          <p:nvPr/>
        </p:nvSpPr>
        <p:spPr bwMode="auto">
          <a:xfrm>
            <a:off x="4197350" y="25971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2" name="AutoShape 18"/>
          <p:cNvSpPr>
            <a:spLocks noChangeArrowheads="1"/>
          </p:cNvSpPr>
          <p:nvPr/>
        </p:nvSpPr>
        <p:spPr bwMode="auto">
          <a:xfrm>
            <a:off x="4197350" y="4197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3" name="AutoShape 19"/>
          <p:cNvSpPr>
            <a:spLocks noChangeArrowheads="1"/>
          </p:cNvSpPr>
          <p:nvPr/>
        </p:nvSpPr>
        <p:spPr bwMode="auto">
          <a:xfrm>
            <a:off x="234950" y="33591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4" name="AutoShape 20"/>
          <p:cNvSpPr>
            <a:spLocks noChangeArrowheads="1"/>
          </p:cNvSpPr>
          <p:nvPr/>
        </p:nvSpPr>
        <p:spPr bwMode="auto">
          <a:xfrm>
            <a:off x="-3727450" y="25209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5" name="AutoShape 21"/>
          <p:cNvSpPr>
            <a:spLocks noChangeArrowheads="1"/>
          </p:cNvSpPr>
          <p:nvPr/>
        </p:nvSpPr>
        <p:spPr bwMode="auto">
          <a:xfrm>
            <a:off x="7778750" y="3435350"/>
            <a:ext cx="1282700" cy="368300"/>
          </a:xfrm>
          <a:prstGeom prst="rightArrow">
            <a:avLst>
              <a:gd name="adj1" fmla="val 50000"/>
              <a:gd name="adj2" fmla="val 174154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6" name="Rectangle 22"/>
          <p:cNvSpPr>
            <a:spLocks noChangeArrowheads="1"/>
          </p:cNvSpPr>
          <p:nvPr/>
        </p:nvSpPr>
        <p:spPr bwMode="auto">
          <a:xfrm>
            <a:off x="3490913" y="214313"/>
            <a:ext cx="203139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FILTER</a:t>
            </a:r>
          </a:p>
        </p:txBody>
      </p:sp>
      <p:sp>
        <p:nvSpPr>
          <p:cNvPr id="26651" name="Rectangle 27"/>
          <p:cNvSpPr>
            <a:spLocks noChangeArrowheads="1"/>
          </p:cNvSpPr>
          <p:nvPr/>
        </p:nvSpPr>
        <p:spPr bwMode="auto">
          <a:xfrm>
            <a:off x="2273229" y="5316538"/>
            <a:ext cx="4466757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Paper cartridge with a separation mesh of 8 to 10  Micron and a surface area of 3000cm squared.</a:t>
            </a:r>
          </a:p>
          <a:p>
            <a:r>
              <a:rPr lang="en-US" altLang="en-US" sz="1800" dirty="0"/>
              <a:t>The direction of flow is shown by the arrows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3" name="Group 5"/>
          <p:cNvGrpSpPr>
            <a:grpSpLocks/>
          </p:cNvGrpSpPr>
          <p:nvPr/>
        </p:nvGrpSpPr>
        <p:grpSpPr bwMode="auto">
          <a:xfrm>
            <a:off x="6629400" y="4044950"/>
            <a:ext cx="527050" cy="1822450"/>
            <a:chOff x="4176" y="2548"/>
            <a:chExt cx="332" cy="1148"/>
          </a:xfrm>
        </p:grpSpPr>
        <p:sp>
          <p:nvSpPr>
            <p:cNvPr id="27650" name="Rectangle 2"/>
            <p:cNvSpPr>
              <a:spLocks noChangeArrowheads="1"/>
            </p:cNvSpPr>
            <p:nvPr/>
          </p:nvSpPr>
          <p:spPr bwMode="auto">
            <a:xfrm>
              <a:off x="4180" y="2548"/>
              <a:ext cx="88" cy="1144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1" name="Rectangle 3"/>
            <p:cNvSpPr>
              <a:spLocks noChangeArrowheads="1"/>
            </p:cNvSpPr>
            <p:nvPr/>
          </p:nvSpPr>
          <p:spPr bwMode="auto">
            <a:xfrm>
              <a:off x="4276" y="3604"/>
              <a:ext cx="232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2" name="Oval 4"/>
            <p:cNvSpPr>
              <a:spLocks noChangeArrowheads="1"/>
            </p:cNvSpPr>
            <p:nvPr/>
          </p:nvSpPr>
          <p:spPr bwMode="auto">
            <a:xfrm>
              <a:off x="4176" y="3600"/>
              <a:ext cx="144" cy="96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2444750" y="3435350"/>
            <a:ext cx="2730500" cy="215900"/>
          </a:xfrm>
          <a:prstGeom prst="rect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50000">
                <a:srgbClr val="FAFD00"/>
              </a:gs>
              <a:gs pos="100000">
                <a:srgbClr val="FAFD00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60" name="Group 12"/>
          <p:cNvGrpSpPr>
            <a:grpSpLocks/>
          </p:cNvGrpSpPr>
          <p:nvPr/>
        </p:nvGrpSpPr>
        <p:grpSpPr bwMode="auto">
          <a:xfrm>
            <a:off x="6102350" y="2673350"/>
            <a:ext cx="977900" cy="1358900"/>
            <a:chOff x="3844" y="1684"/>
            <a:chExt cx="616" cy="856"/>
          </a:xfrm>
        </p:grpSpPr>
        <p:sp>
          <p:nvSpPr>
            <p:cNvPr id="27655" name="Rectangle 7"/>
            <p:cNvSpPr>
              <a:spLocks noChangeArrowheads="1"/>
            </p:cNvSpPr>
            <p:nvPr/>
          </p:nvSpPr>
          <p:spPr bwMode="auto">
            <a:xfrm>
              <a:off x="4036" y="1876"/>
              <a:ext cx="376" cy="472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6" name="Rectangle 8"/>
            <p:cNvSpPr>
              <a:spLocks noChangeArrowheads="1"/>
            </p:cNvSpPr>
            <p:nvPr/>
          </p:nvSpPr>
          <p:spPr bwMode="auto">
            <a:xfrm>
              <a:off x="3988" y="2068"/>
              <a:ext cx="472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" name="Rectangle 9"/>
            <p:cNvSpPr>
              <a:spLocks noChangeArrowheads="1"/>
            </p:cNvSpPr>
            <p:nvPr/>
          </p:nvSpPr>
          <p:spPr bwMode="auto">
            <a:xfrm>
              <a:off x="4180" y="1684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8" name="Rectangle 10"/>
            <p:cNvSpPr>
              <a:spLocks noChangeArrowheads="1"/>
            </p:cNvSpPr>
            <p:nvPr/>
          </p:nvSpPr>
          <p:spPr bwMode="auto">
            <a:xfrm>
              <a:off x="4180" y="2356"/>
              <a:ext cx="88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9" name="Rectangle 11"/>
            <p:cNvSpPr>
              <a:spLocks noChangeArrowheads="1"/>
            </p:cNvSpPr>
            <p:nvPr/>
          </p:nvSpPr>
          <p:spPr bwMode="auto">
            <a:xfrm>
              <a:off x="3844" y="216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65" name="Group 17"/>
          <p:cNvGrpSpPr>
            <a:grpSpLocks/>
          </p:cNvGrpSpPr>
          <p:nvPr/>
        </p:nvGrpSpPr>
        <p:grpSpPr bwMode="auto">
          <a:xfrm>
            <a:off x="1524000" y="844550"/>
            <a:ext cx="3498850" cy="2813050"/>
            <a:chOff x="960" y="532"/>
            <a:chExt cx="2204" cy="1772"/>
          </a:xfrm>
        </p:grpSpPr>
        <p:sp>
          <p:nvSpPr>
            <p:cNvPr id="27661" name="Rectangle 13"/>
            <p:cNvSpPr>
              <a:spLocks noChangeArrowheads="1"/>
            </p:cNvSpPr>
            <p:nvPr/>
          </p:nvSpPr>
          <p:spPr bwMode="auto">
            <a:xfrm>
              <a:off x="964" y="628"/>
              <a:ext cx="88" cy="1672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2" name="Rectangle 14"/>
            <p:cNvSpPr>
              <a:spLocks noChangeArrowheads="1"/>
            </p:cNvSpPr>
            <p:nvPr/>
          </p:nvSpPr>
          <p:spPr bwMode="auto">
            <a:xfrm>
              <a:off x="964" y="532"/>
              <a:ext cx="2200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3" name="Rectangle 15"/>
            <p:cNvSpPr>
              <a:spLocks noChangeArrowheads="1"/>
            </p:cNvSpPr>
            <p:nvPr/>
          </p:nvSpPr>
          <p:spPr bwMode="auto">
            <a:xfrm>
              <a:off x="1060" y="2164"/>
              <a:ext cx="472" cy="136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4" name="Oval 16"/>
            <p:cNvSpPr>
              <a:spLocks noChangeArrowheads="1"/>
            </p:cNvSpPr>
            <p:nvPr/>
          </p:nvSpPr>
          <p:spPr bwMode="auto">
            <a:xfrm>
              <a:off x="960" y="2160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0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0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0" name="Group 22"/>
          <p:cNvGrpSpPr>
            <a:grpSpLocks/>
          </p:cNvGrpSpPr>
          <p:nvPr/>
        </p:nvGrpSpPr>
        <p:grpSpPr bwMode="auto">
          <a:xfrm>
            <a:off x="5035550" y="615950"/>
            <a:ext cx="1739900" cy="596900"/>
            <a:chOff x="3172" y="388"/>
            <a:chExt cx="1096" cy="376"/>
          </a:xfrm>
        </p:grpSpPr>
        <p:sp>
          <p:nvSpPr>
            <p:cNvPr id="27666" name="Rectangle 18"/>
            <p:cNvSpPr>
              <a:spLocks noChangeArrowheads="1"/>
            </p:cNvSpPr>
            <p:nvPr/>
          </p:nvSpPr>
          <p:spPr bwMode="auto">
            <a:xfrm>
              <a:off x="3364" y="436"/>
              <a:ext cx="568" cy="28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7" name="Rectangle 19"/>
            <p:cNvSpPr>
              <a:spLocks noChangeArrowheads="1"/>
            </p:cNvSpPr>
            <p:nvPr/>
          </p:nvSpPr>
          <p:spPr bwMode="auto">
            <a:xfrm>
              <a:off x="3940" y="388"/>
              <a:ext cx="136" cy="376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8" name="Rectangle 20"/>
            <p:cNvSpPr>
              <a:spLocks noChangeArrowheads="1"/>
            </p:cNvSpPr>
            <p:nvPr/>
          </p:nvSpPr>
          <p:spPr bwMode="auto">
            <a:xfrm>
              <a:off x="3172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69" name="Rectangle 21"/>
            <p:cNvSpPr>
              <a:spLocks noChangeArrowheads="1"/>
            </p:cNvSpPr>
            <p:nvPr/>
          </p:nvSpPr>
          <p:spPr bwMode="auto">
            <a:xfrm>
              <a:off x="4084" y="532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4" name="Group 26"/>
          <p:cNvGrpSpPr>
            <a:grpSpLocks/>
          </p:cNvGrpSpPr>
          <p:nvPr/>
        </p:nvGrpSpPr>
        <p:grpSpPr bwMode="auto">
          <a:xfrm>
            <a:off x="7778750" y="1530350"/>
            <a:ext cx="673100" cy="1663700"/>
            <a:chOff x="4900" y="964"/>
            <a:chExt cx="424" cy="1048"/>
          </a:xfrm>
        </p:grpSpPr>
        <p:sp>
          <p:nvSpPr>
            <p:cNvPr id="27671" name="Rectangle 23"/>
            <p:cNvSpPr>
              <a:spLocks noChangeArrowheads="1"/>
            </p:cNvSpPr>
            <p:nvPr/>
          </p:nvSpPr>
          <p:spPr bwMode="auto">
            <a:xfrm>
              <a:off x="4900" y="1252"/>
              <a:ext cx="424" cy="568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2" name="Rectangle 24"/>
            <p:cNvSpPr>
              <a:spLocks noChangeArrowheads="1"/>
            </p:cNvSpPr>
            <p:nvPr/>
          </p:nvSpPr>
          <p:spPr bwMode="auto">
            <a:xfrm>
              <a:off x="5044" y="964"/>
              <a:ext cx="136" cy="280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3" name="Rectangle 25"/>
            <p:cNvSpPr>
              <a:spLocks noChangeArrowheads="1"/>
            </p:cNvSpPr>
            <p:nvPr/>
          </p:nvSpPr>
          <p:spPr bwMode="auto">
            <a:xfrm>
              <a:off x="5044" y="1828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CECECE">
                    <a:gamma/>
                    <a:shade val="29804"/>
                    <a:invGamma/>
                  </a:srgbClr>
                </a:gs>
                <a:gs pos="50000">
                  <a:srgbClr val="CECECE"/>
                </a:gs>
                <a:gs pos="100000">
                  <a:srgbClr val="CECECE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678" name="Group 30"/>
          <p:cNvGrpSpPr>
            <a:grpSpLocks/>
          </p:cNvGrpSpPr>
          <p:nvPr/>
        </p:nvGrpSpPr>
        <p:grpSpPr bwMode="auto">
          <a:xfrm>
            <a:off x="7092950" y="5264150"/>
            <a:ext cx="1968500" cy="1282700"/>
            <a:chOff x="4468" y="3316"/>
            <a:chExt cx="1240" cy="808"/>
          </a:xfrm>
        </p:grpSpPr>
        <p:sp>
          <p:nvSpPr>
            <p:cNvPr id="27675" name="Rectangle 27"/>
            <p:cNvSpPr>
              <a:spLocks noChangeArrowheads="1"/>
            </p:cNvSpPr>
            <p:nvPr/>
          </p:nvSpPr>
          <p:spPr bwMode="auto">
            <a:xfrm>
              <a:off x="4468" y="3604"/>
              <a:ext cx="1048" cy="520"/>
            </a:xfrm>
            <a:prstGeom prst="rect">
              <a:avLst/>
            </a:prstGeom>
            <a:gradFill rotWithShape="0">
              <a:gsLst>
                <a:gs pos="0">
                  <a:srgbClr val="FC0128"/>
                </a:gs>
                <a:gs pos="50000">
                  <a:srgbClr val="FC0128">
                    <a:gamma/>
                    <a:shade val="29804"/>
                    <a:invGamma/>
                  </a:srgbClr>
                </a:gs>
                <a:gs pos="100000">
                  <a:srgbClr val="FC0128"/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6" name="Rectangle 28"/>
            <p:cNvSpPr>
              <a:spLocks noChangeArrowheads="1"/>
            </p:cNvSpPr>
            <p:nvPr/>
          </p:nvSpPr>
          <p:spPr bwMode="auto">
            <a:xfrm rot="2340000">
              <a:off x="5332" y="3364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77" name="Rectangle 29"/>
            <p:cNvSpPr>
              <a:spLocks noChangeArrowheads="1"/>
            </p:cNvSpPr>
            <p:nvPr/>
          </p:nvSpPr>
          <p:spPr bwMode="auto">
            <a:xfrm rot="2040000">
              <a:off x="5380" y="3316"/>
              <a:ext cx="328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79" name="Rectangle 31"/>
          <p:cNvSpPr>
            <a:spLocks noChangeArrowheads="1"/>
          </p:cNvSpPr>
          <p:nvPr/>
        </p:nvSpPr>
        <p:spPr bwMode="auto">
          <a:xfrm>
            <a:off x="7016750" y="6102350"/>
            <a:ext cx="1816100" cy="635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80" name="Freeform 32"/>
          <p:cNvSpPr>
            <a:spLocks/>
          </p:cNvSpPr>
          <p:nvPr/>
        </p:nvSpPr>
        <p:spPr bwMode="auto">
          <a:xfrm>
            <a:off x="8001000" y="3200400"/>
            <a:ext cx="230188" cy="2592388"/>
          </a:xfrm>
          <a:custGeom>
            <a:avLst/>
            <a:gdLst>
              <a:gd name="T0" fmla="*/ 0 w 145"/>
              <a:gd name="T1" fmla="*/ 0 h 1633"/>
              <a:gd name="T2" fmla="*/ 144 w 145"/>
              <a:gd name="T3" fmla="*/ 0 h 1633"/>
              <a:gd name="T4" fmla="*/ 144 w 145"/>
              <a:gd name="T5" fmla="*/ 1632 h 1633"/>
              <a:gd name="T6" fmla="*/ 0 w 145"/>
              <a:gd name="T7" fmla="*/ 1584 h 1633"/>
              <a:gd name="T8" fmla="*/ 0 w 145"/>
              <a:gd name="T9" fmla="*/ 0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5" h="1633">
                <a:moveTo>
                  <a:pt x="0" y="0"/>
                </a:moveTo>
                <a:lnTo>
                  <a:pt x="144" y="0"/>
                </a:lnTo>
                <a:lnTo>
                  <a:pt x="144" y="1632"/>
                </a:lnTo>
                <a:lnTo>
                  <a:pt x="0" y="1584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0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0"/>
                  <a:invGamma/>
                </a:srgbClr>
              </a:gs>
            </a:gsLst>
            <a:lin ang="0" scaled="1"/>
          </a:gradFill>
          <a:ln w="12700" cap="rnd" cmpd="sng">
            <a:solidFill>
              <a:schemeClr val="tx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81" name="Rectangle 33"/>
          <p:cNvSpPr>
            <a:spLocks noChangeArrowheads="1"/>
          </p:cNvSpPr>
          <p:nvPr/>
        </p:nvSpPr>
        <p:spPr bwMode="auto">
          <a:xfrm>
            <a:off x="5187950" y="3435350"/>
            <a:ext cx="1130300" cy="215900"/>
          </a:xfrm>
          <a:prstGeom prst="rect">
            <a:avLst/>
          </a:pr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82" name="Rectangle 34"/>
          <p:cNvSpPr>
            <a:spLocks noChangeArrowheads="1"/>
          </p:cNvSpPr>
          <p:nvPr/>
        </p:nvSpPr>
        <p:spPr bwMode="auto">
          <a:xfrm>
            <a:off x="3663950" y="1530350"/>
            <a:ext cx="63500" cy="1397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87" name="Group 39"/>
          <p:cNvGrpSpPr>
            <a:grpSpLocks/>
          </p:cNvGrpSpPr>
          <p:nvPr/>
        </p:nvGrpSpPr>
        <p:grpSpPr bwMode="auto">
          <a:xfrm>
            <a:off x="3587750" y="1530350"/>
            <a:ext cx="444500" cy="596900"/>
            <a:chOff x="2260" y="964"/>
            <a:chExt cx="280" cy="376"/>
          </a:xfrm>
        </p:grpSpPr>
        <p:sp>
          <p:nvSpPr>
            <p:cNvPr id="27683" name="Rectangle 35"/>
            <p:cNvSpPr>
              <a:spLocks noChangeArrowheads="1"/>
            </p:cNvSpPr>
            <p:nvPr/>
          </p:nvSpPr>
          <p:spPr bwMode="auto">
            <a:xfrm>
              <a:off x="2260" y="1060"/>
              <a:ext cx="136" cy="184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4" name="Rectangle 36"/>
            <p:cNvSpPr>
              <a:spLocks noChangeArrowheads="1"/>
            </p:cNvSpPr>
            <p:nvPr/>
          </p:nvSpPr>
          <p:spPr bwMode="auto">
            <a:xfrm>
              <a:off x="2308" y="1252"/>
              <a:ext cx="40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5" name="Rectangle 37"/>
            <p:cNvSpPr>
              <a:spLocks noChangeArrowheads="1"/>
            </p:cNvSpPr>
            <p:nvPr/>
          </p:nvSpPr>
          <p:spPr bwMode="auto">
            <a:xfrm>
              <a:off x="2260" y="964"/>
              <a:ext cx="136" cy="88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86" name="Rectangle 38"/>
            <p:cNvSpPr>
              <a:spLocks noChangeArrowheads="1"/>
            </p:cNvSpPr>
            <p:nvPr/>
          </p:nvSpPr>
          <p:spPr bwMode="auto">
            <a:xfrm>
              <a:off x="2404" y="1012"/>
              <a:ext cx="136" cy="40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88" name="Freeform 40"/>
          <p:cNvSpPr>
            <a:spLocks/>
          </p:cNvSpPr>
          <p:nvPr/>
        </p:nvSpPr>
        <p:spPr bwMode="auto">
          <a:xfrm>
            <a:off x="4038600" y="1600200"/>
            <a:ext cx="1449388" cy="1830388"/>
          </a:xfrm>
          <a:custGeom>
            <a:avLst/>
            <a:gdLst>
              <a:gd name="T0" fmla="*/ 0 w 913"/>
              <a:gd name="T1" fmla="*/ 0 h 1153"/>
              <a:gd name="T2" fmla="*/ 0 w 913"/>
              <a:gd name="T3" fmla="*/ 48 h 1153"/>
              <a:gd name="T4" fmla="*/ 864 w 913"/>
              <a:gd name="T5" fmla="*/ 48 h 1153"/>
              <a:gd name="T6" fmla="*/ 864 w 913"/>
              <a:gd name="T7" fmla="*/ 720 h 1153"/>
              <a:gd name="T8" fmla="*/ 576 w 913"/>
              <a:gd name="T9" fmla="*/ 960 h 1153"/>
              <a:gd name="T10" fmla="*/ 576 w 913"/>
              <a:gd name="T11" fmla="*/ 1152 h 1153"/>
              <a:gd name="T12" fmla="*/ 624 w 913"/>
              <a:gd name="T13" fmla="*/ 1152 h 1153"/>
              <a:gd name="T14" fmla="*/ 624 w 913"/>
              <a:gd name="T15" fmla="*/ 960 h 1153"/>
              <a:gd name="T16" fmla="*/ 912 w 913"/>
              <a:gd name="T17" fmla="*/ 720 h 1153"/>
              <a:gd name="T18" fmla="*/ 912 w 913"/>
              <a:gd name="T19" fmla="*/ 0 h 1153"/>
              <a:gd name="T20" fmla="*/ 0 w 913"/>
              <a:gd name="T21" fmla="*/ 0 h 11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913" h="1153">
                <a:moveTo>
                  <a:pt x="0" y="0"/>
                </a:moveTo>
                <a:lnTo>
                  <a:pt x="0" y="48"/>
                </a:lnTo>
                <a:lnTo>
                  <a:pt x="864" y="48"/>
                </a:lnTo>
                <a:lnTo>
                  <a:pt x="864" y="720"/>
                </a:lnTo>
                <a:lnTo>
                  <a:pt x="576" y="960"/>
                </a:lnTo>
                <a:lnTo>
                  <a:pt x="576" y="1152"/>
                </a:lnTo>
                <a:lnTo>
                  <a:pt x="624" y="1152"/>
                </a:lnTo>
                <a:lnTo>
                  <a:pt x="624" y="960"/>
                </a:lnTo>
                <a:lnTo>
                  <a:pt x="912" y="720"/>
                </a:lnTo>
                <a:lnTo>
                  <a:pt x="912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89" name="Rectangle 41"/>
          <p:cNvSpPr>
            <a:spLocks noChangeArrowheads="1"/>
          </p:cNvSpPr>
          <p:nvPr/>
        </p:nvSpPr>
        <p:spPr bwMode="auto">
          <a:xfrm>
            <a:off x="2978150" y="1835150"/>
            <a:ext cx="63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90" name="Freeform 42"/>
          <p:cNvSpPr>
            <a:spLocks/>
          </p:cNvSpPr>
          <p:nvPr/>
        </p:nvSpPr>
        <p:spPr bwMode="auto">
          <a:xfrm>
            <a:off x="2971800" y="1219200"/>
            <a:ext cx="3811588" cy="1449388"/>
          </a:xfrm>
          <a:custGeom>
            <a:avLst/>
            <a:gdLst>
              <a:gd name="T0" fmla="*/ 48 w 2401"/>
              <a:gd name="T1" fmla="*/ 384 h 913"/>
              <a:gd name="T2" fmla="*/ 0 w 2401"/>
              <a:gd name="T3" fmla="*/ 384 h 913"/>
              <a:gd name="T4" fmla="*/ 0 w 2401"/>
              <a:gd name="T5" fmla="*/ 0 h 913"/>
              <a:gd name="T6" fmla="*/ 1968 w 2401"/>
              <a:gd name="T7" fmla="*/ 0 h 913"/>
              <a:gd name="T8" fmla="*/ 2400 w 2401"/>
              <a:gd name="T9" fmla="*/ 432 h 913"/>
              <a:gd name="T10" fmla="*/ 2400 w 2401"/>
              <a:gd name="T11" fmla="*/ 912 h 913"/>
              <a:gd name="T12" fmla="*/ 2304 w 2401"/>
              <a:gd name="T13" fmla="*/ 912 h 913"/>
              <a:gd name="T14" fmla="*/ 2304 w 2401"/>
              <a:gd name="T15" fmla="*/ 432 h 913"/>
              <a:gd name="T16" fmla="*/ 1920 w 2401"/>
              <a:gd name="T17" fmla="*/ 48 h 913"/>
              <a:gd name="T18" fmla="*/ 48 w 2401"/>
              <a:gd name="T19" fmla="*/ 48 h 913"/>
              <a:gd name="T20" fmla="*/ 48 w 2401"/>
              <a:gd name="T21" fmla="*/ 384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401" h="913">
                <a:moveTo>
                  <a:pt x="48" y="384"/>
                </a:moveTo>
                <a:lnTo>
                  <a:pt x="0" y="384"/>
                </a:lnTo>
                <a:lnTo>
                  <a:pt x="0" y="0"/>
                </a:lnTo>
                <a:lnTo>
                  <a:pt x="1968" y="0"/>
                </a:lnTo>
                <a:lnTo>
                  <a:pt x="2400" y="432"/>
                </a:lnTo>
                <a:lnTo>
                  <a:pt x="2400" y="912"/>
                </a:lnTo>
                <a:lnTo>
                  <a:pt x="2304" y="912"/>
                </a:lnTo>
                <a:lnTo>
                  <a:pt x="2304" y="432"/>
                </a:lnTo>
                <a:lnTo>
                  <a:pt x="1920" y="48"/>
                </a:lnTo>
                <a:lnTo>
                  <a:pt x="48" y="48"/>
                </a:lnTo>
                <a:lnTo>
                  <a:pt x="48" y="384"/>
                </a:lnTo>
              </a:path>
            </a:pathLst>
          </a:custGeom>
          <a:gradFill rotWithShape="0">
            <a:gsLst>
              <a:gs pos="0">
                <a:srgbClr val="919191">
                  <a:gamma/>
                  <a:shade val="2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29804"/>
                  <a:invGamma/>
                </a:srgbClr>
              </a:gs>
            </a:gsLst>
            <a:lin ang="5400000" scaled="1"/>
          </a:gra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697" name="Group 49"/>
          <p:cNvGrpSpPr>
            <a:grpSpLocks/>
          </p:cNvGrpSpPr>
          <p:nvPr/>
        </p:nvGrpSpPr>
        <p:grpSpPr bwMode="auto">
          <a:xfrm>
            <a:off x="2825750" y="3663950"/>
            <a:ext cx="292100" cy="749300"/>
            <a:chOff x="1780" y="2308"/>
            <a:chExt cx="184" cy="472"/>
          </a:xfrm>
        </p:grpSpPr>
        <p:grpSp>
          <p:nvGrpSpPr>
            <p:cNvPr id="27695" name="Group 47"/>
            <p:cNvGrpSpPr>
              <a:grpSpLocks/>
            </p:cNvGrpSpPr>
            <p:nvPr/>
          </p:nvGrpSpPr>
          <p:grpSpPr bwMode="auto">
            <a:xfrm>
              <a:off x="1780" y="2308"/>
              <a:ext cx="184" cy="472"/>
              <a:chOff x="1780" y="2308"/>
              <a:chExt cx="184" cy="472"/>
            </a:xfrm>
          </p:grpSpPr>
          <p:sp>
            <p:nvSpPr>
              <p:cNvPr id="27691" name="Rectangle 43"/>
              <p:cNvSpPr>
                <a:spLocks noChangeArrowheads="1"/>
              </p:cNvSpPr>
              <p:nvPr/>
            </p:nvSpPr>
            <p:spPr bwMode="auto">
              <a:xfrm>
                <a:off x="178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2" name="Rectangle 44"/>
              <p:cNvSpPr>
                <a:spLocks noChangeArrowheads="1"/>
              </p:cNvSpPr>
              <p:nvPr/>
            </p:nvSpPr>
            <p:spPr bwMode="auto">
              <a:xfrm>
                <a:off x="178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3" name="Rectangle 45"/>
              <p:cNvSpPr>
                <a:spLocks noChangeArrowheads="1"/>
              </p:cNvSpPr>
              <p:nvPr/>
            </p:nvSpPr>
            <p:spPr bwMode="auto">
              <a:xfrm>
                <a:off x="182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4" name="Rectangle 46"/>
              <p:cNvSpPr>
                <a:spLocks noChangeArrowheads="1"/>
              </p:cNvSpPr>
              <p:nvPr/>
            </p:nvSpPr>
            <p:spPr bwMode="auto">
              <a:xfrm>
                <a:off x="182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696" name="Rectangle 48"/>
            <p:cNvSpPr>
              <a:spLocks noChangeArrowheads="1"/>
            </p:cNvSpPr>
            <p:nvPr/>
          </p:nvSpPr>
          <p:spPr bwMode="auto">
            <a:xfrm>
              <a:off x="178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04" name="Group 56"/>
          <p:cNvGrpSpPr>
            <a:grpSpLocks/>
          </p:cNvGrpSpPr>
          <p:nvPr/>
        </p:nvGrpSpPr>
        <p:grpSpPr bwMode="auto">
          <a:xfrm>
            <a:off x="3435350" y="3663950"/>
            <a:ext cx="292100" cy="749300"/>
            <a:chOff x="2164" y="2308"/>
            <a:chExt cx="184" cy="472"/>
          </a:xfrm>
        </p:grpSpPr>
        <p:grpSp>
          <p:nvGrpSpPr>
            <p:cNvPr id="27702" name="Group 54"/>
            <p:cNvGrpSpPr>
              <a:grpSpLocks/>
            </p:cNvGrpSpPr>
            <p:nvPr/>
          </p:nvGrpSpPr>
          <p:grpSpPr bwMode="auto">
            <a:xfrm>
              <a:off x="2164" y="2308"/>
              <a:ext cx="184" cy="472"/>
              <a:chOff x="2164" y="2308"/>
              <a:chExt cx="184" cy="472"/>
            </a:xfrm>
          </p:grpSpPr>
          <p:sp>
            <p:nvSpPr>
              <p:cNvPr id="27698" name="Rectangle 50"/>
              <p:cNvSpPr>
                <a:spLocks noChangeArrowheads="1"/>
              </p:cNvSpPr>
              <p:nvPr/>
            </p:nvSpPr>
            <p:spPr bwMode="auto">
              <a:xfrm>
                <a:off x="216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699" name="Rectangle 51"/>
              <p:cNvSpPr>
                <a:spLocks noChangeArrowheads="1"/>
              </p:cNvSpPr>
              <p:nvPr/>
            </p:nvSpPr>
            <p:spPr bwMode="auto">
              <a:xfrm>
                <a:off x="216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0" name="Rectangle 52"/>
              <p:cNvSpPr>
                <a:spLocks noChangeArrowheads="1"/>
              </p:cNvSpPr>
              <p:nvPr/>
            </p:nvSpPr>
            <p:spPr bwMode="auto">
              <a:xfrm>
                <a:off x="221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1" name="Rectangle 53"/>
              <p:cNvSpPr>
                <a:spLocks noChangeArrowheads="1"/>
              </p:cNvSpPr>
              <p:nvPr/>
            </p:nvSpPr>
            <p:spPr bwMode="auto">
              <a:xfrm>
                <a:off x="221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03" name="Rectangle 55"/>
            <p:cNvSpPr>
              <a:spLocks noChangeArrowheads="1"/>
            </p:cNvSpPr>
            <p:nvPr/>
          </p:nvSpPr>
          <p:spPr bwMode="auto">
            <a:xfrm>
              <a:off x="216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11" name="Group 63"/>
          <p:cNvGrpSpPr>
            <a:grpSpLocks/>
          </p:cNvGrpSpPr>
          <p:nvPr/>
        </p:nvGrpSpPr>
        <p:grpSpPr bwMode="auto">
          <a:xfrm>
            <a:off x="3968750" y="3663950"/>
            <a:ext cx="292100" cy="749300"/>
            <a:chOff x="2500" y="2308"/>
            <a:chExt cx="184" cy="472"/>
          </a:xfrm>
        </p:grpSpPr>
        <p:grpSp>
          <p:nvGrpSpPr>
            <p:cNvPr id="27709" name="Group 61"/>
            <p:cNvGrpSpPr>
              <a:grpSpLocks/>
            </p:cNvGrpSpPr>
            <p:nvPr/>
          </p:nvGrpSpPr>
          <p:grpSpPr bwMode="auto">
            <a:xfrm>
              <a:off x="2500" y="2308"/>
              <a:ext cx="184" cy="472"/>
              <a:chOff x="2500" y="2308"/>
              <a:chExt cx="184" cy="472"/>
            </a:xfrm>
          </p:grpSpPr>
          <p:sp>
            <p:nvSpPr>
              <p:cNvPr id="27705" name="Rectangle 57"/>
              <p:cNvSpPr>
                <a:spLocks noChangeArrowheads="1"/>
              </p:cNvSpPr>
              <p:nvPr/>
            </p:nvSpPr>
            <p:spPr bwMode="auto">
              <a:xfrm>
                <a:off x="2500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6" name="Rectangle 58"/>
              <p:cNvSpPr>
                <a:spLocks noChangeArrowheads="1"/>
              </p:cNvSpPr>
              <p:nvPr/>
            </p:nvSpPr>
            <p:spPr bwMode="auto">
              <a:xfrm>
                <a:off x="2500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7" name="Rectangle 59"/>
              <p:cNvSpPr>
                <a:spLocks noChangeArrowheads="1"/>
              </p:cNvSpPr>
              <p:nvPr/>
            </p:nvSpPr>
            <p:spPr bwMode="auto">
              <a:xfrm>
                <a:off x="2548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08" name="Rectangle 60"/>
              <p:cNvSpPr>
                <a:spLocks noChangeArrowheads="1"/>
              </p:cNvSpPr>
              <p:nvPr/>
            </p:nvSpPr>
            <p:spPr bwMode="auto">
              <a:xfrm>
                <a:off x="2548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10" name="Rectangle 62"/>
            <p:cNvSpPr>
              <a:spLocks noChangeArrowheads="1"/>
            </p:cNvSpPr>
            <p:nvPr/>
          </p:nvSpPr>
          <p:spPr bwMode="auto">
            <a:xfrm>
              <a:off x="2500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18" name="Group 70"/>
          <p:cNvGrpSpPr>
            <a:grpSpLocks/>
          </p:cNvGrpSpPr>
          <p:nvPr/>
        </p:nvGrpSpPr>
        <p:grpSpPr bwMode="auto">
          <a:xfrm>
            <a:off x="4578350" y="3663950"/>
            <a:ext cx="292100" cy="749300"/>
            <a:chOff x="2884" y="2308"/>
            <a:chExt cx="184" cy="472"/>
          </a:xfrm>
        </p:grpSpPr>
        <p:grpSp>
          <p:nvGrpSpPr>
            <p:cNvPr id="27716" name="Group 68"/>
            <p:cNvGrpSpPr>
              <a:grpSpLocks/>
            </p:cNvGrpSpPr>
            <p:nvPr/>
          </p:nvGrpSpPr>
          <p:grpSpPr bwMode="auto">
            <a:xfrm>
              <a:off x="2884" y="2308"/>
              <a:ext cx="184" cy="472"/>
              <a:chOff x="2884" y="2308"/>
              <a:chExt cx="184" cy="472"/>
            </a:xfrm>
          </p:grpSpPr>
          <p:sp>
            <p:nvSpPr>
              <p:cNvPr id="27712" name="Rectangle 64"/>
              <p:cNvSpPr>
                <a:spLocks noChangeArrowheads="1"/>
              </p:cNvSpPr>
              <p:nvPr/>
            </p:nvSpPr>
            <p:spPr bwMode="auto">
              <a:xfrm>
                <a:off x="2884" y="2500"/>
                <a:ext cx="184" cy="184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3" name="Rectangle 65"/>
              <p:cNvSpPr>
                <a:spLocks noChangeArrowheads="1"/>
              </p:cNvSpPr>
              <p:nvPr/>
            </p:nvSpPr>
            <p:spPr bwMode="auto">
              <a:xfrm>
                <a:off x="2884" y="2548"/>
                <a:ext cx="184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4" name="Rectangle 66"/>
              <p:cNvSpPr>
                <a:spLocks noChangeArrowheads="1"/>
              </p:cNvSpPr>
              <p:nvPr/>
            </p:nvSpPr>
            <p:spPr bwMode="auto">
              <a:xfrm>
                <a:off x="2932" y="2308"/>
                <a:ext cx="88" cy="184"/>
              </a:xfrm>
              <a:prstGeom prst="rect">
                <a:avLst/>
              </a:prstGeom>
              <a:gradFill rotWithShape="0">
                <a:gsLst>
                  <a:gs pos="0">
                    <a:srgbClr val="919191">
                      <a:gamma/>
                      <a:shade val="0"/>
                      <a:invGamma/>
                    </a:srgbClr>
                  </a:gs>
                  <a:gs pos="50000">
                    <a:srgbClr val="919191"/>
                  </a:gs>
                  <a:gs pos="100000">
                    <a:srgbClr val="919191">
                      <a:gamma/>
                      <a:shade val="0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715" name="Rectangle 67"/>
              <p:cNvSpPr>
                <a:spLocks noChangeArrowheads="1"/>
              </p:cNvSpPr>
              <p:nvPr/>
            </p:nvSpPr>
            <p:spPr bwMode="auto">
              <a:xfrm>
                <a:off x="2932" y="2692"/>
                <a:ext cx="88" cy="88"/>
              </a:xfrm>
              <a:prstGeom prst="rect">
                <a:avLst/>
              </a:prstGeom>
              <a:gradFill rotWithShape="0">
                <a:gsLst>
                  <a:gs pos="0">
                    <a:srgbClr val="618FFD">
                      <a:gamma/>
                      <a:shade val="29804"/>
                      <a:invGamma/>
                    </a:srgbClr>
                  </a:gs>
                  <a:gs pos="50000">
                    <a:srgbClr val="618FFD"/>
                  </a:gs>
                  <a:gs pos="100000">
                    <a:srgbClr val="618FFD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7717" name="Rectangle 69"/>
            <p:cNvSpPr>
              <a:spLocks noChangeArrowheads="1"/>
            </p:cNvSpPr>
            <p:nvPr/>
          </p:nvSpPr>
          <p:spPr bwMode="auto">
            <a:xfrm>
              <a:off x="2884" y="2404"/>
              <a:ext cx="184" cy="88"/>
            </a:xfrm>
            <a:prstGeom prst="rect">
              <a:avLst/>
            </a:prstGeom>
            <a:gradFill rotWithShape="0">
              <a:gsLst>
                <a:gs pos="0">
                  <a:srgbClr val="00AE00">
                    <a:gamma/>
                    <a:shade val="29804"/>
                    <a:invGamma/>
                  </a:srgbClr>
                </a:gs>
                <a:gs pos="100000">
                  <a:srgbClr val="00AE00"/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7722" name="Group 74"/>
          <p:cNvGrpSpPr>
            <a:grpSpLocks/>
          </p:cNvGrpSpPr>
          <p:nvPr/>
        </p:nvGrpSpPr>
        <p:grpSpPr bwMode="auto">
          <a:xfrm>
            <a:off x="6788150" y="838200"/>
            <a:ext cx="1441450" cy="679450"/>
            <a:chOff x="4276" y="528"/>
            <a:chExt cx="908" cy="428"/>
          </a:xfrm>
        </p:grpSpPr>
        <p:sp>
          <p:nvSpPr>
            <p:cNvPr id="27719" name="Rectangle 71"/>
            <p:cNvSpPr>
              <a:spLocks noChangeArrowheads="1"/>
            </p:cNvSpPr>
            <p:nvPr/>
          </p:nvSpPr>
          <p:spPr bwMode="auto">
            <a:xfrm>
              <a:off x="4276" y="532"/>
              <a:ext cx="904" cy="8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20" name="Rectangle 72"/>
            <p:cNvSpPr>
              <a:spLocks noChangeArrowheads="1"/>
            </p:cNvSpPr>
            <p:nvPr/>
          </p:nvSpPr>
          <p:spPr bwMode="auto">
            <a:xfrm>
              <a:off x="5044" y="628"/>
              <a:ext cx="136" cy="328"/>
            </a:xfrm>
            <a:prstGeom prst="rect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721" name="Oval 73"/>
            <p:cNvSpPr>
              <a:spLocks noChangeArrowheads="1"/>
            </p:cNvSpPr>
            <p:nvPr/>
          </p:nvSpPr>
          <p:spPr bwMode="auto">
            <a:xfrm>
              <a:off x="5040" y="528"/>
              <a:ext cx="144" cy="144"/>
            </a:xfrm>
            <a:prstGeom prst="ellipse">
              <a:avLst/>
            </a:prstGeom>
            <a:gradFill rotWithShape="0">
              <a:gsLst>
                <a:gs pos="0">
                  <a:srgbClr val="919191">
                    <a:gamma/>
                    <a:shade val="29804"/>
                    <a:invGamma/>
                  </a:srgbClr>
                </a:gs>
                <a:gs pos="50000">
                  <a:srgbClr val="919191"/>
                </a:gs>
                <a:gs pos="100000">
                  <a:srgbClr val="919191">
                    <a:gamma/>
                    <a:shade val="29804"/>
                    <a:invGamma/>
                  </a:srgb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723" name="Oval 75"/>
          <p:cNvSpPr>
            <a:spLocks noChangeArrowheads="1"/>
          </p:cNvSpPr>
          <p:nvPr/>
        </p:nvSpPr>
        <p:spPr bwMode="auto">
          <a:xfrm>
            <a:off x="1524000" y="838200"/>
            <a:ext cx="152400" cy="228600"/>
          </a:xfrm>
          <a:prstGeom prst="ellipse">
            <a:avLst/>
          </a:prstGeom>
          <a:gradFill rotWithShape="0">
            <a:gsLst>
              <a:gs pos="0">
                <a:srgbClr val="919191">
                  <a:gamma/>
                  <a:shade val="9804"/>
                  <a:invGamma/>
                </a:srgbClr>
              </a:gs>
              <a:gs pos="50000">
                <a:srgbClr val="919191"/>
              </a:gs>
              <a:gs pos="100000">
                <a:srgbClr val="919191">
                  <a:gamma/>
                  <a:shade val="9804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24" name="Rectangle 76"/>
          <p:cNvSpPr>
            <a:spLocks noChangeArrowheads="1"/>
          </p:cNvSpPr>
          <p:nvPr/>
        </p:nvSpPr>
        <p:spPr bwMode="auto">
          <a:xfrm>
            <a:off x="2555776" y="61913"/>
            <a:ext cx="5148651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REGULATOR</a:t>
            </a:r>
          </a:p>
        </p:txBody>
      </p:sp>
      <p:sp>
        <p:nvSpPr>
          <p:cNvPr id="27725" name="Rectangle 77"/>
          <p:cNvSpPr>
            <a:spLocks noChangeArrowheads="1"/>
          </p:cNvSpPr>
          <p:nvPr/>
        </p:nvSpPr>
        <p:spPr bwMode="auto">
          <a:xfrm>
            <a:off x="61913" y="4397375"/>
            <a:ext cx="5895846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 fuel pressure regulator keeps the fuel pressure constant,</a:t>
            </a:r>
          </a:p>
          <a:p>
            <a:r>
              <a:rPr lang="en-US" altLang="en-US" sz="1800" dirty="0"/>
              <a:t>regardless of the delivery and volume of fuel.</a:t>
            </a:r>
          </a:p>
          <a:p>
            <a:r>
              <a:rPr lang="en-US" altLang="en-US" sz="1800" dirty="0"/>
              <a:t>The excessive fuel will flow back to the tank via a return line,</a:t>
            </a:r>
          </a:p>
          <a:p>
            <a:r>
              <a:rPr lang="en-US" altLang="en-US" sz="1800" dirty="0"/>
              <a:t>so that it will be cool and vapor lock free fuel for the injection</a:t>
            </a:r>
          </a:p>
          <a:p>
            <a:r>
              <a:rPr lang="en-US" altLang="en-US" sz="1800" dirty="0"/>
              <a:t>valves.</a:t>
            </a:r>
          </a:p>
          <a:p>
            <a:pPr eaLnBrk="1" hangingPunct="1"/>
            <a:endParaRPr lang="en-US" altLang="en-US" sz="1800" b="1" dirty="0">
              <a:solidFill>
                <a:srgbClr val="FAFD00"/>
              </a:solidFill>
            </a:endParaRPr>
          </a:p>
        </p:txBody>
      </p:sp>
      <p:sp>
        <p:nvSpPr>
          <p:cNvPr id="27726" name="Rectangle 78"/>
          <p:cNvSpPr>
            <a:spLocks noChangeArrowheads="1"/>
          </p:cNvSpPr>
          <p:nvPr/>
        </p:nvSpPr>
        <p:spPr bwMode="auto">
          <a:xfrm>
            <a:off x="2292350" y="1987550"/>
            <a:ext cx="2730500" cy="901700"/>
          </a:xfrm>
          <a:prstGeom prst="rect">
            <a:avLst/>
          </a:prstGeom>
          <a:noFill/>
          <a:ln w="127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727" name="Rectangle 79"/>
          <p:cNvSpPr>
            <a:spLocks noChangeArrowheads="1"/>
          </p:cNvSpPr>
          <p:nvPr/>
        </p:nvSpPr>
        <p:spPr bwMode="auto">
          <a:xfrm>
            <a:off x="5969000" y="2235200"/>
            <a:ext cx="1549400" cy="2235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867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867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7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0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81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2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3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4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5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6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7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8691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28688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9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0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8692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3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4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5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6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7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98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699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0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701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702" name="Rectangle 30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28703" name="Rectangle 31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Diaphragm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Spring</a:t>
            </a:r>
          </a:p>
        </p:txBody>
      </p:sp>
      <p:sp>
        <p:nvSpPr>
          <p:cNvPr id="28704" name="Rectangle 32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28705" name="Rectangle 33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28706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7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8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09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0" name="Freeform 38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1" name="Freeform 39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712" name="Rectangle 40"/>
          <p:cNvSpPr>
            <a:spLocks noChangeArrowheads="1"/>
          </p:cNvSpPr>
          <p:nvPr/>
        </p:nvSpPr>
        <p:spPr bwMode="auto">
          <a:xfrm>
            <a:off x="2500313" y="61913"/>
            <a:ext cx="4442114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FUEL PRESSURE REGULATOR</a:t>
            </a:r>
          </a:p>
        </p:txBody>
      </p:sp>
      <p:sp>
        <p:nvSpPr>
          <p:cNvPr id="28713" name="Rectangle 41"/>
          <p:cNvSpPr>
            <a:spLocks noChangeArrowheads="1"/>
          </p:cNvSpPr>
          <p:nvPr/>
        </p:nvSpPr>
        <p:spPr bwMode="auto">
          <a:xfrm>
            <a:off x="991476" y="783629"/>
            <a:ext cx="1796968" cy="459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solidFill>
                  <a:schemeClr val="tx2"/>
                </a:solidFill>
              </a:rPr>
              <a:t>Rest position</a:t>
            </a:r>
          </a:p>
        </p:txBody>
      </p:sp>
      <p:sp>
        <p:nvSpPr>
          <p:cNvPr id="28714" name="Rectangle 42"/>
          <p:cNvSpPr>
            <a:spLocks noChangeArrowheads="1"/>
          </p:cNvSpPr>
          <p:nvPr/>
        </p:nvSpPr>
        <p:spPr bwMode="auto">
          <a:xfrm>
            <a:off x="2506255" y="5075657"/>
            <a:ext cx="4057683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spring will control the pressure of the system, when the fuel pressure increases it will exert a downward force on the</a:t>
            </a:r>
          </a:p>
          <a:p>
            <a:r>
              <a:rPr lang="en-US" altLang="en-US" sz="1800" dirty="0"/>
              <a:t>diaphragm, thus opening the return valve to the tank. </a:t>
            </a:r>
            <a:endParaRPr lang="en-US" altLang="en-US" b="1" dirty="0">
              <a:solidFill>
                <a:srgbClr val="FAFD00"/>
              </a:solidFill>
            </a:endParaRPr>
          </a:p>
        </p:txBody>
      </p:sp>
      <p:pic>
        <p:nvPicPr>
          <p:cNvPr id="28715" name="Picture 43" descr="A:\MVC-033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609600"/>
            <a:ext cx="25908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9701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29699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00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702" name="Freeform 6"/>
          <p:cNvSpPr>
            <a:spLocks/>
          </p:cNvSpPr>
          <p:nvPr/>
        </p:nvSpPr>
        <p:spPr bwMode="auto">
          <a:xfrm>
            <a:off x="3581400" y="37338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3" name="Freeform 7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04" name="Oval 8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Oval 9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Oval 10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Oval 11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Oval 12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Rectangle 13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Oval 14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29711" name="Rectangle 15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2" name="AutoShape 16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3" name="Rectangle 17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9715" name="Oval 19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Rectangle 20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Rectangle 21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Oval 22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Rectangle 23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20" name="Rectangle 24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Rectangle 25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</a:t>
            </a:r>
            <a:r>
              <a:rPr lang="en-US" altLang="en-US" dirty="0">
                <a:solidFill>
                  <a:srgbClr val="FAFD00"/>
                </a:solidFill>
              </a:rPr>
              <a:t> </a:t>
            </a:r>
            <a:r>
              <a:rPr lang="en-US" altLang="en-US" dirty="0"/>
              <a:t>fuel tank</a:t>
            </a:r>
          </a:p>
        </p:txBody>
      </p:sp>
      <p:sp>
        <p:nvSpPr>
          <p:cNvPr id="29722" name="Rectangle 26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Diaphragm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Spring</a:t>
            </a:r>
          </a:p>
        </p:txBody>
      </p:sp>
      <p:sp>
        <p:nvSpPr>
          <p:cNvPr id="29723" name="Rectangle 27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29724" name="Rectangle 28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29725" name="Freeform 29"/>
          <p:cNvSpPr>
            <a:spLocks/>
          </p:cNvSpPr>
          <p:nvPr/>
        </p:nvSpPr>
        <p:spPr bwMode="auto">
          <a:xfrm>
            <a:off x="1447800" y="37338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6" name="Freeform 30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7" name="Freeform 31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28" name="Freeform 32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9733" name="Group 37"/>
          <p:cNvGrpSpPr>
            <a:grpSpLocks/>
          </p:cNvGrpSpPr>
          <p:nvPr/>
        </p:nvGrpSpPr>
        <p:grpSpPr bwMode="auto">
          <a:xfrm>
            <a:off x="2749550" y="3581400"/>
            <a:ext cx="3035300" cy="382588"/>
            <a:chOff x="1732" y="2256"/>
            <a:chExt cx="1912" cy="241"/>
          </a:xfrm>
        </p:grpSpPr>
        <p:sp>
          <p:nvSpPr>
            <p:cNvPr id="29729" name="Rectangle 33"/>
            <p:cNvSpPr>
              <a:spLocks noChangeArrowheads="1"/>
            </p:cNvSpPr>
            <p:nvPr/>
          </p:nvSpPr>
          <p:spPr bwMode="auto">
            <a:xfrm>
              <a:off x="1732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0" name="Rectangle 34"/>
            <p:cNvSpPr>
              <a:spLocks noChangeArrowheads="1"/>
            </p:cNvSpPr>
            <p:nvPr/>
          </p:nvSpPr>
          <p:spPr bwMode="auto">
            <a:xfrm>
              <a:off x="3364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1" name="Freeform 35"/>
            <p:cNvSpPr>
              <a:spLocks/>
            </p:cNvSpPr>
            <p:nvPr/>
          </p:nvSpPr>
          <p:spPr bwMode="auto">
            <a:xfrm>
              <a:off x="2016" y="2256"/>
              <a:ext cx="577" cy="241"/>
            </a:xfrm>
            <a:custGeom>
              <a:avLst/>
              <a:gdLst>
                <a:gd name="T0" fmla="*/ 0 w 577"/>
                <a:gd name="T1" fmla="*/ 0 h 241"/>
                <a:gd name="T2" fmla="*/ 336 w 577"/>
                <a:gd name="T3" fmla="*/ 144 h 241"/>
                <a:gd name="T4" fmla="*/ 576 w 577"/>
                <a:gd name="T5" fmla="*/ 144 h 241"/>
                <a:gd name="T6" fmla="*/ 576 w 577"/>
                <a:gd name="T7" fmla="*/ 240 h 241"/>
                <a:gd name="T8" fmla="*/ 336 w 577"/>
                <a:gd name="T9" fmla="*/ 240 h 241"/>
                <a:gd name="T10" fmla="*/ 0 w 577"/>
                <a:gd name="T11" fmla="*/ 96 h 241"/>
                <a:gd name="T12" fmla="*/ 0 w 577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241">
                  <a:moveTo>
                    <a:pt x="0" y="0"/>
                  </a:moveTo>
                  <a:lnTo>
                    <a:pt x="336" y="144"/>
                  </a:lnTo>
                  <a:lnTo>
                    <a:pt x="576" y="144"/>
                  </a:lnTo>
                  <a:lnTo>
                    <a:pt x="576" y="240"/>
                  </a:lnTo>
                  <a:lnTo>
                    <a:pt x="336" y="240"/>
                  </a:lnTo>
                  <a:lnTo>
                    <a:pt x="0" y="96"/>
                  </a:lnTo>
                  <a:lnTo>
                    <a:pt x="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32" name="Freeform 36"/>
            <p:cNvSpPr>
              <a:spLocks/>
            </p:cNvSpPr>
            <p:nvPr/>
          </p:nvSpPr>
          <p:spPr bwMode="auto">
            <a:xfrm>
              <a:off x="2880" y="2256"/>
              <a:ext cx="481" cy="241"/>
            </a:xfrm>
            <a:custGeom>
              <a:avLst/>
              <a:gdLst>
                <a:gd name="T0" fmla="*/ 480 w 481"/>
                <a:gd name="T1" fmla="*/ 0 h 241"/>
                <a:gd name="T2" fmla="*/ 240 w 481"/>
                <a:gd name="T3" fmla="*/ 144 h 241"/>
                <a:gd name="T4" fmla="*/ 0 w 481"/>
                <a:gd name="T5" fmla="*/ 144 h 241"/>
                <a:gd name="T6" fmla="*/ 0 w 481"/>
                <a:gd name="T7" fmla="*/ 240 h 241"/>
                <a:gd name="T8" fmla="*/ 240 w 481"/>
                <a:gd name="T9" fmla="*/ 240 h 241"/>
                <a:gd name="T10" fmla="*/ 480 w 481"/>
                <a:gd name="T11" fmla="*/ 96 h 241"/>
                <a:gd name="T12" fmla="*/ 480 w 481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1" h="241">
                  <a:moveTo>
                    <a:pt x="480" y="0"/>
                  </a:moveTo>
                  <a:lnTo>
                    <a:pt x="240" y="144"/>
                  </a:lnTo>
                  <a:lnTo>
                    <a:pt x="0" y="144"/>
                  </a:lnTo>
                  <a:lnTo>
                    <a:pt x="0" y="240"/>
                  </a:lnTo>
                  <a:lnTo>
                    <a:pt x="240" y="240"/>
                  </a:lnTo>
                  <a:lnTo>
                    <a:pt x="480" y="96"/>
                  </a:lnTo>
                  <a:lnTo>
                    <a:pt x="48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734" name="Freeform 38"/>
          <p:cNvSpPr>
            <a:spLocks/>
          </p:cNvSpPr>
          <p:nvPr/>
        </p:nvSpPr>
        <p:spPr bwMode="auto">
          <a:xfrm>
            <a:off x="1905000" y="2362200"/>
            <a:ext cx="3659188" cy="1449388"/>
          </a:xfrm>
          <a:custGeom>
            <a:avLst/>
            <a:gdLst>
              <a:gd name="T0" fmla="*/ 0 w 2305"/>
              <a:gd name="T1" fmla="*/ 432 h 913"/>
              <a:gd name="T2" fmla="*/ 0 w 2305"/>
              <a:gd name="T3" fmla="*/ 240 h 913"/>
              <a:gd name="T4" fmla="*/ 816 w 2305"/>
              <a:gd name="T5" fmla="*/ 240 h 913"/>
              <a:gd name="T6" fmla="*/ 816 w 2305"/>
              <a:gd name="T7" fmla="*/ 48 h 913"/>
              <a:gd name="T8" fmla="*/ 864 w 2305"/>
              <a:gd name="T9" fmla="*/ 0 h 913"/>
              <a:gd name="T10" fmla="*/ 1344 w 2305"/>
              <a:gd name="T11" fmla="*/ 0 h 913"/>
              <a:gd name="T12" fmla="*/ 1344 w 2305"/>
              <a:gd name="T13" fmla="*/ 288 h 913"/>
              <a:gd name="T14" fmla="*/ 1680 w 2305"/>
              <a:gd name="T15" fmla="*/ 288 h 913"/>
              <a:gd name="T16" fmla="*/ 1680 w 2305"/>
              <a:gd name="T17" fmla="*/ 0 h 913"/>
              <a:gd name="T18" fmla="*/ 2160 w 2305"/>
              <a:gd name="T19" fmla="*/ 0 h 913"/>
              <a:gd name="T20" fmla="*/ 2208 w 2305"/>
              <a:gd name="T21" fmla="*/ 48 h 913"/>
              <a:gd name="T22" fmla="*/ 2208 w 2305"/>
              <a:gd name="T23" fmla="*/ 624 h 913"/>
              <a:gd name="T24" fmla="*/ 2304 w 2305"/>
              <a:gd name="T25" fmla="*/ 768 h 913"/>
              <a:gd name="T26" fmla="*/ 2112 w 2305"/>
              <a:gd name="T27" fmla="*/ 768 h 913"/>
              <a:gd name="T28" fmla="*/ 2160 w 2305"/>
              <a:gd name="T29" fmla="*/ 768 h 913"/>
              <a:gd name="T30" fmla="*/ 1920 w 2305"/>
              <a:gd name="T31" fmla="*/ 912 h 913"/>
              <a:gd name="T32" fmla="*/ 1920 w 2305"/>
              <a:gd name="T33" fmla="*/ 864 h 913"/>
              <a:gd name="T34" fmla="*/ 1152 w 2305"/>
              <a:gd name="T35" fmla="*/ 864 h 913"/>
              <a:gd name="T36" fmla="*/ 1152 w 2305"/>
              <a:gd name="T37" fmla="*/ 912 h 913"/>
              <a:gd name="T38" fmla="*/ 816 w 2305"/>
              <a:gd name="T39" fmla="*/ 768 h 913"/>
              <a:gd name="T40" fmla="*/ 720 w 2305"/>
              <a:gd name="T41" fmla="*/ 768 h 913"/>
              <a:gd name="T42" fmla="*/ 816 w 2305"/>
              <a:gd name="T43" fmla="*/ 624 h 913"/>
              <a:gd name="T44" fmla="*/ 816 w 2305"/>
              <a:gd name="T45" fmla="*/ 432 h 913"/>
              <a:gd name="T46" fmla="*/ 0 w 2305"/>
              <a:gd name="T47" fmla="*/ 43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305" h="913">
                <a:moveTo>
                  <a:pt x="0" y="432"/>
                </a:move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24"/>
                </a:lnTo>
                <a:lnTo>
                  <a:pt x="2304" y="768"/>
                </a:lnTo>
                <a:lnTo>
                  <a:pt x="2112" y="768"/>
                </a:lnTo>
                <a:lnTo>
                  <a:pt x="2160" y="768"/>
                </a:lnTo>
                <a:lnTo>
                  <a:pt x="1920" y="912"/>
                </a:lnTo>
                <a:lnTo>
                  <a:pt x="1920" y="864"/>
                </a:lnTo>
                <a:lnTo>
                  <a:pt x="1152" y="864"/>
                </a:lnTo>
                <a:lnTo>
                  <a:pt x="1152" y="912"/>
                </a:lnTo>
                <a:lnTo>
                  <a:pt x="816" y="768"/>
                </a:lnTo>
                <a:lnTo>
                  <a:pt x="720" y="768"/>
                </a:lnTo>
                <a:lnTo>
                  <a:pt x="816" y="624"/>
                </a:lnTo>
                <a:lnTo>
                  <a:pt x="816" y="432"/>
                </a:lnTo>
                <a:lnTo>
                  <a:pt x="0" y="432"/>
                </a:lnTo>
              </a:path>
            </a:pathLst>
          </a:custGeom>
          <a:solidFill>
            <a:srgbClr val="FC0128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5" name="Freeform 39"/>
          <p:cNvSpPr>
            <a:spLocks/>
          </p:cNvSpPr>
          <p:nvPr/>
        </p:nvSpPr>
        <p:spPr bwMode="auto">
          <a:xfrm>
            <a:off x="3733800" y="33528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6" name="Rectangle 40"/>
          <p:cNvSpPr>
            <a:spLocks noChangeArrowheads="1"/>
          </p:cNvSpPr>
          <p:nvPr/>
        </p:nvSpPr>
        <p:spPr bwMode="auto">
          <a:xfrm>
            <a:off x="4044950" y="30543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37" name="Oval 41"/>
          <p:cNvSpPr>
            <a:spLocks noChangeArrowheads="1"/>
          </p:cNvSpPr>
          <p:nvPr/>
        </p:nvSpPr>
        <p:spPr bwMode="auto">
          <a:xfrm>
            <a:off x="4197350" y="32067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38" name="Freeform 42"/>
          <p:cNvSpPr>
            <a:spLocks/>
          </p:cNvSpPr>
          <p:nvPr/>
        </p:nvSpPr>
        <p:spPr bwMode="auto">
          <a:xfrm>
            <a:off x="4419600" y="2895600"/>
            <a:ext cx="1830388" cy="230188"/>
          </a:xfrm>
          <a:custGeom>
            <a:avLst/>
            <a:gdLst>
              <a:gd name="T0" fmla="*/ 1152 w 1153"/>
              <a:gd name="T1" fmla="*/ 0 h 145"/>
              <a:gd name="T2" fmla="*/ 0 w 1153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45">
                <a:moveTo>
                  <a:pt x="1152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39" name="Freeform 43"/>
          <p:cNvSpPr>
            <a:spLocks/>
          </p:cNvSpPr>
          <p:nvPr/>
        </p:nvSpPr>
        <p:spPr bwMode="auto">
          <a:xfrm>
            <a:off x="9144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40" name="Freeform 44"/>
          <p:cNvSpPr>
            <a:spLocks/>
          </p:cNvSpPr>
          <p:nvPr/>
        </p:nvSpPr>
        <p:spPr bwMode="auto">
          <a:xfrm>
            <a:off x="2590800" y="1905000"/>
            <a:ext cx="1677988" cy="992188"/>
          </a:xfrm>
          <a:custGeom>
            <a:avLst/>
            <a:gdLst>
              <a:gd name="T0" fmla="*/ 0 w 1057"/>
              <a:gd name="T1" fmla="*/ 624 h 625"/>
              <a:gd name="T2" fmla="*/ 1056 w 1057"/>
              <a:gd name="T3" fmla="*/ 624 h 625"/>
              <a:gd name="T4" fmla="*/ 1056 w 1057"/>
              <a:gd name="T5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57" h="625">
                <a:moveTo>
                  <a:pt x="0" y="624"/>
                </a:moveTo>
                <a:lnTo>
                  <a:pt x="1056" y="624"/>
                </a:lnTo>
                <a:lnTo>
                  <a:pt x="1056" y="0"/>
                </a:lnTo>
              </a:path>
            </a:pathLst>
          </a:custGeom>
          <a:noFill/>
          <a:ln w="254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741" name="Rectangle 45"/>
          <p:cNvSpPr>
            <a:spLocks noChangeArrowheads="1"/>
          </p:cNvSpPr>
          <p:nvPr/>
        </p:nvSpPr>
        <p:spPr bwMode="auto">
          <a:xfrm>
            <a:off x="880700" y="245270"/>
            <a:ext cx="2908300" cy="14620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Regulator has opened due</a:t>
            </a:r>
          </a:p>
          <a:p>
            <a:r>
              <a:rPr lang="en-US" altLang="en-US" sz="1800" dirty="0"/>
              <a:t>to an increase in pressure.</a:t>
            </a:r>
          </a:p>
          <a:p>
            <a:r>
              <a:rPr lang="en-US" altLang="en-US" sz="1800" dirty="0"/>
              <a:t>The regulator will continue</a:t>
            </a:r>
          </a:p>
          <a:p>
            <a:r>
              <a:rPr lang="en-US" altLang="en-US" sz="1800" dirty="0"/>
              <a:t>to open and close, to </a:t>
            </a:r>
          </a:p>
          <a:p>
            <a:r>
              <a:rPr lang="en-US" altLang="en-US" sz="1800" dirty="0"/>
              <a:t>regulate system pressure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1749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1747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48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2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3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763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1760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61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62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764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1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2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Rectangle 30"/>
          <p:cNvSpPr>
            <a:spLocks noChangeArrowheads="1"/>
          </p:cNvSpPr>
          <p:nvPr/>
        </p:nvSpPr>
        <p:spPr bwMode="auto">
          <a:xfrm>
            <a:off x="3567113" y="2905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1775" name="Rectangle 31"/>
          <p:cNvSpPr>
            <a:spLocks noChangeArrowheads="1"/>
          </p:cNvSpPr>
          <p:nvPr/>
        </p:nvSpPr>
        <p:spPr bwMode="auto">
          <a:xfrm>
            <a:off x="86195" y="2012558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Diaphragm</a:t>
            </a:r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1776" name="Rectangle 32"/>
          <p:cNvSpPr>
            <a:spLocks noChangeArrowheads="1"/>
          </p:cNvSpPr>
          <p:nvPr/>
        </p:nvSpPr>
        <p:spPr bwMode="auto">
          <a:xfrm>
            <a:off x="6234113" y="2652713"/>
            <a:ext cx="906275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1777" name="Rectangle 33"/>
          <p:cNvSpPr>
            <a:spLocks noChangeArrowheads="1"/>
          </p:cNvSpPr>
          <p:nvPr/>
        </p:nvSpPr>
        <p:spPr bwMode="auto">
          <a:xfrm>
            <a:off x="7072313" y="4481513"/>
            <a:ext cx="119058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Vacuum</a:t>
            </a:r>
          </a:p>
        </p:txBody>
      </p:sp>
      <p:sp>
        <p:nvSpPr>
          <p:cNvPr id="31778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79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0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1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2" name="Freeform 38"/>
          <p:cNvSpPr>
            <a:spLocks/>
          </p:cNvSpPr>
          <p:nvPr/>
        </p:nvSpPr>
        <p:spPr bwMode="auto">
          <a:xfrm>
            <a:off x="5943600" y="4724400"/>
            <a:ext cx="1144588" cy="1588"/>
          </a:xfrm>
          <a:custGeom>
            <a:avLst/>
            <a:gdLst>
              <a:gd name="T0" fmla="*/ 720 w 721"/>
              <a:gd name="T1" fmla="*/ 0 h 1"/>
              <a:gd name="T2" fmla="*/ 0 w 7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">
                <a:moveTo>
                  <a:pt x="720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3" name="Freeform 39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84" name="Rectangle 40"/>
          <p:cNvSpPr>
            <a:spLocks noChangeArrowheads="1"/>
          </p:cNvSpPr>
          <p:nvPr/>
        </p:nvSpPr>
        <p:spPr bwMode="auto">
          <a:xfrm>
            <a:off x="61913" y="61913"/>
            <a:ext cx="3010441" cy="8284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Purpose of the vacuum</a:t>
            </a:r>
          </a:p>
          <a:p>
            <a:r>
              <a:rPr lang="en-US" altLang="en-US" dirty="0"/>
              <a:t>connection</a:t>
            </a:r>
          </a:p>
        </p:txBody>
      </p:sp>
      <p:sp>
        <p:nvSpPr>
          <p:cNvPr id="31785" name="Rectangle 41"/>
          <p:cNvSpPr>
            <a:spLocks noChangeArrowheads="1"/>
          </p:cNvSpPr>
          <p:nvPr/>
        </p:nvSpPr>
        <p:spPr bwMode="auto">
          <a:xfrm>
            <a:off x="5207000" y="4292600"/>
            <a:ext cx="3302000" cy="711200"/>
          </a:xfrm>
          <a:prstGeom prst="rect">
            <a:avLst/>
          </a:prstGeom>
          <a:noFill/>
          <a:ln w="50800">
            <a:solidFill>
              <a:schemeClr val="tx1"/>
            </a:solidFill>
            <a:prstDash val="lg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86" name="Rectangle 42"/>
          <p:cNvSpPr>
            <a:spLocks noChangeArrowheads="1"/>
          </p:cNvSpPr>
          <p:nvPr/>
        </p:nvSpPr>
        <p:spPr bwMode="auto">
          <a:xfrm>
            <a:off x="395536" y="5113179"/>
            <a:ext cx="8352927" cy="175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The spring chamber of  the pressure regulator is connected with the Plenum chamber by way of a hose.  In this manner the fuel pressure 2.5 +  or - 0.2 bar will be influenced to a degree depending on the intake manifold depression.</a:t>
            </a:r>
          </a:p>
          <a:p>
            <a:r>
              <a:rPr lang="en-US" altLang="en-US" sz="1800" dirty="0"/>
              <a:t>The difference between injection pressure and intake pressure will always remain constant and the volume of fuel injected from the injection valves will only depend on opening period.      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2773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2771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rgbClr val="00FF00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2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rgbClr val="00FF00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774" name="Freeform 6"/>
          <p:cNvSpPr>
            <a:spLocks/>
          </p:cNvSpPr>
          <p:nvPr/>
        </p:nvSpPr>
        <p:spPr bwMode="auto">
          <a:xfrm>
            <a:off x="3581400" y="37338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5" name="Freeform 7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6" name="Oval 8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Oval 9"/>
          <p:cNvSpPr>
            <a:spLocks noChangeArrowheads="1"/>
          </p:cNvSpPr>
          <p:nvPr/>
        </p:nvSpPr>
        <p:spPr bwMode="auto">
          <a:xfrm>
            <a:off x="37401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Oval 10"/>
          <p:cNvSpPr>
            <a:spLocks noChangeArrowheads="1"/>
          </p:cNvSpPr>
          <p:nvPr/>
        </p:nvSpPr>
        <p:spPr bwMode="auto">
          <a:xfrm>
            <a:off x="37401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79" name="Oval 11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Oval 12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Rectangle 13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Oval 14"/>
          <p:cNvSpPr>
            <a:spLocks noChangeArrowheads="1"/>
          </p:cNvSpPr>
          <p:nvPr/>
        </p:nvSpPr>
        <p:spPr bwMode="auto">
          <a:xfrm>
            <a:off x="4806950" y="4349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2786" name="Group 18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2783" name="Rectangle 15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84" name="AutoShape 16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85" name="Rectangle 17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2787" name="Oval 19"/>
          <p:cNvSpPr>
            <a:spLocks noChangeArrowheads="1"/>
          </p:cNvSpPr>
          <p:nvPr/>
        </p:nvSpPr>
        <p:spPr bwMode="auto">
          <a:xfrm>
            <a:off x="4806950" y="4578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8" name="Rectangle 20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0" name="Oval 22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1" name="Rectangle 23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2" name="Rectangle 24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rgbClr val="00FF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4557713" y="5953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2794" name="Rectangle 26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Diaphragm</a:t>
            </a:r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2795" name="Rectangle 27"/>
          <p:cNvSpPr>
            <a:spLocks noChangeArrowheads="1"/>
          </p:cNvSpPr>
          <p:nvPr/>
        </p:nvSpPr>
        <p:spPr bwMode="auto">
          <a:xfrm>
            <a:off x="6234113" y="2652713"/>
            <a:ext cx="8828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2796" name="Rectangle 28"/>
          <p:cNvSpPr>
            <a:spLocks noChangeArrowheads="1"/>
          </p:cNvSpPr>
          <p:nvPr/>
        </p:nvSpPr>
        <p:spPr bwMode="auto">
          <a:xfrm>
            <a:off x="7072313" y="4481513"/>
            <a:ext cx="195444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b="1" dirty="0">
                <a:solidFill>
                  <a:srgbClr val="FAFD00"/>
                </a:solidFill>
              </a:rPr>
              <a:t> </a:t>
            </a:r>
            <a:r>
              <a:rPr lang="en-US" altLang="en-US" dirty="0"/>
              <a:t>High Vacuum</a:t>
            </a:r>
          </a:p>
        </p:txBody>
      </p:sp>
      <p:sp>
        <p:nvSpPr>
          <p:cNvPr id="32797" name="Freeform 29"/>
          <p:cNvSpPr>
            <a:spLocks/>
          </p:cNvSpPr>
          <p:nvPr/>
        </p:nvSpPr>
        <p:spPr bwMode="auto">
          <a:xfrm>
            <a:off x="1447800" y="37338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98" name="Freeform 30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99" name="Freeform 31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2804" name="Group 36"/>
          <p:cNvGrpSpPr>
            <a:grpSpLocks/>
          </p:cNvGrpSpPr>
          <p:nvPr/>
        </p:nvGrpSpPr>
        <p:grpSpPr bwMode="auto">
          <a:xfrm>
            <a:off x="2749550" y="3581400"/>
            <a:ext cx="3035300" cy="382588"/>
            <a:chOff x="1732" y="2256"/>
            <a:chExt cx="1912" cy="241"/>
          </a:xfrm>
        </p:grpSpPr>
        <p:sp>
          <p:nvSpPr>
            <p:cNvPr id="32800" name="Rectangle 32"/>
            <p:cNvSpPr>
              <a:spLocks noChangeArrowheads="1"/>
            </p:cNvSpPr>
            <p:nvPr/>
          </p:nvSpPr>
          <p:spPr bwMode="auto">
            <a:xfrm>
              <a:off x="1732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01" name="Rectangle 33"/>
            <p:cNvSpPr>
              <a:spLocks noChangeArrowheads="1"/>
            </p:cNvSpPr>
            <p:nvPr/>
          </p:nvSpPr>
          <p:spPr bwMode="auto">
            <a:xfrm>
              <a:off x="3364" y="2260"/>
              <a:ext cx="280" cy="88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02" name="Freeform 34"/>
            <p:cNvSpPr>
              <a:spLocks/>
            </p:cNvSpPr>
            <p:nvPr/>
          </p:nvSpPr>
          <p:spPr bwMode="auto">
            <a:xfrm>
              <a:off x="2016" y="2256"/>
              <a:ext cx="577" cy="241"/>
            </a:xfrm>
            <a:custGeom>
              <a:avLst/>
              <a:gdLst>
                <a:gd name="T0" fmla="*/ 0 w 577"/>
                <a:gd name="T1" fmla="*/ 0 h 241"/>
                <a:gd name="T2" fmla="*/ 336 w 577"/>
                <a:gd name="T3" fmla="*/ 144 h 241"/>
                <a:gd name="T4" fmla="*/ 576 w 577"/>
                <a:gd name="T5" fmla="*/ 144 h 241"/>
                <a:gd name="T6" fmla="*/ 576 w 577"/>
                <a:gd name="T7" fmla="*/ 240 h 241"/>
                <a:gd name="T8" fmla="*/ 336 w 577"/>
                <a:gd name="T9" fmla="*/ 240 h 241"/>
                <a:gd name="T10" fmla="*/ 0 w 577"/>
                <a:gd name="T11" fmla="*/ 96 h 241"/>
                <a:gd name="T12" fmla="*/ 0 w 577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7" h="241">
                  <a:moveTo>
                    <a:pt x="0" y="0"/>
                  </a:moveTo>
                  <a:lnTo>
                    <a:pt x="336" y="144"/>
                  </a:lnTo>
                  <a:lnTo>
                    <a:pt x="576" y="144"/>
                  </a:lnTo>
                  <a:lnTo>
                    <a:pt x="576" y="240"/>
                  </a:lnTo>
                  <a:lnTo>
                    <a:pt x="336" y="240"/>
                  </a:lnTo>
                  <a:lnTo>
                    <a:pt x="0" y="96"/>
                  </a:lnTo>
                  <a:lnTo>
                    <a:pt x="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803" name="Freeform 35"/>
            <p:cNvSpPr>
              <a:spLocks/>
            </p:cNvSpPr>
            <p:nvPr/>
          </p:nvSpPr>
          <p:spPr bwMode="auto">
            <a:xfrm>
              <a:off x="2880" y="2256"/>
              <a:ext cx="481" cy="241"/>
            </a:xfrm>
            <a:custGeom>
              <a:avLst/>
              <a:gdLst>
                <a:gd name="T0" fmla="*/ 480 w 481"/>
                <a:gd name="T1" fmla="*/ 0 h 241"/>
                <a:gd name="T2" fmla="*/ 240 w 481"/>
                <a:gd name="T3" fmla="*/ 144 h 241"/>
                <a:gd name="T4" fmla="*/ 0 w 481"/>
                <a:gd name="T5" fmla="*/ 144 h 241"/>
                <a:gd name="T6" fmla="*/ 0 w 481"/>
                <a:gd name="T7" fmla="*/ 240 h 241"/>
                <a:gd name="T8" fmla="*/ 240 w 481"/>
                <a:gd name="T9" fmla="*/ 240 h 241"/>
                <a:gd name="T10" fmla="*/ 480 w 481"/>
                <a:gd name="T11" fmla="*/ 96 h 241"/>
                <a:gd name="T12" fmla="*/ 480 w 481"/>
                <a:gd name="T13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81" h="241">
                  <a:moveTo>
                    <a:pt x="480" y="0"/>
                  </a:moveTo>
                  <a:lnTo>
                    <a:pt x="240" y="144"/>
                  </a:lnTo>
                  <a:lnTo>
                    <a:pt x="0" y="144"/>
                  </a:lnTo>
                  <a:lnTo>
                    <a:pt x="0" y="240"/>
                  </a:lnTo>
                  <a:lnTo>
                    <a:pt x="240" y="240"/>
                  </a:lnTo>
                  <a:lnTo>
                    <a:pt x="480" y="96"/>
                  </a:lnTo>
                  <a:lnTo>
                    <a:pt x="480" y="0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805" name="Freeform 37"/>
          <p:cNvSpPr>
            <a:spLocks/>
          </p:cNvSpPr>
          <p:nvPr/>
        </p:nvSpPr>
        <p:spPr bwMode="auto">
          <a:xfrm>
            <a:off x="1905000" y="2362200"/>
            <a:ext cx="3659188" cy="1449388"/>
          </a:xfrm>
          <a:custGeom>
            <a:avLst/>
            <a:gdLst>
              <a:gd name="T0" fmla="*/ 0 w 2305"/>
              <a:gd name="T1" fmla="*/ 432 h 913"/>
              <a:gd name="T2" fmla="*/ 0 w 2305"/>
              <a:gd name="T3" fmla="*/ 240 h 913"/>
              <a:gd name="T4" fmla="*/ 816 w 2305"/>
              <a:gd name="T5" fmla="*/ 240 h 913"/>
              <a:gd name="T6" fmla="*/ 816 w 2305"/>
              <a:gd name="T7" fmla="*/ 48 h 913"/>
              <a:gd name="T8" fmla="*/ 864 w 2305"/>
              <a:gd name="T9" fmla="*/ 0 h 913"/>
              <a:gd name="T10" fmla="*/ 1344 w 2305"/>
              <a:gd name="T11" fmla="*/ 0 h 913"/>
              <a:gd name="T12" fmla="*/ 1344 w 2305"/>
              <a:gd name="T13" fmla="*/ 288 h 913"/>
              <a:gd name="T14" fmla="*/ 1680 w 2305"/>
              <a:gd name="T15" fmla="*/ 288 h 913"/>
              <a:gd name="T16" fmla="*/ 1680 w 2305"/>
              <a:gd name="T17" fmla="*/ 0 h 913"/>
              <a:gd name="T18" fmla="*/ 2160 w 2305"/>
              <a:gd name="T19" fmla="*/ 0 h 913"/>
              <a:gd name="T20" fmla="*/ 2208 w 2305"/>
              <a:gd name="T21" fmla="*/ 48 h 913"/>
              <a:gd name="T22" fmla="*/ 2208 w 2305"/>
              <a:gd name="T23" fmla="*/ 624 h 913"/>
              <a:gd name="T24" fmla="*/ 2304 w 2305"/>
              <a:gd name="T25" fmla="*/ 768 h 913"/>
              <a:gd name="T26" fmla="*/ 2112 w 2305"/>
              <a:gd name="T27" fmla="*/ 768 h 913"/>
              <a:gd name="T28" fmla="*/ 2160 w 2305"/>
              <a:gd name="T29" fmla="*/ 768 h 913"/>
              <a:gd name="T30" fmla="*/ 1920 w 2305"/>
              <a:gd name="T31" fmla="*/ 912 h 913"/>
              <a:gd name="T32" fmla="*/ 1920 w 2305"/>
              <a:gd name="T33" fmla="*/ 864 h 913"/>
              <a:gd name="T34" fmla="*/ 1152 w 2305"/>
              <a:gd name="T35" fmla="*/ 864 h 913"/>
              <a:gd name="T36" fmla="*/ 1152 w 2305"/>
              <a:gd name="T37" fmla="*/ 912 h 913"/>
              <a:gd name="T38" fmla="*/ 816 w 2305"/>
              <a:gd name="T39" fmla="*/ 768 h 913"/>
              <a:gd name="T40" fmla="*/ 720 w 2305"/>
              <a:gd name="T41" fmla="*/ 768 h 913"/>
              <a:gd name="T42" fmla="*/ 816 w 2305"/>
              <a:gd name="T43" fmla="*/ 624 h 913"/>
              <a:gd name="T44" fmla="*/ 816 w 2305"/>
              <a:gd name="T45" fmla="*/ 432 h 913"/>
              <a:gd name="T46" fmla="*/ 0 w 2305"/>
              <a:gd name="T47" fmla="*/ 43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2305" h="913">
                <a:moveTo>
                  <a:pt x="0" y="432"/>
                </a:move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24"/>
                </a:lnTo>
                <a:lnTo>
                  <a:pt x="2304" y="768"/>
                </a:lnTo>
                <a:lnTo>
                  <a:pt x="2112" y="768"/>
                </a:lnTo>
                <a:lnTo>
                  <a:pt x="2160" y="768"/>
                </a:lnTo>
                <a:lnTo>
                  <a:pt x="1920" y="912"/>
                </a:lnTo>
                <a:lnTo>
                  <a:pt x="1920" y="864"/>
                </a:lnTo>
                <a:lnTo>
                  <a:pt x="1152" y="864"/>
                </a:lnTo>
                <a:lnTo>
                  <a:pt x="1152" y="912"/>
                </a:lnTo>
                <a:lnTo>
                  <a:pt x="816" y="768"/>
                </a:lnTo>
                <a:lnTo>
                  <a:pt x="720" y="768"/>
                </a:lnTo>
                <a:lnTo>
                  <a:pt x="816" y="624"/>
                </a:lnTo>
                <a:lnTo>
                  <a:pt x="816" y="432"/>
                </a:lnTo>
                <a:lnTo>
                  <a:pt x="0" y="432"/>
                </a:lnTo>
              </a:path>
            </a:pathLst>
          </a:custGeom>
          <a:solidFill>
            <a:srgbClr val="FC0128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06" name="Freeform 38"/>
          <p:cNvSpPr>
            <a:spLocks/>
          </p:cNvSpPr>
          <p:nvPr/>
        </p:nvSpPr>
        <p:spPr bwMode="auto">
          <a:xfrm>
            <a:off x="3733800" y="33528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07" name="Rectangle 39"/>
          <p:cNvSpPr>
            <a:spLocks noChangeArrowheads="1"/>
          </p:cNvSpPr>
          <p:nvPr/>
        </p:nvSpPr>
        <p:spPr bwMode="auto">
          <a:xfrm>
            <a:off x="4044950" y="30543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08" name="Oval 40"/>
          <p:cNvSpPr>
            <a:spLocks noChangeArrowheads="1"/>
          </p:cNvSpPr>
          <p:nvPr/>
        </p:nvSpPr>
        <p:spPr bwMode="auto">
          <a:xfrm>
            <a:off x="4197350" y="32067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09" name="Freeform 41"/>
          <p:cNvSpPr>
            <a:spLocks/>
          </p:cNvSpPr>
          <p:nvPr/>
        </p:nvSpPr>
        <p:spPr bwMode="auto">
          <a:xfrm>
            <a:off x="4419600" y="2895600"/>
            <a:ext cx="1830388" cy="230188"/>
          </a:xfrm>
          <a:custGeom>
            <a:avLst/>
            <a:gdLst>
              <a:gd name="T0" fmla="*/ 1152 w 1153"/>
              <a:gd name="T1" fmla="*/ 0 h 145"/>
              <a:gd name="T2" fmla="*/ 0 w 1153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53" h="145">
                <a:moveTo>
                  <a:pt x="1152" y="0"/>
                </a:moveTo>
                <a:lnTo>
                  <a:pt x="0" y="1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0" name="Freeform 42"/>
          <p:cNvSpPr>
            <a:spLocks/>
          </p:cNvSpPr>
          <p:nvPr/>
        </p:nvSpPr>
        <p:spPr bwMode="auto">
          <a:xfrm>
            <a:off x="9144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1" name="Freeform 43"/>
          <p:cNvSpPr>
            <a:spLocks/>
          </p:cNvSpPr>
          <p:nvPr/>
        </p:nvSpPr>
        <p:spPr bwMode="auto">
          <a:xfrm>
            <a:off x="2590800" y="1905000"/>
            <a:ext cx="1677988" cy="992188"/>
          </a:xfrm>
          <a:custGeom>
            <a:avLst/>
            <a:gdLst>
              <a:gd name="T0" fmla="*/ 0 w 1057"/>
              <a:gd name="T1" fmla="*/ 624 h 625"/>
              <a:gd name="T2" fmla="*/ 1056 w 1057"/>
              <a:gd name="T3" fmla="*/ 624 h 625"/>
              <a:gd name="T4" fmla="*/ 1056 w 1057"/>
              <a:gd name="T5" fmla="*/ 0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57" h="625">
                <a:moveTo>
                  <a:pt x="0" y="624"/>
                </a:moveTo>
                <a:lnTo>
                  <a:pt x="1056" y="624"/>
                </a:lnTo>
                <a:lnTo>
                  <a:pt x="1056" y="0"/>
                </a:lnTo>
              </a:path>
            </a:pathLst>
          </a:custGeom>
          <a:noFill/>
          <a:ln w="254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812" name="Rectangle 44"/>
          <p:cNvSpPr>
            <a:spLocks noChangeArrowheads="1"/>
          </p:cNvSpPr>
          <p:nvPr/>
        </p:nvSpPr>
        <p:spPr bwMode="auto">
          <a:xfrm>
            <a:off x="138113" y="61913"/>
            <a:ext cx="2908300" cy="91281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The engine is at idle producing a high manifold depression. </a:t>
            </a:r>
          </a:p>
        </p:txBody>
      </p:sp>
      <p:sp>
        <p:nvSpPr>
          <p:cNvPr id="32813" name="Rectangle 45" descr="Wide upward diagonal"/>
          <p:cNvSpPr>
            <a:spLocks noChangeArrowheads="1"/>
          </p:cNvSpPr>
          <p:nvPr/>
        </p:nvSpPr>
        <p:spPr bwMode="auto">
          <a:xfrm>
            <a:off x="3282950" y="5645150"/>
            <a:ext cx="21209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4" name="Rectangle 46" descr="Wide upward diagonal"/>
          <p:cNvSpPr>
            <a:spLocks noChangeArrowheads="1"/>
          </p:cNvSpPr>
          <p:nvPr/>
        </p:nvSpPr>
        <p:spPr bwMode="auto">
          <a:xfrm>
            <a:off x="3282950" y="6559550"/>
            <a:ext cx="21209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5" name="Rectangle 47"/>
          <p:cNvSpPr>
            <a:spLocks noChangeArrowheads="1"/>
          </p:cNvSpPr>
          <p:nvPr/>
        </p:nvSpPr>
        <p:spPr bwMode="auto">
          <a:xfrm rot="2100000">
            <a:off x="4273550" y="5797550"/>
            <a:ext cx="139700" cy="7493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6" name="Oval 48"/>
          <p:cNvSpPr>
            <a:spLocks noChangeArrowheads="1"/>
          </p:cNvSpPr>
          <p:nvPr/>
        </p:nvSpPr>
        <p:spPr bwMode="auto">
          <a:xfrm>
            <a:off x="4273550" y="6102350"/>
            <a:ext cx="139700" cy="2159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7" name="AutoShape 49"/>
          <p:cNvSpPr>
            <a:spLocks noChangeArrowheads="1"/>
          </p:cNvSpPr>
          <p:nvPr/>
        </p:nvSpPr>
        <p:spPr bwMode="auto">
          <a:xfrm>
            <a:off x="1835150" y="6026150"/>
            <a:ext cx="1435100" cy="292100"/>
          </a:xfrm>
          <a:prstGeom prst="rightArrow">
            <a:avLst>
              <a:gd name="adj1" fmla="val 50000"/>
              <a:gd name="adj2" fmla="val 245675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18" name="Rectangle 50"/>
          <p:cNvSpPr>
            <a:spLocks noChangeArrowheads="1"/>
          </p:cNvSpPr>
          <p:nvPr/>
        </p:nvSpPr>
        <p:spPr bwMode="auto">
          <a:xfrm>
            <a:off x="290513" y="5921375"/>
            <a:ext cx="1905651" cy="643766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AIR SUPPLY</a:t>
            </a:r>
          </a:p>
          <a:p>
            <a:r>
              <a:rPr lang="en-US" altLang="en-US" sz="1800" dirty="0"/>
              <a:t>TO THE ENGINE</a:t>
            </a:r>
          </a:p>
        </p:txBody>
      </p:sp>
      <p:sp>
        <p:nvSpPr>
          <p:cNvPr id="32819" name="Rectangle 51"/>
          <p:cNvSpPr>
            <a:spLocks noChangeArrowheads="1"/>
          </p:cNvSpPr>
          <p:nvPr/>
        </p:nvSpPr>
        <p:spPr bwMode="auto">
          <a:xfrm>
            <a:off x="4862513" y="6073775"/>
            <a:ext cx="29686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dirty="0"/>
              <a:t>MANIFOLD DEPRESSION</a:t>
            </a:r>
          </a:p>
        </p:txBody>
      </p:sp>
      <p:sp>
        <p:nvSpPr>
          <p:cNvPr id="32820" name="Freeform 52"/>
          <p:cNvSpPr>
            <a:spLocks/>
          </p:cNvSpPr>
          <p:nvPr/>
        </p:nvSpPr>
        <p:spPr bwMode="auto">
          <a:xfrm>
            <a:off x="5029200" y="4724400"/>
            <a:ext cx="1754188" cy="1220788"/>
          </a:xfrm>
          <a:custGeom>
            <a:avLst/>
            <a:gdLst>
              <a:gd name="T0" fmla="*/ 816 w 1105"/>
              <a:gd name="T1" fmla="*/ 0 h 769"/>
              <a:gd name="T2" fmla="*/ 1104 w 1105"/>
              <a:gd name="T3" fmla="*/ 0 h 769"/>
              <a:gd name="T4" fmla="*/ 1104 w 1105"/>
              <a:gd name="T5" fmla="*/ 384 h 769"/>
              <a:gd name="T6" fmla="*/ 0 w 1105"/>
              <a:gd name="T7" fmla="*/ 384 h 769"/>
              <a:gd name="T8" fmla="*/ 0 w 1105"/>
              <a:gd name="T9" fmla="*/ 768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05" h="769">
                <a:moveTo>
                  <a:pt x="816" y="0"/>
                </a:moveTo>
                <a:lnTo>
                  <a:pt x="1104" y="0"/>
                </a:lnTo>
                <a:lnTo>
                  <a:pt x="1104" y="384"/>
                </a:lnTo>
                <a:lnTo>
                  <a:pt x="0" y="384"/>
                </a:lnTo>
                <a:lnTo>
                  <a:pt x="0" y="768"/>
                </a:lnTo>
              </a:path>
            </a:pathLst>
          </a:custGeom>
          <a:noFill/>
          <a:ln w="76200" cap="rnd" cmpd="sng">
            <a:solidFill>
              <a:srgbClr val="00FF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reeform 2" descr="Wide upward diagonal"/>
          <p:cNvSpPr>
            <a:spLocks/>
          </p:cNvSpPr>
          <p:nvPr/>
        </p:nvSpPr>
        <p:spPr bwMode="auto">
          <a:xfrm>
            <a:off x="2667000" y="2209800"/>
            <a:ext cx="3201988" cy="2897188"/>
          </a:xfrm>
          <a:custGeom>
            <a:avLst/>
            <a:gdLst>
              <a:gd name="T0" fmla="*/ 0 w 2017"/>
              <a:gd name="T1" fmla="*/ 816 h 1825"/>
              <a:gd name="T2" fmla="*/ 197 w 2017"/>
              <a:gd name="T3" fmla="*/ 816 h 1825"/>
              <a:gd name="T4" fmla="*/ 246 w 2017"/>
              <a:gd name="T5" fmla="*/ 720 h 1825"/>
              <a:gd name="T6" fmla="*/ 246 w 2017"/>
              <a:gd name="T7" fmla="*/ 96 h 1825"/>
              <a:gd name="T8" fmla="*/ 344 w 2017"/>
              <a:gd name="T9" fmla="*/ 0 h 1825"/>
              <a:gd name="T10" fmla="*/ 1721 w 2017"/>
              <a:gd name="T11" fmla="*/ 0 h 1825"/>
              <a:gd name="T12" fmla="*/ 1819 w 2017"/>
              <a:gd name="T13" fmla="*/ 96 h 1825"/>
              <a:gd name="T14" fmla="*/ 1819 w 2017"/>
              <a:gd name="T15" fmla="*/ 720 h 1825"/>
              <a:gd name="T16" fmla="*/ 1918 w 2017"/>
              <a:gd name="T17" fmla="*/ 816 h 1825"/>
              <a:gd name="T18" fmla="*/ 2016 w 2017"/>
              <a:gd name="T19" fmla="*/ 816 h 1825"/>
              <a:gd name="T20" fmla="*/ 2016 w 2017"/>
              <a:gd name="T21" fmla="*/ 1008 h 1825"/>
              <a:gd name="T22" fmla="*/ 1868 w 2017"/>
              <a:gd name="T23" fmla="*/ 1008 h 1825"/>
              <a:gd name="T24" fmla="*/ 1819 w 2017"/>
              <a:gd name="T25" fmla="*/ 1104 h 1825"/>
              <a:gd name="T26" fmla="*/ 1819 w 2017"/>
              <a:gd name="T27" fmla="*/ 1728 h 1825"/>
              <a:gd name="T28" fmla="*/ 1721 w 2017"/>
              <a:gd name="T29" fmla="*/ 1824 h 1825"/>
              <a:gd name="T30" fmla="*/ 344 w 2017"/>
              <a:gd name="T31" fmla="*/ 1824 h 1825"/>
              <a:gd name="T32" fmla="*/ 246 w 2017"/>
              <a:gd name="T33" fmla="*/ 1728 h 1825"/>
              <a:gd name="T34" fmla="*/ 246 w 2017"/>
              <a:gd name="T35" fmla="*/ 1104 h 1825"/>
              <a:gd name="T36" fmla="*/ 197 w 2017"/>
              <a:gd name="T37" fmla="*/ 1008 h 1825"/>
              <a:gd name="T38" fmla="*/ 0 w 2017"/>
              <a:gd name="T39" fmla="*/ 1008 h 1825"/>
              <a:gd name="T40" fmla="*/ 0 w 2017"/>
              <a:gd name="T41" fmla="*/ 816 h 1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017" h="1825">
                <a:moveTo>
                  <a:pt x="0" y="816"/>
                </a:moveTo>
                <a:lnTo>
                  <a:pt x="197" y="816"/>
                </a:lnTo>
                <a:lnTo>
                  <a:pt x="246" y="720"/>
                </a:lnTo>
                <a:lnTo>
                  <a:pt x="246" y="96"/>
                </a:lnTo>
                <a:lnTo>
                  <a:pt x="344" y="0"/>
                </a:lnTo>
                <a:lnTo>
                  <a:pt x="1721" y="0"/>
                </a:lnTo>
                <a:lnTo>
                  <a:pt x="1819" y="96"/>
                </a:lnTo>
                <a:lnTo>
                  <a:pt x="1819" y="720"/>
                </a:lnTo>
                <a:lnTo>
                  <a:pt x="1918" y="816"/>
                </a:lnTo>
                <a:lnTo>
                  <a:pt x="2016" y="816"/>
                </a:lnTo>
                <a:lnTo>
                  <a:pt x="2016" y="1008"/>
                </a:lnTo>
                <a:lnTo>
                  <a:pt x="1868" y="1008"/>
                </a:lnTo>
                <a:lnTo>
                  <a:pt x="1819" y="1104"/>
                </a:lnTo>
                <a:lnTo>
                  <a:pt x="1819" y="1728"/>
                </a:lnTo>
                <a:lnTo>
                  <a:pt x="1721" y="1824"/>
                </a:lnTo>
                <a:lnTo>
                  <a:pt x="344" y="1824"/>
                </a:lnTo>
                <a:lnTo>
                  <a:pt x="246" y="1728"/>
                </a:lnTo>
                <a:lnTo>
                  <a:pt x="246" y="1104"/>
                </a:lnTo>
                <a:lnTo>
                  <a:pt x="197" y="1008"/>
                </a:lnTo>
                <a:lnTo>
                  <a:pt x="0" y="1008"/>
                </a:lnTo>
                <a:lnTo>
                  <a:pt x="0" y="816"/>
                </a:lnTo>
              </a:path>
            </a:pathLst>
          </a:custGeom>
          <a:pattFill prst="wdUpDiag">
            <a:fgClr>
              <a:schemeClr val="tx2"/>
            </a:fgClr>
            <a:bgClr>
              <a:srgbClr val="FAFD00"/>
            </a:bgClr>
          </a:patt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3797" name="Group 5"/>
          <p:cNvGrpSpPr>
            <a:grpSpLocks/>
          </p:cNvGrpSpPr>
          <p:nvPr/>
        </p:nvGrpSpPr>
        <p:grpSpPr bwMode="auto">
          <a:xfrm>
            <a:off x="3048000" y="2362200"/>
            <a:ext cx="2516188" cy="2592388"/>
            <a:chOff x="1920" y="1488"/>
            <a:chExt cx="1585" cy="1633"/>
          </a:xfrm>
        </p:grpSpPr>
        <p:sp>
          <p:nvSpPr>
            <p:cNvPr id="33795" name="Freeform 3"/>
            <p:cNvSpPr>
              <a:spLocks/>
            </p:cNvSpPr>
            <p:nvPr/>
          </p:nvSpPr>
          <p:spPr bwMode="auto">
            <a:xfrm>
              <a:off x="1920" y="1488"/>
              <a:ext cx="1585" cy="792"/>
            </a:xfrm>
            <a:custGeom>
              <a:avLst/>
              <a:gdLst>
                <a:gd name="T0" fmla="*/ 0 w 1585"/>
                <a:gd name="T1" fmla="*/ 791 h 792"/>
                <a:gd name="T2" fmla="*/ 96 w 1585"/>
                <a:gd name="T3" fmla="*/ 643 h 792"/>
                <a:gd name="T4" fmla="*/ 96 w 1585"/>
                <a:gd name="T5" fmla="*/ 49 h 792"/>
                <a:gd name="T6" fmla="*/ 144 w 1585"/>
                <a:gd name="T7" fmla="*/ 0 h 792"/>
                <a:gd name="T8" fmla="*/ 1440 w 1585"/>
                <a:gd name="T9" fmla="*/ 0 h 792"/>
                <a:gd name="T10" fmla="*/ 1488 w 1585"/>
                <a:gd name="T11" fmla="*/ 49 h 792"/>
                <a:gd name="T12" fmla="*/ 1488 w 1585"/>
                <a:gd name="T13" fmla="*/ 643 h 792"/>
                <a:gd name="T14" fmla="*/ 1584 w 1585"/>
                <a:gd name="T15" fmla="*/ 791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792">
                  <a:moveTo>
                    <a:pt x="0" y="791"/>
                  </a:moveTo>
                  <a:lnTo>
                    <a:pt x="96" y="643"/>
                  </a:lnTo>
                  <a:lnTo>
                    <a:pt x="96" y="49"/>
                  </a:lnTo>
                  <a:lnTo>
                    <a:pt x="144" y="0"/>
                  </a:lnTo>
                  <a:lnTo>
                    <a:pt x="1440" y="0"/>
                  </a:lnTo>
                  <a:lnTo>
                    <a:pt x="1488" y="49"/>
                  </a:lnTo>
                  <a:lnTo>
                    <a:pt x="1488" y="643"/>
                  </a:lnTo>
                  <a:lnTo>
                    <a:pt x="1584" y="791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796" name="Freeform 4"/>
            <p:cNvSpPr>
              <a:spLocks/>
            </p:cNvSpPr>
            <p:nvPr/>
          </p:nvSpPr>
          <p:spPr bwMode="auto">
            <a:xfrm>
              <a:off x="1920" y="2279"/>
              <a:ext cx="1585" cy="842"/>
            </a:xfrm>
            <a:custGeom>
              <a:avLst/>
              <a:gdLst>
                <a:gd name="T0" fmla="*/ 0 w 1585"/>
                <a:gd name="T1" fmla="*/ 0 h 842"/>
                <a:gd name="T2" fmla="*/ 96 w 1585"/>
                <a:gd name="T3" fmla="*/ 158 h 842"/>
                <a:gd name="T4" fmla="*/ 96 w 1585"/>
                <a:gd name="T5" fmla="*/ 788 h 842"/>
                <a:gd name="T6" fmla="*/ 144 w 1585"/>
                <a:gd name="T7" fmla="*/ 841 h 842"/>
                <a:gd name="T8" fmla="*/ 1440 w 1585"/>
                <a:gd name="T9" fmla="*/ 841 h 842"/>
                <a:gd name="T10" fmla="*/ 1488 w 1585"/>
                <a:gd name="T11" fmla="*/ 788 h 842"/>
                <a:gd name="T12" fmla="*/ 1488 w 1585"/>
                <a:gd name="T13" fmla="*/ 158 h 842"/>
                <a:gd name="T14" fmla="*/ 1584 w 1585"/>
                <a:gd name="T1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85" h="842">
                  <a:moveTo>
                    <a:pt x="0" y="0"/>
                  </a:moveTo>
                  <a:lnTo>
                    <a:pt x="96" y="158"/>
                  </a:lnTo>
                  <a:lnTo>
                    <a:pt x="96" y="788"/>
                  </a:lnTo>
                  <a:lnTo>
                    <a:pt x="144" y="841"/>
                  </a:lnTo>
                  <a:lnTo>
                    <a:pt x="1440" y="841"/>
                  </a:lnTo>
                  <a:lnTo>
                    <a:pt x="1488" y="788"/>
                  </a:lnTo>
                  <a:lnTo>
                    <a:pt x="1488" y="158"/>
                  </a:lnTo>
                  <a:lnTo>
                    <a:pt x="1584" y="0"/>
                  </a:lnTo>
                </a:path>
              </a:pathLst>
            </a:custGeom>
            <a:solidFill>
              <a:schemeClr val="folHlink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2749550" y="3587750"/>
            <a:ext cx="3035300" cy="1397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Freeform 7"/>
          <p:cNvSpPr>
            <a:spLocks/>
          </p:cNvSpPr>
          <p:nvPr/>
        </p:nvSpPr>
        <p:spPr bwMode="auto">
          <a:xfrm>
            <a:off x="3581400" y="3505200"/>
            <a:ext cx="1525588" cy="382588"/>
          </a:xfrm>
          <a:custGeom>
            <a:avLst/>
            <a:gdLst>
              <a:gd name="T0" fmla="*/ 96 w 961"/>
              <a:gd name="T1" fmla="*/ 48 h 241"/>
              <a:gd name="T2" fmla="*/ 96 w 961"/>
              <a:gd name="T3" fmla="*/ 0 h 241"/>
              <a:gd name="T4" fmla="*/ 864 w 961"/>
              <a:gd name="T5" fmla="*/ 0 h 241"/>
              <a:gd name="T6" fmla="*/ 864 w 961"/>
              <a:gd name="T7" fmla="*/ 48 h 241"/>
              <a:gd name="T8" fmla="*/ 624 w 961"/>
              <a:gd name="T9" fmla="*/ 48 h 241"/>
              <a:gd name="T10" fmla="*/ 624 w 961"/>
              <a:gd name="T11" fmla="*/ 144 h 241"/>
              <a:gd name="T12" fmla="*/ 864 w 961"/>
              <a:gd name="T13" fmla="*/ 144 h 241"/>
              <a:gd name="T14" fmla="*/ 960 w 961"/>
              <a:gd name="T15" fmla="*/ 192 h 241"/>
              <a:gd name="T16" fmla="*/ 912 w 961"/>
              <a:gd name="T17" fmla="*/ 240 h 241"/>
              <a:gd name="T18" fmla="*/ 816 w 961"/>
              <a:gd name="T19" fmla="*/ 192 h 241"/>
              <a:gd name="T20" fmla="*/ 144 w 961"/>
              <a:gd name="T21" fmla="*/ 192 h 241"/>
              <a:gd name="T22" fmla="*/ 48 w 961"/>
              <a:gd name="T23" fmla="*/ 240 h 241"/>
              <a:gd name="T24" fmla="*/ 0 w 961"/>
              <a:gd name="T25" fmla="*/ 192 h 241"/>
              <a:gd name="T26" fmla="*/ 96 w 961"/>
              <a:gd name="T27" fmla="*/ 144 h 241"/>
              <a:gd name="T28" fmla="*/ 336 w 961"/>
              <a:gd name="T29" fmla="*/ 144 h 241"/>
              <a:gd name="T30" fmla="*/ 336 w 961"/>
              <a:gd name="T31" fmla="*/ 48 h 241"/>
              <a:gd name="T32" fmla="*/ 96 w 961"/>
              <a:gd name="T33" fmla="*/ 48 h 2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61" h="241">
                <a:moveTo>
                  <a:pt x="96" y="48"/>
                </a:moveTo>
                <a:lnTo>
                  <a:pt x="96" y="0"/>
                </a:lnTo>
                <a:lnTo>
                  <a:pt x="864" y="0"/>
                </a:lnTo>
                <a:lnTo>
                  <a:pt x="864" y="48"/>
                </a:lnTo>
                <a:lnTo>
                  <a:pt x="624" y="48"/>
                </a:lnTo>
                <a:lnTo>
                  <a:pt x="624" y="144"/>
                </a:lnTo>
                <a:lnTo>
                  <a:pt x="864" y="144"/>
                </a:lnTo>
                <a:lnTo>
                  <a:pt x="960" y="192"/>
                </a:lnTo>
                <a:lnTo>
                  <a:pt x="912" y="240"/>
                </a:lnTo>
                <a:lnTo>
                  <a:pt x="816" y="192"/>
                </a:lnTo>
                <a:lnTo>
                  <a:pt x="144" y="192"/>
                </a:lnTo>
                <a:lnTo>
                  <a:pt x="48" y="240"/>
                </a:lnTo>
                <a:lnTo>
                  <a:pt x="0" y="192"/>
                </a:lnTo>
                <a:lnTo>
                  <a:pt x="96" y="144"/>
                </a:lnTo>
                <a:lnTo>
                  <a:pt x="336" y="144"/>
                </a:lnTo>
                <a:lnTo>
                  <a:pt x="336" y="48"/>
                </a:lnTo>
                <a:lnTo>
                  <a:pt x="96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0" name="Freeform 8"/>
          <p:cNvSpPr>
            <a:spLocks/>
          </p:cNvSpPr>
          <p:nvPr/>
        </p:nvSpPr>
        <p:spPr bwMode="auto">
          <a:xfrm>
            <a:off x="3581400" y="4800600"/>
            <a:ext cx="1525588" cy="153988"/>
          </a:xfrm>
          <a:custGeom>
            <a:avLst/>
            <a:gdLst>
              <a:gd name="T0" fmla="*/ 0 w 961"/>
              <a:gd name="T1" fmla="*/ 48 h 97"/>
              <a:gd name="T2" fmla="*/ 48 w 961"/>
              <a:gd name="T3" fmla="*/ 0 h 97"/>
              <a:gd name="T4" fmla="*/ 144 w 961"/>
              <a:gd name="T5" fmla="*/ 48 h 97"/>
              <a:gd name="T6" fmla="*/ 816 w 961"/>
              <a:gd name="T7" fmla="*/ 48 h 97"/>
              <a:gd name="T8" fmla="*/ 912 w 961"/>
              <a:gd name="T9" fmla="*/ 0 h 97"/>
              <a:gd name="T10" fmla="*/ 960 w 961"/>
              <a:gd name="T11" fmla="*/ 48 h 97"/>
              <a:gd name="T12" fmla="*/ 864 w 961"/>
              <a:gd name="T13" fmla="*/ 96 h 97"/>
              <a:gd name="T14" fmla="*/ 96 w 961"/>
              <a:gd name="T15" fmla="*/ 96 h 97"/>
              <a:gd name="T16" fmla="*/ 0 w 961"/>
              <a:gd name="T17" fmla="*/ 48 h 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61" h="97">
                <a:moveTo>
                  <a:pt x="0" y="48"/>
                </a:moveTo>
                <a:lnTo>
                  <a:pt x="48" y="0"/>
                </a:lnTo>
                <a:lnTo>
                  <a:pt x="144" y="48"/>
                </a:lnTo>
                <a:lnTo>
                  <a:pt x="816" y="48"/>
                </a:lnTo>
                <a:lnTo>
                  <a:pt x="912" y="0"/>
                </a:lnTo>
                <a:lnTo>
                  <a:pt x="960" y="48"/>
                </a:lnTo>
                <a:lnTo>
                  <a:pt x="864" y="96"/>
                </a:lnTo>
                <a:lnTo>
                  <a:pt x="96" y="96"/>
                </a:lnTo>
                <a:lnTo>
                  <a:pt x="0" y="4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1" name="Oval 9"/>
          <p:cNvSpPr>
            <a:spLocks noChangeArrowheads="1"/>
          </p:cNvSpPr>
          <p:nvPr/>
        </p:nvSpPr>
        <p:spPr bwMode="auto">
          <a:xfrm>
            <a:off x="37401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Oval 10"/>
          <p:cNvSpPr>
            <a:spLocks noChangeArrowheads="1"/>
          </p:cNvSpPr>
          <p:nvPr/>
        </p:nvSpPr>
        <p:spPr bwMode="auto">
          <a:xfrm>
            <a:off x="37401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Oval 11"/>
          <p:cNvSpPr>
            <a:spLocks noChangeArrowheads="1"/>
          </p:cNvSpPr>
          <p:nvPr/>
        </p:nvSpPr>
        <p:spPr bwMode="auto">
          <a:xfrm>
            <a:off x="37401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Oval 12"/>
          <p:cNvSpPr>
            <a:spLocks noChangeArrowheads="1"/>
          </p:cNvSpPr>
          <p:nvPr/>
        </p:nvSpPr>
        <p:spPr bwMode="auto">
          <a:xfrm>
            <a:off x="37401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Oval 13"/>
          <p:cNvSpPr>
            <a:spLocks noChangeArrowheads="1"/>
          </p:cNvSpPr>
          <p:nvPr/>
        </p:nvSpPr>
        <p:spPr bwMode="auto">
          <a:xfrm>
            <a:off x="4806950" y="38163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Rectangle 14" descr="Wide upward diagonal"/>
          <p:cNvSpPr>
            <a:spLocks noChangeArrowheads="1"/>
          </p:cNvSpPr>
          <p:nvPr/>
        </p:nvSpPr>
        <p:spPr bwMode="auto">
          <a:xfrm>
            <a:off x="1911350" y="2673350"/>
            <a:ext cx="1282700" cy="4445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7" name="Oval 15"/>
          <p:cNvSpPr>
            <a:spLocks noChangeArrowheads="1"/>
          </p:cNvSpPr>
          <p:nvPr/>
        </p:nvSpPr>
        <p:spPr bwMode="auto">
          <a:xfrm>
            <a:off x="4806950" y="41211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3811" name="Group 19"/>
          <p:cNvGrpSpPr>
            <a:grpSpLocks/>
          </p:cNvGrpSpPr>
          <p:nvPr/>
        </p:nvGrpSpPr>
        <p:grpSpPr bwMode="auto">
          <a:xfrm>
            <a:off x="3816350" y="1225550"/>
            <a:ext cx="977900" cy="1587500"/>
            <a:chOff x="2404" y="772"/>
            <a:chExt cx="616" cy="1000"/>
          </a:xfrm>
        </p:grpSpPr>
        <p:sp>
          <p:nvSpPr>
            <p:cNvPr id="33808" name="Rectangle 16" descr="Wide upward diagonal"/>
            <p:cNvSpPr>
              <a:spLocks noChangeArrowheads="1"/>
            </p:cNvSpPr>
            <p:nvPr/>
          </p:nvSpPr>
          <p:spPr bwMode="auto">
            <a:xfrm>
              <a:off x="2548" y="1413"/>
              <a:ext cx="328" cy="359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9" name="AutoShape 17" descr="Wide upward diagonal"/>
            <p:cNvSpPr>
              <a:spLocks noChangeArrowheads="1"/>
            </p:cNvSpPr>
            <p:nvPr/>
          </p:nvSpPr>
          <p:spPr bwMode="auto">
            <a:xfrm rot="-10800000" flipH="1" flipV="1">
              <a:off x="2404" y="1315"/>
              <a:ext cx="616" cy="90"/>
            </a:xfrm>
            <a:custGeom>
              <a:avLst/>
              <a:gdLst>
                <a:gd name="G0" fmla="+- 5399 0 0"/>
                <a:gd name="G1" fmla="+- 21600 0 5399"/>
                <a:gd name="G2" fmla="*/ 5399 1 2"/>
                <a:gd name="G3" fmla="+- 21600 0 G2"/>
                <a:gd name="G4" fmla="+/ 5399 21600 2"/>
                <a:gd name="G5" fmla="+/ G1 0 2"/>
                <a:gd name="G6" fmla="*/ 21600 21600 5399"/>
                <a:gd name="G7" fmla="*/ G6 1 2"/>
                <a:gd name="G8" fmla="+- 21600 0 G7"/>
                <a:gd name="G9" fmla="*/ 21600 1 2"/>
                <a:gd name="G10" fmla="+- 5399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399" y="21600"/>
                  </a:lnTo>
                  <a:lnTo>
                    <a:pt x="16201" y="21600"/>
                  </a:lnTo>
                  <a:lnTo>
                    <a:pt x="21600" y="0"/>
                  </a:lnTo>
                  <a:close/>
                </a:path>
              </a:pathLst>
            </a:cu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10" name="Rectangle 18" descr="Wide upward diagonal"/>
            <p:cNvSpPr>
              <a:spLocks noChangeArrowheads="1"/>
            </p:cNvSpPr>
            <p:nvPr/>
          </p:nvSpPr>
          <p:spPr bwMode="auto">
            <a:xfrm>
              <a:off x="2404" y="772"/>
              <a:ext cx="616" cy="535"/>
            </a:xfrm>
            <a:prstGeom prst="rect">
              <a:avLst/>
            </a:prstGeom>
            <a:pattFill prst="wdUpDiag">
              <a:fgClr>
                <a:schemeClr val="tx2"/>
              </a:fgClr>
              <a:bgClr>
                <a:srgbClr val="FAFD00"/>
              </a:bgClr>
            </a:patt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3812" name="Oval 20"/>
          <p:cNvSpPr>
            <a:spLocks noChangeArrowheads="1"/>
          </p:cNvSpPr>
          <p:nvPr/>
        </p:nvSpPr>
        <p:spPr bwMode="auto">
          <a:xfrm>
            <a:off x="4806950" y="44259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3" name="Rectangle 21"/>
          <p:cNvSpPr>
            <a:spLocks noChangeArrowheads="1"/>
          </p:cNvSpPr>
          <p:nvPr/>
        </p:nvSpPr>
        <p:spPr bwMode="auto">
          <a:xfrm>
            <a:off x="4121150" y="1225550"/>
            <a:ext cx="368300" cy="1587500"/>
          </a:xfrm>
          <a:prstGeom prst="rect">
            <a:avLst/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4" name="Rectangle 22"/>
          <p:cNvSpPr>
            <a:spLocks noChangeArrowheads="1"/>
          </p:cNvSpPr>
          <p:nvPr/>
        </p:nvSpPr>
        <p:spPr bwMode="auto">
          <a:xfrm>
            <a:off x="1911350" y="2749550"/>
            <a:ext cx="1282700" cy="2921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5" name="Oval 23"/>
          <p:cNvSpPr>
            <a:spLocks noChangeArrowheads="1"/>
          </p:cNvSpPr>
          <p:nvPr/>
        </p:nvSpPr>
        <p:spPr bwMode="auto">
          <a:xfrm>
            <a:off x="4806950" y="47307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6" name="Rectangle 24" descr="Wide upward diagonal"/>
          <p:cNvSpPr>
            <a:spLocks noChangeArrowheads="1"/>
          </p:cNvSpPr>
          <p:nvPr/>
        </p:nvSpPr>
        <p:spPr bwMode="auto">
          <a:xfrm>
            <a:off x="5416550" y="4502150"/>
            <a:ext cx="977900" cy="368300"/>
          </a:xfrm>
          <a:prstGeom prst="rect">
            <a:avLst/>
          </a:prstGeom>
          <a:pattFill prst="wdUpDiag">
            <a:fgClr>
              <a:schemeClr val="tx2"/>
            </a:fgClr>
            <a:bgClr>
              <a:srgbClr val="FAFD00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7" name="Rectangle 25"/>
          <p:cNvSpPr>
            <a:spLocks noChangeArrowheads="1"/>
          </p:cNvSpPr>
          <p:nvPr/>
        </p:nvSpPr>
        <p:spPr bwMode="auto">
          <a:xfrm>
            <a:off x="5416550" y="4578350"/>
            <a:ext cx="9779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18" name="Freeform 26"/>
          <p:cNvSpPr>
            <a:spLocks/>
          </p:cNvSpPr>
          <p:nvPr/>
        </p:nvSpPr>
        <p:spPr bwMode="auto">
          <a:xfrm>
            <a:off x="3733800" y="3124200"/>
            <a:ext cx="1220788" cy="458788"/>
          </a:xfrm>
          <a:custGeom>
            <a:avLst/>
            <a:gdLst>
              <a:gd name="T0" fmla="*/ 0 w 769"/>
              <a:gd name="T1" fmla="*/ 288 h 289"/>
              <a:gd name="T2" fmla="*/ 0 w 769"/>
              <a:gd name="T3" fmla="*/ 0 h 289"/>
              <a:gd name="T4" fmla="*/ 240 w 769"/>
              <a:gd name="T5" fmla="*/ 0 h 289"/>
              <a:gd name="T6" fmla="*/ 336 w 769"/>
              <a:gd name="T7" fmla="*/ 96 h 289"/>
              <a:gd name="T8" fmla="*/ 336 w 769"/>
              <a:gd name="T9" fmla="*/ 192 h 289"/>
              <a:gd name="T10" fmla="*/ 432 w 769"/>
              <a:gd name="T11" fmla="*/ 192 h 289"/>
              <a:gd name="T12" fmla="*/ 432 w 769"/>
              <a:gd name="T13" fmla="*/ 96 h 289"/>
              <a:gd name="T14" fmla="*/ 528 w 769"/>
              <a:gd name="T15" fmla="*/ 0 h 289"/>
              <a:gd name="T16" fmla="*/ 768 w 769"/>
              <a:gd name="T17" fmla="*/ 0 h 289"/>
              <a:gd name="T18" fmla="*/ 768 w 769"/>
              <a:gd name="T19" fmla="*/ 288 h 289"/>
              <a:gd name="T20" fmla="*/ 0 w 769"/>
              <a:gd name="T21" fmla="*/ 288 h 2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69" h="289">
                <a:moveTo>
                  <a:pt x="0" y="288"/>
                </a:moveTo>
                <a:lnTo>
                  <a:pt x="0" y="0"/>
                </a:lnTo>
                <a:lnTo>
                  <a:pt x="240" y="0"/>
                </a:lnTo>
                <a:lnTo>
                  <a:pt x="336" y="96"/>
                </a:lnTo>
                <a:lnTo>
                  <a:pt x="336" y="192"/>
                </a:lnTo>
                <a:lnTo>
                  <a:pt x="432" y="192"/>
                </a:lnTo>
                <a:lnTo>
                  <a:pt x="432" y="96"/>
                </a:lnTo>
                <a:lnTo>
                  <a:pt x="528" y="0"/>
                </a:lnTo>
                <a:lnTo>
                  <a:pt x="768" y="0"/>
                </a:lnTo>
                <a:lnTo>
                  <a:pt x="768" y="288"/>
                </a:lnTo>
                <a:lnTo>
                  <a:pt x="0" y="288"/>
                </a:lnTo>
              </a:path>
            </a:pathLst>
          </a:custGeom>
          <a:solidFill>
            <a:srgbClr val="AD6900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9" name="Freeform 27"/>
          <p:cNvSpPr>
            <a:spLocks/>
          </p:cNvSpPr>
          <p:nvPr/>
        </p:nvSpPr>
        <p:spPr bwMode="auto">
          <a:xfrm>
            <a:off x="1905000" y="2362200"/>
            <a:ext cx="3659188" cy="1220788"/>
          </a:xfrm>
          <a:custGeom>
            <a:avLst/>
            <a:gdLst>
              <a:gd name="T0" fmla="*/ 816 w 2305"/>
              <a:gd name="T1" fmla="*/ 432 h 769"/>
              <a:gd name="T2" fmla="*/ 0 w 2305"/>
              <a:gd name="T3" fmla="*/ 432 h 769"/>
              <a:gd name="T4" fmla="*/ 0 w 2305"/>
              <a:gd name="T5" fmla="*/ 240 h 769"/>
              <a:gd name="T6" fmla="*/ 816 w 2305"/>
              <a:gd name="T7" fmla="*/ 240 h 769"/>
              <a:gd name="T8" fmla="*/ 816 w 2305"/>
              <a:gd name="T9" fmla="*/ 48 h 769"/>
              <a:gd name="T10" fmla="*/ 864 w 2305"/>
              <a:gd name="T11" fmla="*/ 0 h 769"/>
              <a:gd name="T12" fmla="*/ 1344 w 2305"/>
              <a:gd name="T13" fmla="*/ 0 h 769"/>
              <a:gd name="T14" fmla="*/ 1344 w 2305"/>
              <a:gd name="T15" fmla="*/ 288 h 769"/>
              <a:gd name="T16" fmla="*/ 1680 w 2305"/>
              <a:gd name="T17" fmla="*/ 288 h 769"/>
              <a:gd name="T18" fmla="*/ 1680 w 2305"/>
              <a:gd name="T19" fmla="*/ 0 h 769"/>
              <a:gd name="T20" fmla="*/ 2160 w 2305"/>
              <a:gd name="T21" fmla="*/ 0 h 769"/>
              <a:gd name="T22" fmla="*/ 2208 w 2305"/>
              <a:gd name="T23" fmla="*/ 48 h 769"/>
              <a:gd name="T24" fmla="*/ 2208 w 2305"/>
              <a:gd name="T25" fmla="*/ 672 h 769"/>
              <a:gd name="T26" fmla="*/ 2304 w 2305"/>
              <a:gd name="T27" fmla="*/ 768 h 769"/>
              <a:gd name="T28" fmla="*/ 1920 w 2305"/>
              <a:gd name="T29" fmla="*/ 768 h 769"/>
              <a:gd name="T30" fmla="*/ 1920 w 2305"/>
              <a:gd name="T31" fmla="*/ 480 h 769"/>
              <a:gd name="T32" fmla="*/ 1680 w 2305"/>
              <a:gd name="T33" fmla="*/ 480 h 769"/>
              <a:gd name="T34" fmla="*/ 1584 w 2305"/>
              <a:gd name="T35" fmla="*/ 576 h 769"/>
              <a:gd name="T36" fmla="*/ 1584 w 2305"/>
              <a:gd name="T37" fmla="*/ 672 h 769"/>
              <a:gd name="T38" fmla="*/ 1488 w 2305"/>
              <a:gd name="T39" fmla="*/ 672 h 769"/>
              <a:gd name="T40" fmla="*/ 1488 w 2305"/>
              <a:gd name="T41" fmla="*/ 576 h 769"/>
              <a:gd name="T42" fmla="*/ 1392 w 2305"/>
              <a:gd name="T43" fmla="*/ 480 h 769"/>
              <a:gd name="T44" fmla="*/ 1152 w 2305"/>
              <a:gd name="T45" fmla="*/ 480 h 769"/>
              <a:gd name="T46" fmla="*/ 1152 w 2305"/>
              <a:gd name="T47" fmla="*/ 768 h 769"/>
              <a:gd name="T48" fmla="*/ 720 w 2305"/>
              <a:gd name="T49" fmla="*/ 768 h 769"/>
              <a:gd name="T50" fmla="*/ 816 w 2305"/>
              <a:gd name="T51" fmla="*/ 672 h 769"/>
              <a:gd name="T52" fmla="*/ 816 w 2305"/>
              <a:gd name="T53" fmla="*/ 432 h 7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</a:cxnLst>
            <a:rect l="0" t="0" r="r" b="b"/>
            <a:pathLst>
              <a:path w="2305" h="769">
                <a:moveTo>
                  <a:pt x="816" y="432"/>
                </a:moveTo>
                <a:lnTo>
                  <a:pt x="0" y="432"/>
                </a:lnTo>
                <a:lnTo>
                  <a:pt x="0" y="240"/>
                </a:lnTo>
                <a:lnTo>
                  <a:pt x="816" y="240"/>
                </a:lnTo>
                <a:lnTo>
                  <a:pt x="816" y="48"/>
                </a:lnTo>
                <a:lnTo>
                  <a:pt x="864" y="0"/>
                </a:lnTo>
                <a:lnTo>
                  <a:pt x="1344" y="0"/>
                </a:lnTo>
                <a:lnTo>
                  <a:pt x="1344" y="288"/>
                </a:lnTo>
                <a:lnTo>
                  <a:pt x="1680" y="288"/>
                </a:lnTo>
                <a:lnTo>
                  <a:pt x="1680" y="0"/>
                </a:lnTo>
                <a:lnTo>
                  <a:pt x="2160" y="0"/>
                </a:lnTo>
                <a:lnTo>
                  <a:pt x="2208" y="48"/>
                </a:lnTo>
                <a:lnTo>
                  <a:pt x="2208" y="672"/>
                </a:lnTo>
                <a:lnTo>
                  <a:pt x="2304" y="768"/>
                </a:lnTo>
                <a:lnTo>
                  <a:pt x="1920" y="768"/>
                </a:lnTo>
                <a:lnTo>
                  <a:pt x="1920" y="480"/>
                </a:lnTo>
                <a:lnTo>
                  <a:pt x="1680" y="480"/>
                </a:lnTo>
                <a:lnTo>
                  <a:pt x="1584" y="576"/>
                </a:lnTo>
                <a:lnTo>
                  <a:pt x="1584" y="672"/>
                </a:lnTo>
                <a:lnTo>
                  <a:pt x="1488" y="672"/>
                </a:lnTo>
                <a:lnTo>
                  <a:pt x="1488" y="576"/>
                </a:lnTo>
                <a:lnTo>
                  <a:pt x="1392" y="480"/>
                </a:lnTo>
                <a:lnTo>
                  <a:pt x="1152" y="480"/>
                </a:lnTo>
                <a:lnTo>
                  <a:pt x="1152" y="768"/>
                </a:lnTo>
                <a:lnTo>
                  <a:pt x="720" y="768"/>
                </a:lnTo>
                <a:lnTo>
                  <a:pt x="816" y="672"/>
                </a:lnTo>
                <a:lnTo>
                  <a:pt x="816" y="432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0" name="Rectangle 28"/>
          <p:cNvSpPr>
            <a:spLocks noChangeArrowheads="1"/>
          </p:cNvSpPr>
          <p:nvPr/>
        </p:nvSpPr>
        <p:spPr bwMode="auto">
          <a:xfrm>
            <a:off x="4044950" y="2825750"/>
            <a:ext cx="520700" cy="139700"/>
          </a:xfrm>
          <a:prstGeom prst="rect">
            <a:avLst/>
          </a:prstGeom>
          <a:solidFill>
            <a:srgbClr val="FAFD00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1" name="Oval 29"/>
          <p:cNvSpPr>
            <a:spLocks noChangeArrowheads="1"/>
          </p:cNvSpPr>
          <p:nvPr/>
        </p:nvSpPr>
        <p:spPr bwMode="auto">
          <a:xfrm>
            <a:off x="4197350" y="2978150"/>
            <a:ext cx="292100" cy="292100"/>
          </a:xfrm>
          <a:prstGeom prst="ellipse">
            <a:avLst/>
          </a:prstGeom>
          <a:gradFill rotWithShape="0">
            <a:gsLst>
              <a:gs pos="0">
                <a:srgbClr val="FAFD00">
                  <a:gamma/>
                  <a:shade val="29804"/>
                  <a:invGamma/>
                </a:srgbClr>
              </a:gs>
              <a:gs pos="100000">
                <a:srgbClr val="FAFD00"/>
              </a:gs>
            </a:gsLst>
            <a:path path="shape">
              <a:fillToRect l="50000" t="50000" r="50000" b="50000"/>
            </a:path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3567113" y="290513"/>
            <a:ext cx="166327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To fuel tank</a:t>
            </a:r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138113" y="2119313"/>
            <a:ext cx="1566135" cy="3044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From fuel</a:t>
            </a:r>
          </a:p>
          <a:p>
            <a:r>
              <a:rPr lang="en-US" altLang="en-US" dirty="0"/>
              <a:t>rail</a:t>
            </a: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endParaRPr lang="en-US" altLang="en-US" b="1" dirty="0">
              <a:solidFill>
                <a:srgbClr val="FAFD00"/>
              </a:solidFill>
            </a:endParaRPr>
          </a:p>
          <a:p>
            <a:r>
              <a:rPr lang="en-US" altLang="en-US" dirty="0"/>
              <a:t>Diaphragm</a:t>
            </a:r>
          </a:p>
          <a:p>
            <a:endParaRPr lang="en-US" altLang="en-US" dirty="0"/>
          </a:p>
          <a:p>
            <a:r>
              <a:rPr lang="en-US" altLang="en-US" dirty="0"/>
              <a:t>Spring</a:t>
            </a:r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6234113" y="2652713"/>
            <a:ext cx="8828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Valve</a:t>
            </a:r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6783388" y="4227200"/>
            <a:ext cx="1826207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/>
              <a:t>Low Vacuum</a:t>
            </a:r>
          </a:p>
        </p:txBody>
      </p:sp>
      <p:sp>
        <p:nvSpPr>
          <p:cNvPr id="33826" name="Freeform 34"/>
          <p:cNvSpPr>
            <a:spLocks/>
          </p:cNvSpPr>
          <p:nvPr/>
        </p:nvSpPr>
        <p:spPr bwMode="auto">
          <a:xfrm>
            <a:off x="1600200" y="3657600"/>
            <a:ext cx="1906588" cy="534988"/>
          </a:xfrm>
          <a:custGeom>
            <a:avLst/>
            <a:gdLst>
              <a:gd name="T0" fmla="*/ 0 w 1201"/>
              <a:gd name="T1" fmla="*/ 336 h 337"/>
              <a:gd name="T2" fmla="*/ 1200 w 1201"/>
              <a:gd name="T3" fmla="*/ 0 h 3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01" h="337">
                <a:moveTo>
                  <a:pt x="0" y="336"/>
                </a:moveTo>
                <a:lnTo>
                  <a:pt x="120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7" name="Freeform 35"/>
          <p:cNvSpPr>
            <a:spLocks/>
          </p:cNvSpPr>
          <p:nvPr/>
        </p:nvSpPr>
        <p:spPr bwMode="auto">
          <a:xfrm>
            <a:off x="838200" y="2667000"/>
            <a:ext cx="1144588" cy="230188"/>
          </a:xfrm>
          <a:custGeom>
            <a:avLst/>
            <a:gdLst>
              <a:gd name="T0" fmla="*/ 0 w 721"/>
              <a:gd name="T1" fmla="*/ 0 h 145"/>
              <a:gd name="T2" fmla="*/ 720 w 721"/>
              <a:gd name="T3" fmla="*/ 144 h 1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21" h="145">
                <a:moveTo>
                  <a:pt x="0" y="0"/>
                </a:moveTo>
                <a:lnTo>
                  <a:pt x="7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8" name="Freeform 36"/>
          <p:cNvSpPr>
            <a:spLocks/>
          </p:cNvSpPr>
          <p:nvPr/>
        </p:nvSpPr>
        <p:spPr bwMode="auto">
          <a:xfrm>
            <a:off x="4267200" y="685800"/>
            <a:ext cx="1588" cy="763588"/>
          </a:xfrm>
          <a:custGeom>
            <a:avLst/>
            <a:gdLst>
              <a:gd name="T0" fmla="*/ 0 w 1"/>
              <a:gd name="T1" fmla="*/ 480 h 481"/>
              <a:gd name="T2" fmla="*/ 0 w 1"/>
              <a:gd name="T3" fmla="*/ 0 h 48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481">
                <a:moveTo>
                  <a:pt x="0" y="48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9" name="Freeform 37"/>
          <p:cNvSpPr>
            <a:spLocks/>
          </p:cNvSpPr>
          <p:nvPr/>
        </p:nvSpPr>
        <p:spPr bwMode="auto">
          <a:xfrm>
            <a:off x="4495800" y="2895600"/>
            <a:ext cx="1754188" cy="1588"/>
          </a:xfrm>
          <a:custGeom>
            <a:avLst/>
            <a:gdLst>
              <a:gd name="T0" fmla="*/ 1104 w 1105"/>
              <a:gd name="T1" fmla="*/ 0 h 1"/>
              <a:gd name="T2" fmla="*/ 0 w 11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105" h="1">
                <a:moveTo>
                  <a:pt x="1104" y="0"/>
                </a:moveTo>
                <a:lnTo>
                  <a:pt x="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30" name="Freeform 38"/>
          <p:cNvSpPr>
            <a:spLocks/>
          </p:cNvSpPr>
          <p:nvPr/>
        </p:nvSpPr>
        <p:spPr bwMode="auto">
          <a:xfrm>
            <a:off x="1143000" y="4495800"/>
            <a:ext cx="2592388" cy="458788"/>
          </a:xfrm>
          <a:custGeom>
            <a:avLst/>
            <a:gdLst>
              <a:gd name="T0" fmla="*/ 0 w 1633"/>
              <a:gd name="T1" fmla="*/ 288 h 289"/>
              <a:gd name="T2" fmla="*/ 1632 w 1633"/>
              <a:gd name="T3" fmla="*/ 0 h 28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633" h="289">
                <a:moveTo>
                  <a:pt x="0" y="288"/>
                </a:moveTo>
                <a:lnTo>
                  <a:pt x="1632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31" name="Rectangle 39"/>
          <p:cNvSpPr>
            <a:spLocks noChangeArrowheads="1"/>
          </p:cNvSpPr>
          <p:nvPr/>
        </p:nvSpPr>
        <p:spPr bwMode="auto">
          <a:xfrm>
            <a:off x="214313" y="206375"/>
            <a:ext cx="2155825" cy="118745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Throttle has been</a:t>
            </a:r>
          </a:p>
          <a:p>
            <a:r>
              <a:rPr lang="en-US" altLang="en-US" sz="1800" b="1"/>
              <a:t>openend and the</a:t>
            </a:r>
          </a:p>
          <a:p>
            <a:r>
              <a:rPr lang="en-US" altLang="en-US" sz="1800" b="1"/>
              <a:t>manifold depression</a:t>
            </a:r>
          </a:p>
          <a:p>
            <a:r>
              <a:rPr lang="en-US" altLang="en-US" sz="1800" b="1"/>
              <a:t>has reduced</a:t>
            </a:r>
          </a:p>
        </p:txBody>
      </p:sp>
      <p:sp>
        <p:nvSpPr>
          <p:cNvPr id="33832" name="Rectangle 40" descr="Wide upward diagonal"/>
          <p:cNvSpPr>
            <a:spLocks noChangeArrowheads="1"/>
          </p:cNvSpPr>
          <p:nvPr/>
        </p:nvSpPr>
        <p:spPr bwMode="auto">
          <a:xfrm>
            <a:off x="3130550" y="5645150"/>
            <a:ext cx="21971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33" name="Rectangle 41" descr="Wide upward diagonal"/>
          <p:cNvSpPr>
            <a:spLocks noChangeArrowheads="1"/>
          </p:cNvSpPr>
          <p:nvPr/>
        </p:nvSpPr>
        <p:spPr bwMode="auto">
          <a:xfrm>
            <a:off x="3130550" y="6559550"/>
            <a:ext cx="2197100" cy="139700"/>
          </a:xfrm>
          <a:prstGeom prst="rect">
            <a:avLst/>
          </a:prstGeom>
          <a:pattFill prst="wdUpDiag">
            <a:fgClr>
              <a:srgbClr val="FAFD00"/>
            </a:fgClr>
            <a:bgClr>
              <a:schemeClr val="tx2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3836" name="Group 44"/>
          <p:cNvGrpSpPr>
            <a:grpSpLocks/>
          </p:cNvGrpSpPr>
          <p:nvPr/>
        </p:nvGrpSpPr>
        <p:grpSpPr bwMode="auto">
          <a:xfrm>
            <a:off x="3854450" y="6140450"/>
            <a:ext cx="825500" cy="139700"/>
            <a:chOff x="2428" y="3868"/>
            <a:chExt cx="520" cy="88"/>
          </a:xfrm>
        </p:grpSpPr>
        <p:sp>
          <p:nvSpPr>
            <p:cNvPr id="33834" name="Rectangle 42"/>
            <p:cNvSpPr>
              <a:spLocks noChangeArrowheads="1"/>
            </p:cNvSpPr>
            <p:nvPr/>
          </p:nvSpPr>
          <p:spPr bwMode="auto">
            <a:xfrm rot="4620000">
              <a:off x="2644" y="3652"/>
              <a:ext cx="88" cy="520"/>
            </a:xfrm>
            <a:prstGeom prst="rect">
              <a:avLst/>
            </a:prstGeom>
            <a:solidFill>
              <a:srgbClr val="FC012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35" name="Oval 43"/>
            <p:cNvSpPr>
              <a:spLocks noChangeArrowheads="1"/>
            </p:cNvSpPr>
            <p:nvPr/>
          </p:nvSpPr>
          <p:spPr bwMode="auto">
            <a:xfrm>
              <a:off x="2644" y="3892"/>
              <a:ext cx="88" cy="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3837" name="Freeform 45"/>
          <p:cNvSpPr>
            <a:spLocks/>
          </p:cNvSpPr>
          <p:nvPr/>
        </p:nvSpPr>
        <p:spPr bwMode="auto">
          <a:xfrm>
            <a:off x="5105400" y="4724400"/>
            <a:ext cx="1677988" cy="1068388"/>
          </a:xfrm>
          <a:custGeom>
            <a:avLst/>
            <a:gdLst>
              <a:gd name="T0" fmla="*/ 768 w 1057"/>
              <a:gd name="T1" fmla="*/ 0 h 673"/>
              <a:gd name="T2" fmla="*/ 1056 w 1057"/>
              <a:gd name="T3" fmla="*/ 0 h 673"/>
              <a:gd name="T4" fmla="*/ 1056 w 1057"/>
              <a:gd name="T5" fmla="*/ 336 h 673"/>
              <a:gd name="T6" fmla="*/ 0 w 1057"/>
              <a:gd name="T7" fmla="*/ 336 h 673"/>
              <a:gd name="T8" fmla="*/ 0 w 1057"/>
              <a:gd name="T9" fmla="*/ 672 h 6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7" h="673">
                <a:moveTo>
                  <a:pt x="768" y="0"/>
                </a:moveTo>
                <a:lnTo>
                  <a:pt x="1056" y="0"/>
                </a:lnTo>
                <a:lnTo>
                  <a:pt x="1056" y="336"/>
                </a:lnTo>
                <a:lnTo>
                  <a:pt x="0" y="336"/>
                </a:lnTo>
                <a:lnTo>
                  <a:pt x="0" y="672"/>
                </a:lnTo>
              </a:path>
            </a:pathLst>
          </a:custGeom>
          <a:noFill/>
          <a:ln w="76200" cap="rnd" cmpd="sng">
            <a:solidFill>
              <a:schemeClr val="folHlink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resentations">
  <a:themeElements>
    <a:clrScheme name="">
      <a:dk1>
        <a:srgbClr val="000000"/>
      </a:dk1>
      <a:lt1>
        <a:srgbClr val="063DE8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FF2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Presentations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Presentation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esentation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esentation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Fuelinjection2</Template>
  <TotalTime>0</TotalTime>
  <Pages>48</Pages>
  <Words>799</Words>
  <Application>Microsoft Office PowerPoint</Application>
  <PresentationFormat>On-screen Show (4:3)</PresentationFormat>
  <Paragraphs>177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Times New Roman</vt:lpstr>
      <vt:lpstr>Presentations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Andrew Gibson</dc:creator>
  <cp:keywords/>
  <dc:description/>
  <cp:lastModifiedBy>Andrew Gibson</cp:lastModifiedBy>
  <cp:revision>27</cp:revision>
  <cp:lastPrinted>1998-10-04T18:28:20Z</cp:lastPrinted>
  <dcterms:created xsi:type="dcterms:W3CDTF">2018-12-06T16:22:34Z</dcterms:created>
  <dcterms:modified xsi:type="dcterms:W3CDTF">2022-01-12T10:04:32Z</dcterms:modified>
</cp:coreProperties>
</file>