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82" r:id="rId4"/>
    <p:sldId id="281" r:id="rId5"/>
    <p:sldId id="283" r:id="rId6"/>
    <p:sldId id="284" r:id="rId7"/>
    <p:sldId id="285" r:id="rId8"/>
    <p:sldId id="286" r:id="rId9"/>
    <p:sldId id="287" r:id="rId10"/>
    <p:sldId id="288" r:id="rId11"/>
    <p:sldId id="289" r:id="rId12"/>
    <p:sldId id="290" r:id="rId13"/>
    <p:sldId id="291" r:id="rId14"/>
    <p:sldId id="292" r:id="rId15"/>
    <p:sldId id="293" r:id="rId16"/>
    <p:sldId id="303" r:id="rId17"/>
    <p:sldId id="304" r:id="rId18"/>
    <p:sldId id="294" r:id="rId19"/>
    <p:sldId id="295" r:id="rId20"/>
    <p:sldId id="296" r:id="rId21"/>
    <p:sldId id="297" r:id="rId22"/>
    <p:sldId id="298" r:id="rId23"/>
    <p:sldId id="299" r:id="rId24"/>
    <p:sldId id="300" r:id="rId25"/>
    <p:sldId id="301" r:id="rId26"/>
    <p:sldId id="302" r:id="rId27"/>
    <p:sldId id="305" r:id="rId28"/>
    <p:sldId id="280"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4" d="100"/>
          <a:sy n="104" d="100"/>
        </p:scale>
        <p:origin x="68" y="1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19/01/2019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19/01/2019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19/01/2019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19/01/2019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19/01/2019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19/01/2019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19/01/2019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19/01/2019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5" Type="http://schemas.openxmlformats.org/officeDocument/2006/relationships/hyperlink" Target="http://blog.educastur.es/bloggeoing/tag/picture-description/" TargetMode="Externa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5" Type="http://schemas.openxmlformats.org/officeDocument/2006/relationships/hyperlink" Target="http://blog.educastur.es/bloggeoing/tag/picture-description/" TargetMode="Externa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cl.ac.uk/library/assets/external/teaching/referencing_quiz.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rlf.org.uk/resources/what-is-a-literature-review/"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learnhigher.ac.uk/writing-for-university/referencing/" TargetMode="External"/><Relationship Id="rId2" Type="http://schemas.openxmlformats.org/officeDocument/2006/relationships/hyperlink" Target="http://www.open.edu/openlearn/education/educational-technology-and-practice/educational-practice/developing-good-academic-practice/content-section-0?active-tab=content-tab" TargetMode="External"/><Relationship Id="rId1" Type="http://schemas.openxmlformats.org/officeDocument/2006/relationships/slideLayout" Target="../slideLayouts/slideLayout2.xml"/><Relationship Id="rId4" Type="http://schemas.openxmlformats.org/officeDocument/2006/relationships/hyperlink" Target="https://www.uwtsd.ac.uk/media/uwtsd-website/content-assets/documents/library-and-learning-resources/infoskills/harvard-e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577049" y="758952"/>
            <a:ext cx="8025413" cy="3566160"/>
          </a:xfrm>
        </p:spPr>
        <p:txBody>
          <a:bodyPr/>
          <a:lstStyle/>
          <a:p>
            <a:r>
              <a:rPr lang="en-GB" dirty="0" smtClean="0"/>
              <a:t>Referencing skills</a:t>
            </a:r>
            <a:endParaRPr lang="en-GB" dirty="0"/>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p:txBody>
          <a:bodyPr/>
          <a:lstStyle/>
          <a:p>
            <a:endParaRPr lang="en-GB" dirty="0"/>
          </a:p>
          <a:p>
            <a:r>
              <a:rPr lang="en-GB" dirty="0"/>
              <a:t>Lara Hopkinson</a:t>
            </a:r>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dirty="0"/>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dirty="0"/>
              <a:t>Furthering your academic skills</a:t>
            </a:r>
          </a:p>
          <a:p>
            <a:pPr lvl="1"/>
            <a:r>
              <a:rPr lang="en-GB" dirty="0"/>
              <a:t>Referencing</a:t>
            </a:r>
          </a:p>
          <a:p>
            <a:pPr lvl="2"/>
            <a:r>
              <a:rPr lang="en-GB" dirty="0"/>
              <a:t>Definitions </a:t>
            </a:r>
          </a:p>
          <a:p>
            <a:pPr lvl="2"/>
            <a:r>
              <a:rPr lang="en-GB" dirty="0"/>
              <a:t>Importance</a:t>
            </a:r>
          </a:p>
          <a:p>
            <a:pPr lvl="2"/>
            <a:r>
              <a:rPr lang="en-GB" dirty="0"/>
              <a:t>When it is required</a:t>
            </a:r>
          </a:p>
          <a:p>
            <a:pPr lvl="2"/>
            <a:r>
              <a:rPr lang="en-GB" dirty="0"/>
              <a:t>Quizzes </a:t>
            </a:r>
            <a:endParaRPr lang="en-GB" dirty="0" smtClean="0"/>
          </a:p>
          <a:p>
            <a:pPr lvl="2"/>
            <a:r>
              <a:rPr lang="en-GB" dirty="0" smtClean="0"/>
              <a:t>Work for the remainder of the session</a:t>
            </a:r>
            <a:endParaRPr lang="en-GB" dirty="0"/>
          </a:p>
          <a:p>
            <a:pPr lvl="2"/>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64D2-81DB-4F81-8B0D-D425DB363719}"/>
              </a:ext>
            </a:extLst>
          </p:cNvPr>
          <p:cNvSpPr>
            <a:spLocks noGrp="1"/>
          </p:cNvSpPr>
          <p:nvPr>
            <p:ph type="title"/>
          </p:nvPr>
        </p:nvSpPr>
        <p:spPr/>
        <p:txBody>
          <a:bodyPr/>
          <a:lstStyle/>
          <a:p>
            <a:r>
              <a:rPr lang="en-GB" dirty="0"/>
              <a:t>Some definitions…</a:t>
            </a:r>
          </a:p>
        </p:txBody>
      </p:sp>
      <p:sp>
        <p:nvSpPr>
          <p:cNvPr id="3" name="Content Placeholder 2">
            <a:extLst>
              <a:ext uri="{FF2B5EF4-FFF2-40B4-BE49-F238E27FC236}">
                <a16:creationId xmlns:a16="http://schemas.microsoft.com/office/drawing/2014/main" id="{D0B1A51A-2044-41FB-8617-CC09601DF79C}"/>
              </a:ext>
            </a:extLst>
          </p:cNvPr>
          <p:cNvSpPr>
            <a:spLocks noGrp="1"/>
          </p:cNvSpPr>
          <p:nvPr>
            <p:ph idx="1"/>
          </p:nvPr>
        </p:nvSpPr>
        <p:spPr/>
        <p:txBody>
          <a:bodyPr/>
          <a:lstStyle/>
          <a:p>
            <a:r>
              <a:rPr lang="en-GB" dirty="0"/>
              <a:t>What is…?</a:t>
            </a:r>
          </a:p>
          <a:p>
            <a:r>
              <a:rPr lang="en-GB" dirty="0"/>
              <a:t>A </a:t>
            </a:r>
            <a:r>
              <a:rPr lang="en-GB" b="1" dirty="0"/>
              <a:t>citation</a:t>
            </a:r>
            <a:r>
              <a:rPr lang="en-GB" dirty="0"/>
              <a:t>?</a:t>
            </a:r>
          </a:p>
          <a:p>
            <a:pPr lvl="1"/>
            <a:r>
              <a:rPr lang="en-GB" dirty="0"/>
              <a:t>“</a:t>
            </a:r>
            <a:r>
              <a:rPr lang="en-GB" i="1" dirty="0"/>
              <a:t>The ‘indicator’ placed in text to show you have used a source of information”</a:t>
            </a:r>
          </a:p>
          <a:p>
            <a:r>
              <a:rPr lang="en-GB" dirty="0"/>
              <a:t>A </a:t>
            </a:r>
            <a:r>
              <a:rPr lang="en-GB" b="1" dirty="0"/>
              <a:t>reference list</a:t>
            </a:r>
            <a:r>
              <a:rPr lang="en-GB" dirty="0"/>
              <a:t>?</a:t>
            </a:r>
          </a:p>
          <a:p>
            <a:pPr lvl="1"/>
            <a:r>
              <a:rPr lang="en-GB" dirty="0"/>
              <a:t>“</a:t>
            </a:r>
            <a:r>
              <a:rPr lang="en-GB" i="1" dirty="0"/>
              <a:t>List at the end of your work indicating all the sources of information used, with details provided as per the type of referencing used”</a:t>
            </a:r>
          </a:p>
          <a:p>
            <a:r>
              <a:rPr lang="en-GB" dirty="0"/>
              <a:t>A </a:t>
            </a:r>
            <a:r>
              <a:rPr lang="en-GB" b="1" dirty="0"/>
              <a:t>bibliography</a:t>
            </a:r>
            <a:r>
              <a:rPr lang="en-GB" dirty="0"/>
              <a:t>?</a:t>
            </a:r>
          </a:p>
          <a:p>
            <a:pPr lvl="1"/>
            <a:r>
              <a:rPr lang="en-GB" dirty="0"/>
              <a:t>“</a:t>
            </a:r>
            <a:r>
              <a:rPr lang="en-GB" i="1" dirty="0"/>
              <a:t>List of all other works used to formulate the document but NOT specifically referred to within the text e.g. wider reading”</a:t>
            </a:r>
            <a:endParaRPr lang="en-GB" dirty="0"/>
          </a:p>
        </p:txBody>
      </p:sp>
    </p:spTree>
    <p:extLst>
      <p:ext uri="{BB962C8B-B14F-4D97-AF65-F5344CB8AC3E}">
        <p14:creationId xmlns:p14="http://schemas.microsoft.com/office/powerpoint/2010/main" val="30456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8677A-1C5E-4206-84F0-1CEEF8222DE7}"/>
              </a:ext>
            </a:extLst>
          </p:cNvPr>
          <p:cNvSpPr>
            <a:spLocks noGrp="1"/>
          </p:cNvSpPr>
          <p:nvPr>
            <p:ph type="title"/>
          </p:nvPr>
        </p:nvSpPr>
        <p:spPr>
          <a:xfrm>
            <a:off x="822960" y="286604"/>
            <a:ext cx="7543800" cy="1450757"/>
          </a:xfrm>
        </p:spPr>
        <p:txBody>
          <a:bodyPr/>
          <a:lstStyle/>
          <a:p>
            <a:r>
              <a:rPr lang="en-GB" dirty="0"/>
              <a:t>Why is referencing important?</a:t>
            </a:r>
          </a:p>
        </p:txBody>
      </p:sp>
      <p:sp>
        <p:nvSpPr>
          <p:cNvPr id="4" name="TextBox 3">
            <a:extLst>
              <a:ext uri="{FF2B5EF4-FFF2-40B4-BE49-F238E27FC236}">
                <a16:creationId xmlns:a16="http://schemas.microsoft.com/office/drawing/2014/main" id="{2E5F9DD8-7F46-4825-B21A-E25E58A68BA9}"/>
              </a:ext>
            </a:extLst>
          </p:cNvPr>
          <p:cNvSpPr txBox="1"/>
          <p:nvPr/>
        </p:nvSpPr>
        <p:spPr>
          <a:xfrm>
            <a:off x="1561268" y="6232124"/>
            <a:ext cx="5355698" cy="230832"/>
          </a:xfrm>
          <a:prstGeom prst="rect">
            <a:avLst/>
          </a:prstGeom>
          <a:noFill/>
        </p:spPr>
        <p:txBody>
          <a:bodyPr wrap="square" rtlCol="0">
            <a:spAutoFit/>
          </a:bodyPr>
          <a:lstStyle/>
          <a:p>
            <a:r>
              <a:rPr lang="en-GB" sz="900">
                <a:hlinkClick r:id="rId2" tooltip="http://blog.educastur.es/bloggeoing/tag/picture-description/"/>
              </a:rPr>
              <a:t>This Photo</a:t>
            </a:r>
            <a:r>
              <a:rPr lang="en-GB" sz="900"/>
              <a:t> by Unknown Author is licensed under </a:t>
            </a:r>
            <a:r>
              <a:rPr lang="en-GB" sz="900">
                <a:hlinkClick r:id="rId3" tooltip="https://creativecommons.org/licenses/by-nc-nd/3.0/"/>
              </a:rPr>
              <a:t>CC BY-NC-ND</a:t>
            </a:r>
            <a:endParaRPr lang="en-GB" sz="900" dirty="0"/>
          </a:p>
        </p:txBody>
      </p:sp>
      <p:pic>
        <p:nvPicPr>
          <p:cNvPr id="5" name="Picture 4">
            <a:extLst>
              <a:ext uri="{FF2B5EF4-FFF2-40B4-BE49-F238E27FC236}">
                <a16:creationId xmlns:a16="http://schemas.microsoft.com/office/drawing/2014/main" id="{C3E7C0CD-D7E9-4BA3-A249-78BD5BBBEDA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3454337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B3083-7058-4B2C-B94A-ABE059483344}"/>
              </a:ext>
            </a:extLst>
          </p:cNvPr>
          <p:cNvSpPr>
            <a:spLocks noGrp="1"/>
          </p:cNvSpPr>
          <p:nvPr>
            <p:ph type="title"/>
          </p:nvPr>
        </p:nvSpPr>
        <p:spPr/>
        <p:txBody>
          <a:bodyPr/>
          <a:lstStyle/>
          <a:p>
            <a:r>
              <a:rPr lang="en-GB" dirty="0"/>
              <a:t>Why is referencing important?</a:t>
            </a:r>
          </a:p>
        </p:txBody>
      </p:sp>
      <p:sp>
        <p:nvSpPr>
          <p:cNvPr id="3" name="Content Placeholder 2">
            <a:extLst>
              <a:ext uri="{FF2B5EF4-FFF2-40B4-BE49-F238E27FC236}">
                <a16:creationId xmlns:a16="http://schemas.microsoft.com/office/drawing/2014/main" id="{6A7881AC-467C-49C0-BA51-EBC86BA432F3}"/>
              </a:ext>
            </a:extLst>
          </p:cNvPr>
          <p:cNvSpPr>
            <a:spLocks noGrp="1"/>
          </p:cNvSpPr>
          <p:nvPr>
            <p:ph idx="1"/>
          </p:nvPr>
        </p:nvSpPr>
        <p:spPr/>
        <p:txBody>
          <a:bodyPr/>
          <a:lstStyle/>
          <a:p>
            <a:r>
              <a:rPr lang="en-GB" dirty="0"/>
              <a:t>Outline reading around a subject area</a:t>
            </a:r>
          </a:p>
          <a:p>
            <a:r>
              <a:rPr lang="en-GB" dirty="0"/>
              <a:t>Use of other people’s work helps to refine academic arguments</a:t>
            </a:r>
          </a:p>
          <a:p>
            <a:r>
              <a:rPr lang="en-GB" dirty="0"/>
              <a:t>Assess validity of work</a:t>
            </a:r>
          </a:p>
          <a:p>
            <a:r>
              <a:rPr lang="en-GB" dirty="0"/>
              <a:t>Provides level of authenticity</a:t>
            </a:r>
          </a:p>
          <a:p>
            <a:r>
              <a:rPr lang="en-GB" dirty="0"/>
              <a:t>GOOD ACADEMIC PRACTICE!!!</a:t>
            </a:r>
          </a:p>
          <a:p>
            <a:endParaRPr lang="en-GB" dirty="0"/>
          </a:p>
        </p:txBody>
      </p:sp>
    </p:spTree>
    <p:extLst>
      <p:ext uri="{BB962C8B-B14F-4D97-AF65-F5344CB8AC3E}">
        <p14:creationId xmlns:p14="http://schemas.microsoft.com/office/powerpoint/2010/main" val="203991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E3238-0F78-42DB-9E5D-43FCD1F34CDA}"/>
              </a:ext>
            </a:extLst>
          </p:cNvPr>
          <p:cNvSpPr>
            <a:spLocks noGrp="1"/>
          </p:cNvSpPr>
          <p:nvPr>
            <p:ph type="title"/>
          </p:nvPr>
        </p:nvSpPr>
        <p:spPr/>
        <p:txBody>
          <a:bodyPr/>
          <a:lstStyle/>
          <a:p>
            <a:r>
              <a:rPr lang="en-GB" dirty="0"/>
              <a:t>When do you reference?</a:t>
            </a:r>
          </a:p>
        </p:txBody>
      </p:sp>
      <p:sp>
        <p:nvSpPr>
          <p:cNvPr id="4" name="TextBox 3">
            <a:extLst>
              <a:ext uri="{FF2B5EF4-FFF2-40B4-BE49-F238E27FC236}">
                <a16:creationId xmlns:a16="http://schemas.microsoft.com/office/drawing/2014/main" id="{90D8A3E2-3BA3-4F06-B734-507FB9DFF71A}"/>
              </a:ext>
            </a:extLst>
          </p:cNvPr>
          <p:cNvSpPr txBox="1"/>
          <p:nvPr/>
        </p:nvSpPr>
        <p:spPr>
          <a:xfrm>
            <a:off x="1561268" y="6232124"/>
            <a:ext cx="5355698" cy="230832"/>
          </a:xfrm>
          <a:prstGeom prst="rect">
            <a:avLst/>
          </a:prstGeom>
          <a:noFill/>
        </p:spPr>
        <p:txBody>
          <a:bodyPr wrap="square" rtlCol="0">
            <a:spAutoFit/>
          </a:bodyPr>
          <a:lstStyle/>
          <a:p>
            <a:r>
              <a:rPr lang="en-GB" sz="900">
                <a:hlinkClick r:id="rId2" tooltip="http://blog.educastur.es/bloggeoing/tag/picture-description/"/>
              </a:rPr>
              <a:t>This Photo</a:t>
            </a:r>
            <a:r>
              <a:rPr lang="en-GB" sz="900"/>
              <a:t> by Unknown Author is licensed under </a:t>
            </a:r>
            <a:r>
              <a:rPr lang="en-GB" sz="900">
                <a:hlinkClick r:id="rId3" tooltip="https://creativecommons.org/licenses/by-nc-nd/3.0/"/>
              </a:rPr>
              <a:t>CC BY-NC-ND</a:t>
            </a:r>
            <a:endParaRPr lang="en-GB" sz="900" dirty="0"/>
          </a:p>
        </p:txBody>
      </p:sp>
      <p:pic>
        <p:nvPicPr>
          <p:cNvPr id="5" name="Picture 4">
            <a:extLst>
              <a:ext uri="{FF2B5EF4-FFF2-40B4-BE49-F238E27FC236}">
                <a16:creationId xmlns:a16="http://schemas.microsoft.com/office/drawing/2014/main" id="{152A2F3B-AFFF-4056-B802-3CC49F02387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 xmlns:a1611="http://schemas.microsoft.com/office/drawing/2016/11/main" r:id="rId5"/>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274566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E9667-F92A-4893-8E1C-CCF8074A7499}"/>
              </a:ext>
            </a:extLst>
          </p:cNvPr>
          <p:cNvSpPr>
            <a:spLocks noGrp="1"/>
          </p:cNvSpPr>
          <p:nvPr>
            <p:ph type="title"/>
          </p:nvPr>
        </p:nvSpPr>
        <p:spPr>
          <a:xfrm>
            <a:off x="710214" y="286604"/>
            <a:ext cx="7830104" cy="1450757"/>
          </a:xfrm>
        </p:spPr>
        <p:txBody>
          <a:bodyPr/>
          <a:lstStyle/>
          <a:p>
            <a:r>
              <a:rPr lang="en-GB" dirty="0"/>
              <a:t>Quiz – When do you reference?</a:t>
            </a:r>
          </a:p>
        </p:txBody>
      </p:sp>
      <p:sp>
        <p:nvSpPr>
          <p:cNvPr id="3" name="Content Placeholder 2">
            <a:extLst>
              <a:ext uri="{FF2B5EF4-FFF2-40B4-BE49-F238E27FC236}">
                <a16:creationId xmlns:a16="http://schemas.microsoft.com/office/drawing/2014/main" id="{8B2929C5-2F78-4984-966C-7F07DAD0AAF8}"/>
              </a:ext>
            </a:extLst>
          </p:cNvPr>
          <p:cNvSpPr>
            <a:spLocks noGrp="1"/>
          </p:cNvSpPr>
          <p:nvPr>
            <p:ph idx="1"/>
          </p:nvPr>
        </p:nvSpPr>
        <p:spPr/>
        <p:txBody>
          <a:bodyPr/>
          <a:lstStyle/>
          <a:p>
            <a:r>
              <a:rPr lang="en-GB" dirty="0"/>
              <a:t>Which of the following should be accompanied by a citation / reference?</a:t>
            </a:r>
          </a:p>
          <a:p>
            <a:pPr marL="457200" indent="-457200">
              <a:buFont typeface="+mj-lt"/>
              <a:buAutoNum type="arabicPeriod"/>
            </a:pPr>
            <a:r>
              <a:rPr lang="en-GB" dirty="0"/>
              <a:t>Someone else’s ideas / opinions on a topic?</a:t>
            </a:r>
          </a:p>
          <a:p>
            <a:pPr marL="457200" indent="-457200">
              <a:buFont typeface="+mj-lt"/>
              <a:buAutoNum type="arabicPeriod"/>
            </a:pPr>
            <a:r>
              <a:rPr lang="en-GB" dirty="0"/>
              <a:t>Specific facts or information from a source of literature?</a:t>
            </a:r>
          </a:p>
          <a:p>
            <a:pPr marL="457200" indent="-457200">
              <a:buFont typeface="+mj-lt"/>
              <a:buAutoNum type="arabicPeriod"/>
            </a:pPr>
            <a:r>
              <a:rPr lang="en-GB" dirty="0"/>
              <a:t>Images, diagrams or tables copied from any source of info?</a:t>
            </a:r>
          </a:p>
          <a:p>
            <a:pPr marL="457200" indent="-457200">
              <a:buFont typeface="+mj-lt"/>
              <a:buAutoNum type="arabicPeriod"/>
            </a:pPr>
            <a:r>
              <a:rPr lang="en-GB" dirty="0"/>
              <a:t>Commonly known facts &amp; information?</a:t>
            </a:r>
          </a:p>
          <a:p>
            <a:pPr marL="457200" indent="-457200">
              <a:buFont typeface="+mj-lt"/>
              <a:buAutoNum type="arabicPeriod"/>
            </a:pPr>
            <a:r>
              <a:rPr lang="en-GB" dirty="0"/>
              <a:t>Your own thoughts and ideas on a topic?</a:t>
            </a:r>
          </a:p>
          <a:p>
            <a:pPr marL="457200" indent="-457200">
              <a:buFont typeface="+mj-lt"/>
              <a:buAutoNum type="arabicPeriod"/>
            </a:pPr>
            <a:r>
              <a:rPr lang="en-GB" dirty="0"/>
              <a:t>Short or long quotes?</a:t>
            </a:r>
          </a:p>
          <a:p>
            <a:endParaRPr lang="en-GB" dirty="0"/>
          </a:p>
        </p:txBody>
      </p:sp>
    </p:spTree>
    <p:extLst>
      <p:ext uri="{BB962C8B-B14F-4D97-AF65-F5344CB8AC3E}">
        <p14:creationId xmlns:p14="http://schemas.microsoft.com/office/powerpoint/2010/main" val="3649544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EA85-0703-436E-83DB-187DDDEE449E}"/>
              </a:ext>
            </a:extLst>
          </p:cNvPr>
          <p:cNvSpPr>
            <a:spLocks noGrp="1"/>
          </p:cNvSpPr>
          <p:nvPr>
            <p:ph type="title"/>
          </p:nvPr>
        </p:nvSpPr>
        <p:spPr/>
        <p:txBody>
          <a:bodyPr/>
          <a:lstStyle/>
          <a:p>
            <a:r>
              <a:rPr lang="en-GB" dirty="0"/>
              <a:t>Other points to note…</a:t>
            </a:r>
          </a:p>
        </p:txBody>
      </p:sp>
      <p:sp>
        <p:nvSpPr>
          <p:cNvPr id="3" name="Content Placeholder 2">
            <a:extLst>
              <a:ext uri="{FF2B5EF4-FFF2-40B4-BE49-F238E27FC236}">
                <a16:creationId xmlns:a16="http://schemas.microsoft.com/office/drawing/2014/main" id="{BA9D7442-3638-4869-B31B-FAB27DBDA4E7}"/>
              </a:ext>
            </a:extLst>
          </p:cNvPr>
          <p:cNvSpPr>
            <a:spLocks noGrp="1"/>
          </p:cNvSpPr>
          <p:nvPr>
            <p:ph idx="1"/>
          </p:nvPr>
        </p:nvSpPr>
        <p:spPr/>
        <p:txBody>
          <a:bodyPr/>
          <a:lstStyle/>
          <a:p>
            <a:r>
              <a:rPr lang="en-GB" dirty="0"/>
              <a:t>Cite / reference LIBERALLY</a:t>
            </a:r>
          </a:p>
          <a:p>
            <a:r>
              <a:rPr lang="en-GB" dirty="0"/>
              <a:t>Vary sources as much as possible</a:t>
            </a:r>
          </a:p>
          <a:p>
            <a:r>
              <a:rPr lang="en-GB" dirty="0"/>
              <a:t>Take care with your sources…</a:t>
            </a:r>
          </a:p>
          <a:p>
            <a:r>
              <a:rPr lang="en-GB" dirty="0"/>
              <a:t>Has the information been formally presented?</a:t>
            </a:r>
          </a:p>
          <a:p>
            <a:r>
              <a:rPr lang="en-GB" dirty="0"/>
              <a:t>Is the source of info in a tangible form?</a:t>
            </a:r>
          </a:p>
          <a:p>
            <a:r>
              <a:rPr lang="en-GB" dirty="0"/>
              <a:t>Does someone take ‘ownership’ of the information?</a:t>
            </a:r>
          </a:p>
          <a:p>
            <a:endParaRPr lang="en-GB" dirty="0"/>
          </a:p>
        </p:txBody>
      </p:sp>
    </p:spTree>
    <p:extLst>
      <p:ext uri="{BB962C8B-B14F-4D97-AF65-F5344CB8AC3E}">
        <p14:creationId xmlns:p14="http://schemas.microsoft.com/office/powerpoint/2010/main" val="932840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7F37C-FA2A-4E84-A5BA-E0E572AD877D}"/>
              </a:ext>
            </a:extLst>
          </p:cNvPr>
          <p:cNvSpPr>
            <a:spLocks noGrp="1"/>
          </p:cNvSpPr>
          <p:nvPr>
            <p:ph type="title"/>
          </p:nvPr>
        </p:nvSpPr>
        <p:spPr/>
        <p:txBody>
          <a:bodyPr/>
          <a:lstStyle/>
          <a:p>
            <a:r>
              <a:rPr lang="en-GB" dirty="0"/>
              <a:t>Quiz – Referencing situations</a:t>
            </a:r>
          </a:p>
        </p:txBody>
      </p:sp>
      <p:sp>
        <p:nvSpPr>
          <p:cNvPr id="3" name="Content Placeholder 2">
            <a:extLst>
              <a:ext uri="{FF2B5EF4-FFF2-40B4-BE49-F238E27FC236}">
                <a16:creationId xmlns:a16="http://schemas.microsoft.com/office/drawing/2014/main" id="{DA95FC8E-63A0-459C-B464-10BA0D3B8C5E}"/>
              </a:ext>
            </a:extLst>
          </p:cNvPr>
          <p:cNvSpPr>
            <a:spLocks noGrp="1"/>
          </p:cNvSpPr>
          <p:nvPr>
            <p:ph idx="1"/>
          </p:nvPr>
        </p:nvSpPr>
        <p:spPr>
          <a:xfrm>
            <a:off x="822959" y="1845733"/>
            <a:ext cx="7543801" cy="4634965"/>
          </a:xfrm>
        </p:spPr>
        <p:txBody>
          <a:bodyPr>
            <a:normAutofit lnSpcReduction="10000"/>
          </a:bodyPr>
          <a:lstStyle/>
          <a:p>
            <a:r>
              <a:rPr lang="en-GB" dirty="0"/>
              <a:t>Which of these situations require a reference?</a:t>
            </a:r>
          </a:p>
          <a:p>
            <a:pPr marL="749808" lvl="1" indent="-457200">
              <a:buFont typeface="+mj-lt"/>
              <a:buAutoNum type="arabicPeriod"/>
            </a:pPr>
            <a:r>
              <a:rPr lang="en-GB" dirty="0"/>
              <a:t>You are sitting on a train and two professors from your university, who you recognise, sit in the seat in front of you.  They begin to discuss a subject of interest to you – as you have to write an assignment on it – and you can hear their conversation quite clearly.  You make a mental note of what they say, think about it yourself, and later integrate their ideas into your assignment.</a:t>
            </a:r>
          </a:p>
          <a:p>
            <a:pPr marL="749808" lvl="1" indent="-457200">
              <a:buFont typeface="+mj-lt"/>
              <a:buAutoNum type="arabicPeriod"/>
            </a:pPr>
            <a:r>
              <a:rPr lang="en-GB" dirty="0"/>
              <a:t>A week or so ago, you were a passenger in a car and you were listening to the car radio. A speaker – you didn’t make a note of the name of the speaker – on a radio programme made some interesting and original remarks on a theory of interest to you.  You think about these ideas and then summarise them in an assignment.</a:t>
            </a:r>
          </a:p>
          <a:p>
            <a:pPr marL="749808" lvl="1" indent="-457200">
              <a:buFont typeface="+mj-lt"/>
              <a:buAutoNum type="arabicPeriod"/>
            </a:pPr>
            <a:r>
              <a:rPr lang="en-GB" dirty="0"/>
              <a:t>When you were younger – a few years ago – you went to hear a talk by a scientist (you can’t remember who it was now) who spoke about a subject that now connects with your current degree studies.  Over the years you had thought about what had been said by the scientist, agreed with this viewpoint, and ‘adopted’ it as your own opinion.  You write an assignment on the topic in question and integrate this viewpoint as your own opinion into your work.</a:t>
            </a:r>
          </a:p>
        </p:txBody>
      </p:sp>
    </p:spTree>
    <p:extLst>
      <p:ext uri="{BB962C8B-B14F-4D97-AF65-F5344CB8AC3E}">
        <p14:creationId xmlns:p14="http://schemas.microsoft.com/office/powerpoint/2010/main" val="258576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EE0FD-D964-49C3-A06B-FA2E51ED5779}"/>
              </a:ext>
            </a:extLst>
          </p:cNvPr>
          <p:cNvSpPr>
            <a:spLocks noGrp="1"/>
          </p:cNvSpPr>
          <p:nvPr>
            <p:ph type="title"/>
          </p:nvPr>
        </p:nvSpPr>
        <p:spPr/>
        <p:txBody>
          <a:bodyPr/>
          <a:lstStyle/>
          <a:p>
            <a:r>
              <a:rPr lang="en-GB" dirty="0"/>
              <a:t>Quiz – how to cite?</a:t>
            </a:r>
          </a:p>
        </p:txBody>
      </p:sp>
      <p:sp>
        <p:nvSpPr>
          <p:cNvPr id="3" name="Content Placeholder 2">
            <a:extLst>
              <a:ext uri="{FF2B5EF4-FFF2-40B4-BE49-F238E27FC236}">
                <a16:creationId xmlns:a16="http://schemas.microsoft.com/office/drawing/2014/main" id="{0BC0DD89-47F5-4193-A27C-11A66F9839C4}"/>
              </a:ext>
            </a:extLst>
          </p:cNvPr>
          <p:cNvSpPr>
            <a:spLocks noGrp="1"/>
          </p:cNvSpPr>
          <p:nvPr>
            <p:ph idx="1"/>
          </p:nvPr>
        </p:nvSpPr>
        <p:spPr/>
        <p:txBody>
          <a:bodyPr/>
          <a:lstStyle/>
          <a:p>
            <a:r>
              <a:rPr lang="en-GB" dirty="0"/>
              <a:t>How do you cite in the example below?</a:t>
            </a:r>
          </a:p>
          <a:p>
            <a:r>
              <a:rPr lang="en-GB" dirty="0"/>
              <a:t>You read an ‘Introduction to XYZ’  book by Clarke and Young (2009), who quote Khan (2007), who in turn has summarised the ideas of Rodwell (2005), Baker (2003) and Hardy (2002).  You are particularly interested in Rodwell, Baker, and Hardy’s ideas and want to use them in your assignment.</a:t>
            </a:r>
          </a:p>
          <a:p>
            <a:endParaRPr lang="en-GB" dirty="0"/>
          </a:p>
          <a:p>
            <a:r>
              <a:rPr lang="en-GB" dirty="0"/>
              <a:t>Rodwell (2005), Baker (2003), and Hardy (2002) all agree that clear motivation for learning  is an essential element for mature students in their successful negotiation of the first semester of a degree course (Summarised by Khan 2007, in Clarke and Young 2009, p.33).</a:t>
            </a:r>
          </a:p>
          <a:p>
            <a:endParaRPr lang="en-GB" dirty="0"/>
          </a:p>
        </p:txBody>
      </p:sp>
    </p:spTree>
    <p:extLst>
      <p:ext uri="{BB962C8B-B14F-4D97-AF65-F5344CB8AC3E}">
        <p14:creationId xmlns:p14="http://schemas.microsoft.com/office/powerpoint/2010/main" val="172955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AA375-BE7D-4D16-97B3-6D82FC56B480}"/>
              </a:ext>
            </a:extLst>
          </p:cNvPr>
          <p:cNvSpPr>
            <a:spLocks noGrp="1"/>
          </p:cNvSpPr>
          <p:nvPr>
            <p:ph type="title"/>
          </p:nvPr>
        </p:nvSpPr>
        <p:spPr/>
        <p:txBody>
          <a:bodyPr/>
          <a:lstStyle/>
          <a:p>
            <a:r>
              <a:rPr lang="en-GB" dirty="0"/>
              <a:t>Correct referencing (Harvard)</a:t>
            </a:r>
          </a:p>
        </p:txBody>
      </p:sp>
      <p:sp>
        <p:nvSpPr>
          <p:cNvPr id="3" name="Content Placeholder 2">
            <a:extLst>
              <a:ext uri="{FF2B5EF4-FFF2-40B4-BE49-F238E27FC236}">
                <a16:creationId xmlns:a16="http://schemas.microsoft.com/office/drawing/2014/main" id="{53A453C8-6A06-4AF6-B1EB-9DB7CF9C81AB}"/>
              </a:ext>
            </a:extLst>
          </p:cNvPr>
          <p:cNvSpPr>
            <a:spLocks noGrp="1"/>
          </p:cNvSpPr>
          <p:nvPr>
            <p:ph idx="1"/>
          </p:nvPr>
        </p:nvSpPr>
        <p:spPr/>
        <p:txBody>
          <a:bodyPr/>
          <a:lstStyle/>
          <a:p>
            <a:r>
              <a:rPr lang="en-GB" dirty="0"/>
              <a:t>System of referencing used at UWTSD</a:t>
            </a:r>
          </a:p>
          <a:p>
            <a:r>
              <a:rPr lang="en-GB" dirty="0"/>
              <a:t>In essence…</a:t>
            </a:r>
          </a:p>
          <a:p>
            <a:pPr lvl="1"/>
            <a:r>
              <a:rPr lang="en-GB" dirty="0"/>
              <a:t>Name of the author(s)</a:t>
            </a:r>
          </a:p>
          <a:p>
            <a:pPr lvl="1"/>
            <a:r>
              <a:rPr lang="en-GB" dirty="0"/>
              <a:t>Year published</a:t>
            </a:r>
          </a:p>
          <a:p>
            <a:pPr lvl="1"/>
            <a:r>
              <a:rPr lang="en-GB" dirty="0"/>
              <a:t>Title</a:t>
            </a:r>
          </a:p>
          <a:p>
            <a:pPr lvl="1"/>
            <a:r>
              <a:rPr lang="en-GB" dirty="0"/>
              <a:t>City published</a:t>
            </a:r>
          </a:p>
          <a:p>
            <a:pPr lvl="1"/>
            <a:r>
              <a:rPr lang="en-GB" dirty="0"/>
              <a:t>Publisher</a:t>
            </a:r>
          </a:p>
          <a:p>
            <a:pPr lvl="1"/>
            <a:r>
              <a:rPr lang="en-GB" dirty="0"/>
              <a:t>Pages used</a:t>
            </a:r>
          </a:p>
          <a:p>
            <a:r>
              <a:rPr lang="en-GB" dirty="0"/>
              <a:t>E.g. Last name, First Initial. (Year published). </a:t>
            </a:r>
            <a:r>
              <a:rPr lang="en-GB" i="1" dirty="0"/>
              <a:t>Title</a:t>
            </a:r>
            <a:r>
              <a:rPr lang="en-GB" dirty="0"/>
              <a:t>. City: Publisher, Page(s).</a:t>
            </a:r>
          </a:p>
        </p:txBody>
      </p:sp>
    </p:spTree>
    <p:extLst>
      <p:ext uri="{BB962C8B-B14F-4D97-AF65-F5344CB8AC3E}">
        <p14:creationId xmlns:p14="http://schemas.microsoft.com/office/powerpoint/2010/main" val="1844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847B-9F4C-470C-962B-AFBD1AC0EDBF}"/>
              </a:ext>
            </a:extLst>
          </p:cNvPr>
          <p:cNvSpPr>
            <a:spLocks noGrp="1"/>
          </p:cNvSpPr>
          <p:nvPr>
            <p:ph type="title"/>
          </p:nvPr>
        </p:nvSpPr>
        <p:spPr/>
        <p:txBody>
          <a:bodyPr/>
          <a:lstStyle/>
          <a:p>
            <a:r>
              <a:rPr lang="en-GB" dirty="0"/>
              <a:t>Quiz – how to Harvard reference</a:t>
            </a:r>
          </a:p>
        </p:txBody>
      </p:sp>
      <p:sp>
        <p:nvSpPr>
          <p:cNvPr id="3" name="Content Placeholder 2">
            <a:extLst>
              <a:ext uri="{FF2B5EF4-FFF2-40B4-BE49-F238E27FC236}">
                <a16:creationId xmlns:a16="http://schemas.microsoft.com/office/drawing/2014/main" id="{93199985-4E16-4752-BE25-C45977E3108F}"/>
              </a:ext>
            </a:extLst>
          </p:cNvPr>
          <p:cNvSpPr>
            <a:spLocks noGrp="1"/>
          </p:cNvSpPr>
          <p:nvPr>
            <p:ph idx="1"/>
          </p:nvPr>
        </p:nvSpPr>
        <p:spPr>
          <a:xfrm>
            <a:off x="822959" y="1845734"/>
            <a:ext cx="7543801" cy="4510678"/>
          </a:xfrm>
        </p:spPr>
        <p:txBody>
          <a:bodyPr>
            <a:normAutofit fontScale="85000" lnSpcReduction="20000"/>
          </a:bodyPr>
          <a:lstStyle/>
          <a:p>
            <a:r>
              <a:rPr lang="en-GB" sz="2400" dirty="0"/>
              <a:t>Book</a:t>
            </a:r>
          </a:p>
          <a:p>
            <a:pPr lvl="1"/>
            <a:r>
              <a:rPr lang="en-GB" dirty="0"/>
              <a:t>A. </a:t>
            </a:r>
            <a:r>
              <a:rPr lang="en-GB" sz="2000" i="1" dirty="0"/>
              <a:t>Physics and chemistry of the solar system</a:t>
            </a:r>
            <a:r>
              <a:rPr lang="en-GB" sz="2000" dirty="0"/>
              <a:t>. San Diego: Academic Press. Lewis, J. S. 1997.</a:t>
            </a:r>
          </a:p>
          <a:p>
            <a:pPr lvl="1"/>
            <a:r>
              <a:rPr lang="en-GB" sz="2000" dirty="0"/>
              <a:t>B. Lewis, J. S. 1997. </a:t>
            </a:r>
            <a:r>
              <a:rPr lang="en-GB" sz="2000" i="1" dirty="0"/>
              <a:t>Physics and chemistry of the solar system</a:t>
            </a:r>
            <a:r>
              <a:rPr lang="en-GB" sz="2000" dirty="0"/>
              <a:t>. San Diego: Academic Press.</a:t>
            </a:r>
          </a:p>
          <a:p>
            <a:pPr lvl="1"/>
            <a:r>
              <a:rPr lang="en-GB" sz="2000" dirty="0"/>
              <a:t>C. </a:t>
            </a:r>
            <a:r>
              <a:rPr lang="en-GB" sz="2000" i="1" dirty="0"/>
              <a:t>Physics and chemistry of the solar system</a:t>
            </a:r>
            <a:r>
              <a:rPr lang="en-GB" sz="2000" dirty="0"/>
              <a:t>. Lewis, J. S. 1997.</a:t>
            </a:r>
          </a:p>
          <a:p>
            <a:pPr lvl="1"/>
            <a:r>
              <a:rPr lang="en-GB" sz="2000" dirty="0"/>
              <a:t>D. Lewis, J. S. </a:t>
            </a:r>
            <a:r>
              <a:rPr lang="en-GB" sz="2000" i="1" dirty="0"/>
              <a:t>Physics and chemistry of the solar system</a:t>
            </a:r>
            <a:r>
              <a:rPr lang="en-GB" sz="2000" dirty="0"/>
              <a:t>. San Diego: 1997.</a:t>
            </a:r>
          </a:p>
          <a:p>
            <a:r>
              <a:rPr lang="en-GB" sz="2400" dirty="0"/>
              <a:t>Chapter in an edited book</a:t>
            </a:r>
          </a:p>
          <a:p>
            <a:pPr lvl="1"/>
            <a:r>
              <a:rPr lang="en-GB" sz="2000" dirty="0"/>
              <a:t>A. Smith, J. 1980. The instruments of Hungarian folk dance music. In: Jones, R. and Green, D. eds. </a:t>
            </a:r>
            <a:r>
              <a:rPr lang="en-GB" sz="2000" i="1" dirty="0"/>
              <a:t>Folk music of Eastern Europe</a:t>
            </a:r>
            <a:r>
              <a:rPr lang="en-GB" sz="2000" dirty="0"/>
              <a:t>. London: Edward Arnold, pp. 46-59.</a:t>
            </a:r>
          </a:p>
          <a:p>
            <a:pPr lvl="1"/>
            <a:r>
              <a:rPr lang="en-GB" sz="2000" dirty="0"/>
              <a:t>B. Jones, R. and Green, D. eds. </a:t>
            </a:r>
            <a:r>
              <a:rPr lang="en-GB" sz="2000" i="1" dirty="0"/>
              <a:t>Folk music of Eastern Europe</a:t>
            </a:r>
            <a:r>
              <a:rPr lang="en-GB" sz="2000" dirty="0"/>
              <a:t>. The instruments of Hungarian folk dance music. Smith J. 1980, pp. 46-59. London: Edward Arnold, pp. 46-59.</a:t>
            </a:r>
          </a:p>
          <a:p>
            <a:pPr lvl="1"/>
            <a:r>
              <a:rPr lang="en-GB" sz="2000" dirty="0"/>
              <a:t>C. Smith, J. 1980. The instruments of Hungarian folk dance music, pp. 46-59. In: Jones, R. and Green, D. eds. </a:t>
            </a:r>
            <a:r>
              <a:rPr lang="en-GB" sz="2000" i="1" dirty="0"/>
              <a:t>Folk music of Eastern Europe</a:t>
            </a:r>
            <a:r>
              <a:rPr lang="en-GB" sz="2000" dirty="0"/>
              <a:t>. London: Edward Arnold.</a:t>
            </a:r>
          </a:p>
          <a:p>
            <a:pPr lvl="1"/>
            <a:r>
              <a:rPr lang="en-GB" sz="2000" dirty="0"/>
              <a:t>D. Jones, R. and Green, D. eds. </a:t>
            </a:r>
            <a:r>
              <a:rPr lang="en-GB" sz="2000" i="1" dirty="0"/>
              <a:t>Folk music of Eastern Europe</a:t>
            </a:r>
            <a:r>
              <a:rPr lang="en-GB" sz="2000" dirty="0"/>
              <a:t>. London: Edward Arnold, pp. 46-59.</a:t>
            </a:r>
          </a:p>
        </p:txBody>
      </p:sp>
    </p:spTree>
    <p:extLst>
      <p:ext uri="{BB962C8B-B14F-4D97-AF65-F5344CB8AC3E}">
        <p14:creationId xmlns:p14="http://schemas.microsoft.com/office/powerpoint/2010/main" val="2609243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4F14-3FE5-4E91-ABE2-0ED7ACFE24B9}"/>
              </a:ext>
            </a:extLst>
          </p:cNvPr>
          <p:cNvSpPr>
            <a:spLocks noGrp="1"/>
          </p:cNvSpPr>
          <p:nvPr>
            <p:ph type="title"/>
          </p:nvPr>
        </p:nvSpPr>
        <p:spPr/>
        <p:txBody>
          <a:bodyPr/>
          <a:lstStyle/>
          <a:p>
            <a:r>
              <a:rPr lang="en-GB" dirty="0"/>
              <a:t>Quiz (</a:t>
            </a:r>
            <a:r>
              <a:rPr lang="en-GB" dirty="0" err="1"/>
              <a:t>cont</a:t>
            </a:r>
            <a:r>
              <a:rPr lang="en-GB" dirty="0"/>
              <a:t>)</a:t>
            </a:r>
          </a:p>
        </p:txBody>
      </p:sp>
      <p:sp>
        <p:nvSpPr>
          <p:cNvPr id="3" name="Content Placeholder 2">
            <a:extLst>
              <a:ext uri="{FF2B5EF4-FFF2-40B4-BE49-F238E27FC236}">
                <a16:creationId xmlns:a16="http://schemas.microsoft.com/office/drawing/2014/main" id="{41CE7DB0-228A-4A80-B8BB-3AF1477C454F}"/>
              </a:ext>
            </a:extLst>
          </p:cNvPr>
          <p:cNvSpPr>
            <a:spLocks noGrp="1"/>
          </p:cNvSpPr>
          <p:nvPr>
            <p:ph idx="1"/>
          </p:nvPr>
        </p:nvSpPr>
        <p:spPr/>
        <p:txBody>
          <a:bodyPr>
            <a:normAutofit/>
          </a:bodyPr>
          <a:lstStyle/>
          <a:p>
            <a:r>
              <a:rPr lang="en-GB" dirty="0"/>
              <a:t>Journal article</a:t>
            </a:r>
          </a:p>
          <a:p>
            <a:pPr lvl="2"/>
            <a:r>
              <a:rPr lang="en-GB" sz="1700" dirty="0"/>
              <a:t>A.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a:t>
            </a:r>
            <a:r>
              <a:rPr lang="en-GB" sz="1700" dirty="0" err="1"/>
              <a:t>doi</a:t>
            </a:r>
            <a:r>
              <a:rPr lang="en-GB" sz="1700" dirty="0"/>
              <a:t>: 10.5897/IJEL2016.0949</a:t>
            </a:r>
          </a:p>
          <a:p>
            <a:pPr lvl="2"/>
            <a:r>
              <a:rPr lang="en-GB" sz="1700" dirty="0"/>
              <a:t>B. </a:t>
            </a:r>
            <a:r>
              <a:rPr lang="en-GB" sz="1700" dirty="0" err="1"/>
              <a:t>Alharthi</a:t>
            </a:r>
            <a:r>
              <a:rPr lang="en-GB" sz="1700" dirty="0"/>
              <a:t>, Z. A. and </a:t>
            </a:r>
            <a:r>
              <a:rPr lang="en-GB" sz="1700" dirty="0" err="1"/>
              <a:t>Khrisat</a:t>
            </a:r>
            <a:r>
              <a:rPr lang="en-GB" sz="1700" dirty="0"/>
              <a:t>, A. A.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pp. 172-178 </a:t>
            </a:r>
            <a:r>
              <a:rPr lang="en-GB" sz="1700" dirty="0" err="1"/>
              <a:t>doi</a:t>
            </a:r>
            <a:r>
              <a:rPr lang="en-GB" sz="1700" dirty="0"/>
              <a:t>: 10.5897/IJEL2016.0949</a:t>
            </a:r>
          </a:p>
          <a:p>
            <a:pPr lvl="2"/>
            <a:r>
              <a:rPr lang="en-GB" sz="1700" dirty="0"/>
              <a:t>C.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pp. 172-178 </a:t>
            </a:r>
            <a:r>
              <a:rPr lang="en-GB" sz="1700" dirty="0" err="1"/>
              <a:t>doi</a:t>
            </a:r>
            <a:r>
              <a:rPr lang="en-GB" sz="1700" dirty="0"/>
              <a:t>: 10.5897/IJEL2016.0949</a:t>
            </a:r>
          </a:p>
          <a:p>
            <a:pPr lvl="2"/>
            <a:r>
              <a:rPr lang="fr-FR" sz="1700" dirty="0"/>
              <a:t>D. </a:t>
            </a:r>
            <a:r>
              <a:rPr lang="fr-FR" sz="1700" dirty="0" err="1"/>
              <a:t>Alharthi</a:t>
            </a:r>
            <a:r>
              <a:rPr lang="fr-FR" sz="1700" dirty="0"/>
              <a:t>, Z. A. et al. </a:t>
            </a:r>
            <a:r>
              <a:rPr lang="en-GB" sz="1700" dirty="0"/>
              <a:t>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a:t>
            </a:r>
            <a:r>
              <a:rPr lang="en-GB" sz="1700" dirty="0" err="1"/>
              <a:t>doi</a:t>
            </a:r>
            <a:r>
              <a:rPr lang="en-GB" sz="1700" dirty="0"/>
              <a:t>: 10.5897/IJEL2016.0949</a:t>
            </a:r>
          </a:p>
        </p:txBody>
      </p:sp>
    </p:spTree>
    <p:extLst>
      <p:ext uri="{BB962C8B-B14F-4D97-AF65-F5344CB8AC3E}">
        <p14:creationId xmlns:p14="http://schemas.microsoft.com/office/powerpoint/2010/main" val="2302479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0B66-9B5A-483B-9EC4-D64D40D656F4}"/>
              </a:ext>
            </a:extLst>
          </p:cNvPr>
          <p:cNvSpPr>
            <a:spLocks noGrp="1"/>
          </p:cNvSpPr>
          <p:nvPr>
            <p:ph type="title"/>
          </p:nvPr>
        </p:nvSpPr>
        <p:spPr/>
        <p:txBody>
          <a:bodyPr/>
          <a:lstStyle/>
          <a:p>
            <a:r>
              <a:rPr lang="en-GB" dirty="0"/>
              <a:t>Quiz (</a:t>
            </a:r>
            <a:r>
              <a:rPr lang="en-GB" dirty="0" err="1"/>
              <a:t>cont</a:t>
            </a:r>
            <a:r>
              <a:rPr lang="en-GB" dirty="0"/>
              <a:t>)</a:t>
            </a:r>
          </a:p>
        </p:txBody>
      </p:sp>
      <p:sp>
        <p:nvSpPr>
          <p:cNvPr id="3" name="Content Placeholder 2">
            <a:extLst>
              <a:ext uri="{FF2B5EF4-FFF2-40B4-BE49-F238E27FC236}">
                <a16:creationId xmlns:a16="http://schemas.microsoft.com/office/drawing/2014/main" id="{A1177115-0A82-41B7-A0BD-746552431BC8}"/>
              </a:ext>
            </a:extLst>
          </p:cNvPr>
          <p:cNvSpPr>
            <a:spLocks noGrp="1"/>
          </p:cNvSpPr>
          <p:nvPr>
            <p:ph idx="1"/>
          </p:nvPr>
        </p:nvSpPr>
        <p:spPr/>
        <p:txBody>
          <a:bodyPr>
            <a:normAutofit/>
          </a:bodyPr>
          <a:lstStyle/>
          <a:p>
            <a:r>
              <a:rPr lang="en-GB" dirty="0"/>
              <a:t>Electronic journal article</a:t>
            </a:r>
          </a:p>
          <a:p>
            <a:pPr lvl="1"/>
            <a:r>
              <a:rPr lang="en-GB" dirty="0"/>
              <a:t>A.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a:t>
            </a:r>
          </a:p>
          <a:p>
            <a:pPr lvl="1"/>
            <a:r>
              <a:rPr lang="en-GB" dirty="0"/>
              <a:t>B. Capps, B. 2016. Can a good tree bring forth evil fruit? The funding of medical research by industry. </a:t>
            </a:r>
            <a:r>
              <a:rPr lang="en-GB" i="1" dirty="0"/>
              <a:t>British Medical Bulletin</a:t>
            </a:r>
            <a:r>
              <a:rPr lang="en-GB" dirty="0"/>
              <a:t> 118(1), pp. 5-15. [Online]</a:t>
            </a:r>
          </a:p>
          <a:p>
            <a:pPr lvl="1"/>
            <a:r>
              <a:rPr lang="en-GB" dirty="0"/>
              <a:t>C.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 [Accessed: 30 March 2017]</a:t>
            </a:r>
          </a:p>
          <a:p>
            <a:pPr lvl="1"/>
            <a:r>
              <a:rPr lang="en-GB" dirty="0"/>
              <a:t>D. </a:t>
            </a:r>
            <a:r>
              <a:rPr lang="en-GB" dirty="0" err="1"/>
              <a:t>Dapps</a:t>
            </a:r>
            <a:r>
              <a:rPr lang="en-GB" dirty="0"/>
              <a:t>, B. Can a good tree bring forth evil fruit? The funding of medical research by industry. </a:t>
            </a:r>
            <a:r>
              <a:rPr lang="en-GB" i="1" dirty="0"/>
              <a:t>British Medical Bulletin</a:t>
            </a:r>
            <a:r>
              <a:rPr lang="en-GB" dirty="0"/>
              <a:t> 2016:118(1), pp. 5-15. Available at: https://academic.oup.com/bmb/article-lookup/doi/10.1093/bmb/ldw014 [Accessed: 30 March 2017]</a:t>
            </a:r>
          </a:p>
        </p:txBody>
      </p:sp>
    </p:spTree>
    <p:extLst>
      <p:ext uri="{BB962C8B-B14F-4D97-AF65-F5344CB8AC3E}">
        <p14:creationId xmlns:p14="http://schemas.microsoft.com/office/powerpoint/2010/main" val="3683018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FB3A6-C3D8-4936-9541-F42C5A946B4F}"/>
              </a:ext>
            </a:extLst>
          </p:cNvPr>
          <p:cNvSpPr>
            <a:spLocks noGrp="1"/>
          </p:cNvSpPr>
          <p:nvPr>
            <p:ph type="title"/>
          </p:nvPr>
        </p:nvSpPr>
        <p:spPr/>
        <p:txBody>
          <a:bodyPr/>
          <a:lstStyle/>
          <a:p>
            <a:r>
              <a:rPr lang="en-GB" dirty="0"/>
              <a:t>Quiz (</a:t>
            </a:r>
            <a:r>
              <a:rPr lang="en-GB" dirty="0" err="1"/>
              <a:t>cont</a:t>
            </a:r>
            <a:r>
              <a:rPr lang="en-GB" dirty="0"/>
              <a:t>)</a:t>
            </a:r>
          </a:p>
        </p:txBody>
      </p:sp>
      <p:sp>
        <p:nvSpPr>
          <p:cNvPr id="3" name="Content Placeholder 2">
            <a:extLst>
              <a:ext uri="{FF2B5EF4-FFF2-40B4-BE49-F238E27FC236}">
                <a16:creationId xmlns:a16="http://schemas.microsoft.com/office/drawing/2014/main" id="{6B4378BC-C9F9-4399-99EB-B8BF324C6D57}"/>
              </a:ext>
            </a:extLst>
          </p:cNvPr>
          <p:cNvSpPr>
            <a:spLocks noGrp="1"/>
          </p:cNvSpPr>
          <p:nvPr>
            <p:ph idx="1"/>
          </p:nvPr>
        </p:nvSpPr>
        <p:spPr/>
        <p:txBody>
          <a:bodyPr>
            <a:normAutofit/>
          </a:bodyPr>
          <a:lstStyle/>
          <a:p>
            <a:r>
              <a:rPr lang="en-GB" dirty="0"/>
              <a:t>Web document</a:t>
            </a:r>
          </a:p>
          <a:p>
            <a:pPr lvl="1"/>
            <a:r>
              <a:rPr lang="en-GB" dirty="0"/>
              <a:t>A. Wakefield, J. 2017. </a:t>
            </a:r>
            <a:r>
              <a:rPr lang="en-GB" i="1" dirty="0"/>
              <a:t>Tomorrow's cities: Are your shoes giving away data?</a:t>
            </a:r>
            <a:r>
              <a:rPr lang="en-GB" dirty="0"/>
              <a:t> London: BBC. Available at: http://www.bbc.co.uk/news/technology-38235584 [Accessed: 24 March 2017].</a:t>
            </a:r>
          </a:p>
          <a:p>
            <a:pPr lvl="1"/>
            <a:r>
              <a:rPr lang="en-GB" dirty="0"/>
              <a:t>B. BBC. </a:t>
            </a:r>
            <a:r>
              <a:rPr lang="en-GB" i="1" dirty="0"/>
              <a:t>Tomorrow's cities: Are your shoes giving away data?</a:t>
            </a:r>
            <a:r>
              <a:rPr lang="en-GB" dirty="0"/>
              <a:t> Wakefield, J. 2017. http://www.bbc.co.uk/news/technology-38235584 [Accessed: 24 March 2017].</a:t>
            </a:r>
          </a:p>
          <a:p>
            <a:pPr lvl="1"/>
            <a:r>
              <a:rPr lang="en-GB" dirty="0"/>
              <a:t>C. Wakefield, J. </a:t>
            </a:r>
            <a:r>
              <a:rPr lang="en-GB" i="1" dirty="0"/>
              <a:t>Tomorrow's cities: Are your shoes giving away data?</a:t>
            </a:r>
            <a:r>
              <a:rPr lang="en-GB" dirty="0"/>
              <a:t> London: BBC. Available at: http://www.bbc.co.uk/news/technology-38235584</a:t>
            </a:r>
          </a:p>
          <a:p>
            <a:pPr lvl="1"/>
            <a:r>
              <a:rPr lang="en-GB" dirty="0"/>
              <a:t>D. Wakefield, J. 2017. </a:t>
            </a:r>
            <a:r>
              <a:rPr lang="en-GB" i="1" dirty="0"/>
              <a:t>Tomorrow's cities: Are your shoes giving away data?</a:t>
            </a:r>
            <a:r>
              <a:rPr lang="en-GB" dirty="0"/>
              <a:t> London: BBC. [Accessed: 24 March 2017].</a:t>
            </a:r>
          </a:p>
        </p:txBody>
      </p:sp>
    </p:spTree>
    <p:extLst>
      <p:ext uri="{BB962C8B-B14F-4D97-AF65-F5344CB8AC3E}">
        <p14:creationId xmlns:p14="http://schemas.microsoft.com/office/powerpoint/2010/main" val="3967958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Harvard referencing quiz</a:t>
            </a:r>
            <a:endParaRPr lang="en-GB" dirty="0"/>
          </a:p>
        </p:txBody>
      </p:sp>
      <p:sp>
        <p:nvSpPr>
          <p:cNvPr id="3" name="Content Placeholder 2"/>
          <p:cNvSpPr>
            <a:spLocks noGrp="1"/>
          </p:cNvSpPr>
          <p:nvPr>
            <p:ph idx="1"/>
          </p:nvPr>
        </p:nvSpPr>
        <p:spPr/>
        <p:txBody>
          <a:bodyPr/>
          <a:lstStyle/>
          <a:p>
            <a:r>
              <a:rPr lang="en-GB" dirty="0" smtClean="0"/>
              <a:t>Lets look at another quiz together:</a:t>
            </a:r>
          </a:p>
          <a:p>
            <a:r>
              <a:rPr lang="en-GB" dirty="0">
                <a:hlinkClick r:id="rId2"/>
              </a:rPr>
              <a:t>https://</a:t>
            </a:r>
            <a:r>
              <a:rPr lang="en-GB" dirty="0" smtClean="0">
                <a:hlinkClick r:id="rId2"/>
              </a:rPr>
              <a:t>www.ncl.ac.uk/library/assets/external/teaching/referencing_quiz.html</a:t>
            </a:r>
            <a:r>
              <a:rPr lang="en-GB" dirty="0" smtClean="0"/>
              <a:t> </a:t>
            </a:r>
            <a:endParaRPr lang="en-GB" dirty="0"/>
          </a:p>
        </p:txBody>
      </p:sp>
    </p:spTree>
    <p:extLst>
      <p:ext uri="{BB962C8B-B14F-4D97-AF65-F5344CB8AC3E}">
        <p14:creationId xmlns:p14="http://schemas.microsoft.com/office/powerpoint/2010/main" val="20530248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58774"/>
            <a:ext cx="9144000" cy="6096000"/>
          </a:xfrm>
          <a:prstGeom prst="rect">
            <a:avLst/>
          </a:prstGeom>
        </p:spPr>
      </p:pic>
    </p:spTree>
    <p:extLst>
      <p:ext uri="{BB962C8B-B14F-4D97-AF65-F5344CB8AC3E}">
        <p14:creationId xmlns:p14="http://schemas.microsoft.com/office/powerpoint/2010/main" val="13389619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76299-CDB1-42BC-BB39-4D748C421914}"/>
              </a:ext>
            </a:extLst>
          </p:cNvPr>
          <p:cNvSpPr>
            <a:spLocks noGrp="1"/>
          </p:cNvSpPr>
          <p:nvPr>
            <p:ph type="title"/>
          </p:nvPr>
        </p:nvSpPr>
        <p:spPr/>
        <p:txBody>
          <a:bodyPr/>
          <a:lstStyle/>
          <a:p>
            <a:r>
              <a:rPr lang="en-GB" dirty="0"/>
              <a:t>Referencing tools</a:t>
            </a:r>
          </a:p>
        </p:txBody>
      </p:sp>
      <p:sp>
        <p:nvSpPr>
          <p:cNvPr id="3" name="Content Placeholder 2">
            <a:extLst>
              <a:ext uri="{FF2B5EF4-FFF2-40B4-BE49-F238E27FC236}">
                <a16:creationId xmlns:a16="http://schemas.microsoft.com/office/drawing/2014/main" id="{738D187B-DC32-4F71-92C3-3C2AD4293201}"/>
              </a:ext>
            </a:extLst>
          </p:cNvPr>
          <p:cNvSpPr>
            <a:spLocks noGrp="1"/>
          </p:cNvSpPr>
          <p:nvPr>
            <p:ph idx="1"/>
          </p:nvPr>
        </p:nvSpPr>
        <p:spPr/>
        <p:txBody>
          <a:bodyPr/>
          <a:lstStyle/>
          <a:p>
            <a:r>
              <a:rPr lang="en-GB" dirty="0"/>
              <a:t>These are available to help you…</a:t>
            </a:r>
          </a:p>
          <a:p>
            <a:r>
              <a:rPr lang="en-GB" dirty="0"/>
              <a:t>Good e.g.</a:t>
            </a:r>
          </a:p>
          <a:p>
            <a:pPr lvl="1"/>
            <a:r>
              <a:rPr lang="en-GB" dirty="0"/>
              <a:t>References (Word)</a:t>
            </a:r>
          </a:p>
          <a:p>
            <a:pPr lvl="1"/>
            <a:r>
              <a:rPr lang="en-GB" dirty="0"/>
              <a:t>Mendeley</a:t>
            </a:r>
          </a:p>
          <a:p>
            <a:pPr lvl="1"/>
            <a:r>
              <a:rPr lang="en-GB" dirty="0"/>
              <a:t>Cite this for me (</a:t>
            </a:r>
            <a:r>
              <a:rPr lang="en-GB" dirty="0" err="1"/>
              <a:t>RefMe</a:t>
            </a:r>
            <a:r>
              <a:rPr lang="en-GB" dirty="0"/>
              <a:t>)</a:t>
            </a:r>
          </a:p>
          <a:p>
            <a:pPr lvl="1"/>
            <a:r>
              <a:rPr lang="en-GB" dirty="0"/>
              <a:t>End Note</a:t>
            </a:r>
          </a:p>
          <a:p>
            <a:pPr lvl="1"/>
            <a:r>
              <a:rPr lang="en-GB" dirty="0"/>
              <a:t>There are many others….</a:t>
            </a:r>
          </a:p>
        </p:txBody>
      </p:sp>
    </p:spTree>
    <p:extLst>
      <p:ext uri="{BB962C8B-B14F-4D97-AF65-F5344CB8AC3E}">
        <p14:creationId xmlns:p14="http://schemas.microsoft.com/office/powerpoint/2010/main" val="739916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7863-3980-4479-83D5-849E9F9DAF1D}"/>
              </a:ext>
            </a:extLst>
          </p:cNvPr>
          <p:cNvSpPr>
            <a:spLocks noGrp="1"/>
          </p:cNvSpPr>
          <p:nvPr>
            <p:ph type="title"/>
          </p:nvPr>
        </p:nvSpPr>
        <p:spPr/>
        <p:txBody>
          <a:bodyPr/>
          <a:lstStyle/>
          <a:p>
            <a:r>
              <a:rPr lang="en-GB" dirty="0"/>
              <a:t>Take care!</a:t>
            </a:r>
          </a:p>
        </p:txBody>
      </p:sp>
      <p:pic>
        <p:nvPicPr>
          <p:cNvPr id="5" name="Content Placeholder 4">
            <a:extLst>
              <a:ext uri="{FF2B5EF4-FFF2-40B4-BE49-F238E27FC236}">
                <a16:creationId xmlns:a16="http://schemas.microsoft.com/office/drawing/2014/main" id="{0428A493-7EFE-4350-A97B-CD15BD75FC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6656" y="1962678"/>
            <a:ext cx="5610687" cy="4082079"/>
          </a:xfrm>
        </p:spPr>
      </p:pic>
      <p:sp>
        <p:nvSpPr>
          <p:cNvPr id="6" name="TextBox 5">
            <a:extLst>
              <a:ext uri="{FF2B5EF4-FFF2-40B4-BE49-F238E27FC236}">
                <a16:creationId xmlns:a16="http://schemas.microsoft.com/office/drawing/2014/main" id="{9053FA64-E473-470A-9673-08B50C697CF6}"/>
              </a:ext>
            </a:extLst>
          </p:cNvPr>
          <p:cNvSpPr txBox="1"/>
          <p:nvPr/>
        </p:nvSpPr>
        <p:spPr>
          <a:xfrm>
            <a:off x="0" y="6503611"/>
            <a:ext cx="3315138" cy="338554"/>
          </a:xfrm>
          <a:prstGeom prst="rect">
            <a:avLst/>
          </a:prstGeom>
          <a:noFill/>
        </p:spPr>
        <p:txBody>
          <a:bodyPr wrap="none" rtlCol="0">
            <a:spAutoFit/>
          </a:bodyPr>
          <a:lstStyle/>
          <a:p>
            <a:r>
              <a:rPr lang="en-GB" sz="1600" dirty="0"/>
              <a:t>Picture source: Market business news</a:t>
            </a:r>
          </a:p>
        </p:txBody>
      </p:sp>
    </p:spTree>
    <p:extLst>
      <p:ext uri="{BB962C8B-B14F-4D97-AF65-F5344CB8AC3E}">
        <p14:creationId xmlns:p14="http://schemas.microsoft.com/office/powerpoint/2010/main" val="35577626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031E-3A84-4EF3-BE87-1E97CF867C76}"/>
              </a:ext>
            </a:extLst>
          </p:cNvPr>
          <p:cNvSpPr>
            <a:spLocks noGrp="1"/>
          </p:cNvSpPr>
          <p:nvPr>
            <p:ph type="title"/>
          </p:nvPr>
        </p:nvSpPr>
        <p:spPr/>
        <p:txBody>
          <a:bodyPr/>
          <a:lstStyle/>
          <a:p>
            <a:r>
              <a:rPr lang="en-GB" dirty="0"/>
              <a:t>What is wrong here?</a:t>
            </a:r>
          </a:p>
        </p:txBody>
      </p:sp>
      <p:pic>
        <p:nvPicPr>
          <p:cNvPr id="4" name="Picture 3">
            <a:extLst>
              <a:ext uri="{FF2B5EF4-FFF2-40B4-BE49-F238E27FC236}">
                <a16:creationId xmlns:a16="http://schemas.microsoft.com/office/drawing/2014/main" id="{5D08C2DE-9C4D-4389-B3A9-230EEEC48551}"/>
              </a:ext>
            </a:extLst>
          </p:cNvPr>
          <p:cNvPicPr>
            <a:picLocks noChangeAspect="1"/>
          </p:cNvPicPr>
          <p:nvPr/>
        </p:nvPicPr>
        <p:blipFill rotWithShape="1">
          <a:blip r:embed="rId2"/>
          <a:srcRect l="19903" t="21777" r="16408" b="23981"/>
          <a:stretch/>
        </p:blipFill>
        <p:spPr>
          <a:xfrm>
            <a:off x="634265" y="2066167"/>
            <a:ext cx="7732495" cy="3704319"/>
          </a:xfrm>
          <a:prstGeom prst="rect">
            <a:avLst/>
          </a:prstGeom>
        </p:spPr>
      </p:pic>
    </p:spTree>
    <p:extLst>
      <p:ext uri="{BB962C8B-B14F-4D97-AF65-F5344CB8AC3E}">
        <p14:creationId xmlns:p14="http://schemas.microsoft.com/office/powerpoint/2010/main" val="19598784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E8F6A2-322C-42A6-94A3-BDCE8308DF5C}"/>
              </a:ext>
            </a:extLst>
          </p:cNvPr>
          <p:cNvPicPr>
            <a:picLocks noChangeAspect="1"/>
          </p:cNvPicPr>
          <p:nvPr/>
        </p:nvPicPr>
        <p:blipFill rotWithShape="1">
          <a:blip r:embed="rId2"/>
          <a:srcRect l="20097" t="21777" r="17961" b="23808"/>
          <a:stretch/>
        </p:blipFill>
        <p:spPr>
          <a:xfrm>
            <a:off x="29129" y="1176980"/>
            <a:ext cx="9114871" cy="4504039"/>
          </a:xfrm>
          <a:prstGeom prst="rect">
            <a:avLst/>
          </a:prstGeom>
        </p:spPr>
      </p:pic>
    </p:spTree>
    <p:extLst>
      <p:ext uri="{BB962C8B-B14F-4D97-AF65-F5344CB8AC3E}">
        <p14:creationId xmlns:p14="http://schemas.microsoft.com/office/powerpoint/2010/main" val="3174284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345207-CE56-4B7D-A022-EBB2C9BC0877}"/>
              </a:ext>
            </a:extLst>
          </p:cNvPr>
          <p:cNvPicPr>
            <a:picLocks noChangeAspect="1"/>
          </p:cNvPicPr>
          <p:nvPr/>
        </p:nvPicPr>
        <p:blipFill rotWithShape="1">
          <a:blip r:embed="rId2"/>
          <a:srcRect l="19224" t="23031" r="15728" b="23118"/>
          <a:stretch/>
        </p:blipFill>
        <p:spPr>
          <a:xfrm>
            <a:off x="-34258" y="1207364"/>
            <a:ext cx="9169890" cy="4270158"/>
          </a:xfrm>
          <a:prstGeom prst="rect">
            <a:avLst/>
          </a:prstGeom>
        </p:spPr>
      </p:pic>
    </p:spTree>
    <p:extLst>
      <p:ext uri="{BB962C8B-B14F-4D97-AF65-F5344CB8AC3E}">
        <p14:creationId xmlns:p14="http://schemas.microsoft.com/office/powerpoint/2010/main" val="18796941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1D3F1-3734-4F6B-A547-5D280A4A2681}"/>
              </a:ext>
            </a:extLst>
          </p:cNvPr>
          <p:cNvSpPr>
            <a:spLocks noGrp="1"/>
          </p:cNvSpPr>
          <p:nvPr>
            <p:ph type="title"/>
          </p:nvPr>
        </p:nvSpPr>
        <p:spPr/>
        <p:txBody>
          <a:bodyPr/>
          <a:lstStyle/>
          <a:p>
            <a:r>
              <a:rPr lang="en-GB" dirty="0"/>
              <a:t>Is this better?</a:t>
            </a:r>
          </a:p>
        </p:txBody>
      </p:sp>
      <p:pic>
        <p:nvPicPr>
          <p:cNvPr id="4" name="Picture 3">
            <a:extLst>
              <a:ext uri="{FF2B5EF4-FFF2-40B4-BE49-F238E27FC236}">
                <a16:creationId xmlns:a16="http://schemas.microsoft.com/office/drawing/2014/main" id="{84AC45EA-15F4-4AE2-B372-F52D7CCBF529}"/>
              </a:ext>
            </a:extLst>
          </p:cNvPr>
          <p:cNvPicPr>
            <a:picLocks noChangeAspect="1"/>
          </p:cNvPicPr>
          <p:nvPr/>
        </p:nvPicPr>
        <p:blipFill rotWithShape="1">
          <a:blip r:embed="rId2"/>
          <a:srcRect l="19709" t="23204" r="21262" b="23635"/>
          <a:stretch/>
        </p:blipFill>
        <p:spPr>
          <a:xfrm>
            <a:off x="466077" y="1908699"/>
            <a:ext cx="8211845" cy="4159947"/>
          </a:xfrm>
          <a:prstGeom prst="rect">
            <a:avLst/>
          </a:prstGeom>
        </p:spPr>
      </p:pic>
    </p:spTree>
    <p:extLst>
      <p:ext uri="{BB962C8B-B14F-4D97-AF65-F5344CB8AC3E}">
        <p14:creationId xmlns:p14="http://schemas.microsoft.com/office/powerpoint/2010/main" val="3123033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DBED-672A-43B9-A877-6AF43C31E13A}"/>
              </a:ext>
            </a:extLst>
          </p:cNvPr>
          <p:cNvSpPr>
            <a:spLocks noGrp="1"/>
          </p:cNvSpPr>
          <p:nvPr>
            <p:ph type="title"/>
          </p:nvPr>
        </p:nvSpPr>
        <p:spPr/>
        <p:txBody>
          <a:bodyPr/>
          <a:lstStyle/>
          <a:p>
            <a:r>
              <a:rPr lang="en-GB" dirty="0"/>
              <a:t>Will this be better?</a:t>
            </a:r>
          </a:p>
        </p:txBody>
      </p:sp>
      <p:pic>
        <p:nvPicPr>
          <p:cNvPr id="4" name="Picture 3">
            <a:extLst>
              <a:ext uri="{FF2B5EF4-FFF2-40B4-BE49-F238E27FC236}">
                <a16:creationId xmlns:a16="http://schemas.microsoft.com/office/drawing/2014/main" id="{426EF981-2ED6-49A5-8565-92648A3E741F}"/>
              </a:ext>
            </a:extLst>
          </p:cNvPr>
          <p:cNvPicPr>
            <a:picLocks noChangeAspect="1"/>
          </p:cNvPicPr>
          <p:nvPr/>
        </p:nvPicPr>
        <p:blipFill rotWithShape="1">
          <a:blip r:embed="rId2"/>
          <a:srcRect l="19806" t="23549" r="19708" b="22773"/>
          <a:stretch/>
        </p:blipFill>
        <p:spPr>
          <a:xfrm>
            <a:off x="388336" y="2068496"/>
            <a:ext cx="8151982" cy="4069449"/>
          </a:xfrm>
          <a:prstGeom prst="rect">
            <a:avLst/>
          </a:prstGeom>
        </p:spPr>
      </p:pic>
    </p:spTree>
    <p:extLst>
      <p:ext uri="{BB962C8B-B14F-4D97-AF65-F5344CB8AC3E}">
        <p14:creationId xmlns:p14="http://schemas.microsoft.com/office/powerpoint/2010/main" val="2728309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6410E-FCD9-4E89-8840-4E891594341E}"/>
              </a:ext>
            </a:extLst>
          </p:cNvPr>
          <p:cNvSpPr>
            <a:spLocks noGrp="1"/>
          </p:cNvSpPr>
          <p:nvPr>
            <p:ph type="title"/>
          </p:nvPr>
        </p:nvSpPr>
        <p:spPr/>
        <p:txBody>
          <a:bodyPr/>
          <a:lstStyle/>
          <a:p>
            <a:r>
              <a:rPr lang="en-GB" dirty="0"/>
              <a:t>Finally correct…</a:t>
            </a:r>
          </a:p>
        </p:txBody>
      </p:sp>
      <p:pic>
        <p:nvPicPr>
          <p:cNvPr id="4" name="Picture 3">
            <a:extLst>
              <a:ext uri="{FF2B5EF4-FFF2-40B4-BE49-F238E27FC236}">
                <a16:creationId xmlns:a16="http://schemas.microsoft.com/office/drawing/2014/main" id="{E5567FA2-9EAF-4D69-95B8-02CF639F100A}"/>
              </a:ext>
            </a:extLst>
          </p:cNvPr>
          <p:cNvPicPr>
            <a:picLocks noChangeAspect="1"/>
          </p:cNvPicPr>
          <p:nvPr/>
        </p:nvPicPr>
        <p:blipFill rotWithShape="1">
          <a:blip r:embed="rId2"/>
          <a:srcRect l="20679" t="23894" r="21748" b="22082"/>
          <a:stretch/>
        </p:blipFill>
        <p:spPr>
          <a:xfrm>
            <a:off x="560264" y="2027494"/>
            <a:ext cx="7806495" cy="4120461"/>
          </a:xfrm>
          <a:prstGeom prst="rect">
            <a:avLst/>
          </a:prstGeom>
        </p:spPr>
      </p:pic>
    </p:spTree>
    <p:extLst>
      <p:ext uri="{BB962C8B-B14F-4D97-AF65-F5344CB8AC3E}">
        <p14:creationId xmlns:p14="http://schemas.microsoft.com/office/powerpoint/2010/main" val="2360331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00AFC-C116-4286-9ECE-0074B82DED6E}"/>
              </a:ext>
            </a:extLst>
          </p:cNvPr>
          <p:cNvSpPr>
            <a:spLocks noGrp="1"/>
          </p:cNvSpPr>
          <p:nvPr>
            <p:ph type="title"/>
          </p:nvPr>
        </p:nvSpPr>
        <p:spPr/>
        <p:txBody>
          <a:bodyPr/>
          <a:lstStyle/>
          <a:p>
            <a:r>
              <a:rPr lang="en-GB" dirty="0"/>
              <a:t>In conclusion…</a:t>
            </a:r>
          </a:p>
        </p:txBody>
      </p:sp>
      <p:sp>
        <p:nvSpPr>
          <p:cNvPr id="3" name="Content Placeholder 2">
            <a:extLst>
              <a:ext uri="{FF2B5EF4-FFF2-40B4-BE49-F238E27FC236}">
                <a16:creationId xmlns:a16="http://schemas.microsoft.com/office/drawing/2014/main" id="{A840E47F-4C73-43E9-B35A-AA2471B6662F}"/>
              </a:ext>
            </a:extLst>
          </p:cNvPr>
          <p:cNvSpPr>
            <a:spLocks noGrp="1"/>
          </p:cNvSpPr>
          <p:nvPr>
            <p:ph idx="1"/>
          </p:nvPr>
        </p:nvSpPr>
        <p:spPr/>
        <p:txBody>
          <a:bodyPr/>
          <a:lstStyle/>
          <a:p>
            <a:r>
              <a:rPr lang="en-GB" dirty="0"/>
              <a:t>What is good academic practice?</a:t>
            </a:r>
          </a:p>
          <a:p>
            <a:r>
              <a:rPr lang="en-GB" dirty="0"/>
              <a:t>How can you demonstrate this?</a:t>
            </a:r>
          </a:p>
          <a:p>
            <a:r>
              <a:rPr lang="en-GB" dirty="0"/>
              <a:t>What are good sources of information?</a:t>
            </a:r>
          </a:p>
          <a:p>
            <a:r>
              <a:rPr lang="en-GB" dirty="0"/>
              <a:t>Where can you find these?</a:t>
            </a:r>
          </a:p>
          <a:p>
            <a:r>
              <a:rPr lang="en-GB" dirty="0"/>
              <a:t>When do you need to note-take?</a:t>
            </a:r>
          </a:p>
          <a:p>
            <a:r>
              <a:rPr lang="en-GB" dirty="0"/>
              <a:t>How can you do this effectively?</a:t>
            </a:r>
          </a:p>
          <a:p>
            <a:r>
              <a:rPr lang="en-GB" dirty="0"/>
              <a:t>And what about referencing?</a:t>
            </a:r>
          </a:p>
        </p:txBody>
      </p:sp>
    </p:spTree>
    <p:extLst>
      <p:ext uri="{BB962C8B-B14F-4D97-AF65-F5344CB8AC3E}">
        <p14:creationId xmlns:p14="http://schemas.microsoft.com/office/powerpoint/2010/main" val="2978764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study activity</a:t>
            </a:r>
            <a:endParaRPr lang="en-GB" dirty="0"/>
          </a:p>
        </p:txBody>
      </p:sp>
      <p:sp>
        <p:nvSpPr>
          <p:cNvPr id="3" name="Content Placeholder 2"/>
          <p:cNvSpPr>
            <a:spLocks noGrp="1"/>
          </p:cNvSpPr>
          <p:nvPr>
            <p:ph idx="1"/>
          </p:nvPr>
        </p:nvSpPr>
        <p:spPr/>
        <p:txBody>
          <a:bodyPr/>
          <a:lstStyle/>
          <a:p>
            <a:r>
              <a:rPr lang="en-GB" dirty="0" smtClean="0"/>
              <a:t>Read ‘Literature reviews’ on the Royal Literary Fund website (ALL 5 sub-headings)</a:t>
            </a:r>
          </a:p>
          <a:p>
            <a:r>
              <a:rPr lang="en-GB" dirty="0">
                <a:hlinkClick r:id="rId2"/>
              </a:rPr>
              <a:t>https://www.rlf.org.uk/resources/what-is-a-literature-review</a:t>
            </a:r>
            <a:r>
              <a:rPr lang="en-GB" dirty="0" smtClean="0">
                <a:hlinkClick r:id="rId2"/>
              </a:rPr>
              <a:t>/</a:t>
            </a:r>
            <a:endParaRPr lang="en-GB" dirty="0" smtClean="0"/>
          </a:p>
          <a:p>
            <a:r>
              <a:rPr lang="en-GB" dirty="0" smtClean="0"/>
              <a:t>From this guidance, write 1000 max on ‘The importance of fieldwork in conservation studies’ as a literature review</a:t>
            </a:r>
          </a:p>
          <a:p>
            <a:r>
              <a:rPr lang="en-GB" dirty="0" smtClean="0"/>
              <a:t>Include as many sources of information as needed</a:t>
            </a:r>
          </a:p>
          <a:p>
            <a:r>
              <a:rPr lang="en-GB" dirty="0" smtClean="0"/>
              <a:t>Submit as part of fieldwork notebook (due 28 Jan 2019) – </a:t>
            </a:r>
            <a:r>
              <a:rPr lang="en-GB" dirty="0" err="1" smtClean="0"/>
              <a:t>Turnitin</a:t>
            </a:r>
            <a:r>
              <a:rPr lang="en-GB" smtClean="0"/>
              <a:t> </a:t>
            </a:r>
            <a:endParaRPr lang="en-GB" dirty="0" smtClean="0"/>
          </a:p>
          <a:p>
            <a:r>
              <a:rPr lang="en-GB" dirty="0" smtClean="0"/>
              <a:t>Use the next 2 hours available for this session to plan &amp; begin writing</a:t>
            </a:r>
            <a:endParaRPr lang="en-GB" dirty="0"/>
          </a:p>
        </p:txBody>
      </p:sp>
    </p:spTree>
    <p:extLst>
      <p:ext uri="{BB962C8B-B14F-4D97-AF65-F5344CB8AC3E}">
        <p14:creationId xmlns:p14="http://schemas.microsoft.com/office/powerpoint/2010/main" val="10397161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AFD5D-0611-4243-BFE3-D3BAE623256F}"/>
              </a:ext>
            </a:extLst>
          </p:cNvPr>
          <p:cNvSpPr>
            <a:spLocks noGrp="1"/>
          </p:cNvSpPr>
          <p:nvPr>
            <p:ph type="title"/>
          </p:nvPr>
        </p:nvSpPr>
        <p:spPr/>
        <p:txBody>
          <a:bodyPr/>
          <a:lstStyle/>
          <a:p>
            <a:r>
              <a:rPr lang="en-GB" dirty="0"/>
              <a:t>Useful information</a:t>
            </a:r>
          </a:p>
        </p:txBody>
      </p:sp>
      <p:sp>
        <p:nvSpPr>
          <p:cNvPr id="3" name="Content Placeholder 2">
            <a:extLst>
              <a:ext uri="{FF2B5EF4-FFF2-40B4-BE49-F238E27FC236}">
                <a16:creationId xmlns:a16="http://schemas.microsoft.com/office/drawing/2014/main" id="{56E240AE-F24E-4F7E-983C-B0CAA1C02DC3}"/>
              </a:ext>
            </a:extLst>
          </p:cNvPr>
          <p:cNvSpPr>
            <a:spLocks noGrp="1"/>
          </p:cNvSpPr>
          <p:nvPr>
            <p:ph idx="1"/>
          </p:nvPr>
        </p:nvSpPr>
        <p:spPr/>
        <p:txBody>
          <a:bodyPr/>
          <a:lstStyle/>
          <a:p>
            <a:r>
              <a:rPr lang="en-GB" dirty="0"/>
              <a:t>Open University (2018) Developing good academic practice, free course (</a:t>
            </a:r>
            <a:r>
              <a:rPr lang="en-GB" dirty="0">
                <a:hlinkClick r:id="rId2"/>
              </a:rPr>
              <a:t>http://www.open.edu/openlearn/education/educational-technology-and-practice/educational-practice/developing-good-academic-practice/content-section-0?active-tab=content-tab</a:t>
            </a:r>
            <a:r>
              <a:rPr lang="en-GB" dirty="0"/>
              <a:t>) </a:t>
            </a:r>
          </a:p>
          <a:p>
            <a:r>
              <a:rPr lang="en-GB" dirty="0"/>
              <a:t>Learn Higher (2017) Advanced Referencing (</a:t>
            </a:r>
            <a:r>
              <a:rPr lang="en-GB" dirty="0">
                <a:hlinkClick r:id="rId3"/>
              </a:rPr>
              <a:t>http://www.learnhigher.ac.uk/writing-for-university/referencing/</a:t>
            </a:r>
            <a:r>
              <a:rPr lang="en-GB" dirty="0"/>
              <a:t>) </a:t>
            </a:r>
            <a:endParaRPr lang="en-GB" dirty="0" smtClean="0"/>
          </a:p>
          <a:p>
            <a:r>
              <a:rPr lang="en-GB" dirty="0" smtClean="0"/>
              <a:t>UWTSD (</a:t>
            </a:r>
            <a:r>
              <a:rPr lang="en-GB" dirty="0" err="1" smtClean="0"/>
              <a:t>nd</a:t>
            </a:r>
            <a:r>
              <a:rPr lang="en-GB" dirty="0" smtClean="0"/>
              <a:t>) Referencing Handbook</a:t>
            </a:r>
            <a:r>
              <a:rPr lang="en-GB" dirty="0"/>
              <a:t>: Harvard (</a:t>
            </a:r>
            <a:r>
              <a:rPr lang="en-GB" dirty="0">
                <a:hlinkClick r:id="rId4"/>
              </a:rPr>
              <a:t>https://</a:t>
            </a:r>
            <a:r>
              <a:rPr lang="en-GB" dirty="0" smtClean="0">
                <a:hlinkClick r:id="rId4"/>
              </a:rPr>
              <a:t>www.uwtsd.ac.uk/media/uwtsd-website/content-assets/documents/library-and-learning-resources/infoskills/harvard-eng.PDF</a:t>
            </a:r>
            <a:r>
              <a:rPr lang="en-GB" dirty="0" smtClean="0"/>
              <a:t>) </a:t>
            </a:r>
            <a:endParaRPr lang="en-GB" dirty="0"/>
          </a:p>
          <a:p>
            <a:endParaRPr lang="en-GB" dirty="0"/>
          </a:p>
          <a:p>
            <a:endParaRPr lang="en-GB" dirty="0"/>
          </a:p>
        </p:txBody>
      </p:sp>
    </p:spTree>
    <p:extLst>
      <p:ext uri="{BB962C8B-B14F-4D97-AF65-F5344CB8AC3E}">
        <p14:creationId xmlns:p14="http://schemas.microsoft.com/office/powerpoint/2010/main" val="168361678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docProps/app.xml><?xml version="1.0" encoding="utf-8"?>
<Properties xmlns="http://schemas.openxmlformats.org/officeDocument/2006/extended-properties" xmlns:vt="http://schemas.openxmlformats.org/officeDocument/2006/docPropsVTypes">
  <TotalTime>504</TotalTime>
  <Words>1678</Words>
  <Application>Microsoft Office PowerPoint</Application>
  <PresentationFormat>On-screen Show (4:3)</PresentationFormat>
  <Paragraphs>131</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Calibri</vt:lpstr>
      <vt:lpstr>Calibri Light</vt:lpstr>
      <vt:lpstr>Retrospect</vt:lpstr>
      <vt:lpstr>Referencing skills</vt:lpstr>
      <vt:lpstr>Outline for today</vt:lpstr>
      <vt:lpstr>Some definitions…</vt:lpstr>
      <vt:lpstr>Why is referencing important?</vt:lpstr>
      <vt:lpstr>Why is referencing important?</vt:lpstr>
      <vt:lpstr>When do you reference?</vt:lpstr>
      <vt:lpstr>Quiz – When do you reference?</vt:lpstr>
      <vt:lpstr>Other points to note…</vt:lpstr>
      <vt:lpstr>Quiz – Referencing situations</vt:lpstr>
      <vt:lpstr>Quiz – how to cite?</vt:lpstr>
      <vt:lpstr>Correct referencing (Harvard)</vt:lpstr>
      <vt:lpstr>Quiz – how to Harvard reference</vt:lpstr>
      <vt:lpstr>Quiz (cont)</vt:lpstr>
      <vt:lpstr>Quiz (cont)</vt:lpstr>
      <vt:lpstr>Quiz (cont)</vt:lpstr>
      <vt:lpstr>Harvard referencing quiz</vt:lpstr>
      <vt:lpstr>PowerPoint Presentation</vt:lpstr>
      <vt:lpstr>Referencing tools</vt:lpstr>
      <vt:lpstr>Take care!</vt:lpstr>
      <vt:lpstr>What is wrong here?</vt:lpstr>
      <vt:lpstr>PowerPoint Presentation</vt:lpstr>
      <vt:lpstr>PowerPoint Presentation</vt:lpstr>
      <vt:lpstr>Is this better?</vt:lpstr>
      <vt:lpstr>Will this be better?</vt:lpstr>
      <vt:lpstr>Finally correct…</vt:lpstr>
      <vt:lpstr>In conclusion…</vt:lpstr>
      <vt:lpstr>Self study activity</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32</cp:revision>
  <dcterms:created xsi:type="dcterms:W3CDTF">2018-10-19T10:35:15Z</dcterms:created>
  <dcterms:modified xsi:type="dcterms:W3CDTF">2019-01-19T13:48:20Z</dcterms:modified>
</cp:coreProperties>
</file>